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700" r:id="rId4"/>
    <p:sldId id="667" r:id="rId5"/>
    <p:sldId id="780" r:id="rId6"/>
    <p:sldId id="781" r:id="rId7"/>
    <p:sldId id="782" r:id="rId8"/>
    <p:sldId id="783" r:id="rId9"/>
    <p:sldId id="784" r:id="rId10"/>
    <p:sldId id="785" r:id="rId11"/>
    <p:sldId id="804" r:id="rId12"/>
    <p:sldId id="833" r:id="rId13"/>
    <p:sldId id="834" r:id="rId14"/>
    <p:sldId id="786" r:id="rId15"/>
    <p:sldId id="787" r:id="rId16"/>
    <p:sldId id="852" r:id="rId17"/>
    <p:sldId id="836" r:id="rId18"/>
    <p:sldId id="837" r:id="rId19"/>
    <p:sldId id="791" r:id="rId20"/>
    <p:sldId id="806" r:id="rId21"/>
    <p:sldId id="801" r:id="rId22"/>
    <p:sldId id="818" r:id="rId23"/>
    <p:sldId id="797" r:id="rId24"/>
    <p:sldId id="796" r:id="rId25"/>
    <p:sldId id="789" r:id="rId26"/>
    <p:sldId id="793" r:id="rId27"/>
    <p:sldId id="798" r:id="rId28"/>
    <p:sldId id="802" r:id="rId29"/>
    <p:sldId id="779" r:id="rId30"/>
    <p:sldId id="803" r:id="rId31"/>
    <p:sldId id="838" r:id="rId32"/>
    <p:sldId id="840" r:id="rId33"/>
    <p:sldId id="851" r:id="rId34"/>
    <p:sldId id="841" r:id="rId35"/>
    <p:sldId id="845" r:id="rId36"/>
    <p:sldId id="846" r:id="rId37"/>
    <p:sldId id="847" r:id="rId38"/>
    <p:sldId id="848" r:id="rId39"/>
    <p:sldId id="849" r:id="rId40"/>
    <p:sldId id="850" r:id="rId41"/>
    <p:sldId id="842" r:id="rId4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01B7F5-4EEA-4EEB-B96E-AE366CDB4EA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4D74A93F-9D1B-4CC9-BBD3-C4DCC1DFBB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D46B890-344C-428B-B23B-C4678C012B01}"/>
              </a:ext>
            </a:extLst>
          </p:cNvPr>
          <p:cNvSpPr>
            <a:spLocks noGrp="1"/>
          </p:cNvSpPr>
          <p:nvPr>
            <p:ph type="dt" sz="half" idx="10"/>
          </p:nvPr>
        </p:nvSpPr>
        <p:spPr/>
        <p:txBody>
          <a:bodyPr/>
          <a:lstStyle/>
          <a:p>
            <a:fld id="{2D2F9F83-0F03-4666-B729-8EE0C0801F9B}" type="datetimeFigureOut">
              <a:rPr lang="zh-CN" altLang="en-US" smtClean="0"/>
              <a:t>2025-06-18</a:t>
            </a:fld>
            <a:endParaRPr lang="zh-CN" altLang="en-US"/>
          </a:p>
        </p:txBody>
      </p:sp>
      <p:sp>
        <p:nvSpPr>
          <p:cNvPr id="5" name="页脚占位符 4">
            <a:extLst>
              <a:ext uri="{FF2B5EF4-FFF2-40B4-BE49-F238E27FC236}">
                <a16:creationId xmlns:a16="http://schemas.microsoft.com/office/drawing/2014/main" id="{5F4D4ACD-F3F6-48BB-8634-A1AE9AAC677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5C1795B-3567-4C74-AA27-FAFE0C05DDFB}"/>
              </a:ext>
            </a:extLst>
          </p:cNvPr>
          <p:cNvSpPr>
            <a:spLocks noGrp="1"/>
          </p:cNvSpPr>
          <p:nvPr>
            <p:ph type="sldNum" sz="quarter" idx="12"/>
          </p:nvPr>
        </p:nvSpPr>
        <p:spPr/>
        <p:txBody>
          <a:bodyPr/>
          <a:lstStyle/>
          <a:p>
            <a:fld id="{2D876378-5D21-46DA-9710-FA02AF27F8FE}" type="slidenum">
              <a:rPr lang="zh-CN" altLang="en-US" smtClean="0"/>
              <a:t>‹#›</a:t>
            </a:fld>
            <a:endParaRPr lang="zh-CN" altLang="en-US"/>
          </a:p>
        </p:txBody>
      </p:sp>
    </p:spTree>
    <p:extLst>
      <p:ext uri="{BB962C8B-B14F-4D97-AF65-F5344CB8AC3E}">
        <p14:creationId xmlns:p14="http://schemas.microsoft.com/office/powerpoint/2010/main" val="2633536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8E0DB6-C0B4-44D2-89DA-1AED6A22167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1124B936-4CED-4FAE-B741-8F7FD19063D2}"/>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9CDFB8E-8C74-44BD-9E1F-19724181BE25}"/>
              </a:ext>
            </a:extLst>
          </p:cNvPr>
          <p:cNvSpPr>
            <a:spLocks noGrp="1"/>
          </p:cNvSpPr>
          <p:nvPr>
            <p:ph type="dt" sz="half" idx="10"/>
          </p:nvPr>
        </p:nvSpPr>
        <p:spPr/>
        <p:txBody>
          <a:bodyPr/>
          <a:lstStyle/>
          <a:p>
            <a:fld id="{2D2F9F83-0F03-4666-B729-8EE0C0801F9B}" type="datetimeFigureOut">
              <a:rPr lang="zh-CN" altLang="en-US" smtClean="0"/>
              <a:t>2025-06-18</a:t>
            </a:fld>
            <a:endParaRPr lang="zh-CN" altLang="en-US"/>
          </a:p>
        </p:txBody>
      </p:sp>
      <p:sp>
        <p:nvSpPr>
          <p:cNvPr id="5" name="页脚占位符 4">
            <a:extLst>
              <a:ext uri="{FF2B5EF4-FFF2-40B4-BE49-F238E27FC236}">
                <a16:creationId xmlns:a16="http://schemas.microsoft.com/office/drawing/2014/main" id="{452F09BC-D570-4FD2-A7A7-E5E6C1D65FC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87AC948-F244-4C18-9FC7-94A46EAD32A9}"/>
              </a:ext>
            </a:extLst>
          </p:cNvPr>
          <p:cNvSpPr>
            <a:spLocks noGrp="1"/>
          </p:cNvSpPr>
          <p:nvPr>
            <p:ph type="sldNum" sz="quarter" idx="12"/>
          </p:nvPr>
        </p:nvSpPr>
        <p:spPr/>
        <p:txBody>
          <a:bodyPr/>
          <a:lstStyle/>
          <a:p>
            <a:fld id="{2D876378-5D21-46DA-9710-FA02AF27F8FE}" type="slidenum">
              <a:rPr lang="zh-CN" altLang="en-US" smtClean="0"/>
              <a:t>‹#›</a:t>
            </a:fld>
            <a:endParaRPr lang="zh-CN" altLang="en-US"/>
          </a:p>
        </p:txBody>
      </p:sp>
    </p:spTree>
    <p:extLst>
      <p:ext uri="{BB962C8B-B14F-4D97-AF65-F5344CB8AC3E}">
        <p14:creationId xmlns:p14="http://schemas.microsoft.com/office/powerpoint/2010/main" val="3845163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01DFE6C4-9249-4102-97D0-121DE720061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F3EB2EF-8EE6-4235-8622-35326D46F8F3}"/>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F9CA999-0231-47C1-9D65-866CE59B2D84}"/>
              </a:ext>
            </a:extLst>
          </p:cNvPr>
          <p:cNvSpPr>
            <a:spLocks noGrp="1"/>
          </p:cNvSpPr>
          <p:nvPr>
            <p:ph type="dt" sz="half" idx="10"/>
          </p:nvPr>
        </p:nvSpPr>
        <p:spPr/>
        <p:txBody>
          <a:bodyPr/>
          <a:lstStyle/>
          <a:p>
            <a:fld id="{2D2F9F83-0F03-4666-B729-8EE0C0801F9B}" type="datetimeFigureOut">
              <a:rPr lang="zh-CN" altLang="en-US" smtClean="0"/>
              <a:t>2025-06-18</a:t>
            </a:fld>
            <a:endParaRPr lang="zh-CN" altLang="en-US"/>
          </a:p>
        </p:txBody>
      </p:sp>
      <p:sp>
        <p:nvSpPr>
          <p:cNvPr id="5" name="页脚占位符 4">
            <a:extLst>
              <a:ext uri="{FF2B5EF4-FFF2-40B4-BE49-F238E27FC236}">
                <a16:creationId xmlns:a16="http://schemas.microsoft.com/office/drawing/2014/main" id="{D72D433F-DF58-43C8-9320-7A17B7E16F0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9931041-F8F5-437A-A42E-4C07838E306F}"/>
              </a:ext>
            </a:extLst>
          </p:cNvPr>
          <p:cNvSpPr>
            <a:spLocks noGrp="1"/>
          </p:cNvSpPr>
          <p:nvPr>
            <p:ph type="sldNum" sz="quarter" idx="12"/>
          </p:nvPr>
        </p:nvSpPr>
        <p:spPr/>
        <p:txBody>
          <a:bodyPr/>
          <a:lstStyle/>
          <a:p>
            <a:fld id="{2D876378-5D21-46DA-9710-FA02AF27F8FE}" type="slidenum">
              <a:rPr lang="zh-CN" altLang="en-US" smtClean="0"/>
              <a:t>‹#›</a:t>
            </a:fld>
            <a:endParaRPr lang="zh-CN" altLang="en-US"/>
          </a:p>
        </p:txBody>
      </p:sp>
    </p:spTree>
    <p:extLst>
      <p:ext uri="{BB962C8B-B14F-4D97-AF65-F5344CB8AC3E}">
        <p14:creationId xmlns:p14="http://schemas.microsoft.com/office/powerpoint/2010/main" val="2292667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F87260-A057-4DA1-B6FF-5F522A3DBF3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D431816-4474-4CD8-B61D-64FEF664D24F}"/>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F5CA488-83AE-4DFA-AD6E-0DA98D1F8E5C}"/>
              </a:ext>
            </a:extLst>
          </p:cNvPr>
          <p:cNvSpPr>
            <a:spLocks noGrp="1"/>
          </p:cNvSpPr>
          <p:nvPr>
            <p:ph type="dt" sz="half" idx="10"/>
          </p:nvPr>
        </p:nvSpPr>
        <p:spPr/>
        <p:txBody>
          <a:bodyPr/>
          <a:lstStyle/>
          <a:p>
            <a:fld id="{2D2F9F83-0F03-4666-B729-8EE0C0801F9B}" type="datetimeFigureOut">
              <a:rPr lang="zh-CN" altLang="en-US" smtClean="0"/>
              <a:t>2025-06-18</a:t>
            </a:fld>
            <a:endParaRPr lang="zh-CN" altLang="en-US"/>
          </a:p>
        </p:txBody>
      </p:sp>
      <p:sp>
        <p:nvSpPr>
          <p:cNvPr id="5" name="页脚占位符 4">
            <a:extLst>
              <a:ext uri="{FF2B5EF4-FFF2-40B4-BE49-F238E27FC236}">
                <a16:creationId xmlns:a16="http://schemas.microsoft.com/office/drawing/2014/main" id="{D1801180-B440-4C31-9C73-3C9B9E75AE3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560A7EA-4D86-4AED-A99A-03A0B0EEEE56}"/>
              </a:ext>
            </a:extLst>
          </p:cNvPr>
          <p:cNvSpPr>
            <a:spLocks noGrp="1"/>
          </p:cNvSpPr>
          <p:nvPr>
            <p:ph type="sldNum" sz="quarter" idx="12"/>
          </p:nvPr>
        </p:nvSpPr>
        <p:spPr/>
        <p:txBody>
          <a:bodyPr/>
          <a:lstStyle/>
          <a:p>
            <a:fld id="{2D876378-5D21-46DA-9710-FA02AF27F8FE}" type="slidenum">
              <a:rPr lang="zh-CN" altLang="en-US" smtClean="0"/>
              <a:t>‹#›</a:t>
            </a:fld>
            <a:endParaRPr lang="zh-CN" altLang="en-US"/>
          </a:p>
        </p:txBody>
      </p:sp>
    </p:spTree>
    <p:extLst>
      <p:ext uri="{BB962C8B-B14F-4D97-AF65-F5344CB8AC3E}">
        <p14:creationId xmlns:p14="http://schemas.microsoft.com/office/powerpoint/2010/main" val="963533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7B6637-B8CC-45A5-96F4-8A0FE8C2845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AC9B804-7612-4182-AB45-F2B95612F9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54ABC5FD-B44F-4B85-9C70-27D338AEEB20}"/>
              </a:ext>
            </a:extLst>
          </p:cNvPr>
          <p:cNvSpPr>
            <a:spLocks noGrp="1"/>
          </p:cNvSpPr>
          <p:nvPr>
            <p:ph type="dt" sz="half" idx="10"/>
          </p:nvPr>
        </p:nvSpPr>
        <p:spPr/>
        <p:txBody>
          <a:bodyPr/>
          <a:lstStyle/>
          <a:p>
            <a:fld id="{2D2F9F83-0F03-4666-B729-8EE0C0801F9B}" type="datetimeFigureOut">
              <a:rPr lang="zh-CN" altLang="en-US" smtClean="0"/>
              <a:t>2025-06-18</a:t>
            </a:fld>
            <a:endParaRPr lang="zh-CN" altLang="en-US"/>
          </a:p>
        </p:txBody>
      </p:sp>
      <p:sp>
        <p:nvSpPr>
          <p:cNvPr id="5" name="页脚占位符 4">
            <a:extLst>
              <a:ext uri="{FF2B5EF4-FFF2-40B4-BE49-F238E27FC236}">
                <a16:creationId xmlns:a16="http://schemas.microsoft.com/office/drawing/2014/main" id="{A393409E-FDE1-4BEA-AB3C-EDA9D0B9107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D1979D6-B426-46B2-B4D1-447AA12B8C35}"/>
              </a:ext>
            </a:extLst>
          </p:cNvPr>
          <p:cNvSpPr>
            <a:spLocks noGrp="1"/>
          </p:cNvSpPr>
          <p:nvPr>
            <p:ph type="sldNum" sz="quarter" idx="12"/>
          </p:nvPr>
        </p:nvSpPr>
        <p:spPr/>
        <p:txBody>
          <a:bodyPr/>
          <a:lstStyle/>
          <a:p>
            <a:fld id="{2D876378-5D21-46DA-9710-FA02AF27F8FE}" type="slidenum">
              <a:rPr lang="zh-CN" altLang="en-US" smtClean="0"/>
              <a:t>‹#›</a:t>
            </a:fld>
            <a:endParaRPr lang="zh-CN" altLang="en-US"/>
          </a:p>
        </p:txBody>
      </p:sp>
    </p:spTree>
    <p:extLst>
      <p:ext uri="{BB962C8B-B14F-4D97-AF65-F5344CB8AC3E}">
        <p14:creationId xmlns:p14="http://schemas.microsoft.com/office/powerpoint/2010/main" val="3249043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CE9B0F-1660-4B46-934F-4681043E52D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F09B847-24FA-4738-9554-EC5A4915CD0C}"/>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7A97FFB8-5AB0-4B1E-A928-4FAFF7B34D25}"/>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2939E735-D4C3-43BC-ABFC-CAFE6EE60E6F}"/>
              </a:ext>
            </a:extLst>
          </p:cNvPr>
          <p:cNvSpPr>
            <a:spLocks noGrp="1"/>
          </p:cNvSpPr>
          <p:nvPr>
            <p:ph type="dt" sz="half" idx="10"/>
          </p:nvPr>
        </p:nvSpPr>
        <p:spPr/>
        <p:txBody>
          <a:bodyPr/>
          <a:lstStyle/>
          <a:p>
            <a:fld id="{2D2F9F83-0F03-4666-B729-8EE0C0801F9B}" type="datetimeFigureOut">
              <a:rPr lang="zh-CN" altLang="en-US" smtClean="0"/>
              <a:t>2025-06-18</a:t>
            </a:fld>
            <a:endParaRPr lang="zh-CN" altLang="en-US"/>
          </a:p>
        </p:txBody>
      </p:sp>
      <p:sp>
        <p:nvSpPr>
          <p:cNvPr id="6" name="页脚占位符 5">
            <a:extLst>
              <a:ext uri="{FF2B5EF4-FFF2-40B4-BE49-F238E27FC236}">
                <a16:creationId xmlns:a16="http://schemas.microsoft.com/office/drawing/2014/main" id="{A6CE01E9-B4DF-43C0-80D4-C424E25C7E0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35BEBA2-134A-4F7D-8029-EB65926B2266}"/>
              </a:ext>
            </a:extLst>
          </p:cNvPr>
          <p:cNvSpPr>
            <a:spLocks noGrp="1"/>
          </p:cNvSpPr>
          <p:nvPr>
            <p:ph type="sldNum" sz="quarter" idx="12"/>
          </p:nvPr>
        </p:nvSpPr>
        <p:spPr/>
        <p:txBody>
          <a:bodyPr/>
          <a:lstStyle/>
          <a:p>
            <a:fld id="{2D876378-5D21-46DA-9710-FA02AF27F8FE}" type="slidenum">
              <a:rPr lang="zh-CN" altLang="en-US" smtClean="0"/>
              <a:t>‹#›</a:t>
            </a:fld>
            <a:endParaRPr lang="zh-CN" altLang="en-US"/>
          </a:p>
        </p:txBody>
      </p:sp>
    </p:spTree>
    <p:extLst>
      <p:ext uri="{BB962C8B-B14F-4D97-AF65-F5344CB8AC3E}">
        <p14:creationId xmlns:p14="http://schemas.microsoft.com/office/powerpoint/2010/main" val="3239103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B414FD-599C-495B-8867-11DD05BDE640}"/>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03EB7BB-BCA1-43B6-A637-D17956CA80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8291BEC-070D-4019-8D95-B053B0F12631}"/>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A2084FC-E941-414E-8E3E-97DFD9793C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78CB1E4-6AA1-4E37-BF22-3E0C1766760B}"/>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3988A5D-846E-4EA6-9B17-DCAE6D27F62B}"/>
              </a:ext>
            </a:extLst>
          </p:cNvPr>
          <p:cNvSpPr>
            <a:spLocks noGrp="1"/>
          </p:cNvSpPr>
          <p:nvPr>
            <p:ph type="dt" sz="half" idx="10"/>
          </p:nvPr>
        </p:nvSpPr>
        <p:spPr/>
        <p:txBody>
          <a:bodyPr/>
          <a:lstStyle/>
          <a:p>
            <a:fld id="{2D2F9F83-0F03-4666-B729-8EE0C0801F9B}" type="datetimeFigureOut">
              <a:rPr lang="zh-CN" altLang="en-US" smtClean="0"/>
              <a:t>2025-06-18</a:t>
            </a:fld>
            <a:endParaRPr lang="zh-CN" altLang="en-US"/>
          </a:p>
        </p:txBody>
      </p:sp>
      <p:sp>
        <p:nvSpPr>
          <p:cNvPr id="8" name="页脚占位符 7">
            <a:extLst>
              <a:ext uri="{FF2B5EF4-FFF2-40B4-BE49-F238E27FC236}">
                <a16:creationId xmlns:a16="http://schemas.microsoft.com/office/drawing/2014/main" id="{25559357-2F3D-478B-95BE-2EEF0DADE873}"/>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D89891F0-2DDE-4BAA-BFC2-FC2DE1A1EE7C}"/>
              </a:ext>
            </a:extLst>
          </p:cNvPr>
          <p:cNvSpPr>
            <a:spLocks noGrp="1"/>
          </p:cNvSpPr>
          <p:nvPr>
            <p:ph type="sldNum" sz="quarter" idx="12"/>
          </p:nvPr>
        </p:nvSpPr>
        <p:spPr/>
        <p:txBody>
          <a:bodyPr/>
          <a:lstStyle/>
          <a:p>
            <a:fld id="{2D876378-5D21-46DA-9710-FA02AF27F8FE}" type="slidenum">
              <a:rPr lang="zh-CN" altLang="en-US" smtClean="0"/>
              <a:t>‹#›</a:t>
            </a:fld>
            <a:endParaRPr lang="zh-CN" altLang="en-US"/>
          </a:p>
        </p:txBody>
      </p:sp>
    </p:spTree>
    <p:extLst>
      <p:ext uri="{BB962C8B-B14F-4D97-AF65-F5344CB8AC3E}">
        <p14:creationId xmlns:p14="http://schemas.microsoft.com/office/powerpoint/2010/main" val="1783281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40C185-A3C8-4B8F-A2B2-81AEB61458E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0524BFF-4600-41B3-9A1B-3513770F44F7}"/>
              </a:ext>
            </a:extLst>
          </p:cNvPr>
          <p:cNvSpPr>
            <a:spLocks noGrp="1"/>
          </p:cNvSpPr>
          <p:nvPr>
            <p:ph type="dt" sz="half" idx="10"/>
          </p:nvPr>
        </p:nvSpPr>
        <p:spPr/>
        <p:txBody>
          <a:bodyPr/>
          <a:lstStyle/>
          <a:p>
            <a:fld id="{2D2F9F83-0F03-4666-B729-8EE0C0801F9B}" type="datetimeFigureOut">
              <a:rPr lang="zh-CN" altLang="en-US" smtClean="0"/>
              <a:t>2025-06-18</a:t>
            </a:fld>
            <a:endParaRPr lang="zh-CN" altLang="en-US"/>
          </a:p>
        </p:txBody>
      </p:sp>
      <p:sp>
        <p:nvSpPr>
          <p:cNvPr id="4" name="页脚占位符 3">
            <a:extLst>
              <a:ext uri="{FF2B5EF4-FFF2-40B4-BE49-F238E27FC236}">
                <a16:creationId xmlns:a16="http://schemas.microsoft.com/office/drawing/2014/main" id="{F9F55304-55A9-4A86-A389-2F3C7D553B5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5FBFF5D-7D76-42D6-8D67-D92F703CB4E9}"/>
              </a:ext>
            </a:extLst>
          </p:cNvPr>
          <p:cNvSpPr>
            <a:spLocks noGrp="1"/>
          </p:cNvSpPr>
          <p:nvPr>
            <p:ph type="sldNum" sz="quarter" idx="12"/>
          </p:nvPr>
        </p:nvSpPr>
        <p:spPr/>
        <p:txBody>
          <a:bodyPr/>
          <a:lstStyle/>
          <a:p>
            <a:fld id="{2D876378-5D21-46DA-9710-FA02AF27F8FE}" type="slidenum">
              <a:rPr lang="zh-CN" altLang="en-US" smtClean="0"/>
              <a:t>‹#›</a:t>
            </a:fld>
            <a:endParaRPr lang="zh-CN" altLang="en-US"/>
          </a:p>
        </p:txBody>
      </p:sp>
    </p:spTree>
    <p:extLst>
      <p:ext uri="{BB962C8B-B14F-4D97-AF65-F5344CB8AC3E}">
        <p14:creationId xmlns:p14="http://schemas.microsoft.com/office/powerpoint/2010/main" val="2042442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9E28A4E-734C-4321-91F7-ADEF2C79943D}"/>
              </a:ext>
            </a:extLst>
          </p:cNvPr>
          <p:cNvSpPr>
            <a:spLocks noGrp="1"/>
          </p:cNvSpPr>
          <p:nvPr>
            <p:ph type="dt" sz="half" idx="10"/>
          </p:nvPr>
        </p:nvSpPr>
        <p:spPr/>
        <p:txBody>
          <a:bodyPr/>
          <a:lstStyle/>
          <a:p>
            <a:fld id="{2D2F9F83-0F03-4666-B729-8EE0C0801F9B}" type="datetimeFigureOut">
              <a:rPr lang="zh-CN" altLang="en-US" smtClean="0"/>
              <a:t>2025-06-18</a:t>
            </a:fld>
            <a:endParaRPr lang="zh-CN" altLang="en-US"/>
          </a:p>
        </p:txBody>
      </p:sp>
      <p:sp>
        <p:nvSpPr>
          <p:cNvPr id="3" name="页脚占位符 2">
            <a:extLst>
              <a:ext uri="{FF2B5EF4-FFF2-40B4-BE49-F238E27FC236}">
                <a16:creationId xmlns:a16="http://schemas.microsoft.com/office/drawing/2014/main" id="{C7CA7272-11DF-44EA-A21D-37DDD70661DC}"/>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631BFE7-B529-4070-83AA-C6635FB1D4EC}"/>
              </a:ext>
            </a:extLst>
          </p:cNvPr>
          <p:cNvSpPr>
            <a:spLocks noGrp="1"/>
          </p:cNvSpPr>
          <p:nvPr>
            <p:ph type="sldNum" sz="quarter" idx="12"/>
          </p:nvPr>
        </p:nvSpPr>
        <p:spPr/>
        <p:txBody>
          <a:bodyPr/>
          <a:lstStyle/>
          <a:p>
            <a:fld id="{2D876378-5D21-46DA-9710-FA02AF27F8FE}" type="slidenum">
              <a:rPr lang="zh-CN" altLang="en-US" smtClean="0"/>
              <a:t>‹#›</a:t>
            </a:fld>
            <a:endParaRPr lang="zh-CN" altLang="en-US"/>
          </a:p>
        </p:txBody>
      </p:sp>
    </p:spTree>
    <p:extLst>
      <p:ext uri="{BB962C8B-B14F-4D97-AF65-F5344CB8AC3E}">
        <p14:creationId xmlns:p14="http://schemas.microsoft.com/office/powerpoint/2010/main" val="4005595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2030CB-EB66-4F1A-823E-1305DEDA50B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C2C10A6-9242-4A55-8B17-F312684B4B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D328873-12A0-4439-BDF5-259BD5CF18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A2EB590-1F7C-40C8-9119-906F4D85CC15}"/>
              </a:ext>
            </a:extLst>
          </p:cNvPr>
          <p:cNvSpPr>
            <a:spLocks noGrp="1"/>
          </p:cNvSpPr>
          <p:nvPr>
            <p:ph type="dt" sz="half" idx="10"/>
          </p:nvPr>
        </p:nvSpPr>
        <p:spPr/>
        <p:txBody>
          <a:bodyPr/>
          <a:lstStyle/>
          <a:p>
            <a:fld id="{2D2F9F83-0F03-4666-B729-8EE0C0801F9B}" type="datetimeFigureOut">
              <a:rPr lang="zh-CN" altLang="en-US" smtClean="0"/>
              <a:t>2025-06-18</a:t>
            </a:fld>
            <a:endParaRPr lang="zh-CN" altLang="en-US"/>
          </a:p>
        </p:txBody>
      </p:sp>
      <p:sp>
        <p:nvSpPr>
          <p:cNvPr id="6" name="页脚占位符 5">
            <a:extLst>
              <a:ext uri="{FF2B5EF4-FFF2-40B4-BE49-F238E27FC236}">
                <a16:creationId xmlns:a16="http://schemas.microsoft.com/office/drawing/2014/main" id="{19EFFBFA-57C5-4A17-9975-313BDE64A52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7231EF8-6D6E-4CA8-97B4-0D65C4ECF2B6}"/>
              </a:ext>
            </a:extLst>
          </p:cNvPr>
          <p:cNvSpPr>
            <a:spLocks noGrp="1"/>
          </p:cNvSpPr>
          <p:nvPr>
            <p:ph type="sldNum" sz="quarter" idx="12"/>
          </p:nvPr>
        </p:nvSpPr>
        <p:spPr/>
        <p:txBody>
          <a:bodyPr/>
          <a:lstStyle/>
          <a:p>
            <a:fld id="{2D876378-5D21-46DA-9710-FA02AF27F8FE}" type="slidenum">
              <a:rPr lang="zh-CN" altLang="en-US" smtClean="0"/>
              <a:t>‹#›</a:t>
            </a:fld>
            <a:endParaRPr lang="zh-CN" altLang="en-US"/>
          </a:p>
        </p:txBody>
      </p:sp>
    </p:spTree>
    <p:extLst>
      <p:ext uri="{BB962C8B-B14F-4D97-AF65-F5344CB8AC3E}">
        <p14:creationId xmlns:p14="http://schemas.microsoft.com/office/powerpoint/2010/main" val="2558927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A5E6E7-4475-4DFF-A262-013E26B2156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EF5959A-45AB-4097-8AD6-9A4FB4F5FC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BAF55F4A-4948-4327-8797-518ADA5F83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40C22B5-BEE7-4CF3-AF97-9270F3425CBD}"/>
              </a:ext>
            </a:extLst>
          </p:cNvPr>
          <p:cNvSpPr>
            <a:spLocks noGrp="1"/>
          </p:cNvSpPr>
          <p:nvPr>
            <p:ph type="dt" sz="half" idx="10"/>
          </p:nvPr>
        </p:nvSpPr>
        <p:spPr/>
        <p:txBody>
          <a:bodyPr/>
          <a:lstStyle/>
          <a:p>
            <a:fld id="{2D2F9F83-0F03-4666-B729-8EE0C0801F9B}" type="datetimeFigureOut">
              <a:rPr lang="zh-CN" altLang="en-US" smtClean="0"/>
              <a:t>2025-06-18</a:t>
            </a:fld>
            <a:endParaRPr lang="zh-CN" altLang="en-US"/>
          </a:p>
        </p:txBody>
      </p:sp>
      <p:sp>
        <p:nvSpPr>
          <p:cNvPr id="6" name="页脚占位符 5">
            <a:extLst>
              <a:ext uri="{FF2B5EF4-FFF2-40B4-BE49-F238E27FC236}">
                <a16:creationId xmlns:a16="http://schemas.microsoft.com/office/drawing/2014/main" id="{C87AB43D-5AAF-41C5-95B9-31CDEA68BAA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82C6729-C10B-4951-AE5A-08A1D716C35A}"/>
              </a:ext>
            </a:extLst>
          </p:cNvPr>
          <p:cNvSpPr>
            <a:spLocks noGrp="1"/>
          </p:cNvSpPr>
          <p:nvPr>
            <p:ph type="sldNum" sz="quarter" idx="12"/>
          </p:nvPr>
        </p:nvSpPr>
        <p:spPr/>
        <p:txBody>
          <a:bodyPr/>
          <a:lstStyle/>
          <a:p>
            <a:fld id="{2D876378-5D21-46DA-9710-FA02AF27F8FE}" type="slidenum">
              <a:rPr lang="zh-CN" altLang="en-US" smtClean="0"/>
              <a:t>‹#›</a:t>
            </a:fld>
            <a:endParaRPr lang="zh-CN" altLang="en-US"/>
          </a:p>
        </p:txBody>
      </p:sp>
    </p:spTree>
    <p:extLst>
      <p:ext uri="{BB962C8B-B14F-4D97-AF65-F5344CB8AC3E}">
        <p14:creationId xmlns:p14="http://schemas.microsoft.com/office/powerpoint/2010/main" val="3955393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9ABC332-B8D2-4529-A028-8EB48FC7E4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E677E98-D379-4574-AD10-54BF64CF8C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399C1F6-1FAD-431E-A3DC-39A5D1B59A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2F9F83-0F03-4666-B729-8EE0C0801F9B}" type="datetimeFigureOut">
              <a:rPr lang="zh-CN" altLang="en-US" smtClean="0"/>
              <a:t>2025-06-18</a:t>
            </a:fld>
            <a:endParaRPr lang="zh-CN" altLang="en-US"/>
          </a:p>
        </p:txBody>
      </p:sp>
      <p:sp>
        <p:nvSpPr>
          <p:cNvPr id="5" name="页脚占位符 4">
            <a:extLst>
              <a:ext uri="{FF2B5EF4-FFF2-40B4-BE49-F238E27FC236}">
                <a16:creationId xmlns:a16="http://schemas.microsoft.com/office/drawing/2014/main" id="{0A93D549-0AD6-42E4-82D5-5DE8B7F280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E80A441E-6518-4E02-96EB-7C5B3F1068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876378-5D21-46DA-9710-FA02AF27F8FE}" type="slidenum">
              <a:rPr lang="zh-CN" altLang="en-US" smtClean="0"/>
              <a:t>‹#›</a:t>
            </a:fld>
            <a:endParaRPr lang="zh-CN" altLang="en-US"/>
          </a:p>
        </p:txBody>
      </p:sp>
    </p:spTree>
    <p:extLst>
      <p:ext uri="{BB962C8B-B14F-4D97-AF65-F5344CB8AC3E}">
        <p14:creationId xmlns:p14="http://schemas.microsoft.com/office/powerpoint/2010/main" val="2249510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fanyi.so.com/?src=onebox#doughnut"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4B1D837C-EEEE-D02B-380D-167E2938992F}"/>
              </a:ext>
            </a:extLst>
          </p:cNvPr>
          <p:cNvSpPr>
            <a:spLocks noGrp="1" noChangeArrowheads="1"/>
          </p:cNvSpPr>
          <p:nvPr>
            <p:ph type="ctrTitle"/>
          </p:nvPr>
        </p:nvSpPr>
        <p:spPr>
          <a:xfrm>
            <a:off x="2208213" y="730251"/>
            <a:ext cx="7772400" cy="2735263"/>
          </a:xfrm>
        </p:spPr>
        <p:txBody>
          <a:bodyPr anchor="ctr"/>
          <a:lstStyle/>
          <a:p>
            <a:pPr marL="1828800" algn="l"/>
            <a:r>
              <a:rPr lang="zh-CN" altLang="en-US" sz="4800"/>
              <a:t>Inter</a:t>
            </a:r>
            <a:r>
              <a:rPr lang="en-US" altLang="zh-CN" sz="4800"/>
              <a:t>cultural B</a:t>
            </a:r>
            <a:r>
              <a:rPr lang="zh-CN" altLang="en-US" sz="4800"/>
              <a:t>u</a:t>
            </a:r>
            <a:r>
              <a:rPr lang="en-US" altLang="zh-CN" sz="4800"/>
              <a:t>siness</a:t>
            </a:r>
            <a:r>
              <a:rPr lang="zh-CN" altLang="en-US" sz="4800"/>
              <a:t>    C</a:t>
            </a:r>
            <a:r>
              <a:rPr lang="en-US" altLang="zh-CN" sz="4800"/>
              <a:t>ommunication:</a:t>
            </a:r>
            <a:br>
              <a:rPr lang="en-US" altLang="zh-CN" sz="4800"/>
            </a:br>
            <a:r>
              <a:rPr lang="en-US" altLang="zh-CN" sz="4800"/>
              <a:t>Cases and Analyses</a:t>
            </a:r>
            <a:br>
              <a:rPr lang="zh-CN" altLang="en-US" sz="4000"/>
            </a:br>
            <a:endParaRPr lang="zh-CN" altLang="en-US" sz="4000"/>
          </a:p>
        </p:txBody>
      </p:sp>
      <p:sp>
        <p:nvSpPr>
          <p:cNvPr id="25603" name="Rectangle 3">
            <a:extLst>
              <a:ext uri="{FF2B5EF4-FFF2-40B4-BE49-F238E27FC236}">
                <a16:creationId xmlns:a16="http://schemas.microsoft.com/office/drawing/2014/main" id="{D343A4C2-C6E4-59BD-6CAA-3AA7C78B0284}"/>
              </a:ext>
            </a:extLst>
          </p:cNvPr>
          <p:cNvSpPr>
            <a:spLocks noGrp="1" noChangeArrowheads="1"/>
          </p:cNvSpPr>
          <p:nvPr>
            <p:ph type="subTitle" idx="1"/>
          </p:nvPr>
        </p:nvSpPr>
        <p:spPr>
          <a:xfrm>
            <a:off x="3000375" y="3175000"/>
            <a:ext cx="6508750" cy="712788"/>
          </a:xfrm>
        </p:spPr>
        <p:txBody>
          <a:bodyPr/>
          <a:lstStyle/>
          <a:p>
            <a:pPr eaLnBrk="1">
              <a:lnSpc>
                <a:spcPct val="95000"/>
              </a:lnSpc>
              <a:spcAft>
                <a:spcPct val="0"/>
              </a:spcAft>
              <a:buFont typeface="Times New Roman" panose="02020603050405020304" pitchFamily="18" charset="0"/>
              <a:buNone/>
            </a:pPr>
            <a:r>
              <a:rPr lang="en-US" altLang="zh-CN" sz="3200">
                <a:latin typeface="Times New Roman" panose="02020603050405020304" pitchFamily="18" charset="0"/>
              </a:rPr>
              <a:t>2025.3-2025.6</a:t>
            </a:r>
          </a:p>
          <a:p>
            <a:pPr eaLnBrk="1">
              <a:lnSpc>
                <a:spcPct val="95000"/>
              </a:lnSpc>
              <a:spcAft>
                <a:spcPct val="0"/>
              </a:spcAft>
              <a:buFont typeface="Times New Roman" panose="02020603050405020304" pitchFamily="18" charset="0"/>
              <a:buNone/>
            </a:pPr>
            <a:endParaRPr lang="zh-CN" altLang="en-US" sz="3200">
              <a:latin typeface="Times New Roman" panose="02020603050405020304" pitchFamily="18" charset="0"/>
            </a:endParaRPr>
          </a:p>
          <a:p>
            <a:pPr eaLnBrk="1">
              <a:lnSpc>
                <a:spcPct val="95000"/>
              </a:lnSpc>
              <a:spcAft>
                <a:spcPct val="0"/>
              </a:spcAft>
              <a:buFont typeface="Times New Roman" panose="02020603050405020304" pitchFamily="18" charset="0"/>
              <a:buNone/>
            </a:pPr>
            <a:endParaRPr lang="zh-CN" altLang="en-US" sz="3200">
              <a:latin typeface="Times New Roman" panose="02020603050405020304" pitchFamily="18" charset="0"/>
            </a:endParaRPr>
          </a:p>
          <a:p>
            <a:pPr eaLnBrk="1">
              <a:lnSpc>
                <a:spcPct val="95000"/>
              </a:lnSpc>
              <a:spcAft>
                <a:spcPct val="0"/>
              </a:spcAft>
              <a:buFont typeface="Times New Roman" panose="02020603050405020304" pitchFamily="18" charset="0"/>
              <a:buNone/>
            </a:pPr>
            <a:endParaRPr lang="zh-CN" altLang="en-US" sz="3200">
              <a:latin typeface="Times New Roman" panose="02020603050405020304" pitchFamily="18" charset="0"/>
            </a:endParaRPr>
          </a:p>
        </p:txBody>
      </p:sp>
      <p:sp>
        <p:nvSpPr>
          <p:cNvPr id="25604" name="Text Box 4">
            <a:extLst>
              <a:ext uri="{FF2B5EF4-FFF2-40B4-BE49-F238E27FC236}">
                <a16:creationId xmlns:a16="http://schemas.microsoft.com/office/drawing/2014/main" id="{82CA872D-7A1A-DBEE-CB69-8B37BE620EE1}"/>
              </a:ext>
            </a:extLst>
          </p:cNvPr>
          <p:cNvSpPr txBox="1">
            <a:spLocks noChangeArrowheads="1"/>
          </p:cNvSpPr>
          <p:nvPr/>
        </p:nvSpPr>
        <p:spPr bwMode="auto">
          <a:xfrm>
            <a:off x="4241801" y="3703638"/>
            <a:ext cx="41767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556"/>
    </mc:Choice>
    <mc:Fallback>
      <p:transition spd="slow" advTm="355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076086B8-500B-E9DB-4489-92D86853ABB1}"/>
              </a:ext>
            </a:extLst>
          </p:cNvPr>
          <p:cNvSpPr>
            <a:spLocks noGrp="1" noChangeArrowheads="1"/>
          </p:cNvSpPr>
          <p:nvPr>
            <p:ph type="title" idx="4294967295"/>
          </p:nvPr>
        </p:nvSpPr>
        <p:spPr/>
        <p:txBody>
          <a:bodyPr vert="horz" lIns="91440" tIns="45720" rIns="91440" bIns="45720" rtlCol="0" anchor="ctr">
            <a:normAutofit/>
          </a:bodyPr>
          <a:lstStyle/>
          <a:p>
            <a:pPr eaLnBrk="1" hangingPunct="1"/>
            <a:r>
              <a:rPr lang="zh-CN" altLang="en-US" b="1"/>
              <a:t>表层企业文化</a:t>
            </a:r>
          </a:p>
        </p:txBody>
      </p:sp>
      <p:sp>
        <p:nvSpPr>
          <p:cNvPr id="11267" name="Rectangle 3">
            <a:extLst>
              <a:ext uri="{FF2B5EF4-FFF2-40B4-BE49-F238E27FC236}">
                <a16:creationId xmlns:a16="http://schemas.microsoft.com/office/drawing/2014/main" id="{38602C1A-5739-9DD9-4891-0AC50CD0C1B4}"/>
              </a:ext>
            </a:extLst>
          </p:cNvPr>
          <p:cNvSpPr>
            <a:spLocks noGrp="1"/>
          </p:cNvSpPr>
          <p:nvPr>
            <p:ph type="body" idx="4294967295"/>
          </p:nvPr>
        </p:nvSpPr>
        <p:spPr>
          <a:xfrm>
            <a:off x="1981200" y="1260475"/>
            <a:ext cx="8223250" cy="4864100"/>
          </a:xfrm>
        </p:spPr>
        <p:txBody>
          <a:bodyPr vert="horz" lIns="91440" tIns="45720" rIns="91440" bIns="45720" rtlCol="0">
            <a:normAutofit lnSpcReduction="10000"/>
          </a:bodyPr>
          <a:lstStyle/>
          <a:p>
            <a:pPr defTabSz="449580">
              <a:lnSpc>
                <a:spcPct val="120000"/>
              </a:lnSpc>
              <a:buClr>
                <a:srgbClr val="000000"/>
              </a:buClr>
              <a:defRPr/>
            </a:pPr>
            <a:r>
              <a:rPr lang="zh-CN" altLang="en-US" b="1" noProof="1">
                <a:ea typeface="楷体_GB2312" pitchFamily="49" charset="-122"/>
              </a:rPr>
              <a:t>指通过感觉器官直接体察到的，如：</a:t>
            </a:r>
          </a:p>
          <a:p>
            <a:pPr marL="76200" indent="0" defTabSz="449580">
              <a:lnSpc>
                <a:spcPct val="120000"/>
              </a:lnSpc>
              <a:buClr>
                <a:srgbClr val="000000"/>
              </a:buClr>
              <a:buNone/>
              <a:defRPr/>
            </a:pPr>
            <a:r>
              <a:rPr lang="zh-CN" altLang="en-US" b="1" noProof="1">
                <a:ea typeface="楷体_GB2312" pitchFamily="49" charset="-122"/>
              </a:rPr>
              <a:t>企业标志</a:t>
            </a:r>
          </a:p>
          <a:p>
            <a:pPr marL="76200" indent="0" defTabSz="449580">
              <a:lnSpc>
                <a:spcPct val="120000"/>
              </a:lnSpc>
              <a:buClr>
                <a:srgbClr val="000000"/>
              </a:buClr>
              <a:buNone/>
              <a:defRPr/>
            </a:pPr>
            <a:r>
              <a:rPr lang="zh-CN" altLang="en-US" b="1" noProof="1">
                <a:ea typeface="楷体_GB2312" pitchFamily="49" charset="-122"/>
              </a:rPr>
              <a:t>厂容厂貌</a:t>
            </a:r>
          </a:p>
          <a:p>
            <a:pPr marL="76200" indent="0" defTabSz="449580">
              <a:lnSpc>
                <a:spcPct val="120000"/>
              </a:lnSpc>
              <a:buClr>
                <a:srgbClr val="000000"/>
              </a:buClr>
              <a:buNone/>
              <a:defRPr/>
            </a:pPr>
            <a:r>
              <a:rPr lang="zh-CN" altLang="en-US" b="1" noProof="1">
                <a:ea typeface="楷体_GB2312" pitchFamily="49" charset="-122"/>
              </a:rPr>
              <a:t>产品特色</a:t>
            </a:r>
          </a:p>
          <a:p>
            <a:pPr marL="76200" indent="0" defTabSz="449580">
              <a:lnSpc>
                <a:spcPct val="120000"/>
              </a:lnSpc>
              <a:buClr>
                <a:srgbClr val="000000"/>
              </a:buClr>
              <a:buNone/>
              <a:defRPr/>
            </a:pPr>
            <a:r>
              <a:rPr lang="zh-CN" altLang="en-US" b="1" noProof="1">
                <a:ea typeface="楷体_GB2312" pitchFamily="49" charset="-122"/>
              </a:rPr>
              <a:t>包装、品牌设计、</a:t>
            </a:r>
          </a:p>
          <a:p>
            <a:pPr marL="76200" indent="0" defTabSz="449580">
              <a:lnSpc>
                <a:spcPct val="120000"/>
              </a:lnSpc>
              <a:buClr>
                <a:srgbClr val="000000"/>
              </a:buClr>
              <a:buNone/>
              <a:defRPr/>
            </a:pPr>
            <a:r>
              <a:rPr lang="zh-CN" altLang="en-US" b="1" noProof="1">
                <a:ea typeface="楷体_GB2312" pitchFamily="49" charset="-122"/>
              </a:rPr>
              <a:t>厂服、厂歌、厂徽、厂旗</a:t>
            </a:r>
          </a:p>
          <a:p>
            <a:pPr marL="76200" indent="0" defTabSz="449580">
              <a:lnSpc>
                <a:spcPct val="120000"/>
              </a:lnSpc>
              <a:buClr>
                <a:srgbClr val="000000"/>
              </a:buClr>
              <a:buNone/>
              <a:defRPr/>
            </a:pPr>
            <a:r>
              <a:rPr lang="zh-CN" altLang="en-US" b="1" noProof="1">
                <a:ea typeface="楷体_GB2312" pitchFamily="49" charset="-122"/>
              </a:rPr>
              <a:t>文化体育生活设施</a:t>
            </a:r>
          </a:p>
          <a:p>
            <a:pPr marL="76200" indent="0" defTabSz="449580">
              <a:lnSpc>
                <a:spcPct val="120000"/>
              </a:lnSpc>
              <a:buClr>
                <a:srgbClr val="000000"/>
              </a:buClr>
              <a:buNone/>
              <a:defRPr/>
            </a:pPr>
            <a:r>
              <a:rPr lang="zh-CN" altLang="en-US" b="1" noProof="1">
                <a:ea typeface="楷体_GB2312" pitchFamily="49" charset="-122"/>
              </a:rPr>
              <a:t>宣传沟通方式等</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内容占位符 3">
            <a:extLst>
              <a:ext uri="{FF2B5EF4-FFF2-40B4-BE49-F238E27FC236}">
                <a16:creationId xmlns:a16="http://schemas.microsoft.com/office/drawing/2014/main" id="{90D6CC68-6026-A9A2-C07D-3B1BFE24BA1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957888" y="325438"/>
            <a:ext cx="4305300" cy="2095500"/>
          </a:xfrm>
        </p:spPr>
      </p:pic>
      <p:pic>
        <p:nvPicPr>
          <p:cNvPr id="35843" name="imgPicture" descr="https://gss3.bdstatic.com/7Po3dSag_xI4khGkpoWK1HF6hhy/baike/c0%3Dbaike92%2C5%2C5%2C92%2C30/sign=b4ceb67e45a98226accc2375ebebd264/faf2b2119313b07e958a64030ad7912397dd8c81.jpg">
            <a:extLst>
              <a:ext uri="{FF2B5EF4-FFF2-40B4-BE49-F238E27FC236}">
                <a16:creationId xmlns:a16="http://schemas.microsoft.com/office/drawing/2014/main" id="{EC924AE7-961E-BDFF-F1ED-0D9BDE54D6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189" y="2420938"/>
            <a:ext cx="4791075"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a:extLst>
              <a:ext uri="{FF2B5EF4-FFF2-40B4-BE49-F238E27FC236}">
                <a16:creationId xmlns:a16="http://schemas.microsoft.com/office/drawing/2014/main" id="{59E48325-1E4B-B09E-06BB-EBE73E0C8ABD}"/>
              </a:ext>
            </a:extLst>
          </p:cNvPr>
          <p:cNvSpPr>
            <a:spLocks noGrp="1" noChangeArrowheads="1"/>
          </p:cNvSpPr>
          <p:nvPr>
            <p:ph type="title"/>
          </p:nvPr>
        </p:nvSpPr>
        <p:spPr/>
        <p:txBody>
          <a:bodyPr/>
          <a:lstStyle/>
          <a:p>
            <a:r>
              <a:rPr lang="en-US" altLang="zh-CN"/>
              <a:t>logo</a:t>
            </a:r>
          </a:p>
        </p:txBody>
      </p:sp>
      <p:pic>
        <p:nvPicPr>
          <p:cNvPr id="36867" name="内容占位符 6">
            <a:extLst>
              <a:ext uri="{FF2B5EF4-FFF2-40B4-BE49-F238E27FC236}">
                <a16:creationId xmlns:a16="http://schemas.microsoft.com/office/drawing/2014/main" id="{9D40313B-28C7-9C85-CE30-33E03422F754}"/>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76538" y="1795464"/>
            <a:ext cx="4191000" cy="3690937"/>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a:extLst>
              <a:ext uri="{FF2B5EF4-FFF2-40B4-BE49-F238E27FC236}">
                <a16:creationId xmlns:a16="http://schemas.microsoft.com/office/drawing/2014/main" id="{B4FE1120-87DE-B80D-B5D4-58A761EA453C}"/>
              </a:ext>
            </a:extLst>
          </p:cNvPr>
          <p:cNvSpPr>
            <a:spLocks noGrp="1" noChangeArrowheads="1"/>
          </p:cNvSpPr>
          <p:nvPr>
            <p:ph type="title"/>
          </p:nvPr>
        </p:nvSpPr>
        <p:spPr>
          <a:xfrm>
            <a:off x="1847850" y="163514"/>
            <a:ext cx="8223250" cy="1139825"/>
          </a:xfrm>
        </p:spPr>
        <p:txBody>
          <a:bodyPr/>
          <a:lstStyle/>
          <a:p>
            <a:r>
              <a:rPr lang="en-US" altLang="zh-CN" b="1">
                <a:solidFill>
                  <a:schemeClr val="tx1"/>
                </a:solidFill>
                <a:latin typeface="微软雅黑" panose="020B0503020204020204" pitchFamily="34" charset="-122"/>
                <a:ea typeface="微软雅黑" panose="020B0503020204020204" pitchFamily="34" charset="-122"/>
                <a:hlinkClick r:id="rId2"/>
              </a:rPr>
              <a:t>doughnut</a:t>
            </a:r>
            <a:endParaRPr lang="zh-CN" altLang="en-US" b="1">
              <a:solidFill>
                <a:schemeClr val="tx1"/>
              </a:solidFill>
            </a:endParaRPr>
          </a:p>
        </p:txBody>
      </p:sp>
      <p:pic>
        <p:nvPicPr>
          <p:cNvPr id="37891" name="内容占位符 4">
            <a:extLst>
              <a:ext uri="{FF2B5EF4-FFF2-40B4-BE49-F238E27FC236}">
                <a16:creationId xmlns:a16="http://schemas.microsoft.com/office/drawing/2014/main" id="{82AA38F3-8F7F-3164-5432-33F0A502D7F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74825" y="1844676"/>
            <a:ext cx="3689350" cy="4519613"/>
          </a:xfrm>
        </p:spPr>
      </p:pic>
      <p:pic>
        <p:nvPicPr>
          <p:cNvPr id="37892" name="图片 6">
            <a:extLst>
              <a:ext uri="{FF2B5EF4-FFF2-40B4-BE49-F238E27FC236}">
                <a16:creationId xmlns:a16="http://schemas.microsoft.com/office/drawing/2014/main" id="{A09610BB-23D9-3059-B0A9-5BEB50781E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7439" y="2852738"/>
            <a:ext cx="4249737"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35D3F305-4585-F379-1514-9C8EC5C41898}"/>
              </a:ext>
            </a:extLst>
          </p:cNvPr>
          <p:cNvSpPr>
            <a:spLocks noGrp="1" noChangeArrowheads="1"/>
          </p:cNvSpPr>
          <p:nvPr>
            <p:ph type="title" idx="4294967295"/>
          </p:nvPr>
        </p:nvSpPr>
        <p:spPr/>
        <p:txBody>
          <a:bodyPr vert="horz" lIns="91440" tIns="45720" rIns="91440" bIns="45720" rtlCol="0" anchor="ctr">
            <a:normAutofit/>
          </a:bodyPr>
          <a:lstStyle/>
          <a:p>
            <a:pPr eaLnBrk="1" hangingPunct="1"/>
            <a:r>
              <a:rPr lang="zh-CN" altLang="en-US" b="1"/>
              <a:t>中层企业文化</a:t>
            </a:r>
          </a:p>
        </p:txBody>
      </p:sp>
      <p:sp>
        <p:nvSpPr>
          <p:cNvPr id="12291" name="Rectangle 3">
            <a:extLst>
              <a:ext uri="{FF2B5EF4-FFF2-40B4-BE49-F238E27FC236}">
                <a16:creationId xmlns:a16="http://schemas.microsoft.com/office/drawing/2014/main" id="{B8DA729B-8BBE-522A-5759-52987B8DC4CA}"/>
              </a:ext>
            </a:extLst>
          </p:cNvPr>
          <p:cNvSpPr>
            <a:spLocks noGrp="1"/>
          </p:cNvSpPr>
          <p:nvPr>
            <p:ph type="body" idx="4294967295"/>
          </p:nvPr>
        </p:nvSpPr>
        <p:spPr/>
        <p:txBody>
          <a:bodyPr vert="horz" lIns="91440" tIns="45720" rIns="91440" bIns="45720" rtlCol="0">
            <a:normAutofit lnSpcReduction="10000"/>
          </a:bodyPr>
          <a:lstStyle/>
          <a:p>
            <a:pPr defTabSz="449580">
              <a:lnSpc>
                <a:spcPct val="120000"/>
              </a:lnSpc>
              <a:buClr>
                <a:srgbClr val="000000"/>
              </a:buClr>
              <a:defRPr/>
            </a:pPr>
            <a:r>
              <a:rPr lang="zh-CN" altLang="en-US" b="1" noProof="1">
                <a:ea typeface="楷体_GB2312" pitchFamily="49" charset="-122"/>
              </a:rPr>
              <a:t>指企业制度和企业风俗。</a:t>
            </a:r>
          </a:p>
          <a:p>
            <a:pPr marL="76200" indent="0" defTabSz="449580">
              <a:lnSpc>
                <a:spcPct val="120000"/>
              </a:lnSpc>
              <a:buClr>
                <a:srgbClr val="000000"/>
              </a:buClr>
              <a:buNone/>
              <a:defRPr/>
            </a:pPr>
            <a:r>
              <a:rPr lang="zh-CN" altLang="en-US" b="1" noProof="1">
                <a:ea typeface="楷体_GB2312" pitchFamily="49" charset="-122"/>
              </a:rPr>
              <a:t>   企业长期沿用、  约定俗成的</a:t>
            </a:r>
          </a:p>
          <a:p>
            <a:pPr marL="76200" indent="0" defTabSz="449580">
              <a:lnSpc>
                <a:spcPct val="120000"/>
              </a:lnSpc>
              <a:buClr>
                <a:srgbClr val="000000"/>
              </a:buClr>
              <a:buNone/>
              <a:defRPr/>
            </a:pPr>
            <a:r>
              <a:rPr lang="zh-CN" altLang="en-US" b="1" noProof="1">
                <a:ea typeface="楷体_GB2312" pitchFamily="49" charset="-122"/>
              </a:rPr>
              <a:t>   典礼</a:t>
            </a:r>
          </a:p>
          <a:p>
            <a:pPr marL="76200" indent="0" defTabSz="449580">
              <a:lnSpc>
                <a:spcPct val="120000"/>
              </a:lnSpc>
              <a:buClr>
                <a:srgbClr val="000000"/>
              </a:buClr>
              <a:buNone/>
              <a:defRPr/>
            </a:pPr>
            <a:r>
              <a:rPr lang="zh-CN" altLang="en-US" b="1" noProof="1">
                <a:ea typeface="楷体_GB2312" pitchFamily="49" charset="-122"/>
              </a:rPr>
              <a:t>   仪式</a:t>
            </a:r>
          </a:p>
          <a:p>
            <a:pPr marL="76200" indent="0" defTabSz="449580">
              <a:lnSpc>
                <a:spcPct val="120000"/>
              </a:lnSpc>
              <a:buClr>
                <a:srgbClr val="000000"/>
              </a:buClr>
              <a:buNone/>
              <a:defRPr/>
            </a:pPr>
            <a:r>
              <a:rPr lang="zh-CN" altLang="en-US" b="1" noProof="1">
                <a:ea typeface="楷体_GB2312" pitchFamily="49" charset="-122"/>
              </a:rPr>
              <a:t>   行为习惯</a:t>
            </a:r>
          </a:p>
          <a:p>
            <a:pPr marL="76200" indent="0" defTabSz="449580">
              <a:lnSpc>
                <a:spcPct val="120000"/>
              </a:lnSpc>
              <a:buClr>
                <a:srgbClr val="000000"/>
              </a:buClr>
              <a:buNone/>
              <a:defRPr/>
            </a:pPr>
            <a:r>
              <a:rPr lang="zh-CN" altLang="en-US" b="1" noProof="1">
                <a:ea typeface="楷体_GB2312" pitchFamily="49" charset="-122"/>
              </a:rPr>
              <a:t>   活动等。</a:t>
            </a:r>
          </a:p>
          <a:p>
            <a:pPr marL="76200" indent="0" defTabSz="449580">
              <a:lnSpc>
                <a:spcPct val="120000"/>
              </a:lnSpc>
              <a:buClr>
                <a:srgbClr val="000000"/>
              </a:buClr>
              <a:buNone/>
              <a:defRPr/>
            </a:pPr>
            <a:r>
              <a:rPr lang="zh-CN" altLang="en-US" b="1" noProof="1">
                <a:ea typeface="楷体_GB2312" pitchFamily="49" charset="-122"/>
              </a:rPr>
              <a:t>  如：体育比赛、厂庆活动等。</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72F53D23-0339-4441-CEC2-D2570E62A31E}"/>
              </a:ext>
            </a:extLst>
          </p:cNvPr>
          <p:cNvSpPr>
            <a:spLocks noGrp="1" noChangeArrowheads="1"/>
          </p:cNvSpPr>
          <p:nvPr>
            <p:ph type="title" idx="4294967295"/>
          </p:nvPr>
        </p:nvSpPr>
        <p:spPr/>
        <p:txBody>
          <a:bodyPr vert="horz" lIns="91440" tIns="45720" rIns="91440" bIns="45720" rtlCol="0" anchor="ctr">
            <a:normAutofit/>
          </a:bodyPr>
          <a:lstStyle/>
          <a:p>
            <a:pPr eaLnBrk="1" hangingPunct="1"/>
            <a:r>
              <a:rPr lang="zh-CN" altLang="en-US" b="1"/>
              <a:t>深层企业文化</a:t>
            </a:r>
          </a:p>
        </p:txBody>
      </p:sp>
      <p:sp>
        <p:nvSpPr>
          <p:cNvPr id="39939" name="Rectangle 3">
            <a:extLst>
              <a:ext uri="{FF2B5EF4-FFF2-40B4-BE49-F238E27FC236}">
                <a16:creationId xmlns:a16="http://schemas.microsoft.com/office/drawing/2014/main" id="{1B310A7B-C5F7-1104-FED8-894B4BA0892B}"/>
              </a:ext>
            </a:extLst>
          </p:cNvPr>
          <p:cNvSpPr>
            <a:spLocks noGrp="1" noChangeArrowheads="1"/>
          </p:cNvSpPr>
          <p:nvPr>
            <p:ph type="body" idx="4294967295"/>
          </p:nvPr>
        </p:nvSpPr>
        <p:spPr/>
        <p:txBody>
          <a:bodyPr vert="horz" lIns="91440" tIns="45720" rIns="91440" bIns="45720" rtlCol="0">
            <a:normAutofit/>
          </a:bodyPr>
          <a:lstStyle/>
          <a:p>
            <a:pPr eaLnBrk="1" hangingPunct="1">
              <a:lnSpc>
                <a:spcPct val="120000"/>
              </a:lnSpc>
            </a:pPr>
            <a:r>
              <a:rPr lang="zh-CN" altLang="en-US" b="1">
                <a:ea typeface="楷体_GB2312" pitchFamily="49" charset="-122"/>
              </a:rPr>
              <a:t>企业最高目标、企业精神、经营管理风格。</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图片 1">
            <a:extLst>
              <a:ext uri="{FF2B5EF4-FFF2-40B4-BE49-F238E27FC236}">
                <a16:creationId xmlns:a16="http://schemas.microsoft.com/office/drawing/2014/main" id="{9C423FB8-391A-D05F-BA09-C11309BB68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4" y="476250"/>
            <a:ext cx="4319587"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文本框 2">
            <a:extLst>
              <a:ext uri="{FF2B5EF4-FFF2-40B4-BE49-F238E27FC236}">
                <a16:creationId xmlns:a16="http://schemas.microsoft.com/office/drawing/2014/main" id="{C63AD713-4094-FAA5-7262-BEF6EF2EBE02}"/>
              </a:ext>
            </a:extLst>
          </p:cNvPr>
          <p:cNvSpPr txBox="1">
            <a:spLocks noChangeArrowheads="1"/>
          </p:cNvSpPr>
          <p:nvPr/>
        </p:nvSpPr>
        <p:spPr bwMode="auto">
          <a:xfrm>
            <a:off x="6888164" y="1628775"/>
            <a:ext cx="33115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a:solidFill>
                  <a:srgbClr val="1A1A1A"/>
                </a:solidFill>
                <a:latin typeface="-apple-system"/>
              </a:rPr>
              <a:t>精诚公正</a:t>
            </a:r>
            <a:endParaRPr lang="en-US" altLang="zh-CN" sz="2400">
              <a:solidFill>
                <a:srgbClr val="1A1A1A"/>
              </a:solidFill>
              <a:latin typeface="-apple-system"/>
            </a:endParaRPr>
          </a:p>
          <a:p>
            <a:r>
              <a:rPr lang="zh-CN" altLang="en-US" sz="2400">
                <a:solidFill>
                  <a:srgbClr val="1A1A1A"/>
                </a:solidFill>
                <a:latin typeface="-apple-system"/>
              </a:rPr>
              <a:t>以人为本</a:t>
            </a:r>
            <a:r>
              <a:rPr lang="zh-CN" altLang="en-US" sz="2400"/>
              <a:t>   </a:t>
            </a:r>
            <a:endParaRPr lang="en-US" altLang="zh-CN" sz="2400"/>
          </a:p>
          <a:p>
            <a:r>
              <a:rPr lang="zh-CN" altLang="en-US" sz="2400">
                <a:solidFill>
                  <a:srgbClr val="FF0000"/>
                </a:solidFill>
              </a:rPr>
              <a:t>正直不渝</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36C5148E-134D-7B9F-3D3E-934E45DACDC5}"/>
              </a:ext>
            </a:extLst>
          </p:cNvPr>
          <p:cNvSpPr>
            <a:spLocks noGrp="1" noChangeArrowheads="1"/>
          </p:cNvSpPr>
          <p:nvPr>
            <p:ph type="title"/>
          </p:nvPr>
        </p:nvSpPr>
        <p:spPr/>
        <p:txBody>
          <a:bodyPr/>
          <a:lstStyle/>
          <a:p>
            <a:pPr eaLnBrk="1"/>
            <a:r>
              <a:rPr lang="zh-CN" altLang="en-US"/>
              <a:t>企业文化模式</a:t>
            </a:r>
            <a:r>
              <a:rPr lang="en-US" altLang="zh-CN"/>
              <a:t>:</a:t>
            </a:r>
            <a:r>
              <a:rPr lang="zh-CN" altLang="en-US"/>
              <a:t>美国模式</a:t>
            </a:r>
            <a:endParaRPr lang="en-US" altLang="zh-CN"/>
          </a:p>
        </p:txBody>
      </p:sp>
      <p:sp>
        <p:nvSpPr>
          <p:cNvPr id="24579" name="Rectangle 3">
            <a:extLst>
              <a:ext uri="{FF2B5EF4-FFF2-40B4-BE49-F238E27FC236}">
                <a16:creationId xmlns:a16="http://schemas.microsoft.com/office/drawing/2014/main" id="{542B71E4-4D14-D599-7D84-658AAE3FC675}"/>
              </a:ext>
            </a:extLst>
          </p:cNvPr>
          <p:cNvSpPr>
            <a:spLocks noGrp="1"/>
          </p:cNvSpPr>
          <p:nvPr>
            <p:ph idx="1" hasCustomPrompt="1"/>
          </p:nvPr>
        </p:nvSpPr>
        <p:spPr/>
        <p:txBody>
          <a:bodyPr/>
          <a:lstStyle/>
          <a:p>
            <a:pPr defTabSz="449580">
              <a:buClr>
                <a:srgbClr val="000000"/>
              </a:buClr>
              <a:buNone/>
              <a:defRPr/>
            </a:pPr>
            <a:r>
              <a:rPr lang="zh-CN" altLang="en-US" noProof="1"/>
              <a:t>突出个人能力，强调理性主义管理</a:t>
            </a:r>
          </a:p>
          <a:p>
            <a:pPr marL="76200" indent="0" defTabSz="449580">
              <a:buClr>
                <a:srgbClr val="000000"/>
              </a:buClr>
              <a:buNone/>
              <a:defRPr/>
            </a:pPr>
            <a:r>
              <a:rPr lang="zh-CN" altLang="en-US" noProof="1"/>
              <a:t>美国企业文化的核心有两点：</a:t>
            </a:r>
          </a:p>
          <a:p>
            <a:pPr defTabSz="449580">
              <a:buClr>
                <a:srgbClr val="000000"/>
              </a:buClr>
              <a:defRPr/>
            </a:pPr>
            <a:r>
              <a:rPr lang="zh-CN" altLang="en-US" noProof="1"/>
              <a:t>一是强调</a:t>
            </a:r>
            <a:r>
              <a:rPr lang="zh-CN" altLang="en-US" noProof="1">
                <a:solidFill>
                  <a:srgbClr val="FF0000"/>
                </a:solidFill>
              </a:rPr>
              <a:t>个人</a:t>
            </a:r>
            <a:r>
              <a:rPr lang="zh-CN" altLang="en-US" noProof="1"/>
              <a:t>作用；</a:t>
            </a:r>
          </a:p>
          <a:p>
            <a:pPr defTabSz="449580">
              <a:buClr>
                <a:srgbClr val="000000"/>
              </a:buClr>
              <a:defRPr/>
            </a:pPr>
            <a:r>
              <a:rPr lang="zh-CN" altLang="en-US" noProof="1"/>
              <a:t>二是注重</a:t>
            </a:r>
            <a:r>
              <a:rPr lang="zh-CN" altLang="en-US" noProof="1">
                <a:solidFill>
                  <a:srgbClr val="FF0000"/>
                </a:solidFill>
              </a:rPr>
              <a:t>理性</a:t>
            </a:r>
            <a:r>
              <a:rPr lang="zh-CN" altLang="en-US" noProof="1"/>
              <a:t>主义；</a:t>
            </a:r>
          </a:p>
          <a:p>
            <a:pPr defTabSz="449580">
              <a:buClr>
                <a:srgbClr val="000000"/>
              </a:buClr>
              <a:defRPr/>
            </a:pPr>
            <a:endParaRPr lang="zh-CN" altLang="en-US" noProof="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B20D473B-E49F-3748-893E-4A8AEF121196}"/>
              </a:ext>
            </a:extLst>
          </p:cNvPr>
          <p:cNvSpPr>
            <a:spLocks noGrp="1" noChangeArrowheads="1"/>
          </p:cNvSpPr>
          <p:nvPr>
            <p:ph type="title" idx="4294967295"/>
          </p:nvPr>
        </p:nvSpPr>
        <p:spPr/>
        <p:txBody>
          <a:bodyPr vert="horz" lIns="91440" tIns="45720" rIns="91440" bIns="45720" rtlCol="0" anchor="ctr">
            <a:normAutofit/>
          </a:bodyPr>
          <a:lstStyle/>
          <a:p>
            <a:pPr eaLnBrk="1" hangingPunct="1"/>
            <a:r>
              <a:rPr lang="zh-CN" altLang="en-US" b="1"/>
              <a:t>美国企业文化</a:t>
            </a:r>
          </a:p>
        </p:txBody>
      </p:sp>
      <p:sp>
        <p:nvSpPr>
          <p:cNvPr id="43011" name="Rectangle 3">
            <a:extLst>
              <a:ext uri="{FF2B5EF4-FFF2-40B4-BE49-F238E27FC236}">
                <a16:creationId xmlns:a16="http://schemas.microsoft.com/office/drawing/2014/main" id="{BC60DCB3-0092-5D4A-CAB8-2F125208978F}"/>
              </a:ext>
            </a:extLst>
          </p:cNvPr>
          <p:cNvSpPr>
            <a:spLocks noGrp="1" noChangeArrowheads="1"/>
          </p:cNvSpPr>
          <p:nvPr>
            <p:ph type="body" idx="4294967295"/>
          </p:nvPr>
        </p:nvSpPr>
        <p:spPr/>
        <p:txBody>
          <a:bodyPr vert="horz" lIns="91440" tIns="45720" rIns="91440" bIns="45720" rtlCol="0">
            <a:normAutofit/>
          </a:bodyPr>
          <a:lstStyle/>
          <a:p>
            <a:pPr eaLnBrk="1" hangingPunct="1">
              <a:lnSpc>
                <a:spcPct val="120000"/>
              </a:lnSpc>
            </a:pPr>
            <a:r>
              <a:rPr lang="zh-CN" altLang="en-US" b="1">
                <a:latin typeface="楷体_GB2312" pitchFamily="49" charset="-122"/>
                <a:ea typeface="楷体_GB2312" pitchFamily="49" charset="-122"/>
              </a:rPr>
              <a:t>追求利润最大化是企业的终极价值目标</a:t>
            </a:r>
          </a:p>
          <a:p>
            <a:pPr eaLnBrk="1" hangingPunct="1">
              <a:lnSpc>
                <a:spcPct val="120000"/>
              </a:lnSpc>
            </a:pPr>
            <a:r>
              <a:rPr lang="zh-CN" altLang="en-US" b="1">
                <a:latin typeface="楷体_GB2312" pitchFamily="49" charset="-122"/>
                <a:ea typeface="楷体_GB2312" pitchFamily="49" charset="-122"/>
              </a:rPr>
              <a:t>以自我为中心的</a:t>
            </a:r>
            <a:r>
              <a:rPr lang="zh-CN" altLang="en-US" b="1">
                <a:solidFill>
                  <a:srgbClr val="FF0000"/>
                </a:solidFill>
                <a:latin typeface="楷体_GB2312" pitchFamily="49" charset="-122"/>
                <a:ea typeface="楷体_GB2312" pitchFamily="49" charset="-122"/>
              </a:rPr>
              <a:t>个人主义</a:t>
            </a:r>
            <a:r>
              <a:rPr lang="zh-CN" altLang="en-US" b="1">
                <a:latin typeface="楷体_GB2312" pitchFamily="49" charset="-122"/>
                <a:ea typeface="楷体_GB2312" pitchFamily="49" charset="-122"/>
              </a:rPr>
              <a:t>至上文化</a:t>
            </a:r>
          </a:p>
          <a:p>
            <a:pPr eaLnBrk="1" hangingPunct="1">
              <a:lnSpc>
                <a:spcPct val="120000"/>
              </a:lnSpc>
            </a:pPr>
            <a:r>
              <a:rPr lang="zh-CN" altLang="en-US" b="1">
                <a:latin typeface="楷体_GB2312" pitchFamily="49" charset="-122"/>
                <a:ea typeface="楷体_GB2312" pitchFamily="49" charset="-122"/>
              </a:rPr>
              <a:t>重视</a:t>
            </a:r>
            <a:r>
              <a:rPr lang="zh-CN" altLang="en-US" b="1">
                <a:solidFill>
                  <a:srgbClr val="FF0000"/>
                </a:solidFill>
                <a:latin typeface="楷体_GB2312" pitchFamily="49" charset="-122"/>
                <a:ea typeface="楷体_GB2312" pitchFamily="49" charset="-122"/>
              </a:rPr>
              <a:t>法律与契约</a:t>
            </a:r>
            <a:r>
              <a:rPr lang="zh-CN" altLang="en-US" b="1">
                <a:latin typeface="楷体_GB2312" pitchFamily="49" charset="-122"/>
                <a:ea typeface="楷体_GB2312" pitchFamily="49" charset="-122"/>
              </a:rPr>
              <a:t>的理性主义文化</a:t>
            </a:r>
          </a:p>
          <a:p>
            <a:pPr eaLnBrk="1" hangingPunct="1">
              <a:lnSpc>
                <a:spcPct val="120000"/>
              </a:lnSpc>
            </a:pPr>
            <a:r>
              <a:rPr lang="zh-CN" altLang="en-US" b="1">
                <a:latin typeface="楷体_GB2312" pitchFamily="49" charset="-122"/>
                <a:ea typeface="楷体_GB2312" pitchFamily="49" charset="-122"/>
              </a:rPr>
              <a:t>倾向于硬性管理的</a:t>
            </a:r>
            <a:r>
              <a:rPr lang="zh-CN" altLang="en-US" b="1">
                <a:solidFill>
                  <a:srgbClr val="FF0000"/>
                </a:solidFill>
                <a:latin typeface="楷体_GB2312" pitchFamily="49" charset="-122"/>
                <a:ea typeface="楷体_GB2312" pitchFamily="49" charset="-122"/>
              </a:rPr>
              <a:t>传统文化</a:t>
            </a:r>
            <a:endParaRPr lang="en-US" altLang="zh-CN" b="1">
              <a:latin typeface="楷体_GB2312" pitchFamily="49" charset="-122"/>
              <a:ea typeface="楷体_GB2312" pitchFamily="49" charset="-122"/>
            </a:endParaRPr>
          </a:p>
          <a:p>
            <a:pPr eaLnBrk="1" hangingPunct="1">
              <a:lnSpc>
                <a:spcPct val="120000"/>
              </a:lnSpc>
            </a:pPr>
            <a:r>
              <a:rPr lang="zh-CN" altLang="en-US" b="1">
                <a:latin typeface="楷体_GB2312" pitchFamily="49" charset="-122"/>
                <a:ea typeface="楷体_GB2312" pitchFamily="49" charset="-122"/>
              </a:rPr>
              <a:t>追求卓越、追求变革的</a:t>
            </a:r>
            <a:r>
              <a:rPr lang="zh-CN" altLang="en-US" b="1">
                <a:solidFill>
                  <a:srgbClr val="FF0000"/>
                </a:solidFill>
                <a:latin typeface="楷体_GB2312" pitchFamily="49" charset="-122"/>
                <a:ea typeface="楷体_GB2312" pitchFamily="49" charset="-122"/>
              </a:rPr>
              <a:t>创新文化</a:t>
            </a:r>
          </a:p>
        </p:txBody>
      </p:sp>
      <p:pic>
        <p:nvPicPr>
          <p:cNvPr id="43012" name="Picture 4" descr="自由女神">
            <a:extLst>
              <a:ext uri="{FF2B5EF4-FFF2-40B4-BE49-F238E27FC236}">
                <a16:creationId xmlns:a16="http://schemas.microsoft.com/office/drawing/2014/main" id="{FBEA0C5C-39E5-0B73-5039-FACA4A1451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4800600"/>
            <a:ext cx="28956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A1CEE6FC-276F-0786-98E5-684C7483B80E}"/>
              </a:ext>
            </a:extLst>
          </p:cNvPr>
          <p:cNvSpPr>
            <a:spLocks noGrp="1" noChangeArrowheads="1"/>
          </p:cNvSpPr>
          <p:nvPr>
            <p:ph type="title" idx="4294967295"/>
          </p:nvPr>
        </p:nvSpPr>
        <p:spPr/>
        <p:txBody>
          <a:bodyPr vert="horz" lIns="91440" tIns="45720" rIns="91440" bIns="45720" rtlCol="0" anchor="ctr">
            <a:normAutofit/>
          </a:bodyPr>
          <a:lstStyle/>
          <a:p>
            <a:pPr eaLnBrk="1" hangingPunct="1"/>
            <a:r>
              <a:rPr lang="zh-CN" altLang="en-US" b="1"/>
              <a:t>日本企业文化</a:t>
            </a:r>
          </a:p>
        </p:txBody>
      </p:sp>
      <p:sp>
        <p:nvSpPr>
          <p:cNvPr id="44035" name="Rectangle 3">
            <a:extLst>
              <a:ext uri="{FF2B5EF4-FFF2-40B4-BE49-F238E27FC236}">
                <a16:creationId xmlns:a16="http://schemas.microsoft.com/office/drawing/2014/main" id="{FDA5B8E8-C48C-A6F7-2757-80D7BCB4AB3A}"/>
              </a:ext>
            </a:extLst>
          </p:cNvPr>
          <p:cNvSpPr>
            <a:spLocks noGrp="1" noChangeArrowheads="1"/>
          </p:cNvSpPr>
          <p:nvPr>
            <p:ph type="body" idx="4294967295"/>
          </p:nvPr>
        </p:nvSpPr>
        <p:spPr>
          <a:xfrm>
            <a:off x="1981200" y="1905000"/>
            <a:ext cx="8229600" cy="4572000"/>
          </a:xfrm>
        </p:spPr>
        <p:txBody>
          <a:bodyPr vert="horz" lIns="91440" tIns="45720" rIns="91440" bIns="45720" rtlCol="0">
            <a:normAutofit/>
          </a:bodyPr>
          <a:lstStyle/>
          <a:p>
            <a:pPr eaLnBrk="1" hangingPunct="1">
              <a:lnSpc>
                <a:spcPct val="120000"/>
              </a:lnSpc>
            </a:pPr>
            <a:r>
              <a:rPr lang="en-US" altLang="zh-CN" sz="2400" b="1">
                <a:solidFill>
                  <a:srgbClr val="FF0000"/>
                </a:solidFill>
                <a:latin typeface="楷体_GB2312" pitchFamily="49" charset="-122"/>
                <a:ea typeface="楷体_GB2312" pitchFamily="49" charset="-122"/>
              </a:rPr>
              <a:t>“</a:t>
            </a:r>
            <a:r>
              <a:rPr lang="zh-CN" altLang="en-US" sz="2400" b="1">
                <a:solidFill>
                  <a:srgbClr val="FF0000"/>
                </a:solidFill>
                <a:latin typeface="楷体_GB2312" pitchFamily="49" charset="-122"/>
                <a:ea typeface="楷体_GB2312" pitchFamily="49" charset="-122"/>
              </a:rPr>
              <a:t>和</a:t>
            </a:r>
            <a:r>
              <a:rPr lang="en-US" altLang="zh-CN" sz="2400" b="1">
                <a:solidFill>
                  <a:srgbClr val="FF0000"/>
                </a:solidFill>
                <a:latin typeface="楷体_GB2312" pitchFamily="49" charset="-122"/>
                <a:ea typeface="楷体_GB2312" pitchFamily="49" charset="-122"/>
              </a:rPr>
              <a:t>”</a:t>
            </a:r>
            <a:r>
              <a:rPr lang="zh-CN" altLang="en-US" sz="2400" b="1">
                <a:latin typeface="楷体_GB2312" pitchFamily="49" charset="-122"/>
                <a:ea typeface="楷体_GB2312" pitchFamily="49" charset="-122"/>
              </a:rPr>
              <a:t>。重视人和，</a:t>
            </a:r>
            <a:r>
              <a:rPr lang="en-US" altLang="zh-CN" sz="2400" b="1">
                <a:latin typeface="楷体_GB2312" pitchFamily="49" charset="-122"/>
                <a:ea typeface="楷体_GB2312" pitchFamily="49" charset="-122"/>
              </a:rPr>
              <a:t>“</a:t>
            </a:r>
            <a:r>
              <a:rPr lang="zh-CN" altLang="en-US" sz="2400" b="1">
                <a:latin typeface="楷体_GB2312" pitchFamily="49" charset="-122"/>
                <a:ea typeface="楷体_GB2312" pitchFamily="49" charset="-122"/>
              </a:rPr>
              <a:t>和为贵</a:t>
            </a:r>
            <a:r>
              <a:rPr lang="en-US" altLang="zh-CN" sz="2400" b="1">
                <a:latin typeface="楷体_GB2312" pitchFamily="49" charset="-122"/>
                <a:ea typeface="楷体_GB2312" pitchFamily="49" charset="-122"/>
              </a:rPr>
              <a:t>”</a:t>
            </a:r>
            <a:r>
              <a:rPr lang="zh-CN" altLang="en-US" sz="2400" b="1">
                <a:latin typeface="楷体_GB2312" pitchFamily="49" charset="-122"/>
                <a:ea typeface="楷体_GB2312" pitchFamily="49" charset="-122"/>
              </a:rPr>
              <a:t>，多为他人着想，要自忍，尊重他人的价值，抑制个性，消除内耗。</a:t>
            </a:r>
          </a:p>
          <a:p>
            <a:pPr eaLnBrk="1" hangingPunct="1">
              <a:lnSpc>
                <a:spcPct val="120000"/>
              </a:lnSpc>
            </a:pPr>
            <a:r>
              <a:rPr lang="zh-CN" altLang="en-US" sz="2400" b="1">
                <a:solidFill>
                  <a:srgbClr val="FF0000"/>
                </a:solidFill>
                <a:ea typeface="楷体_GB2312" pitchFamily="49" charset="-122"/>
              </a:rPr>
              <a:t>“</a:t>
            </a:r>
            <a:r>
              <a:rPr lang="zh-CN" altLang="en-US" sz="2400" b="1">
                <a:solidFill>
                  <a:srgbClr val="FF0000"/>
                </a:solidFill>
                <a:latin typeface="楷体_GB2312" pitchFamily="49" charset="-122"/>
                <a:ea typeface="楷体_GB2312" pitchFamily="49" charset="-122"/>
              </a:rPr>
              <a:t>同</a:t>
            </a:r>
            <a:r>
              <a:rPr lang="zh-CN" altLang="en-US" sz="2400" b="1">
                <a:solidFill>
                  <a:srgbClr val="FF0000"/>
                </a:solidFill>
                <a:ea typeface="楷体_GB2312" pitchFamily="49" charset="-122"/>
              </a:rPr>
              <a:t>”</a:t>
            </a:r>
            <a:r>
              <a:rPr lang="zh-CN" altLang="en-US" sz="2400" b="1">
                <a:latin typeface="楷体_GB2312" pitchFamily="49" charset="-122"/>
                <a:ea typeface="楷体_GB2312" pitchFamily="49" charset="-122"/>
              </a:rPr>
              <a:t>。同心，意见一致。松下公司的信条</a:t>
            </a:r>
            <a:r>
              <a:rPr lang="en-US" altLang="zh-CN" sz="2400" b="1">
                <a:latin typeface="楷体_GB2312" pitchFamily="49" charset="-122"/>
                <a:ea typeface="楷体_GB2312" pitchFamily="49" charset="-122"/>
              </a:rPr>
              <a:t>:</a:t>
            </a:r>
            <a:r>
              <a:rPr lang="zh-CN" altLang="en-US" sz="2400" b="1">
                <a:latin typeface="楷体_GB2312" pitchFamily="49" charset="-122"/>
                <a:ea typeface="楷体_GB2312" pitchFamily="49" charset="-122"/>
              </a:rPr>
              <a:t>只有经过我们公司每一个成员的共同努力和合作，进步和发展的目标才能实现。</a:t>
            </a:r>
          </a:p>
          <a:p>
            <a:pPr eaLnBrk="1" hangingPunct="1">
              <a:lnSpc>
                <a:spcPct val="120000"/>
              </a:lnSpc>
            </a:pPr>
            <a:r>
              <a:rPr lang="en-US" altLang="zh-CN" sz="2400" b="1">
                <a:solidFill>
                  <a:srgbClr val="FF0000"/>
                </a:solidFill>
                <a:latin typeface="楷体_GB2312" pitchFamily="49" charset="-122"/>
                <a:ea typeface="楷体_GB2312" pitchFamily="49" charset="-122"/>
              </a:rPr>
              <a:t>“</a:t>
            </a:r>
            <a:r>
              <a:rPr lang="zh-CN" altLang="en-US" sz="2400" b="1">
                <a:solidFill>
                  <a:srgbClr val="FF0000"/>
                </a:solidFill>
                <a:latin typeface="楷体_GB2312" pitchFamily="49" charset="-122"/>
                <a:ea typeface="楷体_GB2312" pitchFamily="49" charset="-122"/>
              </a:rPr>
              <a:t>忠</a:t>
            </a:r>
            <a:r>
              <a:rPr lang="en-US" altLang="zh-CN" sz="2400" b="1">
                <a:solidFill>
                  <a:srgbClr val="FF0000"/>
                </a:solidFill>
                <a:latin typeface="楷体_GB2312" pitchFamily="49" charset="-122"/>
                <a:ea typeface="楷体_GB2312" pitchFamily="49" charset="-122"/>
              </a:rPr>
              <a:t>”</a:t>
            </a:r>
            <a:r>
              <a:rPr lang="zh-CN" altLang="en-US" sz="2400" b="1">
                <a:latin typeface="楷体_GB2312" pitchFamily="49" charset="-122"/>
                <a:ea typeface="楷体_GB2312" pitchFamily="49" charset="-122"/>
              </a:rPr>
              <a:t>。忠诚，主要是对公司的忠诚。</a:t>
            </a:r>
            <a:r>
              <a:rPr lang="en-US" altLang="zh-CN" sz="2400" b="1">
                <a:latin typeface="楷体_GB2312" pitchFamily="49" charset="-122"/>
                <a:ea typeface="楷体_GB2312" pitchFamily="49" charset="-122"/>
              </a:rPr>
              <a:t>“</a:t>
            </a:r>
            <a:r>
              <a:rPr lang="zh-CN" altLang="en-US" sz="2400" b="1">
                <a:latin typeface="楷体_GB2312" pitchFamily="49" charset="-122"/>
                <a:ea typeface="楷体_GB2312" pitchFamily="49" charset="-122"/>
              </a:rPr>
              <a:t>生产报恩，产业报国</a:t>
            </a:r>
            <a:r>
              <a:rPr lang="en-US" altLang="zh-CN" sz="2400" b="1">
                <a:latin typeface="楷体_GB2312" pitchFamily="49" charset="-122"/>
                <a:ea typeface="楷体_GB2312" pitchFamily="49" charset="-122"/>
              </a:rPr>
              <a:t>”</a:t>
            </a:r>
            <a:r>
              <a:rPr lang="zh-CN" altLang="en-US" sz="2400" b="1">
                <a:latin typeface="楷体_GB2312" pitchFamily="49" charset="-122"/>
                <a:ea typeface="楷体_GB2312" pitchFamily="49" charset="-122"/>
              </a:rPr>
              <a:t>，尽忠职守，拼命工作，要有为企业、社会和国家效力的使命感、荣誉感和自豪感，结成命运共同体。</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E0778BAD-65B5-24D5-D142-79809F29363D}"/>
              </a:ext>
            </a:extLst>
          </p:cNvPr>
          <p:cNvSpPr>
            <a:spLocks noGrp="1" noChangeArrowheads="1"/>
          </p:cNvSpPr>
          <p:nvPr>
            <p:ph type="ctrTitle"/>
          </p:nvPr>
        </p:nvSpPr>
        <p:spPr>
          <a:xfrm>
            <a:off x="2135189" y="476251"/>
            <a:ext cx="7845425" cy="2665413"/>
          </a:xfrm>
        </p:spPr>
        <p:txBody>
          <a:bodyPr anchor="ctr"/>
          <a:lstStyle/>
          <a:p>
            <a:pPr marL="1828800" algn="l"/>
            <a:r>
              <a:rPr lang="zh-CN" altLang="en-US" sz="4800"/>
              <a:t>         跨文化</a:t>
            </a:r>
            <a:br>
              <a:rPr lang="en-US" altLang="zh-CN" sz="4800"/>
            </a:br>
            <a:r>
              <a:rPr lang="zh-CN" altLang="en-US" sz="4800"/>
              <a:t>商务交流案例分析</a:t>
            </a:r>
            <a:endParaRPr lang="zh-CN" altLang="en-US" sz="4800"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9326A11B-5648-9CC7-5D7F-507632423D84}"/>
              </a:ext>
            </a:extLst>
          </p:cNvPr>
          <p:cNvSpPr>
            <a:spLocks noGrp="1" noChangeArrowheads="1"/>
          </p:cNvSpPr>
          <p:nvPr>
            <p:ph type="title"/>
          </p:nvPr>
        </p:nvSpPr>
        <p:spPr/>
        <p:txBody>
          <a:bodyPr/>
          <a:lstStyle/>
          <a:p>
            <a:pPr eaLnBrk="1" hangingPunct="1"/>
            <a:r>
              <a:rPr lang="en-US" altLang="zh-CN" b="1"/>
              <a:t>7S</a:t>
            </a:r>
            <a:r>
              <a:rPr lang="zh-CN" altLang="en-US" b="1"/>
              <a:t>理论</a:t>
            </a:r>
            <a:r>
              <a:rPr lang="zh-CN" altLang="en-US" sz="3600" b="1"/>
              <a:t>（</a:t>
            </a:r>
            <a:r>
              <a:rPr lang="zh-CN" altLang="en-US" sz="3600" b="1">
                <a:latin typeface="楷体_GB2312" pitchFamily="49" charset="-122"/>
                <a:ea typeface="楷体_GB2312" pitchFamily="49" charset="-122"/>
                <a:sym typeface="宋体" panose="02010600030101010101" pitchFamily="2" charset="-122"/>
              </a:rPr>
              <a:t>企业文化从结构上分）</a:t>
            </a:r>
          </a:p>
        </p:txBody>
      </p:sp>
      <p:sp>
        <p:nvSpPr>
          <p:cNvPr id="19459" name="Rectangle 3">
            <a:extLst>
              <a:ext uri="{FF2B5EF4-FFF2-40B4-BE49-F238E27FC236}">
                <a16:creationId xmlns:a16="http://schemas.microsoft.com/office/drawing/2014/main" id="{F2AF6908-543C-DFD2-07FF-ED459B7459AC}"/>
              </a:ext>
            </a:extLst>
          </p:cNvPr>
          <p:cNvSpPr>
            <a:spLocks noGrp="1"/>
          </p:cNvSpPr>
          <p:nvPr>
            <p:ph idx="1" hasCustomPrompt="1"/>
          </p:nvPr>
        </p:nvSpPr>
        <p:spPr>
          <a:xfrm>
            <a:off x="1981200" y="1304925"/>
            <a:ext cx="8223250" cy="4819650"/>
          </a:xfrm>
        </p:spPr>
        <p:txBody>
          <a:bodyPr>
            <a:normAutofit fontScale="92500" lnSpcReduction="10000"/>
          </a:bodyPr>
          <a:lstStyle/>
          <a:p>
            <a:pPr defTabSz="449580">
              <a:lnSpc>
                <a:spcPct val="120000"/>
              </a:lnSpc>
              <a:buClr>
                <a:srgbClr val="000000"/>
              </a:buClr>
              <a:defRPr/>
            </a:pPr>
            <a:r>
              <a:rPr lang="en-US" altLang="zh-CN" sz="2400" b="1" noProof="1">
                <a:latin typeface="楷体_GB2312" pitchFamily="49" charset="-122"/>
                <a:ea typeface="楷体_GB2312" pitchFamily="49" charset="-122"/>
              </a:rPr>
              <a:t>structure  </a:t>
            </a:r>
            <a:r>
              <a:rPr lang="zh-CN" altLang="en-US" sz="2400" b="1" noProof="1">
                <a:latin typeface="楷体_GB2312" pitchFamily="49" charset="-122"/>
                <a:ea typeface="楷体_GB2312" pitchFamily="49" charset="-122"/>
              </a:rPr>
              <a:t>硬件</a:t>
            </a:r>
            <a:r>
              <a:rPr lang="en-US" altLang="zh-CN" sz="2400" b="1" noProof="1">
                <a:latin typeface="楷体_GB2312" pitchFamily="49" charset="-122"/>
                <a:ea typeface="楷体_GB2312" pitchFamily="49" charset="-122"/>
              </a:rPr>
              <a:t>--</a:t>
            </a:r>
            <a:r>
              <a:rPr lang="zh-CN" altLang="en-US" sz="2400" b="1" noProof="1">
                <a:latin typeface="楷体_GB2312" pitchFamily="49" charset="-122"/>
                <a:ea typeface="楷体_GB2312" pitchFamily="49" charset="-122"/>
              </a:rPr>
              <a:t>（美国</a:t>
            </a:r>
            <a:r>
              <a:rPr lang="en-US" altLang="zh-CN" sz="2400" b="1" noProof="1">
                <a:latin typeface="楷体_GB2312" pitchFamily="49" charset="-122"/>
                <a:ea typeface="楷体_GB2312" pitchFamily="49" charset="-122"/>
              </a:rPr>
              <a:t>-</a:t>
            </a:r>
            <a:r>
              <a:rPr lang="zh-CN" altLang="en-US" sz="2400" b="1" noProof="1">
                <a:latin typeface="楷体_GB2312" pitchFamily="49" charset="-122"/>
                <a:ea typeface="楷体_GB2312" pitchFamily="49" charset="-122"/>
              </a:rPr>
              <a:t>）</a:t>
            </a:r>
          </a:p>
          <a:p>
            <a:pPr defTabSz="449580">
              <a:lnSpc>
                <a:spcPct val="120000"/>
              </a:lnSpc>
              <a:buClr>
                <a:srgbClr val="000000"/>
              </a:buClr>
              <a:defRPr/>
            </a:pPr>
            <a:r>
              <a:rPr lang="en-US" altLang="zh-CN" sz="2400" b="1" noProof="1">
                <a:latin typeface="楷体_GB2312" pitchFamily="49" charset="-122"/>
                <a:ea typeface="楷体_GB2312" pitchFamily="49" charset="-122"/>
              </a:rPr>
              <a:t>strategy   </a:t>
            </a:r>
            <a:r>
              <a:rPr lang="zh-CN" altLang="en-US" sz="2400" b="1" noProof="1">
                <a:latin typeface="楷体_GB2312" pitchFamily="49" charset="-122"/>
                <a:ea typeface="楷体_GB2312" pitchFamily="49" charset="-122"/>
              </a:rPr>
              <a:t>硬件</a:t>
            </a:r>
            <a:r>
              <a:rPr lang="en-US" altLang="zh-CN" sz="2400" b="1" noProof="1">
                <a:latin typeface="楷体_GB2312" pitchFamily="49" charset="-122"/>
                <a:ea typeface="楷体_GB2312" pitchFamily="49" charset="-122"/>
              </a:rPr>
              <a:t>--</a:t>
            </a:r>
            <a:r>
              <a:rPr lang="zh-CN" altLang="en-US" sz="2400" b="1" noProof="1">
                <a:latin typeface="楷体_GB2312" pitchFamily="49" charset="-122"/>
                <a:ea typeface="楷体_GB2312" pitchFamily="49" charset="-122"/>
              </a:rPr>
              <a:t>（美国</a:t>
            </a:r>
            <a:r>
              <a:rPr lang="en-US" altLang="zh-CN" sz="2400" b="1" noProof="1">
                <a:latin typeface="楷体_GB2312" pitchFamily="49" charset="-122"/>
                <a:ea typeface="楷体_GB2312" pitchFamily="49" charset="-122"/>
              </a:rPr>
              <a:t>-</a:t>
            </a:r>
            <a:r>
              <a:rPr lang="zh-CN" altLang="en-US" sz="2400" b="1" noProof="1">
                <a:latin typeface="楷体_GB2312" pitchFamily="49" charset="-122"/>
                <a:ea typeface="楷体_GB2312" pitchFamily="49" charset="-122"/>
              </a:rPr>
              <a:t>）  </a:t>
            </a:r>
            <a:endParaRPr lang="en-US" altLang="zh-CN" sz="2400" b="1" noProof="1">
              <a:latin typeface="楷体_GB2312" pitchFamily="49" charset="-122"/>
              <a:ea typeface="楷体_GB2312" pitchFamily="49" charset="-122"/>
            </a:endParaRPr>
          </a:p>
          <a:p>
            <a:pPr defTabSz="449580">
              <a:lnSpc>
                <a:spcPct val="120000"/>
              </a:lnSpc>
              <a:buClr>
                <a:srgbClr val="000000"/>
              </a:buClr>
              <a:defRPr/>
            </a:pPr>
            <a:r>
              <a:rPr lang="en-US" altLang="zh-CN" sz="2400" b="1" noProof="1">
                <a:latin typeface="楷体_GB2312" pitchFamily="49" charset="-122"/>
                <a:ea typeface="楷体_GB2312" pitchFamily="49" charset="-122"/>
              </a:rPr>
              <a:t>system     </a:t>
            </a:r>
            <a:r>
              <a:rPr lang="zh-CN" altLang="en-US" sz="2400" b="1" noProof="1">
                <a:latin typeface="楷体_GB2312" pitchFamily="49" charset="-122"/>
                <a:ea typeface="楷体_GB2312" pitchFamily="49" charset="-122"/>
              </a:rPr>
              <a:t>硬件</a:t>
            </a:r>
            <a:r>
              <a:rPr lang="en-US" altLang="zh-CN" sz="2400" b="1" noProof="1">
                <a:latin typeface="楷体_GB2312" pitchFamily="49" charset="-122"/>
                <a:ea typeface="楷体_GB2312" pitchFamily="49" charset="-122"/>
              </a:rPr>
              <a:t>--</a:t>
            </a:r>
            <a:r>
              <a:rPr lang="zh-CN" altLang="en-US" sz="2400" b="1" noProof="1">
                <a:latin typeface="楷体_GB2312" pitchFamily="49" charset="-122"/>
                <a:ea typeface="楷体_GB2312" pitchFamily="49" charset="-122"/>
              </a:rPr>
              <a:t>（美国</a:t>
            </a:r>
            <a:r>
              <a:rPr lang="en-US" altLang="zh-CN" sz="2400" b="1" noProof="1">
                <a:latin typeface="楷体_GB2312" pitchFamily="49" charset="-122"/>
                <a:ea typeface="楷体_GB2312" pitchFamily="49" charset="-122"/>
              </a:rPr>
              <a:t>-</a:t>
            </a:r>
            <a:r>
              <a:rPr lang="zh-CN" altLang="en-US" sz="2400" b="1" noProof="1">
                <a:latin typeface="楷体_GB2312" pitchFamily="49" charset="-122"/>
                <a:ea typeface="楷体_GB2312" pitchFamily="49" charset="-122"/>
              </a:rPr>
              <a:t>）</a:t>
            </a:r>
            <a:endParaRPr lang="en-US" altLang="zh-CN" sz="2400" b="1" noProof="1">
              <a:latin typeface="楷体_GB2312" pitchFamily="49" charset="-122"/>
              <a:ea typeface="楷体_GB2312" pitchFamily="49" charset="-122"/>
            </a:endParaRPr>
          </a:p>
          <a:p>
            <a:pPr defTabSz="449580">
              <a:lnSpc>
                <a:spcPct val="120000"/>
              </a:lnSpc>
              <a:buClr>
                <a:srgbClr val="000000"/>
              </a:buClr>
              <a:defRPr/>
            </a:pPr>
            <a:r>
              <a:rPr lang="en-US" altLang="zh-CN" sz="2400" b="1" noProof="1">
                <a:latin typeface="楷体_GB2312" pitchFamily="49" charset="-122"/>
                <a:ea typeface="楷体_GB2312" pitchFamily="49" charset="-122"/>
              </a:rPr>
              <a:t>skill          </a:t>
            </a:r>
            <a:r>
              <a:rPr lang="zh-CN" altLang="en-US" sz="2400" b="1" noProof="1">
                <a:latin typeface="楷体_GB2312" pitchFamily="49" charset="-122"/>
                <a:ea typeface="楷体_GB2312" pitchFamily="49" charset="-122"/>
              </a:rPr>
              <a:t>软件</a:t>
            </a:r>
            <a:r>
              <a:rPr lang="en-US" altLang="zh-CN" sz="2400" b="1" noProof="1">
                <a:latin typeface="楷体_GB2312" pitchFamily="49" charset="-122"/>
                <a:ea typeface="楷体_GB2312" pitchFamily="49" charset="-122"/>
              </a:rPr>
              <a:t>--</a:t>
            </a:r>
            <a:r>
              <a:rPr lang="zh-CN" altLang="en-US" sz="2400" b="1" noProof="1">
                <a:latin typeface="楷体_GB2312" pitchFamily="49" charset="-122"/>
                <a:ea typeface="楷体_GB2312" pitchFamily="49" charset="-122"/>
              </a:rPr>
              <a:t>（日本</a:t>
            </a:r>
            <a:r>
              <a:rPr lang="en-US" altLang="zh-CN" sz="2400" b="1" noProof="1">
                <a:latin typeface="楷体_GB2312" pitchFamily="49" charset="-122"/>
                <a:ea typeface="楷体_GB2312" pitchFamily="49" charset="-122"/>
              </a:rPr>
              <a:t>+</a:t>
            </a:r>
            <a:r>
              <a:rPr lang="zh-CN" altLang="en-US" sz="2400" b="1" noProof="1">
                <a:latin typeface="楷体_GB2312" pitchFamily="49" charset="-122"/>
                <a:ea typeface="楷体_GB2312" pitchFamily="49" charset="-122"/>
              </a:rPr>
              <a:t>以上）</a:t>
            </a:r>
            <a:r>
              <a:rPr lang="en-US" altLang="zh-CN" sz="2400" b="1" noProof="1">
                <a:latin typeface="楷体_GB2312" pitchFamily="49" charset="-122"/>
                <a:ea typeface="楷体_GB2312" pitchFamily="49" charset="-122"/>
              </a:rPr>
              <a:t> </a:t>
            </a:r>
          </a:p>
          <a:p>
            <a:pPr defTabSz="449580">
              <a:lnSpc>
                <a:spcPct val="120000"/>
              </a:lnSpc>
              <a:buClr>
                <a:srgbClr val="000000"/>
              </a:buClr>
              <a:defRPr/>
            </a:pPr>
            <a:r>
              <a:rPr lang="en-US" altLang="zh-CN" sz="2400" b="1" noProof="1">
                <a:latin typeface="楷体_GB2312" pitchFamily="49" charset="-122"/>
                <a:ea typeface="楷体_GB2312" pitchFamily="49" charset="-122"/>
              </a:rPr>
              <a:t>style         </a:t>
            </a:r>
            <a:r>
              <a:rPr lang="zh-CN" altLang="en-US" sz="2400" b="1" noProof="1">
                <a:latin typeface="楷体_GB2312" pitchFamily="49" charset="-122"/>
                <a:ea typeface="楷体_GB2312" pitchFamily="49" charset="-122"/>
              </a:rPr>
              <a:t>软件</a:t>
            </a:r>
            <a:r>
              <a:rPr lang="en-US" altLang="zh-CN" sz="2400" b="1" noProof="1">
                <a:latin typeface="楷体_GB2312" pitchFamily="49" charset="-122"/>
                <a:ea typeface="楷体_GB2312" pitchFamily="49" charset="-122"/>
              </a:rPr>
              <a:t>---</a:t>
            </a:r>
            <a:r>
              <a:rPr lang="zh-CN" altLang="en-US" sz="2400" b="1" noProof="1">
                <a:latin typeface="楷体_GB2312" pitchFamily="49" charset="-122"/>
                <a:ea typeface="楷体_GB2312" pitchFamily="49" charset="-122"/>
                <a:sym typeface="+mn-ea"/>
              </a:rPr>
              <a:t>（日本</a:t>
            </a:r>
            <a:r>
              <a:rPr lang="en-US" altLang="zh-CN" sz="2400" b="1" noProof="1">
                <a:latin typeface="楷体_GB2312" pitchFamily="49" charset="-122"/>
                <a:ea typeface="楷体_GB2312" pitchFamily="49" charset="-122"/>
                <a:sym typeface="+mn-ea"/>
              </a:rPr>
              <a:t>+</a:t>
            </a:r>
            <a:r>
              <a:rPr lang="zh-CN" altLang="en-US" sz="2400" b="1" noProof="1">
                <a:latin typeface="楷体_GB2312" pitchFamily="49" charset="-122"/>
                <a:ea typeface="楷体_GB2312" pitchFamily="49" charset="-122"/>
                <a:sym typeface="+mn-ea"/>
              </a:rPr>
              <a:t>以上）</a:t>
            </a:r>
            <a:endParaRPr lang="en-US" altLang="zh-CN" sz="2400" b="1" noProof="1">
              <a:latin typeface="楷体_GB2312" pitchFamily="49" charset="-122"/>
              <a:ea typeface="楷体_GB2312" pitchFamily="49" charset="-122"/>
            </a:endParaRPr>
          </a:p>
          <a:p>
            <a:pPr defTabSz="449580">
              <a:lnSpc>
                <a:spcPct val="120000"/>
              </a:lnSpc>
              <a:buClr>
                <a:srgbClr val="000000"/>
              </a:buClr>
              <a:defRPr/>
            </a:pPr>
            <a:r>
              <a:rPr lang="en-US" altLang="zh-CN" sz="2400" b="1" noProof="1">
                <a:latin typeface="楷体_GB2312" pitchFamily="49" charset="-122"/>
                <a:ea typeface="楷体_GB2312" pitchFamily="49" charset="-122"/>
              </a:rPr>
              <a:t>staff         </a:t>
            </a:r>
            <a:r>
              <a:rPr lang="zh-CN" altLang="en-US" sz="2400" b="1" noProof="1">
                <a:latin typeface="楷体_GB2312" pitchFamily="49" charset="-122"/>
                <a:ea typeface="楷体_GB2312" pitchFamily="49" charset="-122"/>
              </a:rPr>
              <a:t>软件</a:t>
            </a:r>
            <a:r>
              <a:rPr lang="en-US" altLang="zh-CN" sz="2400" b="1" noProof="1">
                <a:latin typeface="楷体_GB2312" pitchFamily="49" charset="-122"/>
                <a:ea typeface="楷体_GB2312" pitchFamily="49" charset="-122"/>
              </a:rPr>
              <a:t>---</a:t>
            </a:r>
            <a:r>
              <a:rPr lang="zh-CN" altLang="en-US" sz="2400" b="1" noProof="1">
                <a:latin typeface="楷体_GB2312" pitchFamily="49" charset="-122"/>
                <a:ea typeface="楷体_GB2312" pitchFamily="49" charset="-122"/>
                <a:sym typeface="+mn-ea"/>
              </a:rPr>
              <a:t>（日本</a:t>
            </a:r>
            <a:r>
              <a:rPr lang="en-US" altLang="zh-CN" sz="2400" b="1" noProof="1">
                <a:latin typeface="楷体_GB2312" pitchFamily="49" charset="-122"/>
                <a:ea typeface="楷体_GB2312" pitchFamily="49" charset="-122"/>
                <a:sym typeface="+mn-ea"/>
              </a:rPr>
              <a:t>+</a:t>
            </a:r>
            <a:r>
              <a:rPr lang="zh-CN" altLang="en-US" sz="2400" b="1" noProof="1">
                <a:latin typeface="楷体_GB2312" pitchFamily="49" charset="-122"/>
                <a:ea typeface="楷体_GB2312" pitchFamily="49" charset="-122"/>
                <a:sym typeface="+mn-ea"/>
              </a:rPr>
              <a:t>以上）</a:t>
            </a:r>
            <a:endParaRPr lang="en-US" altLang="zh-CN" sz="2400" b="1" noProof="1">
              <a:latin typeface="楷体_GB2312" pitchFamily="49" charset="-122"/>
              <a:ea typeface="楷体_GB2312" pitchFamily="49" charset="-122"/>
            </a:endParaRPr>
          </a:p>
          <a:p>
            <a:pPr defTabSz="449580">
              <a:lnSpc>
                <a:spcPct val="120000"/>
              </a:lnSpc>
              <a:buClr>
                <a:srgbClr val="000000"/>
              </a:buClr>
              <a:defRPr/>
            </a:pPr>
            <a:r>
              <a:rPr lang="en-US" altLang="zh-CN" sz="2400" b="1" noProof="1">
                <a:latin typeface="楷体_GB2312" pitchFamily="49" charset="-122"/>
                <a:ea typeface="楷体_GB2312" pitchFamily="49" charset="-122"/>
              </a:rPr>
              <a:t>shared value </a:t>
            </a:r>
            <a:r>
              <a:rPr lang="zh-CN" altLang="en-US" sz="2400" b="1" noProof="1">
                <a:latin typeface="楷体_GB2312" pitchFamily="49" charset="-122"/>
                <a:ea typeface="楷体_GB2312" pitchFamily="49" charset="-122"/>
              </a:rPr>
              <a:t>软件</a:t>
            </a:r>
            <a:r>
              <a:rPr lang="en-US" altLang="zh-CN" sz="2400" b="1" noProof="1">
                <a:latin typeface="楷体_GB2312" pitchFamily="49" charset="-122"/>
                <a:ea typeface="楷体_GB2312" pitchFamily="49" charset="-122"/>
              </a:rPr>
              <a:t>--</a:t>
            </a:r>
            <a:r>
              <a:rPr lang="zh-CN" altLang="en-US" sz="2400" b="1" noProof="1">
                <a:latin typeface="楷体_GB2312" pitchFamily="49" charset="-122"/>
                <a:ea typeface="楷体_GB2312" pitchFamily="49" charset="-122"/>
                <a:sym typeface="+mn-ea"/>
              </a:rPr>
              <a:t>（日本</a:t>
            </a:r>
            <a:r>
              <a:rPr lang="en-US" altLang="zh-CN" sz="2400" b="1" noProof="1">
                <a:latin typeface="楷体_GB2312" pitchFamily="49" charset="-122"/>
                <a:ea typeface="楷体_GB2312" pitchFamily="49" charset="-122"/>
                <a:sym typeface="+mn-ea"/>
              </a:rPr>
              <a:t>+</a:t>
            </a:r>
            <a:r>
              <a:rPr lang="zh-CN" altLang="en-US" sz="2400" b="1" noProof="1">
                <a:latin typeface="楷体_GB2312" pitchFamily="49" charset="-122"/>
                <a:ea typeface="楷体_GB2312" pitchFamily="49" charset="-122"/>
                <a:sym typeface="+mn-ea"/>
              </a:rPr>
              <a:t>以上）</a:t>
            </a:r>
            <a:endParaRPr lang="en-US" altLang="zh-CN" sz="2400" b="1" noProof="1">
              <a:latin typeface="楷体_GB2312" pitchFamily="49" charset="-122"/>
              <a:ea typeface="楷体_GB2312" pitchFamily="49" charset="-122"/>
            </a:endParaRPr>
          </a:p>
          <a:p>
            <a:pPr marL="76200" indent="0" defTabSz="449580">
              <a:lnSpc>
                <a:spcPct val="120000"/>
              </a:lnSpc>
              <a:buClr>
                <a:srgbClr val="000000"/>
              </a:buClr>
              <a:buNone/>
              <a:defRPr/>
            </a:pPr>
            <a:r>
              <a:rPr lang="zh-CN" altLang="en-US" sz="2400" b="1" noProof="1">
                <a:solidFill>
                  <a:schemeClr val="accent2"/>
                </a:solidFill>
                <a:latin typeface="楷体_GB2312" pitchFamily="49" charset="-122"/>
                <a:ea typeface="楷体_GB2312" pitchFamily="49" charset="-122"/>
                <a:sym typeface="+mn-ea"/>
              </a:rPr>
              <a:t>理查德</a:t>
            </a:r>
            <a:r>
              <a:rPr lang="en-US" altLang="zh-CN" sz="2400" b="1" noProof="1">
                <a:solidFill>
                  <a:schemeClr val="accent2"/>
                </a:solidFill>
                <a:ea typeface="楷体_GB2312" pitchFamily="49" charset="-122"/>
                <a:sym typeface="+mn-ea"/>
              </a:rPr>
              <a:t>·</a:t>
            </a:r>
            <a:r>
              <a:rPr lang="zh-CN" altLang="en-US" sz="2400" b="1" noProof="1">
                <a:solidFill>
                  <a:schemeClr val="accent2"/>
                </a:solidFill>
                <a:latin typeface="楷体_GB2312" pitchFamily="49" charset="-122"/>
                <a:ea typeface="楷体_GB2312" pitchFamily="49" charset="-122"/>
                <a:sym typeface="+mn-ea"/>
              </a:rPr>
              <a:t>帕斯卡尔与安东尼</a:t>
            </a:r>
            <a:r>
              <a:rPr lang="en-US" altLang="zh-CN" sz="2400" b="1" noProof="1">
                <a:solidFill>
                  <a:schemeClr val="accent2"/>
                </a:solidFill>
                <a:ea typeface="楷体_GB2312" pitchFamily="49" charset="-122"/>
                <a:sym typeface="+mn-ea"/>
              </a:rPr>
              <a:t>·</a:t>
            </a:r>
            <a:r>
              <a:rPr lang="zh-CN" altLang="en-US" sz="2400" b="1" noProof="1">
                <a:solidFill>
                  <a:schemeClr val="accent2"/>
                </a:solidFill>
                <a:latin typeface="楷体_GB2312" pitchFamily="49" charset="-122"/>
                <a:ea typeface="楷体_GB2312" pitchFamily="49" charset="-122"/>
                <a:sym typeface="+mn-ea"/>
              </a:rPr>
              <a:t>阿索斯：</a:t>
            </a:r>
            <a:r>
              <a:rPr lang="en-US" altLang="zh-CN" sz="2400" b="1" noProof="1">
                <a:solidFill>
                  <a:schemeClr val="accent2"/>
                </a:solidFill>
                <a:latin typeface="楷体_GB2312" pitchFamily="49" charset="-122"/>
                <a:ea typeface="楷体_GB2312" pitchFamily="49" charset="-122"/>
                <a:sym typeface="+mn-ea"/>
              </a:rPr>
              <a:t>《</a:t>
            </a:r>
            <a:r>
              <a:rPr lang="zh-CN" altLang="en-US" sz="2400" b="1" noProof="1">
                <a:solidFill>
                  <a:schemeClr val="accent2"/>
                </a:solidFill>
                <a:latin typeface="楷体_GB2312" pitchFamily="49" charset="-122"/>
                <a:ea typeface="楷体_GB2312" pitchFamily="49" charset="-122"/>
                <a:sym typeface="+mn-ea"/>
              </a:rPr>
              <a:t>日本企业管理艺术</a:t>
            </a:r>
            <a:r>
              <a:rPr lang="en-US" altLang="zh-CN" sz="2400" b="1" noProof="1">
                <a:solidFill>
                  <a:schemeClr val="accent2"/>
                </a:solidFill>
                <a:latin typeface="楷体_GB2312" pitchFamily="49" charset="-122"/>
                <a:ea typeface="楷体_GB2312" pitchFamily="49" charset="-122"/>
                <a:sym typeface="+mn-ea"/>
              </a:rPr>
              <a:t>》</a:t>
            </a:r>
          </a:p>
          <a:p>
            <a:pPr marL="76200" indent="0" defTabSz="449580">
              <a:lnSpc>
                <a:spcPct val="120000"/>
              </a:lnSpc>
              <a:buClr>
                <a:srgbClr val="000000"/>
              </a:buClr>
              <a:buNone/>
              <a:defRPr/>
            </a:pPr>
            <a:r>
              <a:rPr lang="zh-CN" altLang="en-US" sz="2000" b="1" noProof="1">
                <a:latin typeface="楷体_GB2312" pitchFamily="49" charset="-122"/>
                <a:ea typeface="楷体_GB2312" pitchFamily="49" charset="-122"/>
              </a:rPr>
              <a:t>该书认为美企在管理过程中过分强调前</a:t>
            </a:r>
            <a:r>
              <a:rPr lang="en-US" altLang="zh-CN" sz="2000" b="1" noProof="1">
                <a:latin typeface="楷体_GB2312" pitchFamily="49" charset="-122"/>
                <a:ea typeface="楷体_GB2312" pitchFamily="49" charset="-122"/>
              </a:rPr>
              <a:t>3</a:t>
            </a:r>
            <a:r>
              <a:rPr lang="zh-CN" altLang="en-US" sz="2000" b="1" noProof="1">
                <a:latin typeface="楷体_GB2312" pitchFamily="49" charset="-122"/>
                <a:ea typeface="楷体_GB2312" pitchFamily="49" charset="-122"/>
              </a:rPr>
              <a:t>项（硬件），而日本则在不忽略前</a:t>
            </a:r>
            <a:r>
              <a:rPr lang="en-US" altLang="zh-CN" sz="2000" b="1" noProof="1">
                <a:latin typeface="楷体_GB2312" pitchFamily="49" charset="-122"/>
                <a:ea typeface="楷体_GB2312" pitchFamily="49" charset="-122"/>
              </a:rPr>
              <a:t>3</a:t>
            </a:r>
            <a:r>
              <a:rPr lang="zh-CN" altLang="en-US" sz="2000" b="1" noProof="1">
                <a:latin typeface="楷体_GB2312" pitchFamily="49" charset="-122"/>
                <a:ea typeface="楷体_GB2312" pitchFamily="49" charset="-122"/>
              </a:rPr>
              <a:t>项的基础上较重视后</a:t>
            </a:r>
            <a:r>
              <a:rPr lang="en-US" altLang="zh-CN" sz="2000" b="1" noProof="1">
                <a:latin typeface="楷体_GB2312" pitchFamily="49" charset="-122"/>
                <a:ea typeface="楷体_GB2312" pitchFamily="49" charset="-122"/>
              </a:rPr>
              <a:t>4</a:t>
            </a:r>
            <a:r>
              <a:rPr lang="zh-CN" altLang="en-US" sz="2000" b="1" noProof="1">
                <a:latin typeface="楷体_GB2312" pitchFamily="49" charset="-122"/>
                <a:ea typeface="楷体_GB2312" pitchFamily="49" charset="-122"/>
              </a:rPr>
              <a:t>项（软件），日企竞争中充满活力。</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F3A359C7-375E-A170-0FBF-889EA0E8169A}"/>
              </a:ext>
            </a:extLst>
          </p:cNvPr>
          <p:cNvSpPr>
            <a:spLocks noGrp="1" noChangeArrowheads="1"/>
          </p:cNvSpPr>
          <p:nvPr>
            <p:ph type="title"/>
          </p:nvPr>
        </p:nvSpPr>
        <p:spPr/>
        <p:txBody>
          <a:bodyPr/>
          <a:lstStyle/>
          <a:p>
            <a:pPr eaLnBrk="1"/>
            <a:r>
              <a:rPr lang="zh-CN" altLang="en-US"/>
              <a:t>中国文化特点</a:t>
            </a:r>
          </a:p>
        </p:txBody>
      </p:sp>
      <p:sp>
        <p:nvSpPr>
          <p:cNvPr id="46083" name="Rectangle 3">
            <a:extLst>
              <a:ext uri="{FF2B5EF4-FFF2-40B4-BE49-F238E27FC236}">
                <a16:creationId xmlns:a16="http://schemas.microsoft.com/office/drawing/2014/main" id="{B4592036-9CE0-6407-9B69-063DAF1EBC93}"/>
              </a:ext>
            </a:extLst>
          </p:cNvPr>
          <p:cNvSpPr>
            <a:spLocks noGrp="1" noChangeArrowheads="1"/>
          </p:cNvSpPr>
          <p:nvPr>
            <p:ph idx="1"/>
          </p:nvPr>
        </p:nvSpPr>
        <p:spPr/>
        <p:txBody>
          <a:bodyPr/>
          <a:lstStyle/>
          <a:p>
            <a:pPr eaLnBrk="1" hangingPunct="1">
              <a:lnSpc>
                <a:spcPct val="120000"/>
              </a:lnSpc>
            </a:pPr>
            <a:r>
              <a:rPr lang="zh-CN" altLang="en-US" b="1">
                <a:solidFill>
                  <a:srgbClr val="FF0000"/>
                </a:solidFill>
                <a:latin typeface="楷体_GB2312" pitchFamily="49" charset="-122"/>
                <a:ea typeface="楷体_GB2312" pitchFamily="49" charset="-122"/>
              </a:rPr>
              <a:t>求同</a:t>
            </a:r>
            <a:r>
              <a:rPr lang="zh-CN" altLang="en-US" b="1">
                <a:latin typeface="楷体_GB2312" pitchFamily="49" charset="-122"/>
                <a:ea typeface="楷体_GB2312" pitchFamily="49" charset="-122"/>
              </a:rPr>
              <a:t>。思想强调统一，主张协同，追求和谐的境界。在管理活动中重视人与人、人与自然的协调平衡是中国管理思想的一大特色。</a:t>
            </a:r>
          </a:p>
          <a:p>
            <a:pPr eaLnBrk="1" hangingPunct="1">
              <a:lnSpc>
                <a:spcPct val="120000"/>
              </a:lnSpc>
            </a:pPr>
            <a:r>
              <a:rPr lang="zh-CN" altLang="en-US" b="1">
                <a:solidFill>
                  <a:srgbClr val="FF0000"/>
                </a:solidFill>
                <a:latin typeface="楷体_GB2312" pitchFamily="49" charset="-122"/>
                <a:ea typeface="楷体_GB2312" pitchFamily="49" charset="-122"/>
              </a:rPr>
              <a:t>重人</a:t>
            </a:r>
            <a:r>
              <a:rPr lang="zh-CN" altLang="en-US" b="1">
                <a:latin typeface="楷体_GB2312" pitchFamily="49" charset="-122"/>
                <a:ea typeface="楷体_GB2312" pitchFamily="49" charset="-122"/>
              </a:rPr>
              <a:t>。大陆民族生活安定，血缘宗法关系紧密，因此管理活动的中心是</a:t>
            </a:r>
            <a:r>
              <a:rPr lang="en-US" altLang="zh-CN" b="1">
                <a:latin typeface="楷体_GB2312" pitchFamily="49" charset="-122"/>
                <a:ea typeface="楷体_GB2312" pitchFamily="49" charset="-122"/>
              </a:rPr>
              <a:t>"</a:t>
            </a:r>
            <a:r>
              <a:rPr lang="zh-CN" altLang="en-US" b="1">
                <a:latin typeface="楷体_GB2312" pitchFamily="49" charset="-122"/>
                <a:ea typeface="楷体_GB2312" pitchFamily="49" charset="-122"/>
              </a:rPr>
              <a:t>人</a:t>
            </a:r>
            <a:r>
              <a:rPr lang="en-US" altLang="zh-CN" b="1">
                <a:latin typeface="楷体_GB2312" pitchFamily="49" charset="-122"/>
                <a:ea typeface="楷体_GB2312" pitchFamily="49" charset="-122"/>
              </a:rPr>
              <a:t>"</a:t>
            </a:r>
            <a:r>
              <a:rPr lang="zh-CN" altLang="en-US" b="1">
                <a:latin typeface="楷体_GB2312" pitchFamily="49" charset="-122"/>
                <a:ea typeface="楷体_GB2312" pitchFamily="49" charset="-122"/>
              </a:rPr>
              <a:t>，以伦理关系为基础，以道德和教育为轴心，是一种人文主义型的管理。</a:t>
            </a:r>
          </a:p>
          <a:p>
            <a:pPr eaLnBrk="1"/>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79B46DBA-43AA-F798-96EF-8448E11C7664}"/>
              </a:ext>
            </a:extLst>
          </p:cNvPr>
          <p:cNvSpPr>
            <a:spLocks noGrp="1" noChangeArrowheads="1"/>
          </p:cNvSpPr>
          <p:nvPr>
            <p:ph type="title" idx="4294967295"/>
          </p:nvPr>
        </p:nvSpPr>
        <p:spPr/>
        <p:txBody>
          <a:bodyPr vert="horz" lIns="91440" tIns="45720" rIns="91440" bIns="45720" rtlCol="0" anchor="ctr">
            <a:normAutofit/>
          </a:bodyPr>
          <a:lstStyle/>
          <a:p>
            <a:pPr eaLnBrk="1" hangingPunct="1"/>
            <a:r>
              <a:rPr lang="zh-CN" altLang="en-US" b="1"/>
              <a:t>中国企业文化</a:t>
            </a:r>
            <a:br>
              <a:rPr lang="en-US" altLang="zh-CN" b="1"/>
            </a:br>
            <a:r>
              <a:rPr lang="zh-CN" altLang="en-US" sz="3200" b="1">
                <a:solidFill>
                  <a:srgbClr val="FF0000"/>
                </a:solidFill>
                <a:latin typeface="楷体_GB2312" pitchFamily="49" charset="-122"/>
                <a:ea typeface="楷体_GB2312" pitchFamily="49" charset="-122"/>
              </a:rPr>
              <a:t>人文主义</a:t>
            </a:r>
            <a:r>
              <a:rPr lang="zh-CN" altLang="en-US" sz="3200" b="1">
                <a:latin typeface="楷体_GB2312" pitchFamily="49" charset="-122"/>
                <a:ea typeface="楷体_GB2312" pitchFamily="49" charset="-122"/>
              </a:rPr>
              <a:t>型的管理</a:t>
            </a:r>
            <a:endParaRPr lang="zh-CN" altLang="en-US" sz="3200" b="1"/>
          </a:p>
        </p:txBody>
      </p:sp>
      <p:sp>
        <p:nvSpPr>
          <p:cNvPr id="47107" name="Rectangle 3">
            <a:extLst>
              <a:ext uri="{FF2B5EF4-FFF2-40B4-BE49-F238E27FC236}">
                <a16:creationId xmlns:a16="http://schemas.microsoft.com/office/drawing/2014/main" id="{A1C3EA99-17C7-5F4B-5603-78AD1F50CB91}"/>
              </a:ext>
            </a:extLst>
          </p:cNvPr>
          <p:cNvSpPr>
            <a:spLocks noGrp="1" noChangeArrowheads="1"/>
          </p:cNvSpPr>
          <p:nvPr>
            <p:ph type="body" idx="4294967295"/>
          </p:nvPr>
        </p:nvSpPr>
        <p:spPr>
          <a:xfrm>
            <a:off x="1981200" y="1741489"/>
            <a:ext cx="8223250" cy="4383087"/>
          </a:xfrm>
        </p:spPr>
        <p:txBody>
          <a:bodyPr vert="horz" lIns="91440" tIns="45720" rIns="91440" bIns="45720" rtlCol="0">
            <a:normAutofit/>
          </a:bodyPr>
          <a:lstStyle/>
          <a:p>
            <a:pPr eaLnBrk="1" hangingPunct="1">
              <a:lnSpc>
                <a:spcPct val="120000"/>
              </a:lnSpc>
            </a:pPr>
            <a:r>
              <a:rPr lang="zh-CN" altLang="en-US" b="1">
                <a:solidFill>
                  <a:srgbClr val="0000FF"/>
                </a:solidFill>
                <a:latin typeface="楷体_GB2312" pitchFamily="49" charset="-122"/>
                <a:ea typeface="楷体_GB2312" pitchFamily="49" charset="-122"/>
              </a:rPr>
              <a:t>求同。</a:t>
            </a:r>
            <a:r>
              <a:rPr lang="zh-CN" altLang="en-US" b="1">
                <a:latin typeface="楷体_GB2312" pitchFamily="49" charset="-122"/>
                <a:ea typeface="楷体_GB2312" pitchFamily="49" charset="-122"/>
              </a:rPr>
              <a:t>思想强调统一，</a:t>
            </a:r>
            <a:r>
              <a:rPr lang="zh-CN" altLang="en-US" b="1">
                <a:solidFill>
                  <a:srgbClr val="FF0000"/>
                </a:solidFill>
                <a:latin typeface="楷体_GB2312" pitchFamily="49" charset="-122"/>
                <a:ea typeface="楷体_GB2312" pitchFamily="49" charset="-122"/>
              </a:rPr>
              <a:t>协同 和谐</a:t>
            </a:r>
            <a:r>
              <a:rPr lang="zh-CN" altLang="en-US" b="1">
                <a:latin typeface="楷体_GB2312" pitchFamily="49" charset="-122"/>
                <a:ea typeface="楷体_GB2312" pitchFamily="49" charset="-122"/>
              </a:rPr>
              <a:t>的境界。</a:t>
            </a:r>
            <a:endParaRPr lang="en-US" altLang="zh-CN" b="1">
              <a:latin typeface="楷体_GB2312" pitchFamily="49" charset="-122"/>
              <a:ea typeface="楷体_GB2312" pitchFamily="49" charset="-122"/>
            </a:endParaRPr>
          </a:p>
          <a:p>
            <a:pPr eaLnBrk="1" hangingPunct="1">
              <a:lnSpc>
                <a:spcPct val="120000"/>
              </a:lnSpc>
            </a:pPr>
            <a:r>
              <a:rPr lang="zh-CN" altLang="en-US" b="1">
                <a:latin typeface="楷体_GB2312" pitchFamily="49" charset="-122"/>
                <a:ea typeface="楷体_GB2312" pitchFamily="49" charset="-122"/>
              </a:rPr>
              <a:t>在管理活动中重视人与人、人与自然的</a:t>
            </a:r>
            <a:r>
              <a:rPr lang="zh-CN" altLang="en-US" b="1">
                <a:solidFill>
                  <a:srgbClr val="FF0000"/>
                </a:solidFill>
                <a:latin typeface="楷体_GB2312" pitchFamily="49" charset="-122"/>
                <a:ea typeface="楷体_GB2312" pitchFamily="49" charset="-122"/>
              </a:rPr>
              <a:t>协调</a:t>
            </a:r>
            <a:r>
              <a:rPr lang="zh-CN" altLang="en-US" b="1">
                <a:latin typeface="楷体_GB2312" pitchFamily="49" charset="-122"/>
                <a:ea typeface="楷体_GB2312" pitchFamily="49" charset="-122"/>
              </a:rPr>
              <a:t>平衡管理思想的一大特色。</a:t>
            </a:r>
          </a:p>
          <a:p>
            <a:pPr eaLnBrk="1" hangingPunct="1">
              <a:lnSpc>
                <a:spcPct val="120000"/>
              </a:lnSpc>
            </a:pPr>
            <a:r>
              <a:rPr lang="zh-CN" altLang="en-US" b="1">
                <a:solidFill>
                  <a:srgbClr val="0000FF"/>
                </a:solidFill>
                <a:latin typeface="楷体_GB2312" pitchFamily="49" charset="-122"/>
                <a:ea typeface="楷体_GB2312" pitchFamily="49" charset="-122"/>
              </a:rPr>
              <a:t>重人。</a:t>
            </a:r>
            <a:r>
              <a:rPr lang="zh-CN" altLang="en-US" b="1">
                <a:solidFill>
                  <a:srgbClr val="FF0000"/>
                </a:solidFill>
                <a:latin typeface="楷体_GB2312" pitchFamily="49" charset="-122"/>
                <a:ea typeface="楷体_GB2312" pitchFamily="49" charset="-122"/>
              </a:rPr>
              <a:t>大陆</a:t>
            </a:r>
            <a:r>
              <a:rPr lang="zh-CN" altLang="en-US" b="1">
                <a:latin typeface="楷体_GB2312" pitchFamily="49" charset="-122"/>
                <a:ea typeface="楷体_GB2312" pitchFamily="49" charset="-122"/>
              </a:rPr>
              <a:t>民族生活安定，血缘</a:t>
            </a:r>
            <a:r>
              <a:rPr lang="zh-CN" altLang="en-US" b="1">
                <a:solidFill>
                  <a:srgbClr val="FF0000"/>
                </a:solidFill>
                <a:latin typeface="楷体_GB2312" pitchFamily="49" charset="-122"/>
                <a:ea typeface="楷体_GB2312" pitchFamily="49" charset="-122"/>
              </a:rPr>
              <a:t>宗法</a:t>
            </a:r>
            <a:r>
              <a:rPr lang="zh-CN" altLang="en-US" b="1">
                <a:latin typeface="楷体_GB2312" pitchFamily="49" charset="-122"/>
                <a:ea typeface="楷体_GB2312" pitchFamily="49" charset="-122"/>
              </a:rPr>
              <a:t>关系紧密，管理活动的中心</a:t>
            </a:r>
            <a:r>
              <a:rPr lang="en-US" altLang="zh-CN" b="1">
                <a:latin typeface="楷体_GB2312" pitchFamily="49" charset="-122"/>
                <a:ea typeface="楷体_GB2312" pitchFamily="49" charset="-122"/>
              </a:rPr>
              <a:t>“</a:t>
            </a:r>
            <a:r>
              <a:rPr lang="zh-CN" altLang="en-US" b="1">
                <a:solidFill>
                  <a:srgbClr val="FF0000"/>
                </a:solidFill>
                <a:latin typeface="楷体_GB2312" pitchFamily="49" charset="-122"/>
                <a:ea typeface="楷体_GB2312" pitchFamily="49" charset="-122"/>
              </a:rPr>
              <a:t>人</a:t>
            </a:r>
            <a:r>
              <a:rPr lang="en-US" altLang="zh-CN" b="1">
                <a:latin typeface="楷体_GB2312" pitchFamily="49" charset="-122"/>
                <a:ea typeface="楷体_GB2312" pitchFamily="49" charset="-122"/>
              </a:rPr>
              <a:t>”</a:t>
            </a:r>
            <a:r>
              <a:rPr lang="zh-CN" altLang="en-US" b="1">
                <a:latin typeface="楷体_GB2312" pitchFamily="49" charset="-122"/>
                <a:ea typeface="楷体_GB2312" pitchFamily="49" charset="-122"/>
              </a:rPr>
              <a:t>，</a:t>
            </a:r>
            <a:endParaRPr lang="en-US" altLang="zh-CN" b="1">
              <a:latin typeface="楷体_GB2312" pitchFamily="49" charset="-122"/>
              <a:ea typeface="楷体_GB2312" pitchFamily="49" charset="-122"/>
            </a:endParaRPr>
          </a:p>
          <a:p>
            <a:pPr eaLnBrk="1" hangingPunct="1">
              <a:lnSpc>
                <a:spcPct val="120000"/>
              </a:lnSpc>
            </a:pPr>
            <a:r>
              <a:rPr lang="zh-CN" altLang="en-US" b="1">
                <a:latin typeface="楷体_GB2312" pitchFamily="49" charset="-122"/>
                <a:ea typeface="楷体_GB2312" pitchFamily="49" charset="-122"/>
              </a:rPr>
              <a:t>以</a:t>
            </a:r>
            <a:r>
              <a:rPr lang="zh-CN" altLang="en-US" b="1">
                <a:solidFill>
                  <a:srgbClr val="FF0000"/>
                </a:solidFill>
                <a:latin typeface="楷体_GB2312" pitchFamily="49" charset="-122"/>
                <a:ea typeface="楷体_GB2312" pitchFamily="49" charset="-122"/>
              </a:rPr>
              <a:t>伦理</a:t>
            </a:r>
            <a:r>
              <a:rPr lang="zh-CN" altLang="en-US" b="1">
                <a:latin typeface="楷体_GB2312" pitchFamily="49" charset="-122"/>
                <a:ea typeface="楷体_GB2312" pitchFamily="49" charset="-122"/>
              </a:rPr>
              <a:t>关系为基础，</a:t>
            </a:r>
            <a:endParaRPr lang="en-US" altLang="zh-CN" b="1">
              <a:latin typeface="楷体_GB2312" pitchFamily="49" charset="-122"/>
              <a:ea typeface="楷体_GB2312" pitchFamily="49" charset="-122"/>
            </a:endParaRPr>
          </a:p>
          <a:p>
            <a:pPr eaLnBrk="1" hangingPunct="1">
              <a:lnSpc>
                <a:spcPct val="120000"/>
              </a:lnSpc>
            </a:pPr>
            <a:r>
              <a:rPr lang="zh-CN" altLang="en-US" b="1">
                <a:latin typeface="楷体_GB2312" pitchFamily="49" charset="-122"/>
                <a:ea typeface="楷体_GB2312" pitchFamily="49" charset="-122"/>
              </a:rPr>
              <a:t>以道德和教育为轴心</a:t>
            </a:r>
            <a:endParaRPr lang="en-US" altLang="zh-CN" b="1">
              <a:latin typeface="楷体_GB2312" pitchFamily="49" charset="-122"/>
              <a:ea typeface="楷体_GB2312" pitchFamily="49" charset="-122"/>
            </a:endParaRPr>
          </a:p>
        </p:txBody>
      </p:sp>
      <p:pic>
        <p:nvPicPr>
          <p:cNvPr id="47108" name="Picture 4" descr="1wenh_1">
            <a:extLst>
              <a:ext uri="{FF2B5EF4-FFF2-40B4-BE49-F238E27FC236}">
                <a16:creationId xmlns:a16="http://schemas.microsoft.com/office/drawing/2014/main" id="{1CF273C5-49B4-B9C7-727D-04DF6AB730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2300" y="260351"/>
            <a:ext cx="240030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89A42F05-99F9-C7B8-73A7-9B4038A6C348}"/>
              </a:ext>
            </a:extLst>
          </p:cNvPr>
          <p:cNvSpPr>
            <a:spLocks noGrp="1" noChangeArrowheads="1"/>
          </p:cNvSpPr>
          <p:nvPr>
            <p:ph type="title"/>
          </p:nvPr>
        </p:nvSpPr>
        <p:spPr/>
        <p:txBody>
          <a:bodyPr/>
          <a:lstStyle/>
          <a:p>
            <a:pPr eaLnBrk="1"/>
            <a:r>
              <a:rPr lang="zh-CN" altLang="en-US"/>
              <a:t>企业文化模式</a:t>
            </a:r>
            <a:r>
              <a:rPr lang="en-US" altLang="zh-CN"/>
              <a:t>:</a:t>
            </a:r>
            <a:r>
              <a:rPr lang="zh-CN" altLang="en-US">
                <a:solidFill>
                  <a:srgbClr val="FF0000"/>
                </a:solidFill>
              </a:rPr>
              <a:t>华人</a:t>
            </a:r>
            <a:r>
              <a:rPr lang="zh-CN" altLang="en-US"/>
              <a:t>模式</a:t>
            </a:r>
            <a:endParaRPr lang="en-US" altLang="zh-CN"/>
          </a:p>
        </p:txBody>
      </p:sp>
      <p:sp>
        <p:nvSpPr>
          <p:cNvPr id="48131" name="Rectangle 3">
            <a:extLst>
              <a:ext uri="{FF2B5EF4-FFF2-40B4-BE49-F238E27FC236}">
                <a16:creationId xmlns:a16="http://schemas.microsoft.com/office/drawing/2014/main" id="{23179688-FEE7-76E6-ABE2-D6E885D24EB7}"/>
              </a:ext>
            </a:extLst>
          </p:cNvPr>
          <p:cNvSpPr>
            <a:spLocks noGrp="1" noChangeArrowheads="1"/>
          </p:cNvSpPr>
          <p:nvPr>
            <p:ph idx="1"/>
          </p:nvPr>
        </p:nvSpPr>
        <p:spPr/>
        <p:txBody>
          <a:bodyPr/>
          <a:lstStyle/>
          <a:p>
            <a:pPr eaLnBrk="1">
              <a:buFont typeface="Symbol" panose="05050102010706020507" pitchFamily="18" charset="2"/>
              <a:buNone/>
            </a:pPr>
            <a:r>
              <a:rPr lang="zh-CN" altLang="en-US"/>
              <a:t>东方家族式管理</a:t>
            </a:r>
          </a:p>
          <a:p>
            <a:pPr eaLnBrk="1"/>
            <a:r>
              <a:rPr lang="zh-CN" altLang="en-US"/>
              <a:t>中国传统的社会政治结构有两个特点影像文化：一是以血缘关系为纽带的宗法制度完备而系统；二是封建专制主义严密。华人企业文化模式的最大特点是东方家族式管理及重人情和道德教化。</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22BF2A7C-32E5-5AD5-DDDE-35C0450A676A}"/>
              </a:ext>
            </a:extLst>
          </p:cNvPr>
          <p:cNvSpPr>
            <a:spLocks noGrp="1" noChangeArrowheads="1"/>
          </p:cNvSpPr>
          <p:nvPr>
            <p:ph type="title"/>
          </p:nvPr>
        </p:nvSpPr>
        <p:spPr/>
        <p:txBody>
          <a:bodyPr/>
          <a:lstStyle/>
          <a:p>
            <a:pPr eaLnBrk="1"/>
            <a:r>
              <a:rPr lang="zh-CN" altLang="en-US"/>
              <a:t>企业文化模式</a:t>
            </a:r>
            <a:r>
              <a:rPr lang="en-US" altLang="zh-CN"/>
              <a:t>:</a:t>
            </a:r>
            <a:r>
              <a:rPr lang="zh-CN" altLang="en-US">
                <a:solidFill>
                  <a:srgbClr val="FF0000"/>
                </a:solidFill>
              </a:rPr>
              <a:t>西欧</a:t>
            </a:r>
            <a:r>
              <a:rPr lang="zh-CN" altLang="en-US"/>
              <a:t>模式</a:t>
            </a:r>
          </a:p>
        </p:txBody>
      </p:sp>
      <p:sp>
        <p:nvSpPr>
          <p:cNvPr id="48131" name="Rectangle 3">
            <a:extLst>
              <a:ext uri="{FF2B5EF4-FFF2-40B4-BE49-F238E27FC236}">
                <a16:creationId xmlns:a16="http://schemas.microsoft.com/office/drawing/2014/main" id="{33AF14B0-9BC1-3457-E00C-75F994306E41}"/>
              </a:ext>
            </a:extLst>
          </p:cNvPr>
          <p:cNvSpPr>
            <a:spLocks noGrp="1" noChangeArrowheads="1"/>
          </p:cNvSpPr>
          <p:nvPr>
            <p:ph idx="1"/>
          </p:nvPr>
        </p:nvSpPr>
        <p:spPr/>
        <p:txBody>
          <a:bodyPr/>
          <a:lstStyle/>
          <a:p>
            <a:pPr eaLnBrk="1">
              <a:defRPr/>
            </a:pPr>
            <a:r>
              <a:rPr lang="zh-CN" altLang="en-US" dirty="0"/>
              <a:t>重视职工参与管理</a:t>
            </a:r>
          </a:p>
          <a:p>
            <a:pPr eaLnBrk="1">
              <a:defRPr/>
            </a:pPr>
            <a:r>
              <a:rPr lang="zh-CN" altLang="en-US" dirty="0"/>
              <a:t>受基督教</a:t>
            </a:r>
            <a:r>
              <a:rPr lang="en-US" altLang="zh-CN" dirty="0"/>
              <a:t>(</a:t>
            </a:r>
            <a:r>
              <a:rPr lang="zh-CN" altLang="en-US" dirty="0"/>
              <a:t>理想的道德楷模</a:t>
            </a:r>
            <a:r>
              <a:rPr lang="en-US" altLang="zh-CN" dirty="0"/>
              <a:t>)</a:t>
            </a:r>
            <a:r>
              <a:rPr lang="zh-CN" altLang="en-US" dirty="0"/>
              <a:t>影响，</a:t>
            </a:r>
            <a:endParaRPr lang="en-US" altLang="zh-CN" dirty="0"/>
          </a:p>
          <a:p>
            <a:pPr marL="76200" indent="0">
              <a:buNone/>
              <a:defRPr/>
            </a:pPr>
            <a:r>
              <a:rPr lang="en-US" altLang="zh-CN" dirty="0"/>
              <a:t>   </a:t>
            </a:r>
            <a:r>
              <a:rPr lang="zh-CN" altLang="en-US" dirty="0"/>
              <a:t>信仰上帝：仁慈，人与人之间应互爱</a:t>
            </a:r>
          </a:p>
          <a:p>
            <a:pPr eaLnBrk="1">
              <a:defRPr/>
            </a:pPr>
            <a:endParaRPr lang="zh-CN" altLang="en-US" dirty="0"/>
          </a:p>
          <a:p>
            <a:pPr eaLnBrk="1">
              <a:defRPr/>
            </a:pPr>
            <a:r>
              <a:rPr lang="zh-CN" altLang="en-US" dirty="0"/>
              <a:t>受此影响，崇尚个人的价值观，强调个人高层次的需求。</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D68BB4D2-4460-D9BE-5167-7D1FE57FEE5F}"/>
              </a:ext>
            </a:extLst>
          </p:cNvPr>
          <p:cNvSpPr>
            <a:spLocks noGrp="1" noChangeArrowheads="1"/>
          </p:cNvSpPr>
          <p:nvPr>
            <p:ph type="title" idx="4294967295"/>
          </p:nvPr>
        </p:nvSpPr>
        <p:spPr/>
        <p:txBody>
          <a:bodyPr vert="horz" lIns="91440" tIns="45720" rIns="91440" bIns="45720" rtlCol="0" anchor="ctr">
            <a:normAutofit/>
          </a:bodyPr>
          <a:lstStyle/>
          <a:p>
            <a:pPr eaLnBrk="1" hangingPunct="1"/>
            <a:r>
              <a:rPr lang="zh-CN" altLang="en-US" b="1"/>
              <a:t>管理者与企业文化</a:t>
            </a:r>
          </a:p>
        </p:txBody>
      </p:sp>
      <p:sp>
        <p:nvSpPr>
          <p:cNvPr id="50179" name="Rectangle 3">
            <a:extLst>
              <a:ext uri="{FF2B5EF4-FFF2-40B4-BE49-F238E27FC236}">
                <a16:creationId xmlns:a16="http://schemas.microsoft.com/office/drawing/2014/main" id="{282DE975-FE46-EF9E-AD10-A4AE2ACD8119}"/>
              </a:ext>
            </a:extLst>
          </p:cNvPr>
          <p:cNvSpPr>
            <a:spLocks noGrp="1" noChangeArrowheads="1"/>
          </p:cNvSpPr>
          <p:nvPr>
            <p:ph type="body" idx="4294967295"/>
          </p:nvPr>
        </p:nvSpPr>
        <p:spPr/>
        <p:txBody>
          <a:bodyPr vert="horz" lIns="91440" tIns="45720" rIns="91440" bIns="45720" rtlCol="0">
            <a:normAutofit/>
          </a:bodyPr>
          <a:lstStyle/>
          <a:p>
            <a:pPr eaLnBrk="1" hangingPunct="1">
              <a:lnSpc>
                <a:spcPct val="120000"/>
              </a:lnSpc>
            </a:pPr>
            <a:r>
              <a:rPr lang="zh-CN" altLang="en-US" b="1">
                <a:ea typeface="楷体_GB2312" pitchFamily="49" charset="-122"/>
              </a:rPr>
              <a:t>管理者是企业文化的创建者</a:t>
            </a:r>
          </a:p>
          <a:p>
            <a:pPr eaLnBrk="1" hangingPunct="1">
              <a:lnSpc>
                <a:spcPct val="120000"/>
              </a:lnSpc>
            </a:pPr>
            <a:r>
              <a:rPr lang="zh-CN" altLang="en-US" b="1">
                <a:ea typeface="楷体_GB2312" pitchFamily="49" charset="-122"/>
              </a:rPr>
              <a:t>管理者的价值观决定了企业文化的基调</a:t>
            </a:r>
          </a:p>
          <a:p>
            <a:pPr eaLnBrk="1" hangingPunct="1">
              <a:lnSpc>
                <a:spcPct val="120000"/>
              </a:lnSpc>
            </a:pPr>
            <a:r>
              <a:rPr lang="zh-CN" altLang="en-US" b="1">
                <a:ea typeface="楷体_GB2312" pitchFamily="49" charset="-122"/>
              </a:rPr>
              <a:t>管理者是企业文化的实施者</a:t>
            </a:r>
          </a:p>
          <a:p>
            <a:pPr eaLnBrk="1" hangingPunct="1">
              <a:lnSpc>
                <a:spcPct val="120000"/>
              </a:lnSpc>
            </a:pPr>
            <a:r>
              <a:rPr lang="zh-CN" altLang="en-US" b="1">
                <a:ea typeface="楷体_GB2312" pitchFamily="49" charset="-122"/>
              </a:rPr>
              <a:t>管理者示范关系到企业文化建设的成败</a:t>
            </a:r>
          </a:p>
        </p:txBody>
      </p:sp>
      <p:pic>
        <p:nvPicPr>
          <p:cNvPr id="50180" name="Picture 4" descr="1wenh_1">
            <a:extLst>
              <a:ext uri="{FF2B5EF4-FFF2-40B4-BE49-F238E27FC236}">
                <a16:creationId xmlns:a16="http://schemas.microsoft.com/office/drawing/2014/main" id="{593E9FB7-522D-D316-9E99-9AB56596EC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4389439"/>
            <a:ext cx="3200400"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53EFF62C-3C50-E49A-9E50-10D796EBB08B}"/>
              </a:ext>
            </a:extLst>
          </p:cNvPr>
          <p:cNvSpPr>
            <a:spLocks noGrp="1" noChangeArrowheads="1"/>
          </p:cNvSpPr>
          <p:nvPr>
            <p:ph type="title" idx="4294967295"/>
          </p:nvPr>
        </p:nvSpPr>
        <p:spPr/>
        <p:txBody>
          <a:bodyPr vert="horz" lIns="91440" tIns="45720" rIns="91440" bIns="45720" rtlCol="0" anchor="ctr">
            <a:normAutofit/>
          </a:bodyPr>
          <a:lstStyle/>
          <a:p>
            <a:pPr eaLnBrk="1" hangingPunct="1"/>
            <a:r>
              <a:rPr lang="zh-CN" altLang="en-US" b="1"/>
              <a:t>跨文化的问题</a:t>
            </a:r>
          </a:p>
        </p:txBody>
      </p:sp>
      <p:sp>
        <p:nvSpPr>
          <p:cNvPr id="51203" name="Rectangle 3">
            <a:extLst>
              <a:ext uri="{FF2B5EF4-FFF2-40B4-BE49-F238E27FC236}">
                <a16:creationId xmlns:a16="http://schemas.microsoft.com/office/drawing/2014/main" id="{ACFA0A06-C040-8AD5-D422-DCB24ABFF477}"/>
              </a:ext>
            </a:extLst>
          </p:cNvPr>
          <p:cNvSpPr>
            <a:spLocks noGrp="1" noChangeArrowheads="1"/>
          </p:cNvSpPr>
          <p:nvPr>
            <p:ph type="body" idx="4294967295"/>
          </p:nvPr>
        </p:nvSpPr>
        <p:spPr/>
        <p:txBody>
          <a:bodyPr vert="horz" lIns="91440" tIns="45720" rIns="91440" bIns="45720" rtlCol="0">
            <a:normAutofit/>
          </a:bodyPr>
          <a:lstStyle/>
          <a:p>
            <a:pPr eaLnBrk="1" hangingPunct="1">
              <a:lnSpc>
                <a:spcPct val="120000"/>
              </a:lnSpc>
            </a:pPr>
            <a:r>
              <a:rPr lang="zh-CN" altLang="en-US" b="1">
                <a:ea typeface="楷体_GB2312" pitchFamily="49" charset="-122"/>
              </a:rPr>
              <a:t>文化差异：民族差异、历史差异、环境差异、意识形态差异等。</a:t>
            </a:r>
          </a:p>
          <a:p>
            <a:pPr eaLnBrk="1" hangingPunct="1">
              <a:lnSpc>
                <a:spcPct val="120000"/>
              </a:lnSpc>
            </a:pPr>
            <a:r>
              <a:rPr lang="zh-CN" altLang="en-US" b="1">
                <a:ea typeface="楷体_GB2312" pitchFamily="49" charset="-122"/>
              </a:rPr>
              <a:t>文化冲突：种族优越感、不同感性认识、沟通误会等。</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51F9CC5-7DFE-FF13-3D4C-7CA5DC67CB22}"/>
              </a:ext>
            </a:extLst>
          </p:cNvPr>
          <p:cNvSpPr>
            <a:spLocks noGrp="1" noChangeArrowheads="1"/>
          </p:cNvSpPr>
          <p:nvPr>
            <p:ph type="title"/>
          </p:nvPr>
        </p:nvSpPr>
        <p:spPr/>
        <p:txBody>
          <a:bodyPr/>
          <a:lstStyle/>
          <a:p>
            <a:pPr eaLnBrk="1"/>
            <a:r>
              <a:rPr lang="zh-CN" altLang="en-US"/>
              <a:t>企业文化</a:t>
            </a:r>
            <a:r>
              <a:rPr lang="zh-CN" altLang="en-US" b="1">
                <a:solidFill>
                  <a:srgbClr val="FF0000"/>
                </a:solidFill>
              </a:rPr>
              <a:t>冲突</a:t>
            </a:r>
            <a:r>
              <a:rPr lang="zh-CN" altLang="en-US"/>
              <a:t>焦点</a:t>
            </a:r>
          </a:p>
        </p:txBody>
      </p:sp>
      <p:sp>
        <p:nvSpPr>
          <p:cNvPr id="27651" name="Rectangle 3">
            <a:extLst>
              <a:ext uri="{FF2B5EF4-FFF2-40B4-BE49-F238E27FC236}">
                <a16:creationId xmlns:a16="http://schemas.microsoft.com/office/drawing/2014/main" id="{7AD258AA-A4A0-E4C9-63EC-11069AC259F1}"/>
              </a:ext>
            </a:extLst>
          </p:cNvPr>
          <p:cNvSpPr>
            <a:spLocks noGrp="1"/>
          </p:cNvSpPr>
          <p:nvPr>
            <p:ph idx="1" hasCustomPrompt="1"/>
          </p:nvPr>
        </p:nvSpPr>
        <p:spPr>
          <a:xfrm>
            <a:off x="1981200" y="1600200"/>
            <a:ext cx="8229600" cy="5105400"/>
          </a:xfrm>
        </p:spPr>
        <p:txBody>
          <a:bodyPr/>
          <a:lstStyle/>
          <a:p>
            <a:pPr marL="76200" indent="0" defTabSz="449580">
              <a:lnSpc>
                <a:spcPct val="120000"/>
              </a:lnSpc>
              <a:buClr>
                <a:srgbClr val="000000"/>
              </a:buClr>
              <a:buNone/>
              <a:defRPr/>
            </a:pPr>
            <a:r>
              <a:rPr lang="zh-CN" altLang="en-US" sz="2000" b="1" noProof="1">
                <a:ea typeface="楷体_GB2312" pitchFamily="49" charset="-122"/>
              </a:rPr>
              <a:t>文化差异：民族差异、历史差异、环境差异、意识形态差异等。</a:t>
            </a:r>
          </a:p>
          <a:p>
            <a:pPr marL="76200" indent="0" defTabSz="449580">
              <a:lnSpc>
                <a:spcPct val="120000"/>
              </a:lnSpc>
              <a:buClr>
                <a:srgbClr val="000000"/>
              </a:buClr>
              <a:buNone/>
              <a:defRPr/>
            </a:pPr>
            <a:r>
              <a:rPr lang="zh-CN" altLang="en-US" sz="2000" b="1" noProof="1">
                <a:ea typeface="楷体_GB2312" pitchFamily="49" charset="-122"/>
              </a:rPr>
              <a:t>文化冲突：种族优越感、不同感性认识、沟通误会等。</a:t>
            </a:r>
            <a:endParaRPr lang="zh-CN" altLang="en-US" sz="2000" noProof="1"/>
          </a:p>
          <a:p>
            <a:pPr defTabSz="449580">
              <a:buClr>
                <a:srgbClr val="000000"/>
              </a:buClr>
              <a:defRPr/>
            </a:pPr>
            <a:r>
              <a:rPr lang="zh-CN" altLang="en-US" noProof="1"/>
              <a:t>（一）民族性问题</a:t>
            </a:r>
          </a:p>
          <a:p>
            <a:pPr defTabSz="449580">
              <a:buClr>
                <a:srgbClr val="000000"/>
              </a:buClr>
              <a:defRPr/>
            </a:pPr>
            <a:r>
              <a:rPr lang="zh-CN" altLang="en-US" noProof="1"/>
              <a:t>（二）文化认同</a:t>
            </a:r>
          </a:p>
          <a:p>
            <a:pPr defTabSz="449580">
              <a:buClr>
                <a:srgbClr val="000000"/>
              </a:buClr>
              <a:defRPr/>
            </a:pPr>
            <a:r>
              <a:rPr lang="zh-CN" altLang="en-US" noProof="1"/>
              <a:t>（三）制度观念</a:t>
            </a:r>
          </a:p>
          <a:p>
            <a:pPr defTabSz="449580">
              <a:buClr>
                <a:srgbClr val="000000"/>
              </a:buClr>
              <a:defRPr/>
            </a:pPr>
            <a:r>
              <a:rPr lang="zh-CN" altLang="en-US" noProof="1"/>
              <a:t>（四）沟通障碍</a:t>
            </a:r>
          </a:p>
          <a:p>
            <a:pPr defTabSz="449580">
              <a:buClr>
                <a:srgbClr val="000000"/>
              </a:buClr>
              <a:defRPr/>
            </a:pPr>
            <a:r>
              <a:rPr lang="zh-CN" altLang="en-US" noProof="1"/>
              <a:t>（五）交际障碍</a:t>
            </a:r>
          </a:p>
          <a:p>
            <a:pPr defTabSz="449580">
              <a:buClr>
                <a:srgbClr val="000000"/>
              </a:buClr>
              <a:defRPr/>
            </a:pPr>
            <a:r>
              <a:rPr lang="zh-CN" altLang="en-US" noProof="1"/>
              <a:t>（六）工作态度</a:t>
            </a:r>
          </a:p>
          <a:p>
            <a:pPr defTabSz="449580">
              <a:buClr>
                <a:srgbClr val="000000"/>
              </a:buClr>
              <a:defRPr/>
            </a:pPr>
            <a:r>
              <a:rPr lang="zh-CN" altLang="en-US" noProof="1"/>
              <a:t>（七）时间观念</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C31724F5-0FC6-C6B8-EA25-E0B4576539D6}"/>
              </a:ext>
            </a:extLst>
          </p:cNvPr>
          <p:cNvSpPr>
            <a:spLocks noGrp="1" noChangeArrowheads="1"/>
          </p:cNvSpPr>
          <p:nvPr>
            <p:ph type="title"/>
          </p:nvPr>
        </p:nvSpPr>
        <p:spPr/>
        <p:txBody>
          <a:bodyPr/>
          <a:lstStyle/>
          <a:p>
            <a:pPr eaLnBrk="1"/>
            <a:r>
              <a:rPr lang="zh-CN" altLang="en-US" sz="3600"/>
              <a:t>跨文化</a:t>
            </a:r>
            <a:r>
              <a:rPr lang="zh-CN" altLang="en-US" sz="3600" b="1">
                <a:solidFill>
                  <a:srgbClr val="FF0000"/>
                </a:solidFill>
              </a:rPr>
              <a:t>沟通</a:t>
            </a:r>
            <a:r>
              <a:rPr lang="zh-CN" altLang="en-US" sz="3600"/>
              <a:t>五种方式</a:t>
            </a:r>
            <a:br>
              <a:rPr lang="zh-CN" altLang="en-US" sz="3600"/>
            </a:br>
            <a:endParaRPr lang="zh-CN" altLang="en-US" sz="3600"/>
          </a:p>
        </p:txBody>
      </p:sp>
      <p:sp>
        <p:nvSpPr>
          <p:cNvPr id="53251" name="Rectangle 3">
            <a:extLst>
              <a:ext uri="{FF2B5EF4-FFF2-40B4-BE49-F238E27FC236}">
                <a16:creationId xmlns:a16="http://schemas.microsoft.com/office/drawing/2014/main" id="{ABC7A574-5053-A553-E80A-92ECCDA2B9FF}"/>
              </a:ext>
            </a:extLst>
          </p:cNvPr>
          <p:cNvSpPr>
            <a:spLocks noGrp="1" noChangeArrowheads="1"/>
          </p:cNvSpPr>
          <p:nvPr>
            <p:ph idx="1"/>
          </p:nvPr>
        </p:nvSpPr>
        <p:spPr/>
        <p:txBody>
          <a:bodyPr/>
          <a:lstStyle/>
          <a:p>
            <a:pPr eaLnBrk="1">
              <a:buFont typeface="Symbol" panose="05050102010706020507" pitchFamily="18" charset="2"/>
              <a:buNone/>
            </a:pPr>
            <a:r>
              <a:rPr lang="zh-CN" altLang="en-US" sz="2000"/>
              <a:t>要承认并理解差异的存在</a:t>
            </a:r>
            <a:r>
              <a:rPr lang="en-US" altLang="zh-CN" sz="2000"/>
              <a:t>;</a:t>
            </a:r>
          </a:p>
          <a:p>
            <a:pPr eaLnBrk="1">
              <a:buFont typeface="Symbol" panose="05050102010706020507" pitchFamily="18" charset="2"/>
              <a:buNone/>
            </a:pPr>
            <a:r>
              <a:rPr lang="zh-CN" altLang="en-US" sz="2000"/>
              <a:t>要充分认识到跨文化管理的关键是人的管理，实行全员跨文化管理。</a:t>
            </a:r>
          </a:p>
          <a:p>
            <a:pPr eaLnBrk="1"/>
            <a:r>
              <a:rPr lang="zh-CN" altLang="en-US"/>
              <a:t>高层管理者要做榜样</a:t>
            </a:r>
          </a:p>
          <a:p>
            <a:pPr eaLnBrk="1"/>
            <a:r>
              <a:rPr lang="zh-CN" altLang="en-US"/>
              <a:t>了解双方的思维和习惯</a:t>
            </a:r>
          </a:p>
          <a:p>
            <a:pPr eaLnBrk="1"/>
            <a:r>
              <a:rPr lang="zh-CN" altLang="en-US"/>
              <a:t>参加业务会议，保持有效沟通</a:t>
            </a:r>
          </a:p>
          <a:p>
            <a:pPr eaLnBrk="1"/>
            <a:r>
              <a:rPr lang="zh-CN" altLang="en-US"/>
              <a:t>设定标准，避免沟通误解</a:t>
            </a:r>
          </a:p>
          <a:p>
            <a:pPr eaLnBrk="1"/>
            <a:r>
              <a:rPr lang="zh-CN" altLang="en-US"/>
              <a:t>创造轻松活泼的沟通机会</a:t>
            </a:r>
          </a:p>
          <a:p>
            <a:pPr eaLnBrk="1"/>
            <a:endParaRPr lang="zh-CN"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416047C0-4C73-A1BF-65AA-C5B209F4D189}"/>
              </a:ext>
            </a:extLst>
          </p:cNvPr>
          <p:cNvSpPr>
            <a:spLocks noGrp="1" noChangeArrowheads="1"/>
          </p:cNvSpPr>
          <p:nvPr>
            <p:ph type="title"/>
          </p:nvPr>
        </p:nvSpPr>
        <p:spPr/>
        <p:txBody>
          <a:bodyPr>
            <a:normAutofit fontScale="90000"/>
          </a:bodyPr>
          <a:lstStyle/>
          <a:p>
            <a:pPr eaLnBrk="1"/>
            <a:br>
              <a:rPr lang="en-US" altLang="zh-CN"/>
            </a:br>
            <a:r>
              <a:rPr lang="zh-CN" altLang="en-US"/>
              <a:t>已学习关于日本的案例</a:t>
            </a:r>
            <a:br>
              <a:rPr lang="en-US" altLang="zh-CN"/>
            </a:br>
            <a:endParaRPr lang="zh-CN" altLang="en-US"/>
          </a:p>
        </p:txBody>
      </p:sp>
      <p:sp>
        <p:nvSpPr>
          <p:cNvPr id="54275" name="Rectangle 3">
            <a:extLst>
              <a:ext uri="{FF2B5EF4-FFF2-40B4-BE49-F238E27FC236}">
                <a16:creationId xmlns:a16="http://schemas.microsoft.com/office/drawing/2014/main" id="{C2C3FC3E-3DA5-EA29-8B58-148D79BBE027}"/>
              </a:ext>
            </a:extLst>
          </p:cNvPr>
          <p:cNvSpPr>
            <a:spLocks noGrp="1" noChangeArrowheads="1"/>
          </p:cNvSpPr>
          <p:nvPr>
            <p:ph idx="1"/>
          </p:nvPr>
        </p:nvSpPr>
        <p:spPr/>
        <p:txBody>
          <a:bodyPr/>
          <a:lstStyle/>
          <a:p>
            <a:pPr eaLnBrk="1"/>
            <a:r>
              <a:rPr lang="en-US" altLang="zh-CN">
                <a:solidFill>
                  <a:schemeClr val="accent2"/>
                </a:solidFill>
              </a:rPr>
              <a:t>1.</a:t>
            </a:r>
            <a:r>
              <a:rPr lang="zh-CN" altLang="en-US">
                <a:solidFill>
                  <a:schemeClr val="accent2"/>
                </a:solidFill>
              </a:rPr>
              <a:t>在工作场合表扬日本人（</a:t>
            </a:r>
            <a:r>
              <a:rPr lang="zh-CN" altLang="zh-CN" b="1">
                <a:solidFill>
                  <a:schemeClr val="accent2"/>
                </a:solidFill>
              </a:rPr>
              <a:t>美日</a:t>
            </a:r>
            <a:r>
              <a:rPr lang="en-US" altLang="zh-CN" b="1">
                <a:solidFill>
                  <a:schemeClr val="accent2"/>
                </a:solidFill>
              </a:rPr>
              <a:t>-</a:t>
            </a:r>
            <a:r>
              <a:rPr lang="zh-CN" altLang="zh-CN" b="1">
                <a:solidFill>
                  <a:schemeClr val="accent2"/>
                </a:solidFill>
              </a:rPr>
              <a:t> </a:t>
            </a:r>
            <a:r>
              <a:rPr lang="zh-CN" altLang="en-US">
                <a:solidFill>
                  <a:schemeClr val="accent2"/>
                </a:solidFill>
              </a:rPr>
              <a:t>）</a:t>
            </a:r>
            <a:endParaRPr lang="en-US" altLang="zh-CN">
              <a:solidFill>
                <a:schemeClr val="accent2"/>
              </a:solidFill>
            </a:endParaRPr>
          </a:p>
          <a:p>
            <a:pPr eaLnBrk="1"/>
            <a:r>
              <a:rPr lang="en-US" altLang="zh-CN">
                <a:solidFill>
                  <a:schemeClr val="accent2"/>
                </a:solidFill>
              </a:rPr>
              <a:t>3 .</a:t>
            </a:r>
            <a:r>
              <a:rPr lang="zh-CN" altLang="en-US">
                <a:solidFill>
                  <a:schemeClr val="accent2"/>
                </a:solidFill>
              </a:rPr>
              <a:t>肇事者该受罚吗？（</a:t>
            </a:r>
            <a:r>
              <a:rPr lang="zh-CN" altLang="zh-CN" b="1">
                <a:solidFill>
                  <a:schemeClr val="accent2"/>
                </a:solidFill>
              </a:rPr>
              <a:t>美日</a:t>
            </a:r>
            <a:r>
              <a:rPr lang="en-US" altLang="zh-CN" b="1">
                <a:solidFill>
                  <a:schemeClr val="accent2"/>
                </a:solidFill>
              </a:rPr>
              <a:t>-</a:t>
            </a:r>
            <a:r>
              <a:rPr lang="zh-CN" altLang="zh-CN" b="1">
                <a:solidFill>
                  <a:schemeClr val="accent2"/>
                </a:solidFill>
              </a:rPr>
              <a:t> </a:t>
            </a:r>
            <a:r>
              <a:rPr lang="zh-CN" altLang="en-US">
                <a:solidFill>
                  <a:schemeClr val="accent2"/>
                </a:solidFill>
              </a:rPr>
              <a:t>）</a:t>
            </a:r>
            <a:endParaRPr lang="en-US" altLang="zh-CN">
              <a:solidFill>
                <a:schemeClr val="accent2"/>
              </a:solidFill>
            </a:endParaRPr>
          </a:p>
          <a:p>
            <a:pPr eaLnBrk="1"/>
            <a:r>
              <a:rPr lang="zh-CN" altLang="zh-CN" b="1">
                <a:solidFill>
                  <a:schemeClr val="accent2"/>
                </a:solidFill>
              </a:rPr>
              <a:t>19</a:t>
            </a:r>
            <a:r>
              <a:rPr lang="en-US" altLang="zh-CN" b="1">
                <a:solidFill>
                  <a:schemeClr val="accent2"/>
                </a:solidFill>
              </a:rPr>
              <a:t>.</a:t>
            </a:r>
            <a:r>
              <a:rPr lang="zh-CN" altLang="zh-CN" b="1">
                <a:solidFill>
                  <a:schemeClr val="accent2"/>
                </a:solidFill>
              </a:rPr>
              <a:t>老谋深算的日本人（美日</a:t>
            </a:r>
            <a:r>
              <a:rPr lang="en-US" altLang="zh-CN" b="1">
                <a:solidFill>
                  <a:schemeClr val="accent2"/>
                </a:solidFill>
              </a:rPr>
              <a:t>-</a:t>
            </a:r>
            <a:r>
              <a:rPr lang="zh-CN" altLang="zh-CN" b="1">
                <a:solidFill>
                  <a:schemeClr val="accent2"/>
                </a:solidFill>
              </a:rPr>
              <a:t>谈判风格）</a:t>
            </a:r>
            <a:endParaRPr lang="zh-CN" altLang="zh-CN">
              <a:solidFill>
                <a:schemeClr val="accent2"/>
              </a:solidFill>
            </a:endParaRPr>
          </a:p>
          <a:p>
            <a:pPr eaLnBrk="1"/>
            <a:r>
              <a:rPr lang="zh-CN" altLang="zh-CN" b="1">
                <a:solidFill>
                  <a:schemeClr val="accent2"/>
                </a:solidFill>
              </a:rPr>
              <a:t>51.初次见面（美日</a:t>
            </a:r>
            <a:r>
              <a:rPr lang="en-US" altLang="zh-CN" b="1">
                <a:solidFill>
                  <a:schemeClr val="accent2"/>
                </a:solidFill>
              </a:rPr>
              <a:t>-</a:t>
            </a:r>
            <a:r>
              <a:rPr lang="zh-CN" altLang="zh-CN" b="1">
                <a:solidFill>
                  <a:schemeClr val="accent2"/>
                </a:solidFill>
              </a:rPr>
              <a:t>高低语境）</a:t>
            </a:r>
            <a:endParaRPr lang="en-US" altLang="zh-CN" b="1">
              <a:solidFill>
                <a:schemeClr val="accent2"/>
              </a:solidFill>
            </a:endParaRPr>
          </a:p>
          <a:p>
            <a:pPr eaLnBrk="1"/>
            <a:r>
              <a:rPr lang="zh-CN" altLang="zh-CN" b="1">
                <a:solidFill>
                  <a:schemeClr val="accent2"/>
                </a:solidFill>
              </a:rPr>
              <a:t>57</a:t>
            </a:r>
            <a:r>
              <a:rPr lang="en-US" altLang="zh-CN" b="1">
                <a:solidFill>
                  <a:schemeClr val="accent2"/>
                </a:solidFill>
              </a:rPr>
              <a:t>.</a:t>
            </a:r>
            <a:r>
              <a:rPr lang="zh-CN" altLang="zh-CN" b="1">
                <a:solidFill>
                  <a:schemeClr val="accent2"/>
                </a:solidFill>
              </a:rPr>
              <a:t>木拓初到美国（美日</a:t>
            </a:r>
            <a:r>
              <a:rPr lang="en-US" altLang="zh-CN" b="1">
                <a:solidFill>
                  <a:schemeClr val="accent2"/>
                </a:solidFill>
              </a:rPr>
              <a:t>-</a:t>
            </a:r>
            <a:r>
              <a:rPr lang="zh-CN" altLang="zh-CN" b="1">
                <a:solidFill>
                  <a:schemeClr val="accent2"/>
                </a:solidFill>
              </a:rPr>
              <a:t>名片 商务礼仪）</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F8BD806D-94C0-71BD-E1BE-2CD869B62C9E}"/>
              </a:ext>
            </a:extLst>
          </p:cNvPr>
          <p:cNvSpPr>
            <a:spLocks noGrp="1" noChangeArrowheads="1"/>
          </p:cNvSpPr>
          <p:nvPr>
            <p:ph type="title"/>
          </p:nvPr>
        </p:nvSpPr>
        <p:spPr>
          <a:xfrm>
            <a:off x="2351088" y="1628776"/>
            <a:ext cx="7543800" cy="906463"/>
          </a:xfrm>
        </p:spPr>
        <p:txBody>
          <a:bodyPr/>
          <a:lstStyle/>
          <a:p>
            <a:pPr eaLnBrk="1"/>
            <a:r>
              <a:rPr lang="zh-CN" altLang="en-US"/>
              <a:t>跨文化商务交流案例分析</a:t>
            </a:r>
            <a:endParaRPr lang="zh-CN" altLang="en-US" sz="4000">
              <a:latin typeface="宋体" panose="02010600030101010101" pitchFamily="2" charset="-122"/>
            </a:endParaRPr>
          </a:p>
        </p:txBody>
      </p:sp>
      <p:pic>
        <p:nvPicPr>
          <p:cNvPr id="27651" name="Picture 3" descr="yuhou_xw06_star03">
            <a:extLst>
              <a:ext uri="{FF2B5EF4-FFF2-40B4-BE49-F238E27FC236}">
                <a16:creationId xmlns:a16="http://schemas.microsoft.com/office/drawing/2014/main" id="{08C7E4D4-D27E-5354-1578-2E1D2A997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5638" y="0"/>
            <a:ext cx="11620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descr="yuhou_xw06_star03">
            <a:extLst>
              <a:ext uri="{FF2B5EF4-FFF2-40B4-BE49-F238E27FC236}">
                <a16:creationId xmlns:a16="http://schemas.microsoft.com/office/drawing/2014/main" id="{658B1CC2-5B31-5F67-A08C-2D98B83308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4426" y="260351"/>
            <a:ext cx="1160463"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5" descr="yuhou_xw06_star03">
            <a:extLst>
              <a:ext uri="{FF2B5EF4-FFF2-40B4-BE49-F238E27FC236}">
                <a16:creationId xmlns:a16="http://schemas.microsoft.com/office/drawing/2014/main" id="{B8550128-867B-063A-B588-DDFF92415D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0189" y="404814"/>
            <a:ext cx="1233487"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58" name="Picture 6" descr="200722418462870">
            <a:extLst>
              <a:ext uri="{FF2B5EF4-FFF2-40B4-BE49-F238E27FC236}">
                <a16:creationId xmlns:a16="http://schemas.microsoft.com/office/drawing/2014/main" id="{73E32F9B-47A6-1A65-06C3-E85D76A9A9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557338"/>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151558"/>
                                        </p:tgtEl>
                                        <p:attrNameLst>
                                          <p:attrName>style.visibility</p:attrName>
                                        </p:attrNameLst>
                                      </p:cBhvr>
                                      <p:to>
                                        <p:strVal val="visible"/>
                                      </p:to>
                                    </p:set>
                                    <p:anim calcmode="lin" valueType="num">
                                      <p:cBhvr>
                                        <p:cTn id="7" dur="500" fill="hold"/>
                                        <p:tgtEl>
                                          <p:spTgt spid="151558"/>
                                        </p:tgtEl>
                                        <p:attrNameLst>
                                          <p:attrName>ppt_w</p:attrName>
                                        </p:attrNameLst>
                                      </p:cBhvr>
                                      <p:tavLst>
                                        <p:tav tm="0">
                                          <p:val>
                                            <p:fltVal val="0"/>
                                          </p:val>
                                        </p:tav>
                                        <p:tav tm="100000">
                                          <p:val>
                                            <p:strVal val="#ppt_w"/>
                                          </p:val>
                                        </p:tav>
                                      </p:tavLst>
                                    </p:anim>
                                    <p:anim calcmode="lin" valueType="num">
                                      <p:cBhvr>
                                        <p:cTn id="8" dur="500" fill="hold"/>
                                        <p:tgtEl>
                                          <p:spTgt spid="151558"/>
                                        </p:tgtEl>
                                        <p:attrNameLst>
                                          <p:attrName>ppt_h</p:attrName>
                                        </p:attrNameLst>
                                      </p:cBhvr>
                                      <p:tavLst>
                                        <p:tav tm="0">
                                          <p:val>
                                            <p:fltVal val="0"/>
                                          </p:val>
                                        </p:tav>
                                        <p:tav tm="100000">
                                          <p:val>
                                            <p:strVal val="#ppt_h"/>
                                          </p:val>
                                        </p:tav>
                                      </p:tavLst>
                                    </p:anim>
                                    <p:animEffect transition="in" filter="fade">
                                      <p:cBhvr>
                                        <p:cTn id="9" dur="500"/>
                                        <p:tgtEl>
                                          <p:spTgt spid="151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标题 1">
            <a:extLst>
              <a:ext uri="{FF2B5EF4-FFF2-40B4-BE49-F238E27FC236}">
                <a16:creationId xmlns:a16="http://schemas.microsoft.com/office/drawing/2014/main" id="{0D4CD131-6649-C110-95BD-BA86AA4FEBD9}"/>
              </a:ext>
            </a:extLst>
          </p:cNvPr>
          <p:cNvSpPr>
            <a:spLocks noGrp="1" noChangeArrowheads="1"/>
          </p:cNvSpPr>
          <p:nvPr>
            <p:ph type="title"/>
          </p:nvPr>
        </p:nvSpPr>
        <p:spPr/>
        <p:txBody>
          <a:bodyPr/>
          <a:lstStyle/>
          <a:p>
            <a:pPr eaLnBrk="1"/>
            <a:r>
              <a:rPr lang="zh-CN" altLang="en-US"/>
              <a:t>关于日本</a:t>
            </a:r>
          </a:p>
        </p:txBody>
      </p:sp>
      <p:sp>
        <p:nvSpPr>
          <p:cNvPr id="55299" name="内容占位符 2">
            <a:extLst>
              <a:ext uri="{FF2B5EF4-FFF2-40B4-BE49-F238E27FC236}">
                <a16:creationId xmlns:a16="http://schemas.microsoft.com/office/drawing/2014/main" id="{9E1FC30D-8043-5B0D-2DBD-188A70C96154}"/>
              </a:ext>
            </a:extLst>
          </p:cNvPr>
          <p:cNvSpPr>
            <a:spLocks noGrp="1" noChangeArrowheads="1"/>
          </p:cNvSpPr>
          <p:nvPr>
            <p:ph idx="1"/>
          </p:nvPr>
        </p:nvSpPr>
        <p:spPr/>
        <p:txBody>
          <a:bodyPr/>
          <a:lstStyle/>
          <a:p>
            <a:pPr eaLnBrk="1"/>
            <a:r>
              <a:rPr lang="en-US" altLang="zh-CN" b="1">
                <a:solidFill>
                  <a:schemeClr val="accent2"/>
                </a:solidFill>
              </a:rPr>
              <a:t>65. </a:t>
            </a:r>
            <a:r>
              <a:rPr lang="zh-CN" altLang="en-US" b="1">
                <a:solidFill>
                  <a:schemeClr val="accent2"/>
                </a:solidFill>
              </a:rPr>
              <a:t>丰田广告的麻烦（中日）</a:t>
            </a:r>
            <a:endParaRPr lang="en-US" altLang="zh-CN" b="1">
              <a:solidFill>
                <a:schemeClr val="accent2"/>
              </a:solidFill>
            </a:endParaRPr>
          </a:p>
          <a:p>
            <a:pPr eaLnBrk="1"/>
            <a:r>
              <a:rPr lang="en-US" altLang="zh-CN" b="1">
                <a:solidFill>
                  <a:schemeClr val="accent2"/>
                </a:solidFill>
              </a:rPr>
              <a:t>66. </a:t>
            </a:r>
            <a:r>
              <a:rPr lang="zh-CN" altLang="en-US" b="1">
                <a:solidFill>
                  <a:schemeClr val="accent2"/>
                </a:solidFill>
              </a:rPr>
              <a:t>立邦漆惹怒中国人（中日）</a:t>
            </a:r>
            <a:endParaRPr lang="en-US" altLang="zh-CN" b="1">
              <a:solidFill>
                <a:schemeClr val="accent2"/>
              </a:solidFill>
            </a:endParaRPr>
          </a:p>
          <a:p>
            <a:pPr eaLnBrk="1"/>
            <a:r>
              <a:rPr lang="zh-CN" altLang="zh-CN" b="1">
                <a:solidFill>
                  <a:schemeClr val="accent2"/>
                </a:solidFill>
              </a:rPr>
              <a:t>67．帮宝适在日本广告“失策” （美日）</a:t>
            </a:r>
          </a:p>
          <a:p>
            <a:pPr eaLnBrk="1"/>
            <a:r>
              <a:rPr lang="zh-CN" altLang="zh-CN" b="1">
                <a:solidFill>
                  <a:srgbClr val="FF0000"/>
                </a:solidFill>
              </a:rPr>
              <a:t>45.日本人管好了美国工厂（美日-）</a:t>
            </a:r>
            <a:endParaRPr lang="zh-CN" altLang="zh-CN">
              <a:solidFill>
                <a:srgbClr val="FF0000"/>
              </a:solidFill>
            </a:endParaRPr>
          </a:p>
          <a:p>
            <a:pPr eaLnBrk="1"/>
            <a:r>
              <a:rPr lang="zh-CN" altLang="zh-CN" b="1">
                <a:solidFill>
                  <a:srgbClr val="FF0000"/>
                </a:solidFill>
              </a:rPr>
              <a:t>46.日本某公司并购带来的文化问题</a:t>
            </a:r>
            <a:endParaRPr lang="zh-CN" altLang="zh-CN">
              <a:solidFill>
                <a:srgbClr val="FF0000"/>
              </a:solidFill>
            </a:endParaRPr>
          </a:p>
          <a:p>
            <a:pPr eaLnBrk="1"/>
            <a:r>
              <a:rPr lang="zh-CN" altLang="zh-CN" b="1">
                <a:solidFill>
                  <a:srgbClr val="FF0000"/>
                </a:solidFill>
              </a:rPr>
              <a:t>47.日本企业的轮岗制度（中日—日企-轮岗）</a:t>
            </a:r>
            <a:endParaRPr lang="zh-CN" altLang="zh-CN">
              <a:solidFill>
                <a:srgbClr val="FF0000"/>
              </a:solidFill>
            </a:endParaRPr>
          </a:p>
          <a:p>
            <a:pPr eaLnBrk="1"/>
            <a:r>
              <a:rPr lang="zh-CN" altLang="zh-CN" b="1">
                <a:solidFill>
                  <a:srgbClr val="FF0000"/>
                </a:solidFill>
              </a:rPr>
              <a:t>48.问还是不问？（美日—日企“以心传心”）</a:t>
            </a:r>
            <a:endParaRPr lang="zh-CN" altLang="zh-CN">
              <a:solidFill>
                <a:srgbClr val="FF0000"/>
              </a:solidFill>
            </a:endParaRPr>
          </a:p>
          <a:p>
            <a:pPr eaLnBrk="1"/>
            <a:r>
              <a:rPr lang="zh-CN" altLang="zh-CN" b="1">
                <a:solidFill>
                  <a:srgbClr val="FF0000"/>
                </a:solidFill>
              </a:rPr>
              <a:t>49.成本与效率（美日—日企 “家”）</a:t>
            </a:r>
            <a:endParaRPr lang="zh-CN" altLang="zh-CN">
              <a:solidFill>
                <a:srgbClr val="FF0000"/>
              </a:solidFill>
            </a:endParaRPr>
          </a:p>
          <a:p>
            <a:pPr eaLnBrk="1"/>
            <a:endParaRPr lang="en-US" altLang="zh-CN"/>
          </a:p>
          <a:p>
            <a:pPr eaLnBrk="1"/>
            <a:endParaRPr lang="zh-C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标题 1">
            <a:extLst>
              <a:ext uri="{FF2B5EF4-FFF2-40B4-BE49-F238E27FC236}">
                <a16:creationId xmlns:a16="http://schemas.microsoft.com/office/drawing/2014/main" id="{D15CCBF0-4F46-ED20-FE75-F6E204A7840E}"/>
              </a:ext>
            </a:extLst>
          </p:cNvPr>
          <p:cNvSpPr>
            <a:spLocks noGrp="1" noChangeArrowheads="1"/>
          </p:cNvSpPr>
          <p:nvPr>
            <p:ph type="title"/>
          </p:nvPr>
        </p:nvSpPr>
        <p:spPr/>
        <p:txBody>
          <a:bodyPr/>
          <a:lstStyle/>
          <a:p>
            <a:r>
              <a:rPr lang="zh-CN" altLang="en-US"/>
              <a:t>以心传心</a:t>
            </a:r>
          </a:p>
        </p:txBody>
      </p:sp>
      <p:sp>
        <p:nvSpPr>
          <p:cNvPr id="3" name="内容占位符 2">
            <a:extLst>
              <a:ext uri="{FF2B5EF4-FFF2-40B4-BE49-F238E27FC236}">
                <a16:creationId xmlns:a16="http://schemas.microsoft.com/office/drawing/2014/main" id="{E740080C-2FC9-0428-480B-5802008E4057}"/>
              </a:ext>
            </a:extLst>
          </p:cNvPr>
          <p:cNvSpPr>
            <a:spLocks noGrp="1"/>
          </p:cNvSpPr>
          <p:nvPr>
            <p:ph idx="1"/>
          </p:nvPr>
        </p:nvSpPr>
        <p:spPr/>
        <p:txBody>
          <a:bodyPr/>
          <a:lstStyle/>
          <a:p>
            <a:pPr>
              <a:defRPr/>
            </a:pPr>
            <a:r>
              <a:rPr lang="zh-CN" altLang="en-US" sz="2400" b="1" kern="100" dirty="0">
                <a:latin typeface="宋体" panose="02010600030101010101" pitchFamily="2" charset="-122"/>
                <a:cs typeface="宋体" panose="02010600030101010101" pitchFamily="2" charset="-122"/>
              </a:rPr>
              <a:t>读气氛</a:t>
            </a:r>
            <a:endParaRPr lang="en-US" altLang="zh-CN" sz="2400" b="1" kern="100" dirty="0">
              <a:latin typeface="宋体" panose="02010600030101010101" pitchFamily="2" charset="-122"/>
              <a:cs typeface="宋体" panose="02010600030101010101" pitchFamily="2" charset="-122"/>
            </a:endParaRPr>
          </a:p>
          <a:p>
            <a:pPr marL="76200" indent="0">
              <a:buNone/>
              <a:defRPr/>
            </a:pPr>
            <a:r>
              <a:rPr lang="en-US" altLang="zh-CN" sz="2400" b="1" kern="100" dirty="0">
                <a:latin typeface="宋体" panose="02010600030101010101" pitchFamily="2" charset="-122"/>
                <a:cs typeface="宋体" panose="02010600030101010101" pitchFamily="2" charset="-122"/>
              </a:rPr>
              <a:t>  </a:t>
            </a:r>
            <a:r>
              <a:rPr lang="zh-CN" altLang="en-US" sz="2400" b="1" kern="100" dirty="0">
                <a:latin typeface="宋体" panose="02010600030101010101" pitchFamily="2" charset="-122"/>
                <a:cs typeface="宋体" panose="02010600030101010101" pitchFamily="2" charset="-122"/>
              </a:rPr>
              <a:t>日语里的气氛有一种当前场合下集体共识的感觉，读不懂气氛的行为实际上是违背了在场的其它人的群体意识。</a:t>
            </a:r>
            <a:endParaRPr lang="en-US" altLang="zh-CN" sz="2400" b="1" kern="100" dirty="0">
              <a:latin typeface="宋体" panose="02010600030101010101" pitchFamily="2" charset="-122"/>
              <a:cs typeface="宋体" panose="02010600030101010101" pitchFamily="2" charset="-122"/>
            </a:endParaRPr>
          </a:p>
          <a:p>
            <a:pPr marL="76200" indent="0">
              <a:buNone/>
              <a:defRPr/>
            </a:pPr>
            <a:r>
              <a:rPr lang="en-US" altLang="zh-CN" sz="2400" b="1" kern="100" dirty="0">
                <a:latin typeface="宋体" panose="02010600030101010101" pitchFamily="2" charset="-122"/>
                <a:cs typeface="宋体" panose="02010600030101010101" pitchFamily="2" charset="-122"/>
              </a:rPr>
              <a:t> </a:t>
            </a:r>
          </a:p>
          <a:p>
            <a:pPr marL="76200" indent="0">
              <a:buNone/>
              <a:defRPr/>
            </a:pPr>
            <a:r>
              <a:rPr lang="en-US" altLang="zh-CN" sz="2400" b="1" kern="100" dirty="0">
                <a:latin typeface="宋体" panose="02010600030101010101" pitchFamily="2" charset="-122"/>
                <a:cs typeface="宋体" panose="02010600030101010101" pitchFamily="2" charset="-122"/>
              </a:rPr>
              <a:t>    </a:t>
            </a:r>
            <a:r>
              <a:rPr lang="zh-CN" altLang="en-US" sz="2400" b="1" kern="100" dirty="0">
                <a:latin typeface="宋体" panose="02010600030101010101" pitchFamily="2" charset="-122"/>
                <a:cs typeface="宋体" panose="02010600030101010101" pitchFamily="2" charset="-122"/>
              </a:rPr>
              <a:t>氛围气</a:t>
            </a:r>
            <a:r>
              <a:rPr lang="en-US" altLang="zh-CN" sz="2400" b="1" kern="100" dirty="0">
                <a:latin typeface="宋体" panose="02010600030101010101" pitchFamily="2" charset="-122"/>
                <a:cs typeface="宋体" panose="02010600030101010101" pitchFamily="2" charset="-122"/>
              </a:rPr>
              <a:t>---</a:t>
            </a:r>
            <a:r>
              <a:rPr lang="zh-CN" altLang="en-US" sz="2400" b="1" kern="100" dirty="0">
                <a:latin typeface="宋体" panose="02010600030101010101" pitchFamily="2" charset="-122"/>
                <a:cs typeface="宋体" panose="02010600030101010101" pitchFamily="2" charset="-122"/>
              </a:rPr>
              <a:t>察言观色，顺着气氛说话做事</a:t>
            </a:r>
            <a:endParaRPr lang="en-US" altLang="zh-CN" sz="2400" b="1" kern="100" dirty="0">
              <a:latin typeface="宋体" panose="02010600030101010101" pitchFamily="2" charset="-122"/>
              <a:cs typeface="宋体" panose="02010600030101010101" pitchFamily="2" charset="-122"/>
            </a:endParaRPr>
          </a:p>
          <a:p>
            <a:pPr marL="76200" indent="0">
              <a:buNone/>
              <a:defRPr/>
            </a:pPr>
            <a:endParaRPr lang="en-US" altLang="zh-CN" sz="2400" b="1" kern="100" dirty="0">
              <a:latin typeface="宋体" panose="02010600030101010101" pitchFamily="2" charset="-122"/>
              <a:cs typeface="宋体" panose="02010600030101010101" pitchFamily="2" charset="-122"/>
            </a:endParaRPr>
          </a:p>
          <a:p>
            <a:pPr>
              <a:defRPr/>
            </a:pPr>
            <a:r>
              <a:rPr lang="zh-CN" altLang="en-US" sz="2400" b="1" kern="100" dirty="0">
                <a:latin typeface="宋体" panose="02010600030101010101" pitchFamily="2" charset="-122"/>
                <a:cs typeface="宋体" panose="02010600030101010101" pitchFamily="2" charset="-122"/>
              </a:rPr>
              <a:t>看眼色 更倾向于揣度上级</a:t>
            </a:r>
            <a:r>
              <a:rPr lang="en-US" altLang="zh-CN" sz="2400" b="1" kern="100" dirty="0">
                <a:latin typeface="宋体" panose="02010600030101010101" pitchFamily="2" charset="-122"/>
                <a:cs typeface="宋体" panose="02010600030101010101" pitchFamily="2" charset="-122"/>
              </a:rPr>
              <a:t>/</a:t>
            </a:r>
            <a:r>
              <a:rPr lang="zh-CN" altLang="en-US" sz="2400" b="1" kern="100" dirty="0">
                <a:latin typeface="宋体" panose="02010600030101010101" pitchFamily="2" charset="-122"/>
                <a:cs typeface="宋体" panose="02010600030101010101" pitchFamily="2" charset="-122"/>
              </a:rPr>
              <a:t>前辈个人的心思吧。以心传心与汉语中的默契有些相似，两人之间不通过言语，而通过心灵交流。</a:t>
            </a:r>
            <a:endParaRPr lang="zh-CN" altLang="en-US"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标题 1">
            <a:extLst>
              <a:ext uri="{FF2B5EF4-FFF2-40B4-BE49-F238E27FC236}">
                <a16:creationId xmlns:a16="http://schemas.microsoft.com/office/drawing/2014/main" id="{3158DB0F-62C2-45B6-DA97-BAB2FA32EEF2}"/>
              </a:ext>
            </a:extLst>
          </p:cNvPr>
          <p:cNvSpPr>
            <a:spLocks noGrp="1" noChangeArrowheads="1"/>
          </p:cNvSpPr>
          <p:nvPr>
            <p:ph type="title"/>
          </p:nvPr>
        </p:nvSpPr>
        <p:spPr/>
        <p:txBody>
          <a:bodyPr/>
          <a:lstStyle/>
          <a:p>
            <a:r>
              <a:rPr lang="zh-CN" altLang="en-US"/>
              <a:t>以心传心</a:t>
            </a:r>
          </a:p>
        </p:txBody>
      </p:sp>
      <p:sp>
        <p:nvSpPr>
          <p:cNvPr id="57347" name="内容占位符 2">
            <a:extLst>
              <a:ext uri="{FF2B5EF4-FFF2-40B4-BE49-F238E27FC236}">
                <a16:creationId xmlns:a16="http://schemas.microsoft.com/office/drawing/2014/main" id="{DECDEAE7-2AC3-C162-0ED9-F85D35590BB0}"/>
              </a:ext>
            </a:extLst>
          </p:cNvPr>
          <p:cNvSpPr>
            <a:spLocks noGrp="1" noChangeArrowheads="1"/>
          </p:cNvSpPr>
          <p:nvPr>
            <p:ph idx="1"/>
          </p:nvPr>
        </p:nvSpPr>
        <p:spPr/>
        <p:txBody>
          <a:bodyPr/>
          <a:lstStyle/>
          <a:p>
            <a:r>
              <a:rPr lang="zh-CN" altLang="en-US"/>
              <a:t>西方人认为语言可以准确地表达思想感情；</a:t>
            </a:r>
            <a:endParaRPr lang="en-US" altLang="zh-CN"/>
          </a:p>
          <a:p>
            <a:endParaRPr lang="en-US" altLang="zh-CN"/>
          </a:p>
          <a:p>
            <a:r>
              <a:rPr lang="zh-CN" altLang="en-US"/>
              <a:t>日本人认为，要表达自己的思想感情、内心世界，语言这东西是不周全，是不大管用的，人的内心世界只能心领神会</a:t>
            </a:r>
            <a:r>
              <a:rPr lang="en-US" altLang="zh-CN"/>
              <a:t>——</a:t>
            </a:r>
            <a:r>
              <a:rPr lang="zh-CN" altLang="en-US"/>
              <a:t>即所谓「以心伝心」「不立文字」。</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标题 1">
            <a:extLst>
              <a:ext uri="{FF2B5EF4-FFF2-40B4-BE49-F238E27FC236}">
                <a16:creationId xmlns:a16="http://schemas.microsoft.com/office/drawing/2014/main" id="{C986F0C7-AFE6-C6F0-C61E-CCEBB2FFA9BF}"/>
              </a:ext>
            </a:extLst>
          </p:cNvPr>
          <p:cNvSpPr>
            <a:spLocks noGrp="1" noChangeArrowheads="1"/>
          </p:cNvSpPr>
          <p:nvPr>
            <p:ph type="title"/>
          </p:nvPr>
        </p:nvSpPr>
        <p:spPr/>
        <p:txBody>
          <a:bodyPr/>
          <a:lstStyle/>
          <a:p>
            <a:r>
              <a:rPr lang="zh-CN" altLang="en-US">
                <a:solidFill>
                  <a:srgbClr val="FF0000"/>
                </a:solidFill>
              </a:rPr>
              <a:t>日本人说“不”</a:t>
            </a:r>
          </a:p>
        </p:txBody>
      </p:sp>
      <p:sp>
        <p:nvSpPr>
          <p:cNvPr id="58371" name="内容占位符 2">
            <a:extLst>
              <a:ext uri="{FF2B5EF4-FFF2-40B4-BE49-F238E27FC236}">
                <a16:creationId xmlns:a16="http://schemas.microsoft.com/office/drawing/2014/main" id="{1935A95C-2981-80BB-75B3-D6393EDAD5C0}"/>
              </a:ext>
            </a:extLst>
          </p:cNvPr>
          <p:cNvSpPr>
            <a:spLocks noGrp="1" noChangeArrowheads="1"/>
          </p:cNvSpPr>
          <p:nvPr>
            <p:ph idx="1"/>
          </p:nvPr>
        </p:nvSpPr>
        <p:spPr/>
        <p:txBody>
          <a:bodyPr/>
          <a:lstStyle/>
          <a:p>
            <a:r>
              <a:rPr lang="zh-CN" altLang="zh-CN">
                <a:ea typeface="楷体" panose="02010609060101010101" pitchFamily="49" charset="-122"/>
              </a:rPr>
              <a:t>据说在日语中大约有十六种避免说</a:t>
            </a:r>
            <a:r>
              <a:rPr lang="en-US" altLang="zh-CN">
                <a:ea typeface="楷体" panose="02010609060101010101" pitchFamily="49" charset="-122"/>
              </a:rPr>
              <a:t>“</a:t>
            </a:r>
            <a:r>
              <a:rPr lang="zh-CN" altLang="zh-CN">
                <a:ea typeface="楷体" panose="02010609060101010101" pitchFamily="49" charset="-122"/>
              </a:rPr>
              <a:t>不</a:t>
            </a:r>
            <a:r>
              <a:rPr lang="en-US" altLang="zh-CN">
                <a:ea typeface="楷体" panose="02010609060101010101" pitchFamily="49" charset="-122"/>
              </a:rPr>
              <a:t>”</a:t>
            </a:r>
            <a:r>
              <a:rPr lang="zh-CN" altLang="zh-CN">
                <a:ea typeface="楷体" panose="02010609060101010101" pitchFamily="49" charset="-122"/>
              </a:rPr>
              <a:t>的表达方式。此案例中，日本人如果真的不明白</a:t>
            </a:r>
            <a:r>
              <a:rPr lang="zh-CN" altLang="en-US">
                <a:ea typeface="楷体" panose="02010609060101010101" pitchFamily="49" charset="-122"/>
              </a:rPr>
              <a:t>他</a:t>
            </a:r>
            <a:r>
              <a:rPr lang="zh-CN" altLang="zh-CN">
                <a:ea typeface="楷体" panose="02010609060101010101" pitchFamily="49" charset="-122"/>
              </a:rPr>
              <a:t>人在说什么，他们</a:t>
            </a:r>
            <a:r>
              <a:rPr lang="zh-CN" altLang="en-US">
                <a:ea typeface="楷体" panose="02010609060101010101" pitchFamily="49" charset="-122"/>
              </a:rPr>
              <a:t>在</a:t>
            </a:r>
            <a:r>
              <a:rPr lang="zh-CN" altLang="zh-CN">
                <a:ea typeface="楷体" panose="02010609060101010101" pitchFamily="49" charset="-122"/>
              </a:rPr>
              <a:t>讲话过程中</a:t>
            </a:r>
            <a:r>
              <a:rPr lang="zh-CN" altLang="en-US">
                <a:ea typeface="楷体" panose="02010609060101010101" pitchFamily="49" charset="-122"/>
              </a:rPr>
              <a:t>不会</a:t>
            </a:r>
            <a:r>
              <a:rPr lang="zh-CN" altLang="zh-CN">
                <a:ea typeface="楷体" panose="02010609060101010101" pitchFamily="49" charset="-122"/>
              </a:rPr>
              <a:t>打断他们，而是直到最后才提出</a:t>
            </a:r>
            <a:r>
              <a:rPr lang="zh-CN" altLang="en-US">
                <a:ea typeface="楷体" panose="02010609060101010101" pitchFamily="49" charset="-122"/>
              </a:rPr>
              <a:t>。</a:t>
            </a:r>
            <a:endParaRPr lang="en-US" altLang="zh-CN">
              <a:ea typeface="楷体" panose="02010609060101010101" pitchFamily="49" charset="-122"/>
            </a:endParaRPr>
          </a:p>
          <a:p>
            <a:r>
              <a:rPr lang="zh-CN" altLang="zh-CN">
                <a:ea typeface="楷体" panose="02010609060101010101" pitchFamily="49" charset="-122"/>
              </a:rPr>
              <a:t>这一方面可以说明日本人的风格很礼貌，但其实在礼 貌中更重要的是他们迂回的谈判技巧。</a:t>
            </a:r>
            <a:endParaRPr lang="zh-C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标题 1">
            <a:extLst>
              <a:ext uri="{FF2B5EF4-FFF2-40B4-BE49-F238E27FC236}">
                <a16:creationId xmlns:a16="http://schemas.microsoft.com/office/drawing/2014/main" id="{525A97C4-3932-CD5B-1788-D16ACF45CE21}"/>
              </a:ext>
            </a:extLst>
          </p:cNvPr>
          <p:cNvSpPr>
            <a:spLocks noGrp="1" noChangeArrowheads="1"/>
          </p:cNvSpPr>
          <p:nvPr>
            <p:ph type="title"/>
          </p:nvPr>
        </p:nvSpPr>
        <p:spPr/>
        <p:txBody>
          <a:bodyPr/>
          <a:lstStyle/>
          <a:p>
            <a:r>
              <a:rPr lang="zh-CN" altLang="en-US"/>
              <a:t>佐藤现象</a:t>
            </a:r>
          </a:p>
        </p:txBody>
      </p:sp>
      <p:pic>
        <p:nvPicPr>
          <p:cNvPr id="59395" name="内容占位符 4">
            <a:extLst>
              <a:ext uri="{FF2B5EF4-FFF2-40B4-BE49-F238E27FC236}">
                <a16:creationId xmlns:a16="http://schemas.microsoft.com/office/drawing/2014/main" id="{36F7563A-A2FC-1130-FF27-B9971E245FC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75051" y="1411288"/>
            <a:ext cx="3673475" cy="4519612"/>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标题 1">
            <a:extLst>
              <a:ext uri="{FF2B5EF4-FFF2-40B4-BE49-F238E27FC236}">
                <a16:creationId xmlns:a16="http://schemas.microsoft.com/office/drawing/2014/main" id="{C1011E81-B1DD-3DAF-D6EA-0E2960B1FB0A}"/>
              </a:ext>
            </a:extLst>
          </p:cNvPr>
          <p:cNvSpPr>
            <a:spLocks noGrp="1" noChangeArrowheads="1"/>
          </p:cNvSpPr>
          <p:nvPr>
            <p:ph type="title"/>
          </p:nvPr>
        </p:nvSpPr>
        <p:spPr/>
        <p:txBody>
          <a:bodyPr/>
          <a:lstStyle/>
          <a:p>
            <a:r>
              <a:rPr lang="zh-CN" altLang="en-US"/>
              <a:t>日本人的特点</a:t>
            </a:r>
          </a:p>
        </p:txBody>
      </p:sp>
      <p:sp>
        <p:nvSpPr>
          <p:cNvPr id="3" name="内容占位符 2">
            <a:extLst>
              <a:ext uri="{FF2B5EF4-FFF2-40B4-BE49-F238E27FC236}">
                <a16:creationId xmlns:a16="http://schemas.microsoft.com/office/drawing/2014/main" id="{7DAFDFA0-7EAA-4CCA-23A3-8658874F57B9}"/>
              </a:ext>
            </a:extLst>
          </p:cNvPr>
          <p:cNvSpPr>
            <a:spLocks noGrp="1"/>
          </p:cNvSpPr>
          <p:nvPr>
            <p:ph idx="1"/>
          </p:nvPr>
        </p:nvSpPr>
        <p:spPr/>
        <p:txBody>
          <a:bodyPr/>
          <a:lstStyle/>
          <a:p>
            <a:pPr>
              <a:defRPr/>
            </a:pPr>
            <a:r>
              <a:rPr lang="ja-JP" altLang="en-US" dirty="0">
                <a:solidFill>
                  <a:srgbClr val="333333"/>
                </a:solidFill>
                <a:highlight>
                  <a:srgbClr val="FFFFFF"/>
                </a:highlight>
                <a:latin typeface="Helvetica Neue"/>
              </a:rPr>
              <a:t>大家都知道日本人在公开场合，不爱说话，话很少，但究竟少到什么程度，并没有定量的统计。于是日本有一家研究机构，征得一位佐藤先生的同意，在佐藤的西服口袋里，放置了一个微型录音机，看看佐藤在一天的人际交往中（不包括家里），究竟说了多少话。研究人员万万没有想到，佐藤全天竟然只说了七句话，而且每句话里都有どうも</a:t>
            </a:r>
            <a:br>
              <a:rPr lang="ja-JP" altLang="en-US" dirty="0"/>
            </a:br>
            <a:br>
              <a:rPr lang="ja-JP" altLang="en-US" dirty="0"/>
            </a:br>
            <a:endParaRPr lang="zh-CN"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标题 1">
            <a:extLst>
              <a:ext uri="{FF2B5EF4-FFF2-40B4-BE49-F238E27FC236}">
                <a16:creationId xmlns:a16="http://schemas.microsoft.com/office/drawing/2014/main" id="{FF56D8E1-F43A-9680-9186-0154A11DE276}"/>
              </a:ext>
            </a:extLst>
          </p:cNvPr>
          <p:cNvSpPr>
            <a:spLocks noGrp="1" noChangeArrowheads="1"/>
          </p:cNvSpPr>
          <p:nvPr>
            <p:ph type="title"/>
          </p:nvPr>
        </p:nvSpPr>
        <p:spPr/>
        <p:txBody>
          <a:bodyPr/>
          <a:lstStyle/>
          <a:p>
            <a:r>
              <a:rPr lang="en-US" altLang="zh-CN"/>
              <a:t>1</a:t>
            </a:r>
            <a:endParaRPr lang="zh-CN" altLang="en-US"/>
          </a:p>
        </p:txBody>
      </p:sp>
      <p:sp>
        <p:nvSpPr>
          <p:cNvPr id="3" name="内容占位符 2">
            <a:extLst>
              <a:ext uri="{FF2B5EF4-FFF2-40B4-BE49-F238E27FC236}">
                <a16:creationId xmlns:a16="http://schemas.microsoft.com/office/drawing/2014/main" id="{DFA1F9E7-C5C3-CB27-493C-362D551F3852}"/>
              </a:ext>
            </a:extLst>
          </p:cNvPr>
          <p:cNvSpPr>
            <a:spLocks noGrp="1"/>
          </p:cNvSpPr>
          <p:nvPr>
            <p:ph idx="1"/>
          </p:nvPr>
        </p:nvSpPr>
        <p:spPr/>
        <p:txBody>
          <a:bodyPr/>
          <a:lstStyle/>
          <a:p>
            <a:pPr>
              <a:defRPr/>
            </a:pPr>
            <a:r>
              <a:rPr lang="ja-JP" altLang="en-US" dirty="0">
                <a:solidFill>
                  <a:srgbClr val="333333"/>
                </a:solidFill>
                <a:highlight>
                  <a:srgbClr val="FFFFFF"/>
                </a:highlight>
                <a:latin typeface="Helvetica Neue"/>
              </a:rPr>
              <a:t>上午，酒店出席婚礼。与新郎、新娘握手之后，说了当天的第一句话：</a:t>
            </a:r>
            <a:br>
              <a:rPr lang="ja-JP" altLang="en-US" dirty="0"/>
            </a:br>
            <a:br>
              <a:rPr lang="ja-JP" altLang="en-US" dirty="0"/>
            </a:br>
            <a:r>
              <a:rPr lang="en-US" altLang="ja-JP" dirty="0">
                <a:solidFill>
                  <a:srgbClr val="333333"/>
                </a:solidFill>
                <a:highlight>
                  <a:srgbClr val="FFFFFF"/>
                </a:highlight>
                <a:latin typeface="Helvetica Neue"/>
              </a:rPr>
              <a:t>【</a:t>
            </a:r>
            <a:r>
              <a:rPr lang="ja-JP" altLang="en-US" dirty="0">
                <a:solidFill>
                  <a:srgbClr val="333333"/>
                </a:solidFill>
                <a:highlight>
                  <a:srgbClr val="FFFFFF"/>
                </a:highlight>
                <a:latin typeface="Helvetica Neue"/>
              </a:rPr>
              <a:t>日</a:t>
            </a:r>
            <a:r>
              <a:rPr lang="en-US" altLang="ja-JP" dirty="0">
                <a:solidFill>
                  <a:srgbClr val="333333"/>
                </a:solidFill>
                <a:highlight>
                  <a:srgbClr val="FFFFFF"/>
                </a:highlight>
                <a:latin typeface="Helvetica Neue"/>
              </a:rPr>
              <a:t>】</a:t>
            </a:r>
            <a:r>
              <a:rPr lang="ja-JP" altLang="en-US" dirty="0">
                <a:solidFill>
                  <a:srgbClr val="333333"/>
                </a:solidFill>
                <a:highlight>
                  <a:srgbClr val="FFFFFF"/>
                </a:highlight>
                <a:latin typeface="Helvetica Neue"/>
              </a:rPr>
              <a:t>ご结婚は、どうも。</a:t>
            </a:r>
            <a:br>
              <a:rPr lang="ja-JP" altLang="en-US" dirty="0"/>
            </a:br>
            <a:r>
              <a:rPr lang="en-US" altLang="ja-JP" dirty="0">
                <a:solidFill>
                  <a:srgbClr val="333333"/>
                </a:solidFill>
                <a:highlight>
                  <a:srgbClr val="FFFFFF"/>
                </a:highlight>
                <a:latin typeface="Helvetica Neue"/>
              </a:rPr>
              <a:t>【</a:t>
            </a:r>
            <a:r>
              <a:rPr lang="ja-JP" altLang="en-US" dirty="0">
                <a:solidFill>
                  <a:srgbClr val="333333"/>
                </a:solidFill>
                <a:highlight>
                  <a:srgbClr val="FFFFFF"/>
                </a:highlight>
                <a:latin typeface="Helvetica Neue"/>
              </a:rPr>
              <a:t>汉</a:t>
            </a:r>
            <a:r>
              <a:rPr lang="en-US" altLang="ja-JP" dirty="0">
                <a:solidFill>
                  <a:srgbClr val="333333"/>
                </a:solidFill>
                <a:highlight>
                  <a:srgbClr val="FFFFFF"/>
                </a:highlight>
                <a:latin typeface="Helvetica Neue"/>
              </a:rPr>
              <a:t>】</a:t>
            </a:r>
            <a:r>
              <a:rPr lang="ja-JP" altLang="en-US" dirty="0">
                <a:solidFill>
                  <a:srgbClr val="333333"/>
                </a:solidFill>
                <a:highlight>
                  <a:srgbClr val="FFFFFF"/>
                </a:highlight>
                <a:latin typeface="Helvetica Neue"/>
              </a:rPr>
              <a:t>两位结婚，实在值得祝贺。</a:t>
            </a:r>
            <a:br>
              <a:rPr lang="ja-JP" altLang="en-US" dirty="0"/>
            </a:br>
            <a:br>
              <a:rPr lang="ja-JP" altLang="en-US" dirty="0"/>
            </a:br>
            <a:endParaRPr lang="zh-CN"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标题 1">
            <a:extLst>
              <a:ext uri="{FF2B5EF4-FFF2-40B4-BE49-F238E27FC236}">
                <a16:creationId xmlns:a16="http://schemas.microsoft.com/office/drawing/2014/main" id="{86C8327C-2A7C-40A8-C09F-2C26722A9B85}"/>
              </a:ext>
            </a:extLst>
          </p:cNvPr>
          <p:cNvSpPr>
            <a:spLocks noGrp="1" noChangeArrowheads="1"/>
          </p:cNvSpPr>
          <p:nvPr>
            <p:ph type="title"/>
          </p:nvPr>
        </p:nvSpPr>
        <p:spPr/>
        <p:txBody>
          <a:bodyPr/>
          <a:lstStyle/>
          <a:p>
            <a:r>
              <a:rPr lang="en-US" altLang="zh-CN"/>
              <a:t>2</a:t>
            </a:r>
            <a:endParaRPr lang="zh-CN" altLang="en-US"/>
          </a:p>
        </p:txBody>
      </p:sp>
      <p:sp>
        <p:nvSpPr>
          <p:cNvPr id="3" name="内容占位符 2">
            <a:extLst>
              <a:ext uri="{FF2B5EF4-FFF2-40B4-BE49-F238E27FC236}">
                <a16:creationId xmlns:a16="http://schemas.microsoft.com/office/drawing/2014/main" id="{A1AFA637-8BF2-456E-B9E1-F156DD19D4D3}"/>
              </a:ext>
            </a:extLst>
          </p:cNvPr>
          <p:cNvSpPr>
            <a:spLocks noGrp="1"/>
          </p:cNvSpPr>
          <p:nvPr>
            <p:ph idx="1"/>
          </p:nvPr>
        </p:nvSpPr>
        <p:spPr/>
        <p:txBody>
          <a:bodyPr/>
          <a:lstStyle/>
          <a:p>
            <a:pPr>
              <a:defRPr/>
            </a:pPr>
            <a:r>
              <a:rPr lang="ja-JP" altLang="en-US" dirty="0">
                <a:solidFill>
                  <a:srgbClr val="333333"/>
                </a:solidFill>
                <a:highlight>
                  <a:srgbClr val="FFFFFF"/>
                </a:highlight>
                <a:latin typeface="Helvetica Neue"/>
              </a:rPr>
              <a:t>入座之后，佐藤看到邻居铃木也在同桌。铃木家不久前曾给佐藤家送过小礼物，于是佐藤说了第二句话：</a:t>
            </a:r>
            <a:br>
              <a:rPr lang="ja-JP" altLang="en-US" dirty="0"/>
            </a:br>
            <a:br>
              <a:rPr lang="ja-JP" altLang="en-US" dirty="0"/>
            </a:br>
            <a:r>
              <a:rPr lang="en-US" altLang="ja-JP" dirty="0">
                <a:solidFill>
                  <a:srgbClr val="333333"/>
                </a:solidFill>
                <a:highlight>
                  <a:srgbClr val="FFFFFF"/>
                </a:highlight>
                <a:latin typeface="Helvetica Neue"/>
              </a:rPr>
              <a:t>【</a:t>
            </a:r>
            <a:r>
              <a:rPr lang="ja-JP" altLang="en-US" dirty="0">
                <a:solidFill>
                  <a:srgbClr val="333333"/>
                </a:solidFill>
                <a:highlight>
                  <a:srgbClr val="FFFFFF"/>
                </a:highlight>
                <a:latin typeface="Helvetica Neue"/>
              </a:rPr>
              <a:t>日</a:t>
            </a:r>
            <a:r>
              <a:rPr lang="en-US" altLang="ja-JP" dirty="0">
                <a:solidFill>
                  <a:srgbClr val="333333"/>
                </a:solidFill>
                <a:highlight>
                  <a:srgbClr val="FFFFFF"/>
                </a:highlight>
                <a:latin typeface="Helvetica Neue"/>
              </a:rPr>
              <a:t>】</a:t>
            </a:r>
            <a:r>
              <a:rPr lang="ja-JP" altLang="en-US" dirty="0">
                <a:solidFill>
                  <a:srgbClr val="333333"/>
                </a:solidFill>
                <a:highlight>
                  <a:srgbClr val="FFFFFF"/>
                </a:highlight>
                <a:latin typeface="Helvetica Neue"/>
              </a:rPr>
              <a:t>先日は、どうも。</a:t>
            </a:r>
            <a:br>
              <a:rPr lang="ja-JP" altLang="en-US" dirty="0"/>
            </a:br>
            <a:r>
              <a:rPr lang="en-US" altLang="ja-JP" dirty="0">
                <a:solidFill>
                  <a:srgbClr val="333333"/>
                </a:solidFill>
                <a:highlight>
                  <a:srgbClr val="FFFFFF"/>
                </a:highlight>
                <a:latin typeface="Helvetica Neue"/>
              </a:rPr>
              <a:t>【</a:t>
            </a:r>
            <a:r>
              <a:rPr lang="ja-JP" altLang="en-US" dirty="0">
                <a:solidFill>
                  <a:srgbClr val="333333"/>
                </a:solidFill>
                <a:highlight>
                  <a:srgbClr val="FFFFFF"/>
                </a:highlight>
                <a:latin typeface="Helvetica Neue"/>
              </a:rPr>
              <a:t>汉</a:t>
            </a:r>
            <a:r>
              <a:rPr lang="en-US" altLang="ja-JP" dirty="0">
                <a:solidFill>
                  <a:srgbClr val="333333"/>
                </a:solidFill>
                <a:highlight>
                  <a:srgbClr val="FFFFFF"/>
                </a:highlight>
                <a:latin typeface="Helvetica Neue"/>
              </a:rPr>
              <a:t>】</a:t>
            </a:r>
            <a:r>
              <a:rPr lang="ja-JP" altLang="en-US" dirty="0">
                <a:solidFill>
                  <a:srgbClr val="333333"/>
                </a:solidFill>
                <a:highlight>
                  <a:srgbClr val="FFFFFF"/>
                </a:highlight>
                <a:latin typeface="Helvetica Neue"/>
              </a:rPr>
              <a:t>前几天那件事，实在感谢。</a:t>
            </a:r>
            <a:br>
              <a:rPr lang="ja-JP" altLang="en-US" dirty="0"/>
            </a:br>
            <a:br>
              <a:rPr lang="ja-JP" altLang="en-US" dirty="0"/>
            </a:br>
            <a:endParaRPr lang="zh-CN"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标题 1">
            <a:extLst>
              <a:ext uri="{FF2B5EF4-FFF2-40B4-BE49-F238E27FC236}">
                <a16:creationId xmlns:a16="http://schemas.microsoft.com/office/drawing/2014/main" id="{3B30BAB7-4E44-9376-A5ED-26C4E7A77DD3}"/>
              </a:ext>
            </a:extLst>
          </p:cNvPr>
          <p:cNvSpPr>
            <a:spLocks noGrp="1" noChangeArrowheads="1"/>
          </p:cNvSpPr>
          <p:nvPr>
            <p:ph type="title"/>
          </p:nvPr>
        </p:nvSpPr>
        <p:spPr/>
        <p:txBody>
          <a:bodyPr/>
          <a:lstStyle/>
          <a:p>
            <a:r>
              <a:rPr lang="en-US" altLang="zh-CN"/>
              <a:t>3</a:t>
            </a:r>
            <a:endParaRPr lang="zh-CN" altLang="en-US"/>
          </a:p>
        </p:txBody>
      </p:sp>
      <p:sp>
        <p:nvSpPr>
          <p:cNvPr id="3" name="内容占位符 2">
            <a:extLst>
              <a:ext uri="{FF2B5EF4-FFF2-40B4-BE49-F238E27FC236}">
                <a16:creationId xmlns:a16="http://schemas.microsoft.com/office/drawing/2014/main" id="{5538EBAF-FAD7-85FB-5431-0E58C78A9AE9}"/>
              </a:ext>
            </a:extLst>
          </p:cNvPr>
          <p:cNvSpPr>
            <a:spLocks noGrp="1"/>
          </p:cNvSpPr>
          <p:nvPr>
            <p:ph idx="1"/>
          </p:nvPr>
        </p:nvSpPr>
        <p:spPr/>
        <p:txBody>
          <a:bodyPr/>
          <a:lstStyle/>
          <a:p>
            <a:pPr>
              <a:defRPr/>
            </a:pPr>
            <a:r>
              <a:rPr lang="ja-JP" altLang="en-US" dirty="0">
                <a:solidFill>
                  <a:srgbClr val="333333"/>
                </a:solidFill>
                <a:highlight>
                  <a:srgbClr val="FFFFFF"/>
                </a:highlight>
                <a:latin typeface="Helvetica Neue"/>
              </a:rPr>
              <a:t>佐藤一回头，又看到邻居田中。佐藤的小孩不久前欺负过田中的小孩，于是佐藤说了第三句话：</a:t>
            </a:r>
            <a:br>
              <a:rPr lang="ja-JP" altLang="en-US" dirty="0"/>
            </a:br>
            <a:br>
              <a:rPr lang="ja-JP" altLang="en-US" dirty="0"/>
            </a:br>
            <a:r>
              <a:rPr lang="en-US" altLang="ja-JP" dirty="0">
                <a:solidFill>
                  <a:srgbClr val="333333"/>
                </a:solidFill>
                <a:highlight>
                  <a:srgbClr val="FFFFFF"/>
                </a:highlight>
                <a:latin typeface="Helvetica Neue"/>
              </a:rPr>
              <a:t>【</a:t>
            </a:r>
            <a:r>
              <a:rPr lang="ja-JP" altLang="en-US" dirty="0">
                <a:solidFill>
                  <a:srgbClr val="333333"/>
                </a:solidFill>
                <a:highlight>
                  <a:srgbClr val="FFFFFF"/>
                </a:highlight>
                <a:latin typeface="Helvetica Neue"/>
              </a:rPr>
              <a:t>日</a:t>
            </a:r>
            <a:r>
              <a:rPr lang="en-US" altLang="ja-JP" dirty="0">
                <a:solidFill>
                  <a:srgbClr val="333333"/>
                </a:solidFill>
                <a:highlight>
                  <a:srgbClr val="FFFFFF"/>
                </a:highlight>
                <a:latin typeface="Helvetica Neue"/>
              </a:rPr>
              <a:t>】</a:t>
            </a:r>
            <a:r>
              <a:rPr lang="ja-JP" altLang="en-US" dirty="0">
                <a:solidFill>
                  <a:srgbClr val="333333"/>
                </a:solidFill>
                <a:highlight>
                  <a:srgbClr val="FFFFFF"/>
                </a:highlight>
                <a:latin typeface="Helvetica Neue"/>
              </a:rPr>
              <a:t>先日は、どうも。</a:t>
            </a:r>
            <a:br>
              <a:rPr lang="ja-JP" altLang="en-US" dirty="0"/>
            </a:br>
            <a:r>
              <a:rPr lang="en-US" altLang="ja-JP" dirty="0">
                <a:solidFill>
                  <a:srgbClr val="333333"/>
                </a:solidFill>
                <a:highlight>
                  <a:srgbClr val="FFFFFF"/>
                </a:highlight>
                <a:latin typeface="Helvetica Neue"/>
              </a:rPr>
              <a:t>【</a:t>
            </a:r>
            <a:r>
              <a:rPr lang="ja-JP" altLang="en-US" dirty="0">
                <a:solidFill>
                  <a:srgbClr val="333333"/>
                </a:solidFill>
                <a:highlight>
                  <a:srgbClr val="FFFFFF"/>
                </a:highlight>
                <a:latin typeface="Helvetica Neue"/>
              </a:rPr>
              <a:t>汉</a:t>
            </a:r>
            <a:r>
              <a:rPr lang="en-US" altLang="ja-JP" dirty="0">
                <a:solidFill>
                  <a:srgbClr val="333333"/>
                </a:solidFill>
                <a:highlight>
                  <a:srgbClr val="FFFFFF"/>
                </a:highlight>
                <a:latin typeface="Helvetica Neue"/>
              </a:rPr>
              <a:t>】</a:t>
            </a:r>
            <a:r>
              <a:rPr lang="ja-JP" altLang="en-US" dirty="0">
                <a:solidFill>
                  <a:srgbClr val="333333"/>
                </a:solidFill>
                <a:highlight>
                  <a:srgbClr val="FFFFFF"/>
                </a:highlight>
                <a:latin typeface="Helvetica Neue"/>
              </a:rPr>
              <a:t>前几天那件事，实在抱歉。</a:t>
            </a:r>
            <a:br>
              <a:rPr lang="ja-JP" altLang="en-US" dirty="0"/>
            </a:br>
            <a:br>
              <a:rPr lang="ja-JP" altLang="en-US" dirty="0"/>
            </a:br>
            <a:endParaRPr lang="zh-CN"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标题 1">
            <a:extLst>
              <a:ext uri="{FF2B5EF4-FFF2-40B4-BE49-F238E27FC236}">
                <a16:creationId xmlns:a16="http://schemas.microsoft.com/office/drawing/2014/main" id="{C1C1D2A4-A5F6-1D72-01C9-36C8E4DFD7FB}"/>
              </a:ext>
            </a:extLst>
          </p:cNvPr>
          <p:cNvSpPr>
            <a:spLocks noGrp="1" noChangeArrowheads="1"/>
          </p:cNvSpPr>
          <p:nvPr>
            <p:ph type="title"/>
          </p:nvPr>
        </p:nvSpPr>
        <p:spPr/>
        <p:txBody>
          <a:bodyPr/>
          <a:lstStyle/>
          <a:p>
            <a:r>
              <a:rPr lang="en-US" altLang="zh-CN"/>
              <a:t>4</a:t>
            </a:r>
            <a:endParaRPr lang="zh-CN" altLang="en-US"/>
          </a:p>
        </p:txBody>
      </p:sp>
      <p:sp>
        <p:nvSpPr>
          <p:cNvPr id="3" name="内容占位符 2">
            <a:extLst>
              <a:ext uri="{FF2B5EF4-FFF2-40B4-BE49-F238E27FC236}">
                <a16:creationId xmlns:a16="http://schemas.microsoft.com/office/drawing/2014/main" id="{71741556-F252-2AEC-5188-FDF254653FED}"/>
              </a:ext>
            </a:extLst>
          </p:cNvPr>
          <p:cNvSpPr>
            <a:spLocks noGrp="1"/>
          </p:cNvSpPr>
          <p:nvPr>
            <p:ph idx="1"/>
          </p:nvPr>
        </p:nvSpPr>
        <p:spPr/>
        <p:txBody>
          <a:bodyPr/>
          <a:lstStyle/>
          <a:p>
            <a:pPr>
              <a:defRPr/>
            </a:pPr>
            <a:r>
              <a:rPr lang="ja-JP" altLang="en-US" dirty="0">
                <a:solidFill>
                  <a:srgbClr val="333333"/>
                </a:solidFill>
                <a:highlight>
                  <a:srgbClr val="FFFFFF"/>
                </a:highlight>
                <a:latin typeface="Helvetica Neue"/>
              </a:rPr>
              <a:t>下午，佐藤来到殡仪馆，参加亲戚的葬礼。向死者的家属鞠躬之后，佐藤说了第四句话：</a:t>
            </a:r>
            <a:br>
              <a:rPr lang="ja-JP" altLang="en-US" dirty="0"/>
            </a:br>
            <a:br>
              <a:rPr lang="ja-JP" altLang="en-US" dirty="0"/>
            </a:br>
            <a:r>
              <a:rPr lang="en-US" altLang="ja-JP" dirty="0">
                <a:solidFill>
                  <a:srgbClr val="333333"/>
                </a:solidFill>
                <a:highlight>
                  <a:srgbClr val="FFFFFF"/>
                </a:highlight>
                <a:latin typeface="Helvetica Neue"/>
              </a:rPr>
              <a:t>【</a:t>
            </a:r>
            <a:r>
              <a:rPr lang="ja-JP" altLang="en-US" dirty="0">
                <a:solidFill>
                  <a:srgbClr val="333333"/>
                </a:solidFill>
                <a:highlight>
                  <a:srgbClr val="FFFFFF"/>
                </a:highlight>
                <a:latin typeface="Helvetica Neue"/>
              </a:rPr>
              <a:t>日</a:t>
            </a:r>
            <a:r>
              <a:rPr lang="en-US" altLang="ja-JP" dirty="0">
                <a:solidFill>
                  <a:srgbClr val="333333"/>
                </a:solidFill>
                <a:highlight>
                  <a:srgbClr val="FFFFFF"/>
                </a:highlight>
                <a:latin typeface="Helvetica Neue"/>
              </a:rPr>
              <a:t>】</a:t>
            </a:r>
            <a:r>
              <a:rPr lang="ja-JP" altLang="en-US" dirty="0">
                <a:solidFill>
                  <a:srgbClr val="333333"/>
                </a:solidFill>
                <a:highlight>
                  <a:srgbClr val="FFFFFF"/>
                </a:highlight>
                <a:latin typeface="Helvetica Neue"/>
              </a:rPr>
              <a:t>この度は、どうも。</a:t>
            </a:r>
            <a:br>
              <a:rPr lang="ja-JP" altLang="en-US" dirty="0"/>
            </a:br>
            <a:r>
              <a:rPr lang="en-US" altLang="ja-JP" dirty="0">
                <a:solidFill>
                  <a:srgbClr val="333333"/>
                </a:solidFill>
                <a:highlight>
                  <a:srgbClr val="FFFFFF"/>
                </a:highlight>
                <a:latin typeface="Helvetica Neue"/>
              </a:rPr>
              <a:t>【</a:t>
            </a:r>
            <a:r>
              <a:rPr lang="ja-JP" altLang="en-US" dirty="0">
                <a:solidFill>
                  <a:srgbClr val="333333"/>
                </a:solidFill>
                <a:highlight>
                  <a:srgbClr val="FFFFFF"/>
                </a:highlight>
                <a:latin typeface="Helvetica Neue"/>
              </a:rPr>
              <a:t>汉</a:t>
            </a:r>
            <a:r>
              <a:rPr lang="en-US" altLang="ja-JP" dirty="0">
                <a:solidFill>
                  <a:srgbClr val="333333"/>
                </a:solidFill>
                <a:highlight>
                  <a:srgbClr val="FFFFFF"/>
                </a:highlight>
                <a:latin typeface="Helvetica Neue"/>
              </a:rPr>
              <a:t>】</a:t>
            </a:r>
            <a:r>
              <a:rPr lang="ja-JP" altLang="en-US" dirty="0">
                <a:solidFill>
                  <a:srgbClr val="333333"/>
                </a:solidFill>
                <a:highlight>
                  <a:srgbClr val="FFFFFF"/>
                </a:highlight>
                <a:latin typeface="Helvetica Neue"/>
              </a:rPr>
              <a:t>这次的事，实在是没有想到。</a:t>
            </a:r>
            <a:br>
              <a:rPr lang="ja-JP" altLang="en-US" dirty="0"/>
            </a:br>
            <a:br>
              <a:rPr lang="ja-JP" altLang="en-US" dirty="0"/>
            </a:b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内容占位符 2">
            <a:extLst>
              <a:ext uri="{FF2B5EF4-FFF2-40B4-BE49-F238E27FC236}">
                <a16:creationId xmlns:a16="http://schemas.microsoft.com/office/drawing/2014/main" id="{9EAD0D2F-5B5A-B494-982F-7DCA4E1A8E52}"/>
              </a:ext>
            </a:extLst>
          </p:cNvPr>
          <p:cNvSpPr>
            <a:spLocks noGrp="1" noChangeArrowheads="1"/>
          </p:cNvSpPr>
          <p:nvPr>
            <p:ph idx="4294967295"/>
          </p:nvPr>
        </p:nvSpPr>
        <p:spPr>
          <a:xfrm>
            <a:off x="1992313" y="1628776"/>
            <a:ext cx="8229600" cy="4525963"/>
          </a:xfrm>
        </p:spPr>
        <p:txBody>
          <a:bodyPr vert="horz" lIns="91440" tIns="45720" rIns="91440" bIns="45720" rtlCol="0">
            <a:normAutofit/>
          </a:bodyPr>
          <a:lstStyle/>
          <a:p>
            <a:pPr eaLnBrk="1">
              <a:lnSpc>
                <a:spcPct val="150000"/>
              </a:lnSpc>
            </a:pPr>
            <a:r>
              <a:rPr lang="zh-CN" altLang="en-US" sz="4000" dirty="0"/>
              <a:t>跨文化经营</a:t>
            </a:r>
            <a:endParaRPr lang="en-US" altLang="zh-CN" sz="4000" dirty="0"/>
          </a:p>
          <a:p>
            <a:pPr eaLnBrk="1">
              <a:lnSpc>
                <a:spcPct val="150000"/>
              </a:lnSpc>
            </a:pPr>
            <a:r>
              <a:rPr lang="zh-CN" altLang="en-US" sz="4000" dirty="0"/>
              <a:t>企业文化</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标题 1">
            <a:extLst>
              <a:ext uri="{FF2B5EF4-FFF2-40B4-BE49-F238E27FC236}">
                <a16:creationId xmlns:a16="http://schemas.microsoft.com/office/drawing/2014/main" id="{0E489FA5-7130-6EB7-ECF7-554A0604D8FD}"/>
              </a:ext>
            </a:extLst>
          </p:cNvPr>
          <p:cNvSpPr>
            <a:spLocks noGrp="1" noChangeArrowheads="1"/>
          </p:cNvSpPr>
          <p:nvPr>
            <p:ph type="title"/>
          </p:nvPr>
        </p:nvSpPr>
        <p:spPr/>
        <p:txBody>
          <a:bodyPr/>
          <a:lstStyle/>
          <a:p>
            <a:r>
              <a:rPr lang="en-US" altLang="zh-CN"/>
              <a:t>5</a:t>
            </a:r>
            <a:r>
              <a:rPr lang="zh-CN" altLang="en-US"/>
              <a:t>、</a:t>
            </a:r>
            <a:r>
              <a:rPr lang="en-US" altLang="zh-CN"/>
              <a:t>6</a:t>
            </a:r>
            <a:r>
              <a:rPr lang="zh-CN" altLang="en-US"/>
              <a:t>、</a:t>
            </a:r>
            <a:r>
              <a:rPr lang="en-US" altLang="zh-CN"/>
              <a:t>7</a:t>
            </a:r>
            <a:endParaRPr lang="zh-CN" altLang="en-US"/>
          </a:p>
        </p:txBody>
      </p:sp>
      <p:sp>
        <p:nvSpPr>
          <p:cNvPr id="3" name="内容占位符 2">
            <a:extLst>
              <a:ext uri="{FF2B5EF4-FFF2-40B4-BE49-F238E27FC236}">
                <a16:creationId xmlns:a16="http://schemas.microsoft.com/office/drawing/2014/main" id="{37199799-011F-D01B-AAFE-A306BB795B33}"/>
              </a:ext>
            </a:extLst>
          </p:cNvPr>
          <p:cNvSpPr>
            <a:spLocks noGrp="1"/>
          </p:cNvSpPr>
          <p:nvPr>
            <p:ph idx="1"/>
          </p:nvPr>
        </p:nvSpPr>
        <p:spPr/>
        <p:txBody>
          <a:bodyPr/>
          <a:lstStyle/>
          <a:p>
            <a:pPr>
              <a:defRPr/>
            </a:pPr>
            <a:r>
              <a:rPr lang="ja-JP" altLang="en-US" dirty="0">
                <a:solidFill>
                  <a:srgbClr val="333333"/>
                </a:solidFill>
                <a:highlight>
                  <a:srgbClr val="FFFFFF"/>
                </a:highlight>
                <a:latin typeface="Helvetica Neue"/>
              </a:rPr>
              <a:t>葬礼结束之前，佐藤先后与三个熟人打过三次招呼，又说了三句话，均为どうも。这三个どうも含义模糊，无法翻译成汉语。至此，佐藤全天只说了七句话。</a:t>
            </a:r>
            <a:endParaRPr lang="zh-CN"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标题 1">
            <a:extLst>
              <a:ext uri="{FF2B5EF4-FFF2-40B4-BE49-F238E27FC236}">
                <a16:creationId xmlns:a16="http://schemas.microsoft.com/office/drawing/2014/main" id="{EA2C5EC9-955A-A7F0-40F5-CE6E56CBC125}"/>
              </a:ext>
            </a:extLst>
          </p:cNvPr>
          <p:cNvSpPr>
            <a:spLocks noGrp="1" noChangeArrowheads="1"/>
          </p:cNvSpPr>
          <p:nvPr>
            <p:ph type="title"/>
          </p:nvPr>
        </p:nvSpPr>
        <p:spPr/>
        <p:txBody>
          <a:bodyPr/>
          <a:lstStyle/>
          <a:p>
            <a:r>
              <a:rPr lang="zh-CN" altLang="en-US"/>
              <a:t>万能 </a:t>
            </a:r>
            <a:r>
              <a:rPr lang="ja-JP" altLang="en-US"/>
              <a:t>どうも</a:t>
            </a:r>
            <a:endParaRPr lang="zh-CN" altLang="en-US"/>
          </a:p>
        </p:txBody>
      </p:sp>
      <p:sp>
        <p:nvSpPr>
          <p:cNvPr id="66563" name="内容占位符 2">
            <a:extLst>
              <a:ext uri="{FF2B5EF4-FFF2-40B4-BE49-F238E27FC236}">
                <a16:creationId xmlns:a16="http://schemas.microsoft.com/office/drawing/2014/main" id="{D925135A-20D2-6F9C-8CE1-FF29C4A1BE2E}"/>
              </a:ext>
            </a:extLst>
          </p:cNvPr>
          <p:cNvSpPr>
            <a:spLocks noGrp="1" noChangeArrowheads="1"/>
          </p:cNvSpPr>
          <p:nvPr>
            <p:ph idx="1"/>
          </p:nvPr>
        </p:nvSpPr>
        <p:spPr>
          <a:xfrm>
            <a:off x="838200" y="2360450"/>
            <a:ext cx="8223250" cy="4999037"/>
          </a:xfrm>
        </p:spPr>
        <p:txBody>
          <a:bodyPr/>
          <a:lstStyle/>
          <a:p>
            <a:r>
              <a:rPr lang="zh-CN" altLang="en-US" dirty="0"/>
              <a:t>不必</a:t>
            </a:r>
            <a:r>
              <a:rPr lang="ja-JP" altLang="en-US" dirty="0"/>
              <a:t>追究含义，重要的是</a:t>
            </a:r>
            <a:r>
              <a:rPr lang="zh-CN" altLang="en-US" dirty="0"/>
              <a:t>会话者</a:t>
            </a:r>
            <a:r>
              <a:rPr lang="ja-JP" altLang="en-US" dirty="0"/>
              <a:t>之间的默契</a:t>
            </a:r>
            <a:endParaRPr lang="en-US" altLang="ja-JP" dirty="0"/>
          </a:p>
          <a:p>
            <a:r>
              <a:rPr lang="ja-JP" altLang="en-US" dirty="0"/>
              <a:t>早上说</a:t>
            </a:r>
            <a:r>
              <a:rPr lang="en-US" altLang="ja-JP" dirty="0"/>
              <a:t>[</a:t>
            </a:r>
            <a:r>
              <a:rPr lang="ja-JP" altLang="en-US" dirty="0"/>
              <a:t>どうも</a:t>
            </a:r>
            <a:r>
              <a:rPr lang="en-US" altLang="ja-JP" dirty="0"/>
              <a:t>]</a:t>
            </a:r>
            <a:r>
              <a:rPr lang="ja-JP" altLang="en-US" dirty="0"/>
              <a:t>，当然就是相当于早上的问候</a:t>
            </a:r>
            <a:r>
              <a:rPr lang="en-US" altLang="ja-JP" dirty="0"/>
              <a:t>[</a:t>
            </a:r>
            <a:r>
              <a:rPr lang="ja-JP" altLang="en-US" dirty="0"/>
              <a:t>おはようございます</a:t>
            </a:r>
            <a:r>
              <a:rPr lang="en-US" altLang="ja-JP" dirty="0"/>
              <a:t>]</a:t>
            </a:r>
            <a:r>
              <a:rPr lang="ja-JP" altLang="en-US" dirty="0"/>
              <a:t>。</a:t>
            </a:r>
            <a:endParaRPr lang="en-US" altLang="ja-JP" dirty="0"/>
          </a:p>
          <a:p>
            <a:r>
              <a:rPr lang="ja-JP" altLang="en-US" dirty="0"/>
              <a:t>白天说</a:t>
            </a:r>
            <a:r>
              <a:rPr lang="en-US" altLang="ja-JP" dirty="0"/>
              <a:t>[</a:t>
            </a:r>
            <a:r>
              <a:rPr lang="ja-JP" altLang="en-US" dirty="0"/>
              <a:t>どうも</a:t>
            </a:r>
            <a:r>
              <a:rPr lang="en-US" altLang="ja-JP" dirty="0"/>
              <a:t>]</a:t>
            </a:r>
            <a:r>
              <a:rPr lang="ja-JP" altLang="en-US" dirty="0"/>
              <a:t>，就是</a:t>
            </a:r>
            <a:r>
              <a:rPr lang="en-US" altLang="ja-JP" dirty="0"/>
              <a:t>[</a:t>
            </a:r>
            <a:r>
              <a:rPr lang="ja-JP" altLang="en-US" dirty="0"/>
              <a:t>こんにちは！</a:t>
            </a:r>
            <a:r>
              <a:rPr lang="en-US" altLang="ja-JP" dirty="0"/>
              <a:t>]</a:t>
            </a:r>
            <a:r>
              <a:rPr lang="ja-JP" altLang="en-US" dirty="0"/>
              <a:t>的省略型。</a:t>
            </a:r>
            <a:endParaRPr lang="en-US" altLang="ja-JP" dirty="0"/>
          </a:p>
          <a:p>
            <a:r>
              <a:rPr lang="ja-JP" altLang="en-US" dirty="0"/>
              <a:t>下班说</a:t>
            </a:r>
            <a:r>
              <a:rPr lang="en-US" altLang="ja-JP" dirty="0"/>
              <a:t>[</a:t>
            </a:r>
            <a:r>
              <a:rPr lang="ja-JP" altLang="en-US" dirty="0"/>
              <a:t>どうも</a:t>
            </a:r>
            <a:r>
              <a:rPr lang="en-US" altLang="ja-JP" dirty="0"/>
              <a:t>]</a:t>
            </a:r>
            <a:r>
              <a:rPr lang="ja-JP" altLang="en-US" dirty="0"/>
              <a:t>，就代表了</a:t>
            </a:r>
            <a:r>
              <a:rPr lang="en-US" altLang="ja-JP" dirty="0"/>
              <a:t>[</a:t>
            </a:r>
            <a:r>
              <a:rPr lang="ja-JP" altLang="en-US" dirty="0"/>
              <a:t>お先に、失礼します。</a:t>
            </a:r>
            <a:r>
              <a:rPr lang="en-US" altLang="ja-JP" dirty="0"/>
              <a:t>] </a:t>
            </a:r>
          </a:p>
          <a:p>
            <a:r>
              <a:rPr lang="en-US" altLang="ja-JP" dirty="0"/>
              <a:t>[</a:t>
            </a:r>
            <a:r>
              <a:rPr lang="ja-JP" altLang="en-US" dirty="0"/>
              <a:t>どうも</a:t>
            </a:r>
            <a:r>
              <a:rPr lang="en-US" altLang="ja-JP" dirty="0"/>
              <a:t>]</a:t>
            </a:r>
            <a:r>
              <a:rPr lang="ja-JP" altLang="en-US" dirty="0"/>
              <a:t> 受人恩惠相当于道谢，如果是给人添麻烦了，那就相当于表示歉意。</a:t>
            </a:r>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D361F831-4A2A-AF77-5039-22359831B142}"/>
              </a:ext>
            </a:extLst>
          </p:cNvPr>
          <p:cNvSpPr>
            <a:spLocks noGrp="1" noChangeArrowheads="1"/>
          </p:cNvSpPr>
          <p:nvPr>
            <p:ph type="title" idx="4294967295"/>
          </p:nvPr>
        </p:nvSpPr>
        <p:spPr/>
        <p:txBody>
          <a:bodyPr vert="horz" lIns="91440" tIns="45720" rIns="91440" bIns="45720" rtlCol="0" anchor="ctr">
            <a:normAutofit/>
          </a:bodyPr>
          <a:lstStyle/>
          <a:p>
            <a:pPr eaLnBrk="1" hangingPunct="1"/>
            <a:r>
              <a:rPr lang="zh-CN" altLang="en-US" b="1"/>
              <a:t>什么是企业文化</a:t>
            </a:r>
          </a:p>
        </p:txBody>
      </p:sp>
      <p:sp>
        <p:nvSpPr>
          <p:cNvPr id="29699" name="Rectangle 3">
            <a:extLst>
              <a:ext uri="{FF2B5EF4-FFF2-40B4-BE49-F238E27FC236}">
                <a16:creationId xmlns:a16="http://schemas.microsoft.com/office/drawing/2014/main" id="{DDB946E3-02D9-E997-96DE-F855EE51E50C}"/>
              </a:ext>
            </a:extLst>
          </p:cNvPr>
          <p:cNvSpPr>
            <a:spLocks noGrp="1" noChangeArrowheads="1"/>
          </p:cNvSpPr>
          <p:nvPr>
            <p:ph type="body" idx="4294967295"/>
          </p:nvPr>
        </p:nvSpPr>
        <p:spPr/>
        <p:txBody>
          <a:bodyPr vert="horz" lIns="91440" tIns="45720" rIns="91440" bIns="45720" rtlCol="0">
            <a:normAutofit/>
          </a:bodyPr>
          <a:lstStyle/>
          <a:p>
            <a:pPr eaLnBrk="1" hangingPunct="1">
              <a:lnSpc>
                <a:spcPct val="120000"/>
              </a:lnSpc>
            </a:pPr>
            <a:r>
              <a:rPr lang="zh-CN" altLang="en-US" b="1">
                <a:ea typeface="楷体_GB2312" pitchFamily="49" charset="-122"/>
              </a:rPr>
              <a:t>企业文化是企业内部共同遵守的文化传统和不断革新的行为方式，它体现为企业价值观、经营理念和行为规范。</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AED45387-FF58-8AB9-C1F9-DED0E04AE1CC}"/>
              </a:ext>
            </a:extLst>
          </p:cNvPr>
          <p:cNvSpPr>
            <a:spLocks noGrp="1" noChangeArrowheads="1"/>
          </p:cNvSpPr>
          <p:nvPr>
            <p:ph type="title" idx="4294967295"/>
          </p:nvPr>
        </p:nvSpPr>
        <p:spPr/>
        <p:txBody>
          <a:bodyPr vert="horz" lIns="91440" tIns="45720" rIns="91440" bIns="45720" rtlCol="0" anchor="ctr">
            <a:normAutofit/>
          </a:bodyPr>
          <a:lstStyle/>
          <a:p>
            <a:pPr eaLnBrk="1" hangingPunct="1"/>
            <a:r>
              <a:rPr lang="zh-CN" altLang="en-US" b="1"/>
              <a:t>企业文化特征</a:t>
            </a:r>
          </a:p>
        </p:txBody>
      </p:sp>
      <p:sp>
        <p:nvSpPr>
          <p:cNvPr id="30723" name="Rectangle 3">
            <a:extLst>
              <a:ext uri="{FF2B5EF4-FFF2-40B4-BE49-F238E27FC236}">
                <a16:creationId xmlns:a16="http://schemas.microsoft.com/office/drawing/2014/main" id="{21C24852-43E1-8CD8-6A12-6F4941D36DA6}"/>
              </a:ext>
            </a:extLst>
          </p:cNvPr>
          <p:cNvSpPr>
            <a:spLocks noGrp="1" noChangeArrowheads="1"/>
          </p:cNvSpPr>
          <p:nvPr>
            <p:ph type="body" idx="4294967295"/>
          </p:nvPr>
        </p:nvSpPr>
        <p:spPr/>
        <p:txBody>
          <a:bodyPr vert="horz" lIns="91440" tIns="45720" rIns="91440" bIns="45720" rtlCol="0">
            <a:normAutofit/>
          </a:bodyPr>
          <a:lstStyle/>
          <a:p>
            <a:pPr eaLnBrk="1" hangingPunct="1">
              <a:lnSpc>
                <a:spcPct val="120000"/>
              </a:lnSpc>
            </a:pPr>
            <a:r>
              <a:rPr lang="zh-CN" altLang="en-US" b="1">
                <a:ea typeface="楷体_GB2312" pitchFamily="49" charset="-122"/>
              </a:rPr>
              <a:t>民族性：企业文化根植于民族文化</a:t>
            </a:r>
          </a:p>
          <a:p>
            <a:pPr eaLnBrk="1" hangingPunct="1">
              <a:lnSpc>
                <a:spcPct val="120000"/>
              </a:lnSpc>
            </a:pPr>
            <a:r>
              <a:rPr lang="zh-CN" altLang="en-US" b="1">
                <a:ea typeface="楷体_GB2312" pitchFamily="49" charset="-122"/>
              </a:rPr>
              <a:t>历史性：企业文化的形成有个过程</a:t>
            </a:r>
          </a:p>
          <a:p>
            <a:pPr eaLnBrk="1" hangingPunct="1">
              <a:lnSpc>
                <a:spcPct val="120000"/>
              </a:lnSpc>
            </a:pPr>
            <a:r>
              <a:rPr lang="zh-CN" altLang="en-US" b="1">
                <a:ea typeface="楷体_GB2312" pitchFamily="49" charset="-122"/>
              </a:rPr>
              <a:t>独特性：各家企业文化各具特色</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05F41878-2282-5A1F-0409-8D860DCE00F7}"/>
              </a:ext>
            </a:extLst>
          </p:cNvPr>
          <p:cNvSpPr>
            <a:spLocks noGrp="1" noChangeArrowheads="1"/>
          </p:cNvSpPr>
          <p:nvPr>
            <p:ph type="title" idx="4294967295"/>
          </p:nvPr>
        </p:nvSpPr>
        <p:spPr/>
        <p:txBody>
          <a:bodyPr vert="horz" lIns="91440" tIns="45720" rIns="91440" bIns="45720" rtlCol="0" anchor="ctr">
            <a:normAutofit/>
          </a:bodyPr>
          <a:lstStyle/>
          <a:p>
            <a:pPr eaLnBrk="1" hangingPunct="1"/>
            <a:r>
              <a:rPr lang="zh-CN" altLang="en-US" b="1"/>
              <a:t>企业文化构成要素</a:t>
            </a:r>
          </a:p>
        </p:txBody>
      </p:sp>
      <p:sp>
        <p:nvSpPr>
          <p:cNvPr id="31747" name="Rectangle 3">
            <a:extLst>
              <a:ext uri="{FF2B5EF4-FFF2-40B4-BE49-F238E27FC236}">
                <a16:creationId xmlns:a16="http://schemas.microsoft.com/office/drawing/2014/main" id="{15B1DF20-6996-28F7-E0DE-1C2F543AF074}"/>
              </a:ext>
            </a:extLst>
          </p:cNvPr>
          <p:cNvSpPr>
            <a:spLocks noGrp="1" noChangeArrowheads="1"/>
          </p:cNvSpPr>
          <p:nvPr>
            <p:ph type="body" idx="4294967295"/>
          </p:nvPr>
        </p:nvSpPr>
        <p:spPr/>
        <p:txBody>
          <a:bodyPr vert="horz" lIns="91440" tIns="45720" rIns="91440" bIns="45720" rtlCol="0">
            <a:normAutofit/>
          </a:bodyPr>
          <a:lstStyle/>
          <a:p>
            <a:pPr eaLnBrk="1" hangingPunct="1">
              <a:lnSpc>
                <a:spcPct val="120000"/>
              </a:lnSpc>
            </a:pPr>
            <a:r>
              <a:rPr lang="zh-CN" altLang="en-US" sz="2400" b="1">
                <a:ea typeface="楷体_GB2312" pitchFamily="49" charset="-122"/>
              </a:rPr>
              <a:t>企业哲学：企业指导思想，体现历史使命和社会责任</a:t>
            </a:r>
          </a:p>
          <a:p>
            <a:pPr eaLnBrk="1" hangingPunct="1">
              <a:lnSpc>
                <a:spcPct val="120000"/>
              </a:lnSpc>
            </a:pPr>
            <a:r>
              <a:rPr lang="zh-CN" altLang="en-US" sz="2400" b="1">
                <a:ea typeface="楷体_GB2312" pitchFamily="49" charset="-122"/>
              </a:rPr>
              <a:t>企业价值观：员工价值取向，对客观对象重要性的看法</a:t>
            </a:r>
          </a:p>
          <a:p>
            <a:pPr eaLnBrk="1" hangingPunct="1">
              <a:lnSpc>
                <a:spcPct val="120000"/>
              </a:lnSpc>
            </a:pPr>
            <a:r>
              <a:rPr lang="zh-CN" altLang="en-US" sz="2400" b="1">
                <a:ea typeface="楷体_GB2312" pitchFamily="49" charset="-122"/>
              </a:rPr>
              <a:t>企业精神：员工情感、道德观、价值观的综合</a:t>
            </a:r>
          </a:p>
          <a:p>
            <a:pPr eaLnBrk="1" hangingPunct="1">
              <a:lnSpc>
                <a:spcPct val="120000"/>
              </a:lnSpc>
            </a:pPr>
            <a:r>
              <a:rPr lang="zh-CN" altLang="en-US" sz="2400" b="1">
                <a:ea typeface="楷体_GB2312" pitchFamily="49" charset="-122"/>
              </a:rPr>
              <a:t>企业制度：企业行为的规则总和</a:t>
            </a:r>
          </a:p>
          <a:p>
            <a:pPr eaLnBrk="1" hangingPunct="1">
              <a:lnSpc>
                <a:spcPct val="120000"/>
              </a:lnSpc>
            </a:pPr>
            <a:r>
              <a:rPr lang="zh-CN" altLang="en-US" sz="2400" b="1">
                <a:ea typeface="楷体_GB2312" pitchFamily="49" charset="-122"/>
              </a:rPr>
              <a:t>企业道德规范：员工道德行为准则</a:t>
            </a:r>
          </a:p>
          <a:p>
            <a:pPr eaLnBrk="1" hangingPunct="1">
              <a:lnSpc>
                <a:spcPct val="120000"/>
              </a:lnSpc>
            </a:pPr>
            <a:r>
              <a:rPr lang="zh-CN" altLang="en-US" sz="2400" b="1">
                <a:ea typeface="楷体_GB2312" pitchFamily="49" charset="-122"/>
              </a:rPr>
              <a:t>企业形象：企业给公众的直观印象</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220BF0B0-B025-604E-80D1-505FC3B54D94}"/>
              </a:ext>
            </a:extLst>
          </p:cNvPr>
          <p:cNvSpPr>
            <a:spLocks noGrp="1" noChangeArrowheads="1"/>
          </p:cNvSpPr>
          <p:nvPr>
            <p:ph type="title" idx="4294967295"/>
          </p:nvPr>
        </p:nvSpPr>
        <p:spPr/>
        <p:txBody>
          <a:bodyPr vert="horz" lIns="91440" tIns="45720" rIns="91440" bIns="45720" rtlCol="0" anchor="ctr">
            <a:normAutofit/>
          </a:bodyPr>
          <a:lstStyle/>
          <a:p>
            <a:pPr eaLnBrk="1" hangingPunct="1"/>
            <a:r>
              <a:rPr lang="zh-CN" altLang="en-US" b="1"/>
              <a:t>企业文化功能</a:t>
            </a:r>
          </a:p>
        </p:txBody>
      </p:sp>
      <p:sp>
        <p:nvSpPr>
          <p:cNvPr id="32771" name="Rectangle 3">
            <a:extLst>
              <a:ext uri="{FF2B5EF4-FFF2-40B4-BE49-F238E27FC236}">
                <a16:creationId xmlns:a16="http://schemas.microsoft.com/office/drawing/2014/main" id="{30A36A57-90FC-2146-B874-D9EA174577B6}"/>
              </a:ext>
            </a:extLst>
          </p:cNvPr>
          <p:cNvSpPr>
            <a:spLocks noGrp="1" noChangeArrowheads="1"/>
          </p:cNvSpPr>
          <p:nvPr>
            <p:ph type="body" idx="4294967295"/>
          </p:nvPr>
        </p:nvSpPr>
        <p:spPr/>
        <p:txBody>
          <a:bodyPr vert="horz" lIns="91440" tIns="45720" rIns="91440" bIns="45720" rtlCol="0">
            <a:normAutofit/>
          </a:bodyPr>
          <a:lstStyle/>
          <a:p>
            <a:pPr eaLnBrk="1" hangingPunct="1"/>
            <a:r>
              <a:rPr lang="zh-CN" altLang="en-US" b="1">
                <a:ea typeface="楷体_GB2312" pitchFamily="49" charset="-122"/>
              </a:rPr>
              <a:t>导向功能</a:t>
            </a:r>
          </a:p>
          <a:p>
            <a:pPr eaLnBrk="1" hangingPunct="1"/>
            <a:r>
              <a:rPr lang="zh-CN" altLang="en-US" b="1">
                <a:ea typeface="楷体_GB2312" pitchFamily="49" charset="-122"/>
              </a:rPr>
              <a:t>凝聚功能</a:t>
            </a:r>
          </a:p>
          <a:p>
            <a:pPr eaLnBrk="1" hangingPunct="1"/>
            <a:r>
              <a:rPr lang="zh-CN" altLang="en-US" b="1">
                <a:ea typeface="楷体_GB2312" pitchFamily="49" charset="-122"/>
              </a:rPr>
              <a:t>激励功能</a:t>
            </a:r>
          </a:p>
          <a:p>
            <a:pPr eaLnBrk="1" hangingPunct="1"/>
            <a:r>
              <a:rPr lang="zh-CN" altLang="en-US" b="1">
                <a:ea typeface="楷体_GB2312" pitchFamily="49" charset="-122"/>
              </a:rPr>
              <a:t>约束功能</a:t>
            </a:r>
          </a:p>
          <a:p>
            <a:pPr eaLnBrk="1" hangingPunct="1"/>
            <a:r>
              <a:rPr lang="zh-CN" altLang="en-US" b="1">
                <a:ea typeface="楷体_GB2312" pitchFamily="49" charset="-122"/>
              </a:rPr>
              <a:t>辐射功能</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F169D57E-2197-8F29-1D73-E6FE194A4323}"/>
              </a:ext>
            </a:extLst>
          </p:cNvPr>
          <p:cNvSpPr>
            <a:spLocks noGrp="1" noChangeArrowheads="1"/>
          </p:cNvSpPr>
          <p:nvPr>
            <p:ph type="title" idx="4294967295"/>
          </p:nvPr>
        </p:nvSpPr>
        <p:spPr/>
        <p:txBody>
          <a:bodyPr vert="horz" lIns="91440" tIns="45720" rIns="91440" bIns="45720" rtlCol="0" anchor="ctr">
            <a:normAutofit/>
          </a:bodyPr>
          <a:lstStyle/>
          <a:p>
            <a:pPr eaLnBrk="1" hangingPunct="1"/>
            <a:r>
              <a:rPr lang="zh-CN" altLang="en-US" b="1"/>
              <a:t>企业文化层次</a:t>
            </a:r>
          </a:p>
        </p:txBody>
      </p:sp>
      <p:sp>
        <p:nvSpPr>
          <p:cNvPr id="33795" name="Rectangle 3">
            <a:extLst>
              <a:ext uri="{FF2B5EF4-FFF2-40B4-BE49-F238E27FC236}">
                <a16:creationId xmlns:a16="http://schemas.microsoft.com/office/drawing/2014/main" id="{953237FA-3483-36F0-008A-1E228BE0309D}"/>
              </a:ext>
            </a:extLst>
          </p:cNvPr>
          <p:cNvSpPr>
            <a:spLocks noGrp="1" noChangeArrowheads="1"/>
          </p:cNvSpPr>
          <p:nvPr>
            <p:ph type="body" idx="4294967295"/>
          </p:nvPr>
        </p:nvSpPr>
        <p:spPr/>
        <p:txBody>
          <a:bodyPr vert="horz" lIns="91440" tIns="45720" rIns="91440" bIns="45720" rtlCol="0">
            <a:normAutofit/>
          </a:bodyPr>
          <a:lstStyle/>
          <a:p>
            <a:pPr eaLnBrk="1" hangingPunct="1"/>
            <a:r>
              <a:rPr lang="zh-CN" altLang="en-US" b="1">
                <a:ea typeface="楷体_GB2312" pitchFamily="49" charset="-122"/>
              </a:rPr>
              <a:t>表层</a:t>
            </a:r>
            <a:r>
              <a:rPr lang="en-US" altLang="zh-CN" b="1">
                <a:ea typeface="楷体_GB2312" pitchFamily="49" charset="-122"/>
              </a:rPr>
              <a:t>——</a:t>
            </a:r>
            <a:r>
              <a:rPr lang="zh-CN" altLang="en-US" b="1">
                <a:ea typeface="楷体_GB2312" pitchFamily="49" charset="-122"/>
              </a:rPr>
              <a:t>物质层</a:t>
            </a:r>
          </a:p>
          <a:p>
            <a:pPr eaLnBrk="1" hangingPunct="1"/>
            <a:r>
              <a:rPr lang="zh-CN" altLang="en-US" b="1">
                <a:ea typeface="楷体_GB2312" pitchFamily="49" charset="-122"/>
              </a:rPr>
              <a:t>中层</a:t>
            </a:r>
            <a:r>
              <a:rPr lang="en-US" altLang="zh-CN" b="1">
                <a:ea typeface="楷体_GB2312" pitchFamily="49" charset="-122"/>
              </a:rPr>
              <a:t>——</a:t>
            </a:r>
            <a:r>
              <a:rPr lang="zh-CN" altLang="en-US" b="1">
                <a:ea typeface="楷体_GB2312" pitchFamily="49" charset="-122"/>
              </a:rPr>
              <a:t>制度层</a:t>
            </a:r>
          </a:p>
          <a:p>
            <a:pPr eaLnBrk="1" hangingPunct="1"/>
            <a:r>
              <a:rPr lang="zh-CN" altLang="en-US" b="1">
                <a:ea typeface="楷体_GB2312" pitchFamily="49" charset="-122"/>
              </a:rPr>
              <a:t>深层</a:t>
            </a:r>
            <a:r>
              <a:rPr lang="en-US" altLang="zh-CN" b="1">
                <a:ea typeface="楷体_GB2312" pitchFamily="49" charset="-122"/>
              </a:rPr>
              <a:t>——</a:t>
            </a:r>
            <a:r>
              <a:rPr lang="zh-CN" altLang="en-US" b="1">
                <a:ea typeface="楷体_GB2312" pitchFamily="49" charset="-122"/>
              </a:rPr>
              <a:t>精神层</a:t>
            </a:r>
          </a:p>
        </p:txBody>
      </p:sp>
      <p:grpSp>
        <p:nvGrpSpPr>
          <p:cNvPr id="33796" name="Group 12">
            <a:extLst>
              <a:ext uri="{FF2B5EF4-FFF2-40B4-BE49-F238E27FC236}">
                <a16:creationId xmlns:a16="http://schemas.microsoft.com/office/drawing/2014/main" id="{3240EECF-FCA4-6E7B-76BE-A6AE33438A46}"/>
              </a:ext>
            </a:extLst>
          </p:cNvPr>
          <p:cNvGrpSpPr>
            <a:grpSpLocks/>
          </p:cNvGrpSpPr>
          <p:nvPr/>
        </p:nvGrpSpPr>
        <p:grpSpPr bwMode="auto">
          <a:xfrm>
            <a:off x="6400800" y="838200"/>
            <a:ext cx="3505200" cy="3505200"/>
            <a:chOff x="3072" y="1392"/>
            <a:chExt cx="2400" cy="2400"/>
          </a:xfrm>
        </p:grpSpPr>
        <p:sp>
          <p:nvSpPr>
            <p:cNvPr id="33798" name="Oval 4">
              <a:extLst>
                <a:ext uri="{FF2B5EF4-FFF2-40B4-BE49-F238E27FC236}">
                  <a16:creationId xmlns:a16="http://schemas.microsoft.com/office/drawing/2014/main" id="{7DC9595E-F653-11CC-730D-1EAD06BDF4DB}"/>
                </a:ext>
              </a:extLst>
            </p:cNvPr>
            <p:cNvSpPr>
              <a:spLocks noChangeArrowheads="1"/>
            </p:cNvSpPr>
            <p:nvPr/>
          </p:nvSpPr>
          <p:spPr bwMode="auto">
            <a:xfrm>
              <a:off x="3072" y="1392"/>
              <a:ext cx="2400" cy="2400"/>
            </a:xfrm>
            <a:prstGeom prst="ellipse">
              <a:avLst/>
            </a:prstGeom>
            <a:solidFill>
              <a:srgbClr val="0000FF"/>
            </a:solidFill>
            <a:ln w="9525">
              <a:solidFill>
                <a:schemeClr val="tx1"/>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800" b="1">
                <a:ea typeface="华文行楷" panose="02010800040101010101" pitchFamily="2" charset="-122"/>
              </a:endParaRPr>
            </a:p>
          </p:txBody>
        </p:sp>
        <p:sp>
          <p:nvSpPr>
            <p:cNvPr id="33799" name="Oval 5">
              <a:extLst>
                <a:ext uri="{FF2B5EF4-FFF2-40B4-BE49-F238E27FC236}">
                  <a16:creationId xmlns:a16="http://schemas.microsoft.com/office/drawing/2014/main" id="{2DDD0D78-97EF-8BE0-79B9-5C020F99E3FB}"/>
                </a:ext>
              </a:extLst>
            </p:cNvPr>
            <p:cNvSpPr>
              <a:spLocks noChangeArrowheads="1"/>
            </p:cNvSpPr>
            <p:nvPr/>
          </p:nvSpPr>
          <p:spPr bwMode="auto">
            <a:xfrm>
              <a:off x="3648" y="1872"/>
              <a:ext cx="1680" cy="1680"/>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3800" name="Oval 6">
              <a:extLst>
                <a:ext uri="{FF2B5EF4-FFF2-40B4-BE49-F238E27FC236}">
                  <a16:creationId xmlns:a16="http://schemas.microsoft.com/office/drawing/2014/main" id="{BF46663C-D5A8-5501-B497-6EDF6EED7FAE}"/>
                </a:ext>
              </a:extLst>
            </p:cNvPr>
            <p:cNvSpPr>
              <a:spLocks noChangeArrowheads="1"/>
            </p:cNvSpPr>
            <p:nvPr/>
          </p:nvSpPr>
          <p:spPr bwMode="auto">
            <a:xfrm>
              <a:off x="4224" y="2400"/>
              <a:ext cx="912" cy="912"/>
            </a:xfrm>
            <a:prstGeom prst="ellipse">
              <a:avLst/>
            </a:prstGeom>
            <a:solidFill>
              <a:srgbClr val="FF00FF"/>
            </a:solidFill>
            <a:ln w="9525">
              <a:solidFill>
                <a:schemeClr val="tx1"/>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3801" name="Text Box 8">
              <a:extLst>
                <a:ext uri="{FF2B5EF4-FFF2-40B4-BE49-F238E27FC236}">
                  <a16:creationId xmlns:a16="http://schemas.microsoft.com/office/drawing/2014/main" id="{A09D4F3E-039D-E668-6557-BB16E84B0BA1}"/>
                </a:ext>
              </a:extLst>
            </p:cNvPr>
            <p:cNvSpPr txBox="1">
              <a:spLocks noChangeArrowheads="1"/>
            </p:cNvSpPr>
            <p:nvPr/>
          </p:nvSpPr>
          <p:spPr bwMode="auto">
            <a:xfrm>
              <a:off x="3264" y="1826"/>
              <a:ext cx="857"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chemeClr val="bg1"/>
                  </a:solidFill>
                  <a:ea typeface="华文行楷" panose="02010800040101010101" pitchFamily="2" charset="-122"/>
                </a:rPr>
                <a:t>物质层</a:t>
              </a:r>
            </a:p>
          </p:txBody>
        </p:sp>
        <p:sp>
          <p:nvSpPr>
            <p:cNvPr id="33802" name="Text Box 9">
              <a:extLst>
                <a:ext uri="{FF2B5EF4-FFF2-40B4-BE49-F238E27FC236}">
                  <a16:creationId xmlns:a16="http://schemas.microsoft.com/office/drawing/2014/main" id="{8BD4158D-9685-022B-4144-2F8427064574}"/>
                </a:ext>
              </a:extLst>
            </p:cNvPr>
            <p:cNvSpPr txBox="1">
              <a:spLocks noChangeArrowheads="1"/>
            </p:cNvSpPr>
            <p:nvPr/>
          </p:nvSpPr>
          <p:spPr bwMode="auto">
            <a:xfrm>
              <a:off x="3888" y="2114"/>
              <a:ext cx="857"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ea typeface="华文行楷" panose="02010800040101010101" pitchFamily="2" charset="-122"/>
                </a:rPr>
                <a:t>制度层</a:t>
              </a:r>
            </a:p>
          </p:txBody>
        </p:sp>
        <p:sp>
          <p:nvSpPr>
            <p:cNvPr id="33803" name="Text Box 10">
              <a:extLst>
                <a:ext uri="{FF2B5EF4-FFF2-40B4-BE49-F238E27FC236}">
                  <a16:creationId xmlns:a16="http://schemas.microsoft.com/office/drawing/2014/main" id="{EF5B6D9C-164A-FD61-E67F-1067FED64A29}"/>
                </a:ext>
              </a:extLst>
            </p:cNvPr>
            <p:cNvSpPr txBox="1">
              <a:spLocks noChangeArrowheads="1"/>
            </p:cNvSpPr>
            <p:nvPr/>
          </p:nvSpPr>
          <p:spPr bwMode="auto">
            <a:xfrm>
              <a:off x="4396" y="2642"/>
              <a:ext cx="856"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chemeClr val="bg1"/>
                  </a:solidFill>
                  <a:ea typeface="华文行楷" panose="02010800040101010101" pitchFamily="2" charset="-122"/>
                </a:rPr>
                <a:t>精神层</a:t>
              </a:r>
            </a:p>
          </p:txBody>
        </p:sp>
      </p:grpSp>
      <p:pic>
        <p:nvPicPr>
          <p:cNvPr id="33797" name="Picture 13" descr="raoj_4">
            <a:extLst>
              <a:ext uri="{FF2B5EF4-FFF2-40B4-BE49-F238E27FC236}">
                <a16:creationId xmlns:a16="http://schemas.microsoft.com/office/drawing/2014/main" id="{55088DFB-3F71-5807-3B33-090DAA2103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50" y="3429000"/>
            <a:ext cx="410210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TotalTime>
  <Words>1929</Words>
  <Application>Microsoft Office PowerPoint</Application>
  <PresentationFormat>宽屏</PresentationFormat>
  <Paragraphs>174</Paragraphs>
  <Slides>41</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41</vt:i4>
      </vt:variant>
    </vt:vector>
  </HeadingPairs>
  <TitlesOfParts>
    <vt:vector size="54" baseType="lpstr">
      <vt:lpstr>Helvetica Neue</vt:lpstr>
      <vt:lpstr>等线</vt:lpstr>
      <vt:lpstr>等线 Light</vt:lpstr>
      <vt:lpstr>华文行楷</vt:lpstr>
      <vt:lpstr>楷体</vt:lpstr>
      <vt:lpstr>楷体_GB2312</vt:lpstr>
      <vt:lpstr>宋体</vt:lpstr>
      <vt:lpstr>微软雅黑</vt:lpstr>
      <vt:lpstr>-apple-system</vt:lpstr>
      <vt:lpstr>Arial</vt:lpstr>
      <vt:lpstr>Symbol</vt:lpstr>
      <vt:lpstr>Times New Roman</vt:lpstr>
      <vt:lpstr>Office 主题​​</vt:lpstr>
      <vt:lpstr>Intercultural Business    Communication: Cases and Analyses </vt:lpstr>
      <vt:lpstr>         跨文化 商务交流案例分析</vt:lpstr>
      <vt:lpstr>跨文化商务交流案例分析</vt:lpstr>
      <vt:lpstr>PowerPoint 演示文稿</vt:lpstr>
      <vt:lpstr>什么是企业文化</vt:lpstr>
      <vt:lpstr>企业文化特征</vt:lpstr>
      <vt:lpstr>企业文化构成要素</vt:lpstr>
      <vt:lpstr>企业文化功能</vt:lpstr>
      <vt:lpstr>企业文化层次</vt:lpstr>
      <vt:lpstr>表层企业文化</vt:lpstr>
      <vt:lpstr>PowerPoint 演示文稿</vt:lpstr>
      <vt:lpstr>logo</vt:lpstr>
      <vt:lpstr>doughnut</vt:lpstr>
      <vt:lpstr>中层企业文化</vt:lpstr>
      <vt:lpstr>深层企业文化</vt:lpstr>
      <vt:lpstr>PowerPoint 演示文稿</vt:lpstr>
      <vt:lpstr>企业文化模式:美国模式</vt:lpstr>
      <vt:lpstr>美国企业文化</vt:lpstr>
      <vt:lpstr>日本企业文化</vt:lpstr>
      <vt:lpstr>7S理论（企业文化从结构上分）</vt:lpstr>
      <vt:lpstr>中国文化特点</vt:lpstr>
      <vt:lpstr>中国企业文化 人文主义型的管理</vt:lpstr>
      <vt:lpstr>企业文化模式:华人模式</vt:lpstr>
      <vt:lpstr>企业文化模式:西欧模式</vt:lpstr>
      <vt:lpstr>管理者与企业文化</vt:lpstr>
      <vt:lpstr>跨文化的问题</vt:lpstr>
      <vt:lpstr>企业文化冲突焦点</vt:lpstr>
      <vt:lpstr>跨文化沟通五种方式 </vt:lpstr>
      <vt:lpstr> 已学习关于日本的案例 </vt:lpstr>
      <vt:lpstr>关于日本</vt:lpstr>
      <vt:lpstr>以心传心</vt:lpstr>
      <vt:lpstr>以心传心</vt:lpstr>
      <vt:lpstr>日本人说“不”</vt:lpstr>
      <vt:lpstr>佐藤现象</vt:lpstr>
      <vt:lpstr>日本人的特点</vt:lpstr>
      <vt:lpstr>1</vt:lpstr>
      <vt:lpstr>2</vt:lpstr>
      <vt:lpstr>3</vt:lpstr>
      <vt:lpstr>4</vt:lpstr>
      <vt:lpstr>5、6、7</vt:lpstr>
      <vt:lpstr>万能 どうも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ysx</dc:creator>
  <cp:lastModifiedBy>Ding Junling</cp:lastModifiedBy>
  <cp:revision>17</cp:revision>
  <dcterms:created xsi:type="dcterms:W3CDTF">2022-04-18T03:43:07Z</dcterms:created>
  <dcterms:modified xsi:type="dcterms:W3CDTF">2025-06-18T14:52:06Z</dcterms:modified>
</cp:coreProperties>
</file>