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9" r:id="rId2"/>
    <p:sldId id="260" r:id="rId3"/>
    <p:sldId id="682" r:id="rId4"/>
    <p:sldId id="808" r:id="rId5"/>
    <p:sldId id="809" r:id="rId6"/>
    <p:sldId id="817" r:id="rId7"/>
    <p:sldId id="278" r:id="rId8"/>
    <p:sldId id="907" r:id="rId9"/>
    <p:sldId id="439" r:id="rId10"/>
    <p:sldId id="440" r:id="rId11"/>
    <p:sldId id="442" r:id="rId12"/>
    <p:sldId id="430" r:id="rId13"/>
    <p:sldId id="806" r:id="rId14"/>
    <p:sldId id="830" r:id="rId15"/>
    <p:sldId id="829" r:id="rId16"/>
    <p:sldId id="807" r:id="rId17"/>
    <p:sldId id="799" r:id="rId18"/>
    <p:sldId id="800" r:id="rId19"/>
    <p:sldId id="715" r:id="rId20"/>
    <p:sldId id="823" r:id="rId21"/>
    <p:sldId id="827" r:id="rId22"/>
    <p:sldId id="891" r:id="rId23"/>
    <p:sldId id="727" r:id="rId24"/>
    <p:sldId id="893" r:id="rId25"/>
    <p:sldId id="732" r:id="rId26"/>
    <p:sldId id="733" r:id="rId27"/>
    <p:sldId id="736" r:id="rId28"/>
    <p:sldId id="737" r:id="rId29"/>
    <p:sldId id="892" r:id="rId30"/>
    <p:sldId id="824" r:id="rId31"/>
    <p:sldId id="908" r:id="rId32"/>
    <p:sldId id="890" r:id="rId33"/>
    <p:sldId id="825" r:id="rId34"/>
    <p:sldId id="826" r:id="rId35"/>
    <p:sldId id="739" r:id="rId36"/>
    <p:sldId id="741" r:id="rId37"/>
    <p:sldId id="745" r:id="rId38"/>
    <p:sldId id="909" r:id="rId39"/>
    <p:sldId id="263" r:id="rId40"/>
    <p:sldId id="910" r:id="rId41"/>
    <p:sldId id="269" r:id="rId42"/>
    <p:sldId id="811" r:id="rId43"/>
    <p:sldId id="831" r:id="rId44"/>
    <p:sldId id="833" r:id="rId45"/>
    <p:sldId id="812" r:id="rId46"/>
    <p:sldId id="279" r:id="rId47"/>
    <p:sldId id="903" r:id="rId48"/>
    <p:sldId id="828" r:id="rId49"/>
    <p:sldId id="834" r:id="rId50"/>
    <p:sldId id="835" r:id="rId51"/>
    <p:sldId id="864" r:id="rId52"/>
    <p:sldId id="836" r:id="rId53"/>
    <p:sldId id="866" r:id="rId54"/>
    <p:sldId id="902" r:id="rId55"/>
    <p:sldId id="281" r:id="rId5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F24A7-6411-47CA-ACE5-3B46FBE4B488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97C28-1DAB-4D2C-8F95-5EEA970FA0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00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4543E-765B-45D8-B14A-772F883142C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4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8900A1-00DE-2530-A59E-03263CF73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B7FE12-4E10-8270-730F-A1371523D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AE743-F261-3467-C219-87BCC827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23BF8-9839-F808-BF0A-15138C3C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50105-31A7-C192-59DF-7BF095383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98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646FEB-466B-BD28-8598-8793CBB0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23BC18-D739-AACF-9836-8C02C185F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BB0EA-4B8A-0BC0-FC87-F4FBE7E5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C3415-96EE-D67D-D7B3-BC05453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F39B4B-AC26-BB04-F78D-35501FEF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4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50526F-F3DF-DCD7-2771-436CB32CC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B124AB-2F59-9684-ACAD-9D94C4ADC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7585E9-ACD9-FA62-0B5F-A88967C2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6D1FCB-81BE-4D5F-3629-1881B00D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BBD7D2-C347-FFCF-9F46-EA942785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98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B381A5-CB61-E666-1BB5-16C9406B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309B17-F356-FB5A-C3EA-89B16056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73E58-D2B1-394F-7D79-02ECAC5A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0228AB-AD89-0AE5-AB3A-C7BBA144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26797-66BB-85FA-6A05-84EF3D0B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69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B47FD-F688-4672-BB4A-5726B808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23C3FF-A1E4-2784-2964-C01143D1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91C32C-5584-7096-A103-0AB56EAD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7F1023-C153-1973-4F1E-FAC0A54B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D93F08-35A0-3990-7D49-ABB75190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3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8DB38E-13ED-A815-A40B-4C37076D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1EB2A5-C961-9282-A5B2-5A1BBD6A2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68DBB6-9E9A-B247-3E8D-9E206D6B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38725F-7DE3-2507-9E9E-15E53E05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529597-58D8-F99D-D118-9B2C2CF4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DD8CF5-E991-CC61-DF4D-269F70CE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66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07C5A-B6DA-E4A8-CC32-CFED5880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B97253-762B-7168-0DD3-4BD4F4992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375D74-8AE0-D0CC-21C7-19640D6CC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C10E8A-DFC7-12AE-C758-59A7C7C7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14F1231-2769-417D-310D-F62952EEC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C353AFB-5E7B-F5C0-5257-E8D8FDCE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0922EC-371C-D2B8-EE56-29788546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89FF9A-1614-3410-6E85-B0586B84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65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11237-E6EF-5919-D8D7-E3EB15BA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700507-2B6B-7C79-D4BC-1E25EADF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92B2F5-61CB-5586-DBAA-75FE386F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F07988-F014-9AC1-CB96-B4E69797B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8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951854-6AE7-257D-3BA4-BBC02A7E7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286F788-40FB-5226-C4EE-07E6D07A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2344C5-A382-4EDC-3212-4FFAACE1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3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8DFB3-1256-976A-CC3F-624CFA1CC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EA2854-C891-5837-2A8D-ED7886A32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76A33F-EFF6-EA7D-B6E7-4912FF578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9E416B-251D-DC20-854A-E35F52B3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947D5-A74B-DCFA-1A63-06F4AAD63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F7A5B-D833-318C-39CB-2C6EC0AA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04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6C8C2-ED73-0E2F-60BC-D1B9A2F3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1721FE-42BC-4776-E293-8D4619A3C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4320AB-1949-CC57-C071-C13661643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890C73-5692-5D5D-804A-5990CB3B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C75721-C3BC-0996-21C8-E7676AE5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452734-695B-5886-DC9A-C8F1C2C1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87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533697-8D77-93DC-FEC0-57EE85DD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F077BA-A396-E9F2-5779-020E786B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FEFE58-C00C-4B05-9E19-0AE30E6C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AB34-2B95-4E70-80F3-15E451EF1521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D8682E-429F-016D-09A2-3C4FE75A7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4BDE88-80FE-7F73-439E-404DEC458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EBAB-660F-4D10-8097-7DAA1746E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16F93E-0C93-C0FF-FE92-025B490D96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730251"/>
            <a:ext cx="7772400" cy="2735263"/>
          </a:xfrm>
        </p:spPr>
        <p:txBody>
          <a:bodyPr/>
          <a:lstStyle/>
          <a:p>
            <a:pPr eaLnBrk="1" hangingPunct="1"/>
            <a:r>
              <a:rPr lang="zh-CN" altLang="en-US" sz="4000" dirty="0">
                <a:ea typeface="宋体" panose="02010600030101010101" pitchFamily="2" charset="-122"/>
              </a:rPr>
              <a:t>     </a:t>
            </a:r>
            <a:br>
              <a:rPr lang="zh-CN" altLang="en-US" sz="4000" dirty="0">
                <a:ea typeface="宋体" panose="02010600030101010101" pitchFamily="2" charset="-122"/>
              </a:rPr>
            </a:br>
            <a:r>
              <a:rPr lang="zh-CN" altLang="en-US" sz="4000" b="1" dirty="0">
                <a:ea typeface="宋体" panose="02010600030101010101" pitchFamily="2" charset="-122"/>
              </a:rPr>
              <a:t> Inter</a:t>
            </a:r>
            <a:r>
              <a:rPr lang="en-US" altLang="zh-CN" sz="4000" b="1" dirty="0">
                <a:ea typeface="宋体" panose="02010600030101010101" pitchFamily="2" charset="-122"/>
              </a:rPr>
              <a:t>cultural B</a:t>
            </a:r>
            <a:r>
              <a:rPr lang="zh-CN" altLang="en-US" sz="4000" b="1" dirty="0">
                <a:ea typeface="宋体" panose="02010600030101010101" pitchFamily="2" charset="-122"/>
              </a:rPr>
              <a:t>u</a:t>
            </a:r>
            <a:r>
              <a:rPr lang="en-US" altLang="zh-CN" sz="4000" b="1" dirty="0" err="1">
                <a:ea typeface="宋体" panose="02010600030101010101" pitchFamily="2" charset="-122"/>
              </a:rPr>
              <a:t>siness</a:t>
            </a:r>
            <a:r>
              <a:rPr lang="zh-CN" altLang="en-US" sz="4000" b="1" dirty="0">
                <a:ea typeface="宋体" panose="02010600030101010101" pitchFamily="2" charset="-122"/>
              </a:rPr>
              <a:t>    C</a:t>
            </a:r>
            <a:r>
              <a:rPr lang="en-US" altLang="zh-CN" sz="4000" b="1" dirty="0" err="1">
                <a:ea typeface="宋体" panose="02010600030101010101" pitchFamily="2" charset="-122"/>
              </a:rPr>
              <a:t>ommunication</a:t>
            </a:r>
            <a:r>
              <a:rPr lang="en-US" altLang="zh-CN" sz="4000" b="1" dirty="0">
                <a:ea typeface="宋体" panose="02010600030101010101" pitchFamily="2" charset="-122"/>
              </a:rPr>
              <a:t>:</a:t>
            </a:r>
            <a:br>
              <a:rPr lang="en-US" altLang="zh-CN" sz="4000" b="1" dirty="0">
                <a:ea typeface="宋体" panose="02010600030101010101" pitchFamily="2" charset="-122"/>
              </a:rPr>
            </a:br>
            <a:r>
              <a:rPr lang="en-US" altLang="zh-CN" sz="4000" b="1" dirty="0">
                <a:ea typeface="宋体" panose="02010600030101010101" pitchFamily="2" charset="-122"/>
              </a:rPr>
              <a:t>Cases and Analyses</a:t>
            </a:r>
            <a:br>
              <a:rPr lang="zh-CN" altLang="en-US" sz="3200" b="1" dirty="0">
                <a:ea typeface="宋体" panose="02010600030101010101" pitchFamily="2" charset="-122"/>
              </a:rPr>
            </a:b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BFB6BD2-AC08-FFF9-3AB5-EF39BDA7B6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92538" y="3357563"/>
            <a:ext cx="6508750" cy="1079500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                                          </a:t>
            </a:r>
          </a:p>
          <a:p>
            <a:pPr eaLnBrk="1" hangingPunct="1"/>
            <a:r>
              <a:rPr lang="en-US" altLang="zh-CN" dirty="0">
                <a:solidFill>
                  <a:schemeClr val="tx1"/>
                </a:solidFill>
                <a:ea typeface="宋体" panose="02010600030101010101" pitchFamily="2" charset="-122"/>
              </a:rPr>
              <a:t>2025.2-2025.6</a:t>
            </a:r>
          </a:p>
          <a:p>
            <a:pPr eaLnBrk="1" hangingPunct="1"/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F16A7871-94C0-4272-CFAC-1EB0342A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357563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6"/>
    </mc:Choice>
    <mc:Fallback xmlns="">
      <p:transition spd="slow" advTm="3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>
            <a:extLst>
              <a:ext uri="{FF2B5EF4-FFF2-40B4-BE49-F238E27FC236}">
                <a16:creationId xmlns:a16="http://schemas.microsoft.com/office/drawing/2014/main" id="{E4277585-3B72-6D60-27FB-290AD1F0F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少女  故事 </a:t>
            </a:r>
          </a:p>
        </p:txBody>
      </p:sp>
      <p:sp>
        <p:nvSpPr>
          <p:cNvPr id="29699" name="内容占位符 2">
            <a:extLst>
              <a:ext uri="{FF2B5EF4-FFF2-40B4-BE49-F238E27FC236}">
                <a16:creationId xmlns:a16="http://schemas.microsoft.com/office/drawing/2014/main" id="{5CE23EF1-D8FF-DFD5-272A-7EA68CC93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3300"/>
              <a:t> 第一次</a:t>
            </a:r>
            <a:endParaRPr lang="en-US" altLang="zh-CN" sz="3300"/>
          </a:p>
          <a:p>
            <a:r>
              <a:rPr lang="zh-CN" altLang="en-US" sz="3300"/>
              <a:t> 诱惑           </a:t>
            </a:r>
            <a:endParaRPr lang="en-US" altLang="zh-CN" sz="3300"/>
          </a:p>
        </p:txBody>
      </p:sp>
      <p:pic>
        <p:nvPicPr>
          <p:cNvPr id="29700" name="图片 4">
            <a:extLst>
              <a:ext uri="{FF2B5EF4-FFF2-40B4-BE49-F238E27FC236}">
                <a16:creationId xmlns:a16="http://schemas.microsoft.com/office/drawing/2014/main" id="{8652CCDE-37F8-D26F-5401-B5342FBE1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147764"/>
            <a:ext cx="34290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>
            <a:extLst>
              <a:ext uri="{FF2B5EF4-FFF2-40B4-BE49-F238E27FC236}">
                <a16:creationId xmlns:a16="http://schemas.microsoft.com/office/drawing/2014/main" id="{AB76679B-C161-191A-5949-F41E923B4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忏悔：   少女的    神父的   </a:t>
            </a:r>
          </a:p>
        </p:txBody>
      </p:sp>
      <p:pic>
        <p:nvPicPr>
          <p:cNvPr id="30723" name="内容占位符 4">
            <a:extLst>
              <a:ext uri="{FF2B5EF4-FFF2-40B4-BE49-F238E27FC236}">
                <a16:creationId xmlns:a16="http://schemas.microsoft.com/office/drawing/2014/main" id="{8108FA6B-11EF-9CDC-7A51-09564C9ABC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63800"/>
            <a:ext cx="4914900" cy="3263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>
            <a:extLst>
              <a:ext uri="{FF2B5EF4-FFF2-40B4-BE49-F238E27FC236}">
                <a16:creationId xmlns:a16="http://schemas.microsoft.com/office/drawing/2014/main" id="{6A6F5A92-FE84-8C49-7111-92B463770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成语</a:t>
            </a:r>
          </a:p>
        </p:txBody>
      </p:sp>
      <p:pic>
        <p:nvPicPr>
          <p:cNvPr id="31747" name="内容占位符 4">
            <a:extLst>
              <a:ext uri="{FF2B5EF4-FFF2-40B4-BE49-F238E27FC236}">
                <a16:creationId xmlns:a16="http://schemas.microsoft.com/office/drawing/2014/main" id="{2D0540C7-42E0-898F-C2DC-366586948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254250"/>
            <a:ext cx="4286250" cy="32083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A62B1EA-0C2F-A652-E5E2-ADD5C75C0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案例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059362C-823F-71B1-94B4-9049E6339D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zh-CN" sz="3600">
                <a:ea typeface="宋体" panose="02010600030101010101" pitchFamily="2" charset="-122"/>
              </a:rPr>
              <a:t>Who Caused the Toyota Advertisement Trouble?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内容占位符 3">
            <a:extLst>
              <a:ext uri="{FF2B5EF4-FFF2-40B4-BE49-F238E27FC236}">
                <a16:creationId xmlns:a16="http://schemas.microsoft.com/office/drawing/2014/main" id="{7F9BA50D-B00A-1264-239D-40AA51FAB1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2045" y="1102936"/>
            <a:ext cx="8928755" cy="48168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内容占位符 3">
            <a:extLst>
              <a:ext uri="{FF2B5EF4-FFF2-40B4-BE49-F238E27FC236}">
                <a16:creationId xmlns:a16="http://schemas.microsoft.com/office/drawing/2014/main" id="{ABE5635B-B793-73A1-0E48-7F1CC27F65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031" y="1874838"/>
            <a:ext cx="7467469" cy="39751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9A8AC9BF-8D78-E53D-1280-0558AFF0A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i="1" dirty="0">
                <a:ea typeface="宋体" panose="02010600030101010101" pitchFamily="2" charset="-122"/>
              </a:rPr>
              <a:t>两则平面广告引起轩然大波</a:t>
            </a:r>
            <a:r>
              <a:rPr lang="en-US" altLang="zh-CN" i="1" dirty="0">
                <a:ea typeface="宋体" panose="02010600030101010101" pitchFamily="2" charset="-122"/>
              </a:rPr>
              <a:t>,</a:t>
            </a:r>
            <a:r>
              <a:rPr lang="zh-CN" altLang="en-US" i="1" dirty="0">
                <a:ea typeface="宋体" panose="02010600030101010101" pitchFamily="2" charset="-122"/>
              </a:rPr>
              <a:t>类似丰田广告的事件发生不止一次</a:t>
            </a:r>
            <a:r>
              <a:rPr lang="en-US" altLang="zh-CN" i="1" dirty="0">
                <a:ea typeface="宋体" panose="02010600030101010101" pitchFamily="2" charset="-122"/>
              </a:rPr>
              <a:t>,</a:t>
            </a:r>
            <a:r>
              <a:rPr lang="zh-CN" altLang="en-US" i="1" dirty="0">
                <a:ea typeface="宋体" panose="02010600030101010101" pitchFamily="2" charset="-122"/>
              </a:rPr>
              <a:t>是商业问题，历史问题？还是文化问题？恐怕难以一言以蔽之</a:t>
            </a:r>
            <a:r>
              <a:rPr lang="en-US" altLang="zh-CN" i="1" dirty="0">
                <a:ea typeface="宋体" panose="02010600030101010101" pitchFamily="2" charset="-122"/>
              </a:rPr>
              <a:t>,</a:t>
            </a:r>
            <a:r>
              <a:rPr lang="zh-CN" altLang="en-US" i="1" dirty="0">
                <a:ea typeface="宋体" panose="02010600030101010101" pitchFamily="2" charset="-122"/>
              </a:rPr>
              <a:t>但广告与文化似乎是商业营销中一个永恒的话题。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00FF00"/>
                </a:solidFill>
                <a:ea typeface="宋体" panose="02010600030101010101" pitchFamily="2" charset="-122"/>
              </a:rPr>
              <a:t>参见案例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162BA071-064F-C508-E9CF-C1498ABB5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                         </a:t>
            </a:r>
            <a:r>
              <a:rPr lang="en-US" altLang="zh-CN">
                <a:ea typeface="宋体" panose="02010600030101010101" pitchFamily="2" charset="-122"/>
              </a:rPr>
              <a:t>Questions for discussion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F13493EC-C862-405A-2589-E94FC11F3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CN" sz="2900" dirty="0">
                <a:ea typeface="宋体" panose="02010600030101010101" pitchFamily="2" charset="-122"/>
              </a:rPr>
              <a:t>1</a:t>
            </a:r>
            <a:r>
              <a:rPr lang="zh-CN" altLang="en-US" sz="2900" dirty="0">
                <a:ea typeface="宋体" panose="02010600030101010101" pitchFamily="2" charset="-122"/>
              </a:rPr>
              <a:t>．</a:t>
            </a:r>
            <a:r>
              <a:rPr lang="en-US" altLang="zh-CN" sz="2900" dirty="0">
                <a:ea typeface="宋体" panose="02010600030101010101" pitchFamily="2" charset="-122"/>
              </a:rPr>
              <a:t>When you read the </a:t>
            </a:r>
            <a:r>
              <a:rPr lang="en-US" altLang="zh-CN" sz="2900" dirty="0" err="1">
                <a:ea typeface="宋体" panose="02010600030101010101" pitchFamily="2" charset="-122"/>
              </a:rPr>
              <a:t>advertisement,will</a:t>
            </a:r>
            <a:r>
              <a:rPr lang="en-US" altLang="zh-CN" sz="2900" dirty="0">
                <a:ea typeface="宋体" panose="02010600030101010101" pitchFamily="2" charset="-122"/>
              </a:rPr>
              <a:t> you feel insulted by it’s design?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900" dirty="0">
                <a:ea typeface="宋体" panose="02010600030101010101" pitchFamily="2" charset="-122"/>
              </a:rPr>
              <a:t>2.In your </a:t>
            </a:r>
            <a:r>
              <a:rPr lang="en-US" altLang="zh-CN" sz="2900" dirty="0" err="1">
                <a:ea typeface="宋体" panose="02010600030101010101" pitchFamily="2" charset="-122"/>
              </a:rPr>
              <a:t>opinion,do</a:t>
            </a:r>
            <a:r>
              <a:rPr lang="en-US" altLang="zh-CN" sz="2900" dirty="0">
                <a:ea typeface="宋体" panose="02010600030101010101" pitchFamily="2" charset="-122"/>
              </a:rPr>
              <a:t> you think the Toyota company  design the advertisement on purpose?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900" dirty="0">
                <a:ea typeface="宋体" panose="02010600030101010101" pitchFamily="2" charset="-122"/>
              </a:rPr>
              <a:t>3.What do you think is the </a:t>
            </a:r>
            <a:r>
              <a:rPr lang="en-US" altLang="zh-CN" sz="2900" dirty="0" err="1">
                <a:ea typeface="宋体" panose="02010600030101010101" pitchFamily="2" charset="-122"/>
              </a:rPr>
              <a:t>majore</a:t>
            </a:r>
            <a:r>
              <a:rPr lang="en-US" altLang="zh-CN" sz="2900" dirty="0">
                <a:ea typeface="宋体" panose="02010600030101010101" pitchFamily="2" charset="-122"/>
              </a:rPr>
              <a:t> reason for this matter?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900" dirty="0">
                <a:ea typeface="宋体" panose="02010600030101010101" pitchFamily="2" charset="-122"/>
              </a:rPr>
              <a:t>4.What lesson can we learn from this matter?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29800">
                                          <p:val>
                                            <p:strVal val="#ppt_h/2"/>
                                          </p:val>
                                        </p:tav>
                                        <p:tav tm="398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9700">
                                          <p:val>
                                            <p:strVal val="#ppt_h"/>
                                          </p:val>
                                        </p:tav>
                                        <p:tav tm="69800">
                                          <p:val>
                                            <p:strVal val="#ppt_h/2"/>
                                          </p:val>
                                        </p:tav>
                                        <p:tav tm="799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19900">
                                          <p:val>
                                            <p:strVal val="#ppt_y-.2"/>
                                          </p:val>
                                        </p:tav>
                                        <p:tav tm="29800">
                                          <p:val>
                                            <p:strVal val="#ppt_y"/>
                                          </p:val>
                                        </p:tav>
                                        <p:tav tm="398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597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800">
                                          <p:val>
                                            <p:strVal val="#ppt_y"/>
                                          </p:val>
                                        </p:tav>
                                        <p:tav tm="799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89B1FD9-FF42-930B-C649-42F1FF318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    矛盾冲突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7D4377-5C2A-FCD1-FFA5-050BC010F1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rgbClr val="0000CC"/>
                </a:solidFill>
                <a:ea typeface="宋体" panose="02010600030101010101" pitchFamily="2" charset="-122"/>
              </a:rPr>
              <a:t>案例主体</a:t>
            </a:r>
            <a:r>
              <a:rPr lang="en-US" altLang="zh-CN">
                <a:solidFill>
                  <a:srgbClr val="0000CC"/>
                </a:solidFill>
                <a:ea typeface="宋体" panose="02010600030101010101" pitchFamily="2" charset="-122"/>
              </a:rPr>
              <a:t>:</a:t>
            </a:r>
            <a:r>
              <a:rPr lang="zh-CN" altLang="en-US">
                <a:solidFill>
                  <a:srgbClr val="9900CC"/>
                </a:solidFill>
                <a:ea typeface="宋体" panose="02010600030101010101" pitchFamily="2" charset="-122"/>
              </a:rPr>
              <a:t>日本公司</a:t>
            </a:r>
            <a:r>
              <a:rPr lang="zh-CN" altLang="en-US">
                <a:ea typeface="宋体" panose="02010600030101010101" pitchFamily="2" charset="-122"/>
              </a:rPr>
              <a:t> ，</a:t>
            </a:r>
            <a:r>
              <a:rPr lang="zh-CN" altLang="en-US">
                <a:solidFill>
                  <a:srgbClr val="F7171C"/>
                </a:solidFill>
                <a:ea typeface="宋体" panose="02010600030101010101" pitchFamily="2" charset="-122"/>
              </a:rPr>
              <a:t>中国市场</a:t>
            </a:r>
            <a:endParaRPr lang="zh-CN" altLang="en-US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商务交流中的误解</a:t>
            </a:r>
          </a:p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民族感情</a:t>
            </a:r>
          </a:p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“车到山前必有路，有路必有丰田车” </a:t>
            </a:r>
          </a:p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只考虑到产品的宣传效果，而忽略了石狮在中国文化中的象征意义。</a:t>
            </a:r>
          </a:p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卢沟桥事变中的石狮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F7DB248-E489-0B68-1FC0-08574DA43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案例</a:t>
            </a:r>
            <a:r>
              <a:rPr lang="en-US" altLang="zh-CN">
                <a:ea typeface="宋体" panose="02010600030101010101" pitchFamily="2" charset="-122"/>
              </a:rPr>
              <a:t>2  Falling Dragon Rising Anger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798B58-43B3-E25E-7E98-BF5F2014A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en-US" b="1" i="1" dirty="0">
                <a:ea typeface="宋体" panose="02010600030101010101" pitchFamily="2" charset="-122"/>
              </a:rPr>
              <a:t>       一则立邦漆“龙篇”的广告引起了中国人民广泛的愤怒， 这则广告为何再次激怒了中国人呢？</a:t>
            </a:r>
          </a:p>
          <a:p>
            <a:pPr eaLnBrk="1" hangingPunct="1">
              <a:buFontTx/>
              <a:buNone/>
            </a:pPr>
            <a:endParaRPr lang="zh-CN" altLang="en-US" b="1" i="1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zh-CN" altLang="en-US" b="1" i="1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参见案例</a:t>
            </a:r>
          </a:p>
          <a:p>
            <a:pPr eaLnBrk="1" hangingPunct="1">
              <a:buFontTx/>
              <a:buNone/>
            </a:pPr>
            <a:endParaRPr lang="zh-CN" altLang="en-US" b="1" i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7039DB3-C840-995B-C59B-A4EB57341F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9" y="476251"/>
            <a:ext cx="7845425" cy="2665413"/>
          </a:xfrm>
        </p:spPr>
        <p:txBody>
          <a:bodyPr/>
          <a:lstStyle/>
          <a:p>
            <a:pPr eaLnBrk="1" hangingPunct="1"/>
            <a:r>
              <a:rPr lang="zh-CN" altLang="en-US" sz="1800">
                <a:ea typeface="宋体" panose="02010600030101010101" pitchFamily="2" charset="-122"/>
              </a:rPr>
              <a:t>        </a:t>
            </a:r>
            <a:r>
              <a:rPr lang="zh-CN" altLang="en-US" sz="2800">
                <a:ea typeface="宋体" panose="02010600030101010101" pitchFamily="2" charset="-122"/>
              </a:rPr>
              <a:t>   </a:t>
            </a:r>
            <a:r>
              <a:rPr lang="zh-CN" altLang="en-US" sz="4000">
                <a:ea typeface="宋体" panose="02010600030101010101" pitchFamily="2" charset="-122"/>
              </a:rPr>
              <a:t>跨文化商务交流案例分析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D9E0670-C255-285A-8C38-BAC9B34F68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5913" y="3500439"/>
            <a:ext cx="6400800" cy="1044575"/>
          </a:xfrm>
        </p:spPr>
        <p:txBody>
          <a:bodyPr/>
          <a:lstStyle/>
          <a:p>
            <a:pPr eaLnBrk="1" hangingPunct="1"/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丁俊玲</a:t>
            </a:r>
          </a:p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内容占位符 3">
            <a:extLst>
              <a:ext uri="{FF2B5EF4-FFF2-40B4-BE49-F238E27FC236}">
                <a16:creationId xmlns:a16="http://schemas.microsoft.com/office/drawing/2014/main" id="{C40BEBE7-C3E7-9458-B8B2-E66B7E921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844675"/>
            <a:ext cx="3683000" cy="3683000"/>
          </a:xfrm>
        </p:spPr>
      </p:pic>
      <p:pic>
        <p:nvPicPr>
          <p:cNvPr id="41987" name="图片 4">
            <a:extLst>
              <a:ext uri="{FF2B5EF4-FFF2-40B4-BE49-F238E27FC236}">
                <a16:creationId xmlns:a16="http://schemas.microsoft.com/office/drawing/2014/main" id="{FDE264BB-6D5F-0F59-BB4D-E569D079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1700214"/>
            <a:ext cx="47593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5" descr="20088219418656_2">
            <a:extLst>
              <a:ext uri="{FF2B5EF4-FFF2-40B4-BE49-F238E27FC236}">
                <a16:creationId xmlns:a16="http://schemas.microsoft.com/office/drawing/2014/main" id="{E50ACF99-3617-E64F-0B91-7AA63518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646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>
            <a:extLst>
              <a:ext uri="{FF2B5EF4-FFF2-40B4-BE49-F238E27FC236}">
                <a16:creationId xmlns:a16="http://schemas.microsoft.com/office/drawing/2014/main" id="{F1C9D128-57F5-54C4-704C-F91669182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争议</a:t>
            </a:r>
          </a:p>
        </p:txBody>
      </p:sp>
      <p:pic>
        <p:nvPicPr>
          <p:cNvPr id="44035" name="内容占位符 3">
            <a:extLst>
              <a:ext uri="{FF2B5EF4-FFF2-40B4-BE49-F238E27FC236}">
                <a16:creationId xmlns:a16="http://schemas.microsoft.com/office/drawing/2014/main" id="{F9F2977A-95DF-7476-853C-ED7B959C92E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17815" r="4605" b="10739"/>
          <a:stretch>
            <a:fillRect/>
          </a:stretch>
        </p:blipFill>
        <p:spPr>
          <a:xfrm>
            <a:off x="2719389" y="1831976"/>
            <a:ext cx="6753225" cy="40624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611BAEA-DF24-92BC-F451-7E2F34C66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Questions for discussion</a:t>
            </a:r>
            <a:br>
              <a:rPr lang="en-US" altLang="zh-CN">
                <a:ea typeface="宋体" panose="02010600030101010101" pitchFamily="2" charset="-122"/>
              </a:rPr>
            </a:b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402F6D1-8E7C-DBF8-1220-4269911710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1.Do you see some similar problems facing Nippon and </a:t>
            </a:r>
            <a:r>
              <a:rPr lang="en-US" altLang="zh-CN" dirty="0" err="1">
                <a:ea typeface="宋体" panose="02010600030101010101" pitchFamily="2" charset="-122"/>
              </a:rPr>
              <a:t>Nike?If</a:t>
            </a:r>
            <a:r>
              <a:rPr lang="en-US" altLang="zh-CN" dirty="0">
                <a:ea typeface="宋体" panose="02010600030101010101" pitchFamily="2" charset="-122"/>
              </a:rPr>
              <a:t> this is the </a:t>
            </a:r>
            <a:r>
              <a:rPr lang="en-US" altLang="zh-CN" dirty="0" err="1">
                <a:ea typeface="宋体" panose="02010600030101010101" pitchFamily="2" charset="-122"/>
              </a:rPr>
              <a:t>case,what</a:t>
            </a:r>
            <a:r>
              <a:rPr lang="en-US" altLang="zh-CN" dirty="0">
                <a:ea typeface="宋体" panose="02010600030101010101" pitchFamily="2" charset="-122"/>
              </a:rPr>
              <a:t> are the similar problems ?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2.In your view, why does this advertisement bring about so many debates?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3.What are the </a:t>
            </a:r>
            <a:r>
              <a:rPr lang="en-US" altLang="zh-CN" dirty="0" err="1">
                <a:ea typeface="宋体" panose="02010600030101010101" pitchFamily="2" charset="-122"/>
              </a:rPr>
              <a:t>nagative</a:t>
            </a:r>
            <a:r>
              <a:rPr lang="en-US" altLang="zh-CN" dirty="0">
                <a:ea typeface="宋体" panose="02010600030101010101" pitchFamily="2" charset="-122"/>
              </a:rPr>
              <a:t> effects if a company is unaware of cultural differences in advertising?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内容占位符 2">
            <a:extLst>
              <a:ext uri="{FF2B5EF4-FFF2-40B4-BE49-F238E27FC236}">
                <a16:creationId xmlns:a16="http://schemas.microsoft.com/office/drawing/2014/main" id="{9A266667-45C7-3347-BA85-C9D820CEB3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716437"/>
            <a:ext cx="10439400" cy="546052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雪板龙图案，寓意“人中之龙”，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滑雪服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一条金色的龙。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赛服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zh-CN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“这些都是我设计的，我一直特别关注时尚，我也是模特，希望通过滑雪，在冬奥会赛场把中国元素展示给世界。”</a:t>
            </a:r>
            <a:endParaRPr lang="en-US" altLang="zh-CN" dirty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-2022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北京 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金</a:t>
            </a:r>
            <a:r>
              <a: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银</a:t>
            </a:r>
            <a:endParaRPr lang="zh-CN" altLang="zh-CN" sz="36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ABDC5844-674C-23CC-7A41-28D37CA1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40" y="3077149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20DCA0B-6F1E-7959-24BE-7A31639D9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solidFill>
                  <a:schemeClr val="tx1"/>
                </a:solidFill>
                <a:ea typeface="宋体" panose="02010600030101010101" pitchFamily="2" charset="-122"/>
              </a:rPr>
              <a:t>文化沟通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7A76408-1305-A012-23B8-DFE77B7918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1</a:t>
            </a:r>
            <a:r>
              <a:rPr lang="zh-CN" altLang="en-US" b="1" dirty="0">
                <a:ea typeface="宋体" panose="02010600030101010101" pitchFamily="2" charset="-122"/>
              </a:rPr>
              <a:t>）公司危机公关：门户网站和主流媒体的关系，不大肆炒作；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2</a:t>
            </a:r>
            <a:r>
              <a:rPr lang="zh-CN" altLang="en-US" b="1" dirty="0">
                <a:ea typeface="宋体" panose="02010600030101010101" pitchFamily="2" charset="-122"/>
              </a:rPr>
              <a:t>）立即在媒体上致歉，影响降到最小；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ea typeface="宋体" panose="02010600030101010101" pitchFamily="2" charset="-122"/>
              </a:rPr>
              <a:t>3</a:t>
            </a:r>
            <a:r>
              <a:rPr lang="zh-CN" altLang="en-US" b="1" dirty="0">
                <a:ea typeface="宋体" panose="02010600030101010101" pitchFamily="2" charset="-122"/>
              </a:rPr>
              <a:t>）理解广告与文化的关系在实践中注意广告文化功能：做广告时要充分吸取教训，考虑民族心理、传统文化，不触碰文化禁忌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83A3D9C7-4DAC-E6C2-DC91-C4F65B03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970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C82B0E3-C773-8EAA-21A6-4C29DB0B2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3 Baby Boom to Baby Bust:procter &amp; Gamber in Japan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5E1C42D-8DE3-9EBF-5E8C-BC9B89C209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i="1" dirty="0">
                <a:ea typeface="宋体" panose="02010600030101010101" pitchFamily="2" charset="-122"/>
              </a:rPr>
              <a:t>宝洁的帮宝适尿布风靡全球，其产品为人称道，给无数家庭带来了方便，而当年宝洁在日本市场推出这款产品时，却遭遇了 “滑铁卢”。原因何在？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dirty="0">
                <a:ea typeface="宋体" panose="02010600030101010101" pitchFamily="2" charset="-122"/>
              </a:rPr>
              <a:t>参见案例</a:t>
            </a:r>
          </a:p>
        </p:txBody>
      </p:sp>
      <p:pic>
        <p:nvPicPr>
          <p:cNvPr id="52228" name="图片 1">
            <a:extLst>
              <a:ext uri="{FF2B5EF4-FFF2-40B4-BE49-F238E27FC236}">
                <a16:creationId xmlns:a16="http://schemas.microsoft.com/office/drawing/2014/main" id="{035FD153-763A-8E2C-0AA2-3A1EED91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192" y="3149600"/>
            <a:ext cx="6096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4F6B10D-BA35-7ED0-2E32-EAE79E4D5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Questions for discussion</a:t>
            </a:r>
            <a:br>
              <a:rPr lang="en-US" altLang="zh-CN">
                <a:ea typeface="宋体" panose="02010600030101010101" pitchFamily="2" charset="-122"/>
              </a:rPr>
            </a:b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F5EA66A-D317-97A3-381C-66B89FD605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zh-CN" altLang="en-US">
                <a:ea typeface="宋体" panose="02010600030101010101" pitchFamily="2" charset="-122"/>
              </a:rPr>
              <a:t>．</a:t>
            </a:r>
            <a:r>
              <a:rPr lang="en-US" altLang="zh-CN">
                <a:ea typeface="宋体" panose="02010600030101010101" pitchFamily="2" charset="-122"/>
              </a:rPr>
              <a:t>Why did the advertisement confuse Japanese consumers while it was a huge success among American baby boomers?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．</a:t>
            </a:r>
            <a:r>
              <a:rPr lang="en-US" altLang="zh-CN">
                <a:ea typeface="宋体" panose="02010600030101010101" pitchFamily="2" charset="-122"/>
              </a:rPr>
              <a:t>Can you figure out the cultural elements in this case? Explain in detail.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3.What could be done in terms of the advertisement to meet Japanese consumers’paychological and cultural needs?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B1904D4-9D8A-6A80-53CD-541DA8679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矛盾冲突</a:t>
            </a:r>
            <a:br>
              <a:rPr lang="zh-CN" altLang="en-US">
                <a:ea typeface="宋体" panose="02010600030101010101" pitchFamily="2" charset="-122"/>
              </a:rPr>
            </a:b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C1D7A7AD-AEE4-532A-E773-D0533D3472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dirty="0">
                <a:ea typeface="宋体" panose="02010600030101010101" pitchFamily="2" charset="-122"/>
              </a:rPr>
              <a:t>案例主体：</a:t>
            </a:r>
            <a:r>
              <a:rPr lang="zh-CN" altLang="en-US" dirty="0">
                <a:solidFill>
                  <a:srgbClr val="0000FF"/>
                </a:solidFill>
                <a:ea typeface="宋体" panose="02010600030101010101" pitchFamily="2" charset="-122"/>
              </a:rPr>
              <a:t>美国</a:t>
            </a:r>
            <a:r>
              <a:rPr lang="zh-CN" altLang="en-US" b="1" dirty="0">
                <a:ea typeface="宋体" panose="02010600030101010101" pitchFamily="2" charset="-122"/>
              </a:rPr>
              <a:t>宝洁公司</a:t>
            </a:r>
            <a:r>
              <a:rPr lang="en-US" altLang="zh-CN" b="1" dirty="0">
                <a:ea typeface="宋体" panose="02010600030101010101" pitchFamily="2" charset="-122"/>
              </a:rPr>
              <a:t>VS 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日本</a:t>
            </a:r>
            <a:r>
              <a:rPr lang="zh-CN" altLang="en-US" b="1" dirty="0">
                <a:ea typeface="宋体" panose="02010600030101010101" pitchFamily="2" charset="-122"/>
              </a:rPr>
              <a:t>市场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不同文化背景的消费者对同一广告有不同的理解，宝洁在美国大获成功的一次性尿布广告在日本却遭到了“滑铁卢”，引起了日本消费的大惑不解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>
            <a:extLst>
              <a:ext uri="{FF2B5EF4-FFF2-40B4-BE49-F238E27FC236}">
                <a16:creationId xmlns:a16="http://schemas.microsoft.com/office/drawing/2014/main" id="{41644860-E941-F88E-D6F1-5E41A6B27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不同传说</a:t>
            </a:r>
          </a:p>
        </p:txBody>
      </p:sp>
      <p:sp>
        <p:nvSpPr>
          <p:cNvPr id="56323" name="内容占位符 2">
            <a:extLst>
              <a:ext uri="{FF2B5EF4-FFF2-40B4-BE49-F238E27FC236}">
                <a16:creationId xmlns:a16="http://schemas.microsoft.com/office/drawing/2014/main" id="{3A275E3B-0068-0CBF-84EA-72D12A6B30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1961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宝洁公司推出了世界上首个一次性尿布，广告展示的是鹳给幸福家庭送来帮宝适（</a:t>
            </a:r>
            <a:r>
              <a:rPr lang="zh-CN" altLang="en-US" dirty="0"/>
              <a:t> “</a:t>
            </a:r>
            <a:r>
              <a:rPr lang="en-US" altLang="zh-CN" dirty="0"/>
              <a:t>4664”</a:t>
            </a:r>
            <a:r>
              <a:rPr lang="zh-CN" altLang="en-US" dirty="0"/>
              <a:t>现象，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婴儿潮时期广告）</a:t>
            </a:r>
            <a:endParaRPr lang="en-US" altLang="zh-CN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十年后，在</a:t>
            </a:r>
            <a:r>
              <a:rPr lang="zh-CN" altLang="en-US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日本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推出帮宝适品牌时，却遭遇了广告投放历史上最大失败。</a:t>
            </a: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4">
            <a:extLst>
              <a:ext uri="{FF2B5EF4-FFF2-40B4-BE49-F238E27FC236}">
                <a16:creationId xmlns:a16="http://schemas.microsoft.com/office/drawing/2014/main" id="{14D9B697-AC9C-8011-5860-F1B308D50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1500" y="2293938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23" name="Rectangle 8">
            <a:extLst>
              <a:ext uri="{FF2B5EF4-FFF2-40B4-BE49-F238E27FC236}">
                <a16:creationId xmlns:a16="http://schemas.microsoft.com/office/drawing/2014/main" id="{2BBA2131-E44E-D30A-DE97-98EE72C3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73238"/>
            <a:ext cx="5600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FF3399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一、跨文化广告本土化</a:t>
            </a:r>
            <a:endParaRPr lang="zh-CN" altLang="en-US" sz="3200"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200" b="1">
              <a:solidFill>
                <a:srgbClr val="FF0066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2532" name="Line 9">
            <a:extLst>
              <a:ext uri="{FF2B5EF4-FFF2-40B4-BE49-F238E27FC236}">
                <a16:creationId xmlns:a16="http://schemas.microsoft.com/office/drawing/2014/main" id="{10A8072D-A527-60AF-8EE6-0A63D1519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0" y="3711575"/>
            <a:ext cx="484505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26" name="Rectangle 12">
            <a:extLst>
              <a:ext uri="{FF2B5EF4-FFF2-40B4-BE49-F238E27FC236}">
                <a16:creationId xmlns:a16="http://schemas.microsoft.com/office/drawing/2014/main" id="{F8DE8E66-7233-8771-F6C4-240436787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500439"/>
            <a:ext cx="53641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200" b="1">
              <a:solidFill>
                <a:schemeClr val="hlink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22534" name="Line 13">
            <a:extLst>
              <a:ext uri="{FF2B5EF4-FFF2-40B4-BE49-F238E27FC236}">
                <a16:creationId xmlns:a16="http://schemas.microsoft.com/office/drawing/2014/main" id="{60BF692B-9CB5-9231-D623-C1D0F697C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5775" y="5373688"/>
            <a:ext cx="4800600" cy="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28" name="Rectangle 14">
            <a:extLst>
              <a:ext uri="{FF2B5EF4-FFF2-40B4-BE49-F238E27FC236}">
                <a16:creationId xmlns:a16="http://schemas.microsoft.com/office/drawing/2014/main" id="{EFFB4BA3-3B7C-6806-1DC6-A31E7764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4070350"/>
            <a:ext cx="56896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CC00CC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二、案例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CC00CC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     </a:t>
            </a:r>
            <a:r>
              <a:rPr lang="zh-CN" altLang="en-US" sz="2000" b="1">
                <a:solidFill>
                  <a:srgbClr val="CC00CC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矛盾冲突   原因分析   文化沟通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000" b="1">
              <a:solidFill>
                <a:srgbClr val="0000CC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三、总结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200" b="1">
              <a:solidFill>
                <a:srgbClr val="CC00CC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grpSp>
        <p:nvGrpSpPr>
          <p:cNvPr id="22536" name="Group 10">
            <a:extLst>
              <a:ext uri="{FF2B5EF4-FFF2-40B4-BE49-F238E27FC236}">
                <a16:creationId xmlns:a16="http://schemas.microsoft.com/office/drawing/2014/main" id="{317AC56E-AE1E-49E9-7D6D-33D0D4A04EA4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1700214"/>
            <a:ext cx="476250" cy="661987"/>
            <a:chOff x="0" y="0"/>
            <a:chExt cx="416" cy="416"/>
          </a:xfrm>
        </p:grpSpPr>
        <p:sp>
          <p:nvSpPr>
            <p:cNvPr id="22554" name="Oval 52">
              <a:extLst>
                <a:ext uri="{FF2B5EF4-FFF2-40B4-BE49-F238E27FC236}">
                  <a16:creationId xmlns:a16="http://schemas.microsoft.com/office/drawing/2014/main" id="{C3DDEA6A-816B-AAAB-BEF8-67D407D89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2555" name="Group 12">
              <a:extLst>
                <a:ext uri="{FF2B5EF4-FFF2-40B4-BE49-F238E27FC236}">
                  <a16:creationId xmlns:a16="http://schemas.microsoft.com/office/drawing/2014/main" id="{39FE5E06-E08C-56CA-E976-40C781DBB051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22557" name="Picture 54" descr="circuler_1">
                <a:extLst>
                  <a:ext uri="{FF2B5EF4-FFF2-40B4-BE49-F238E27FC236}">
                    <a16:creationId xmlns:a16="http://schemas.microsoft.com/office/drawing/2014/main" id="{C0E2535A-9810-6276-7FE9-7394C7C05D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558" name="Group 14">
                <a:extLst>
                  <a:ext uri="{FF2B5EF4-FFF2-40B4-BE49-F238E27FC236}">
                    <a16:creationId xmlns:a16="http://schemas.microsoft.com/office/drawing/2014/main" id="{90F92A60-44D1-4AAB-9D55-685BA7444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3" y="-5"/>
                <a:ext cx="438" cy="430"/>
                <a:chOff x="0" y="0"/>
                <a:chExt cx="890016" cy="890016"/>
              </a:xfrm>
            </p:grpSpPr>
            <p:pic>
              <p:nvPicPr>
                <p:cNvPr id="22560" name="Oval 55">
                  <a:extLst>
                    <a:ext uri="{FF2B5EF4-FFF2-40B4-BE49-F238E27FC236}">
                      <a16:creationId xmlns:a16="http://schemas.microsoft.com/office/drawing/2014/main" id="{5FF028A9-9C40-58F6-8474-F16D624FAD64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90016" cy="890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61" name="Text Box 16">
                  <a:extLst>
                    <a:ext uri="{FF2B5EF4-FFF2-40B4-BE49-F238E27FC236}">
                      <a16:creationId xmlns:a16="http://schemas.microsoft.com/office/drawing/2014/main" id="{55BD26C9-1AB7-8CF8-F26A-2422E64F7F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135961" y="137323"/>
                  <a:ext cx="622584" cy="6176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559" name="Picture 56" descr="Picture2">
                <a:extLst>
                  <a:ext uri="{FF2B5EF4-FFF2-40B4-BE49-F238E27FC236}">
                    <a16:creationId xmlns:a16="http://schemas.microsoft.com/office/drawing/2014/main" id="{0F5E23F0-9520-3DB1-F9D2-49FF6E5C3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56" name="Picture 57">
              <a:extLst>
                <a:ext uri="{FF2B5EF4-FFF2-40B4-BE49-F238E27FC236}">
                  <a16:creationId xmlns:a16="http://schemas.microsoft.com/office/drawing/2014/main" id="{677DB717-23A6-5988-99EE-A75C9F81E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7" name="Group 28">
            <a:extLst>
              <a:ext uri="{FF2B5EF4-FFF2-40B4-BE49-F238E27FC236}">
                <a16:creationId xmlns:a16="http://schemas.microsoft.com/office/drawing/2014/main" id="{18583DFB-839A-5C42-D7A4-6018C7283011}"/>
              </a:ext>
            </a:extLst>
          </p:cNvPr>
          <p:cNvGrpSpPr>
            <a:grpSpLocks/>
          </p:cNvGrpSpPr>
          <p:nvPr/>
        </p:nvGrpSpPr>
        <p:grpSpPr bwMode="auto">
          <a:xfrm>
            <a:off x="4325938" y="4108450"/>
            <a:ext cx="393700" cy="393700"/>
            <a:chOff x="0" y="0"/>
            <a:chExt cx="416" cy="416"/>
          </a:xfrm>
        </p:grpSpPr>
        <p:sp>
          <p:nvSpPr>
            <p:cNvPr id="22546" name="Oval 72">
              <a:extLst>
                <a:ext uri="{FF2B5EF4-FFF2-40B4-BE49-F238E27FC236}">
                  <a16:creationId xmlns:a16="http://schemas.microsoft.com/office/drawing/2014/main" id="{F64FCD53-BD8E-20DC-C0D3-E4AC917AF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2547" name="Group 30">
              <a:extLst>
                <a:ext uri="{FF2B5EF4-FFF2-40B4-BE49-F238E27FC236}">
                  <a16:creationId xmlns:a16="http://schemas.microsoft.com/office/drawing/2014/main" id="{651E3FCD-25B7-BF9B-9A2C-96CABC1F6425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5" y="28"/>
              <a:ext cx="348" cy="356"/>
              <a:chOff x="0" y="0"/>
              <a:chExt cx="433" cy="422"/>
            </a:xfrm>
          </p:grpSpPr>
          <p:pic>
            <p:nvPicPr>
              <p:cNvPr id="22549" name="Picture 74" descr="circuler_1">
                <a:extLst>
                  <a:ext uri="{FF2B5EF4-FFF2-40B4-BE49-F238E27FC236}">
                    <a16:creationId xmlns:a16="http://schemas.microsoft.com/office/drawing/2014/main" id="{C808A8DB-C10B-93E9-EA5F-53AA64A02A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550" name="Group 32">
                <a:extLst>
                  <a:ext uri="{FF2B5EF4-FFF2-40B4-BE49-F238E27FC236}">
                    <a16:creationId xmlns:a16="http://schemas.microsoft.com/office/drawing/2014/main" id="{F28BC05F-4606-7492-8097-2E052DDB05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288454">
                <a:off x="-13" y="-7"/>
                <a:ext cx="457" cy="435"/>
                <a:chOff x="0" y="0"/>
                <a:chExt cx="347472" cy="347472"/>
              </a:xfrm>
            </p:grpSpPr>
            <p:pic>
              <p:nvPicPr>
                <p:cNvPr id="22552" name="Oval 75">
                  <a:extLst>
                    <a:ext uri="{FF2B5EF4-FFF2-40B4-BE49-F238E27FC236}">
                      <a16:creationId xmlns:a16="http://schemas.microsoft.com/office/drawing/2014/main" id="{BC85A90A-EA06-4017-268C-1EC625635DD5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7472" cy="34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553" name="Text Box 34">
                  <a:extLst>
                    <a:ext uri="{FF2B5EF4-FFF2-40B4-BE49-F238E27FC236}">
                      <a16:creationId xmlns:a16="http://schemas.microsoft.com/office/drawing/2014/main" id="{5D916661-E1DE-90F1-1671-99C60D84D6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2288456">
                  <a:off x="58305" y="54186"/>
                  <a:ext cx="232883" cy="238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22551" name="Picture 76" descr="Picture2">
                <a:extLst>
                  <a:ext uri="{FF2B5EF4-FFF2-40B4-BE49-F238E27FC236}">
                    <a16:creationId xmlns:a16="http://schemas.microsoft.com/office/drawing/2014/main" id="{A9736CFA-189C-89A9-E980-4813BA0BBA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48" name="Picture 88">
              <a:extLst>
                <a:ext uri="{FF2B5EF4-FFF2-40B4-BE49-F238E27FC236}">
                  <a16:creationId xmlns:a16="http://schemas.microsoft.com/office/drawing/2014/main" id="{74B57C38-E706-EB88-9A3E-F932B7731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3" name="TextBox 40">
            <a:extLst>
              <a:ext uri="{FF2B5EF4-FFF2-40B4-BE49-F238E27FC236}">
                <a16:creationId xmlns:a16="http://schemas.microsoft.com/office/drawing/2014/main" id="{5F6236E5-1E40-DBEB-4899-9025E14C3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127375"/>
            <a:ext cx="467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0000CC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文化意象</a:t>
            </a:r>
          </a:p>
        </p:txBody>
      </p:sp>
      <p:grpSp>
        <p:nvGrpSpPr>
          <p:cNvPr id="22539" name="Group 37">
            <a:extLst>
              <a:ext uri="{FF2B5EF4-FFF2-40B4-BE49-F238E27FC236}">
                <a16:creationId xmlns:a16="http://schemas.microsoft.com/office/drawing/2014/main" id="{4DEDCECE-56CF-242C-DD6D-22761210A271}"/>
              </a:ext>
            </a:extLst>
          </p:cNvPr>
          <p:cNvGrpSpPr>
            <a:grpSpLocks/>
          </p:cNvGrpSpPr>
          <p:nvPr/>
        </p:nvGrpSpPr>
        <p:grpSpPr bwMode="auto">
          <a:xfrm>
            <a:off x="3719513" y="5516563"/>
            <a:ext cx="393700" cy="393700"/>
            <a:chOff x="0" y="0"/>
            <a:chExt cx="416" cy="416"/>
          </a:xfrm>
        </p:grpSpPr>
        <p:sp>
          <p:nvSpPr>
            <p:cNvPr id="22540" name="Oval 81">
              <a:extLst>
                <a:ext uri="{FF2B5EF4-FFF2-40B4-BE49-F238E27FC236}">
                  <a16:creationId xmlns:a16="http://schemas.microsoft.com/office/drawing/2014/main" id="{ACD452C4-D398-10B5-1F4E-ED0FC3C3F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A8A8A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2541" name="Group 39">
              <a:extLst>
                <a:ext uri="{FF2B5EF4-FFF2-40B4-BE49-F238E27FC236}">
                  <a16:creationId xmlns:a16="http://schemas.microsoft.com/office/drawing/2014/main" id="{F01D383A-87A9-B73A-C0E4-C0823A18DC11}"/>
                </a:ext>
              </a:extLst>
            </p:cNvPr>
            <p:cNvGrpSpPr>
              <a:grpSpLocks/>
            </p:cNvGrpSpPr>
            <p:nvPr/>
          </p:nvGrpSpPr>
          <p:grpSpPr bwMode="auto">
            <a:xfrm rot="-2288454">
              <a:off x="36" y="27"/>
              <a:ext cx="348" cy="356"/>
              <a:chOff x="0" y="0"/>
              <a:chExt cx="432" cy="422"/>
            </a:xfrm>
          </p:grpSpPr>
          <p:pic>
            <p:nvPicPr>
              <p:cNvPr id="22543" name="Picture 83" descr="circuler_1">
                <a:extLst>
                  <a:ext uri="{FF2B5EF4-FFF2-40B4-BE49-F238E27FC236}">
                    <a16:creationId xmlns:a16="http://schemas.microsoft.com/office/drawing/2014/main" id="{CC84C69D-9F43-EC96-6F38-C14404CEDB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4" name="Oval 84">
                <a:extLst>
                  <a:ext uri="{FF2B5EF4-FFF2-40B4-BE49-F238E27FC236}">
                    <a16:creationId xmlns:a16="http://schemas.microsoft.com/office/drawing/2014/main" id="{6D2B4564-0648-C33A-3447-FA650B884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0"/>
                <a:ext cx="433" cy="422"/>
              </a:xfrm>
              <a:prstGeom prst="ellipse">
                <a:avLst/>
              </a:prstGeom>
              <a:solidFill>
                <a:srgbClr val="FB4F2D">
                  <a:alpha val="749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pic>
            <p:nvPicPr>
              <p:cNvPr id="22545" name="Picture 85" descr="Picture2">
                <a:extLst>
                  <a:ext uri="{FF2B5EF4-FFF2-40B4-BE49-F238E27FC236}">
                    <a16:creationId xmlns:a16="http://schemas.microsoft.com/office/drawing/2014/main" id="{621E38EC-C152-BBC2-ABD3-BA391EBA12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42" name="Picture 89">
              <a:extLst>
                <a:ext uri="{FF2B5EF4-FFF2-40B4-BE49-F238E27FC236}">
                  <a16:creationId xmlns:a16="http://schemas.microsoft.com/office/drawing/2014/main" id="{DA0CAE87-70BF-422E-B2F6-B0F30A34F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auto">
            <a:xfrm>
              <a:off x="27" y="14"/>
              <a:ext cx="35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6" grpId="0"/>
      <p:bldP spid="133128" grpId="0"/>
      <p:bldP spid="1331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5" descr="u=3269281676,4202642384&amp;fm=21&amp;gp=0">
            <a:extLst>
              <a:ext uri="{FF2B5EF4-FFF2-40B4-BE49-F238E27FC236}">
                <a16:creationId xmlns:a16="http://schemas.microsoft.com/office/drawing/2014/main" id="{13261D5F-95E6-661B-7C39-9C97BE54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57" y="298057"/>
            <a:ext cx="734377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F3CDAE-EC53-09AB-A16F-52F0E3C1F7F0}"/>
              </a:ext>
            </a:extLst>
          </p:cNvPr>
          <p:cNvSpPr txBox="1"/>
          <p:nvPr/>
        </p:nvSpPr>
        <p:spPr>
          <a:xfrm>
            <a:off x="188536" y="1046375"/>
            <a:ext cx="33370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希腊语</a:t>
            </a:r>
            <a:r>
              <a:rPr lang="en-US" altLang="zh-CN" dirty="0"/>
              <a:t>storge (</a:t>
            </a:r>
            <a:r>
              <a:rPr lang="zh-CN" altLang="en-US" dirty="0"/>
              <a:t>强烈而本能的爱）”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“</a:t>
            </a:r>
            <a:r>
              <a:rPr lang="en-US" altLang="zh-CN" dirty="0"/>
              <a:t>stork (</a:t>
            </a:r>
            <a:r>
              <a:rPr lang="zh-CN" altLang="en-US" dirty="0"/>
              <a:t>鹳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zh-CN" altLang="en-US" dirty="0"/>
              <a:t>烟囱”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b="1" dirty="0"/>
              <a:t>chimney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C771A1-0E13-4CEC-933D-4FB21E189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B050"/>
                </a:solidFill>
              </a:rPr>
              <a:t>日本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85B166-98FE-C39D-D812-3BF1D10C1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日本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传说里的鹳与“送子”无关，而是一个顺水漂流的桃子会给期盼子女的家庭送来福音。</a:t>
            </a:r>
            <a:endParaRPr lang="en-US" altLang="zh-CN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一个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世纪的传说讲到一个无儿女的夫妇打开一个漂流的桃子时，一个婴儿从里面蹦出来。他们为这个婴儿取名为“桃太郎”</a:t>
            </a:r>
            <a:r>
              <a:rPr lang="en-US" altLang="zh-CN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桃所生的孩子。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3528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>
            <a:extLst>
              <a:ext uri="{FF2B5EF4-FFF2-40B4-BE49-F238E27FC236}">
                <a16:creationId xmlns:a16="http://schemas.microsoft.com/office/drawing/2014/main" id="{7F417526-1F6D-861E-4442-0F1C16664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日本 桃太郎</a:t>
            </a:r>
          </a:p>
        </p:txBody>
      </p:sp>
      <p:sp>
        <p:nvSpPr>
          <p:cNvPr id="61443" name="内容占位符 2">
            <a:extLst>
              <a:ext uri="{FF2B5EF4-FFF2-40B4-BE49-F238E27FC236}">
                <a16:creationId xmlns:a16="http://schemas.microsoft.com/office/drawing/2014/main" id="{AA61CB32-87B9-B404-5EF5-FA934BF26D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“鹳”失宠于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日本</a:t>
            </a:r>
            <a:endParaRPr lang="en-US" altLang="zh-CN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日本民间传说，“桃”正好有“送子”的寓意，“</a:t>
            </a:r>
            <a:r>
              <a:rPr lang="en-US" altLang="zh-CN" b="1" dirty="0" err="1">
                <a:ea typeface="宋体" panose="02010600030101010101" pitchFamily="2" charset="-122"/>
              </a:rPr>
              <a:t>momtaro</a:t>
            </a:r>
            <a:r>
              <a:rPr lang="en-US" altLang="zh-CN" b="1" dirty="0">
                <a:ea typeface="宋体" panose="02010600030101010101" pitchFamily="2" charset="-122"/>
              </a:rPr>
              <a:t>”</a:t>
            </a:r>
            <a:r>
              <a:rPr lang="zh-CN" altLang="en-US" b="1" dirty="0">
                <a:ea typeface="宋体" panose="02010600030101010101" pitchFamily="2" charset="-122"/>
              </a:rPr>
              <a:t>是“桃”的意思，在日本文化中更符合大众的文化趋同意识</a:t>
            </a: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" descr="u=3519938145,995763144&amp;fm=21&amp;gp=0">
            <a:extLst>
              <a:ext uri="{FF2B5EF4-FFF2-40B4-BE49-F238E27FC236}">
                <a16:creationId xmlns:a16="http://schemas.microsoft.com/office/drawing/2014/main" id="{695E3E0E-4E5F-F361-5483-1EBBDC8E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5" descr="u=2308299574,3013842361&amp;fm=21&amp;gp=0">
            <a:extLst>
              <a:ext uri="{FF2B5EF4-FFF2-40B4-BE49-F238E27FC236}">
                <a16:creationId xmlns:a16="http://schemas.microsoft.com/office/drawing/2014/main" id="{7F6A84DF-56AA-3AF8-AF72-C91E92C5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53" y="518475"/>
            <a:ext cx="86756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4FAAC35-CD07-3E32-E769-39E5A385CE87}"/>
              </a:ext>
            </a:extLst>
          </p:cNvPr>
          <p:cNvSpPr txBox="1"/>
          <p:nvPr/>
        </p:nvSpPr>
        <p:spPr>
          <a:xfrm>
            <a:off x="586819" y="1351902"/>
            <a:ext cx="25900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 err="1"/>
              <a:t>momtaro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b="1" dirty="0"/>
              <a:t>Peach Boy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559A12BF-62D8-5F22-EB8E-0991801E9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文化沟通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DCFF758-C9EA-1F7B-54F7-A1457411FC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z="200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b="1">
                <a:ea typeface="宋体" panose="02010600030101010101" pitchFamily="2" charset="-122"/>
              </a:rPr>
              <a:t>美国宝洁与当地文化相融合，如：</a:t>
            </a:r>
          </a:p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真正了解日本消费者的需求</a:t>
            </a:r>
          </a:p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听取相关文化机构的意见，</a:t>
            </a:r>
          </a:p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对日本市场作了充分的调查与划分</a:t>
            </a:r>
          </a:p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与当地广告代理机构作了及时全面的沟通</a:t>
            </a:r>
          </a:p>
          <a:p>
            <a:pPr eaLnBrk="1" hangingPunct="1"/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379D84D-D7CF-6A40-FB47-A7DDF4492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China Bans Nike Commercial:an Insult to National Dignity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7631577-0F1C-EC0F-9213-87DD32A2B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CN" altLang="en-US" i="1" dirty="0">
                <a:ea typeface="宋体" panose="02010600030101010101" pitchFamily="2" charset="-122"/>
              </a:rPr>
              <a:t>由</a:t>
            </a:r>
            <a:r>
              <a:rPr lang="en-US" altLang="zh-CN" i="1" dirty="0">
                <a:ea typeface="宋体" panose="02010600030101010101" pitchFamily="2" charset="-122"/>
              </a:rPr>
              <a:t>NBA</a:t>
            </a:r>
            <a:r>
              <a:rPr lang="zh-CN" altLang="en-US" i="1" dirty="0">
                <a:ea typeface="宋体" panose="02010600030101010101" pitchFamily="2" charset="-122"/>
              </a:rPr>
              <a:t>著名球星詹姆斯主演的耐克广告片“恐惧斗室”从</a:t>
            </a:r>
            <a:r>
              <a:rPr lang="en-US" altLang="zh-CN" i="1" dirty="0">
                <a:ea typeface="宋体" panose="02010600030101010101" pitchFamily="2" charset="-122"/>
              </a:rPr>
              <a:t>2004</a:t>
            </a:r>
            <a:r>
              <a:rPr lang="zh-CN" altLang="en-US" i="1" dirty="0">
                <a:ea typeface="宋体" panose="02010600030101010101" pitchFamily="2" charset="-122"/>
              </a:rPr>
              <a:t>年</a:t>
            </a:r>
            <a:r>
              <a:rPr lang="en-US" altLang="zh-CN" i="1" dirty="0">
                <a:ea typeface="宋体" panose="02010600030101010101" pitchFamily="2" charset="-122"/>
              </a:rPr>
              <a:t>11</a:t>
            </a:r>
            <a:r>
              <a:rPr lang="zh-CN" altLang="en-US" i="1" dirty="0">
                <a:ea typeface="宋体" panose="02010600030101010101" pitchFamily="2" charset="-122"/>
              </a:rPr>
              <a:t>月底开始在中央电视台体育频道和各省市电枧台相继播出，之后即引起轩然大波，于当年</a:t>
            </a:r>
            <a:r>
              <a:rPr lang="en-US" altLang="zh-CN" i="1" dirty="0">
                <a:ea typeface="宋体" panose="02010600030101010101" pitchFamily="2" charset="-122"/>
              </a:rPr>
              <a:t>12</a:t>
            </a:r>
            <a:r>
              <a:rPr lang="zh-CN" altLang="en-US" i="1" dirty="0">
                <a:ea typeface="宋体" panose="02010600030101010101" pitchFamily="2" charset="-122"/>
              </a:rPr>
              <a:t>月被国家广电总局叫停，这究竟是为什么呢？</a:t>
            </a:r>
          </a:p>
          <a:p>
            <a:pPr eaLnBrk="1" hangingPunct="1">
              <a:lnSpc>
                <a:spcPct val="120000"/>
              </a:lnSpc>
            </a:pPr>
            <a:endParaRPr lang="zh-CN" altLang="en-US" b="1" i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b="1" i="1" dirty="0">
                <a:ea typeface="宋体" panose="02010600030101010101" pitchFamily="2" charset="-122"/>
              </a:rPr>
              <a:t>参看案例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8DE5F1B-DB43-30D3-FACF-4B3D20A02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>
                <a:ea typeface="宋体" panose="02010600030101010101" pitchFamily="2" charset="-122"/>
              </a:rPr>
              <a:t>Questions for discussion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E66E76F-DFD2-68B2-2EAC-23C10D3EC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CN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1</a:t>
            </a:r>
            <a:r>
              <a:rPr lang="zh-CN" altLang="en-US">
                <a:ea typeface="宋体" panose="02010600030101010101" pitchFamily="2" charset="-122"/>
              </a:rPr>
              <a:t>．</a:t>
            </a:r>
            <a:r>
              <a:rPr lang="en-US" altLang="zh-CN">
                <a:ea typeface="宋体" panose="02010600030101010101" pitchFamily="2" charset="-122"/>
              </a:rPr>
              <a:t>Why do you think the Chinese authority ban the Nike commercial “Chamber of Fear”?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zh-CN" altLang="en-US">
                <a:ea typeface="宋体" panose="02010600030101010101" pitchFamily="2" charset="-122"/>
              </a:rPr>
              <a:t>．</a:t>
            </a:r>
            <a:r>
              <a:rPr lang="en-US" altLang="zh-CN">
                <a:ea typeface="宋体" panose="02010600030101010101" pitchFamily="2" charset="-122"/>
              </a:rPr>
              <a:t>What’s  the reaction of the Nike Inc.and the star James ?Do they oppose to the ban? </a:t>
            </a:r>
          </a:p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3.What should multinational corporations pay much attention to when producing ads for overseas markets?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E4FAD-973C-5C85-AEE3-601479CB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>
            <a:extLst>
              <a:ext uri="{FF2B5EF4-FFF2-40B4-BE49-F238E27FC236}">
                <a16:creationId xmlns:a16="http://schemas.microsoft.com/office/drawing/2014/main" id="{EF93C3B2-F818-7891-9A50-3B3E182552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47814" y="47626"/>
            <a:ext cx="101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案例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FD00A51-43C4-0A9D-0A7D-3F3DB3983CCC}"/>
              </a:ext>
            </a:extLst>
          </p:cNvPr>
          <p:cNvPicPr/>
          <p:nvPr/>
        </p:nvPicPr>
        <p:blipFill rotWithShape="1">
          <a:blip r:embed="rId2" cstate="print"/>
          <a:srcRect b="17429"/>
          <a:stretch/>
        </p:blipFill>
        <p:spPr bwMode="auto">
          <a:xfrm>
            <a:off x="6983322" y="309563"/>
            <a:ext cx="3660864" cy="270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6568" name="矩形 15">
            <a:extLst>
              <a:ext uri="{FF2B5EF4-FFF2-40B4-BE49-F238E27FC236}">
                <a16:creationId xmlns:a16="http://schemas.microsoft.com/office/drawing/2014/main" id="{3E424B27-D64F-739D-47FF-7A8FAFC64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562" y="4118254"/>
            <a:ext cx="6665715" cy="128990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0070C0"/>
                </a:solidFill>
                <a:latin typeface="微软雅黑" panose="020B0503020204020204" pitchFamily="34" charset="-122"/>
              </a:rPr>
              <a:t>“诱  惑”单元：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itchFamily="34" charset="-122"/>
              </a:rPr>
              <a:t>与敦煌壁画中的飞天造型的仕女暧昧地向詹姆斯展开双臂。詹姆斯扣碎了篮板，“飞天形象”随之粉碎。</a:t>
            </a:r>
            <a:endParaRPr lang="zh-CN" altLang="zh-CN" sz="1800" dirty="0">
              <a:latin typeface="微软雅黑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BBE097-3BB5-759C-470A-24C5A76A7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" y="207796"/>
            <a:ext cx="4209215" cy="588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37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>
            <a:extLst>
              <a:ext uri="{FF2B5EF4-FFF2-40B4-BE49-F238E27FC236}">
                <a16:creationId xmlns:a16="http://schemas.microsoft.com/office/drawing/2014/main" id="{0ADC4D1D-0FF6-7093-EF57-3D5214AD611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47813" y="47626"/>
            <a:ext cx="109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案例</a:t>
            </a:r>
          </a:p>
        </p:txBody>
      </p:sp>
      <p:sp>
        <p:nvSpPr>
          <p:cNvPr id="67587" name="矩形 4">
            <a:extLst>
              <a:ext uri="{FF2B5EF4-FFF2-40B4-BE49-F238E27FC236}">
                <a16:creationId xmlns:a16="http://schemas.microsoft.com/office/drawing/2014/main" id="{818D374D-6BF5-CACB-140C-B4147EAA5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32039"/>
            <a:ext cx="4464051" cy="167077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“嫉      妒”单元：</a:t>
            </a:r>
            <a:endParaRPr lang="en-US" altLang="zh-CN" sz="1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</a:rPr>
              <a:t>中国武术服装，手拿双截棍向詹姆斯叫嚣，还没回过神，詹姆斯远远灌篮得分。</a:t>
            </a:r>
            <a:endParaRPr lang="zh-CN" altLang="zh-CN" sz="1800" dirty="0">
              <a:latin typeface="微软雅黑" panose="020B0503020204020204" pitchFamily="34" charset="-122"/>
            </a:endParaRPr>
          </a:p>
        </p:txBody>
      </p:sp>
      <p:sp>
        <p:nvSpPr>
          <p:cNvPr id="67589" name="矩形 2">
            <a:extLst>
              <a:ext uri="{FF2B5EF4-FFF2-40B4-BE49-F238E27FC236}">
                <a16:creationId xmlns:a16="http://schemas.microsoft.com/office/drawing/2014/main" id="{89BD9B75-462C-EF56-D577-05FE5F10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6" y="868363"/>
            <a:ext cx="9204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恐惧斗室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篮球鞋广告片讲的是：一位篮球运动员（美国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NBA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巨星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勒布朗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•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詹姆斯）进入一个五层高的建筑，在每层的恐惧斗室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分别名为“夸张失实”、“诱惑”、“嫉妒”、“自满”和“自鸣得意”），对手包括武者、美女、金钱、两条盘龙等，詹姆斯逐一挑战这些对手，直至取得最后的胜利。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552D62C-59F1-ABFC-505C-1AD14285B67C}"/>
              </a:ext>
            </a:extLst>
          </p:cNvPr>
          <p:cNvPicPr/>
          <p:nvPr/>
        </p:nvPicPr>
        <p:blipFill rotWithShape="1">
          <a:blip r:embed="rId2" cstate="print"/>
          <a:srcRect b="11600"/>
          <a:stretch/>
        </p:blipFill>
        <p:spPr bwMode="auto">
          <a:xfrm>
            <a:off x="414779" y="1112817"/>
            <a:ext cx="5084134" cy="463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6C550F73-0941-B7D4-AA81-8450B8099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en-US" b="1" dirty="0">
                <a:ea typeface="宋体" panose="02010600030101010101" pitchFamily="2" charset="-122"/>
              </a:rPr>
              <a:t>广告中的文化因素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CN" altLang="en-US" b="1" dirty="0">
                <a:ea typeface="宋体" panose="02010600030101010101" pitchFamily="2" charset="-122"/>
              </a:rPr>
              <a:t>促销手段，快速、有效、生动、形象、信息量大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CN" altLang="en-US" b="1" dirty="0">
                <a:ea typeface="宋体" panose="02010600030101010101" pitchFamily="2" charset="-122"/>
              </a:rPr>
              <a:t>无可争议的商业行为</a:t>
            </a:r>
          </a:p>
          <a:p>
            <a:pPr eaLnBrk="1" hangingPunct="1">
              <a:lnSpc>
                <a:spcPct val="100000"/>
              </a:lnSpc>
              <a:defRPr/>
            </a:pPr>
            <a:endParaRPr lang="zh-CN" altLang="en-US" b="1" dirty="0">
              <a:ea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zh-CN" altLang="en-US" b="1" dirty="0">
                <a:ea typeface="宋体" panose="02010600030101010101" pitchFamily="2" charset="-122"/>
              </a:rPr>
              <a:t>广告策略的核心问题：因对象、时间而变，突出广告主题。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zh-CN" altLang="en-US" b="1" dirty="0">
                <a:ea typeface="宋体" panose="02010600030101010101" pitchFamily="2" charset="-122"/>
              </a:rPr>
              <a:t>对所在国家的文化、民族心理、文化习惯、文化传统有充分了解，包涵丰富感情因素</a:t>
            </a:r>
          </a:p>
          <a:p>
            <a:pPr eaLnBrk="1" hangingPunct="1">
              <a:defRPr/>
            </a:pP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>
              <a:defRPr/>
            </a:pP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D0CF9-7E2E-5E2A-87B7-291562060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>
            <a:extLst>
              <a:ext uri="{FF2B5EF4-FFF2-40B4-BE49-F238E27FC236}">
                <a16:creationId xmlns:a16="http://schemas.microsoft.com/office/drawing/2014/main" id="{6E37BBFC-597F-F052-65D3-526EBF00DD1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47813" y="47626"/>
            <a:ext cx="109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案例</a:t>
            </a:r>
          </a:p>
        </p:txBody>
      </p:sp>
      <p:sp>
        <p:nvSpPr>
          <p:cNvPr id="67589" name="矩形 2">
            <a:extLst>
              <a:ext uri="{FF2B5EF4-FFF2-40B4-BE49-F238E27FC236}">
                <a16:creationId xmlns:a16="http://schemas.microsoft.com/office/drawing/2014/main" id="{2624DBA5-403F-4C82-ED19-FBC7B6D76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6" y="868363"/>
            <a:ext cx="9204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恐惧斗室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篮球鞋广告片讲的是：一位篮球运动员（美国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NBA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巨星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勒布朗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•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詹姆斯）进入一个五层高的建筑，在每层的恐惧斗室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(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分别名为“夸张失实”、“诱惑”、“嫉妒”、“自满”和“自鸣得意”），对手包括武者、美女、金钱、两条盘龙等，詹姆斯逐一挑战这些对手，直至取得最后的胜利。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7E3ED7E-0A22-24B3-7C2E-EFFEC08FE9F7}"/>
              </a:ext>
            </a:extLst>
          </p:cNvPr>
          <p:cNvPicPr/>
          <p:nvPr/>
        </p:nvPicPr>
        <p:blipFill rotWithShape="1">
          <a:blip r:embed="rId2" cstate="print"/>
          <a:srcRect b="17429"/>
          <a:stretch/>
        </p:blipFill>
        <p:spPr bwMode="auto">
          <a:xfrm>
            <a:off x="2098913" y="4158838"/>
            <a:ext cx="2262607" cy="150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3C11754-A303-6E4F-49F7-AB621E2E2F6B}"/>
              </a:ext>
            </a:extLst>
          </p:cNvPr>
          <p:cNvSpPr/>
          <p:nvPr/>
        </p:nvSpPr>
        <p:spPr>
          <a:xfrm>
            <a:off x="6133862" y="2845636"/>
            <a:ext cx="3959225" cy="188461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“自鸣得意”单元：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篮板旁两条中国龙，二龙变成吐出烟雾和阻碍詹姆斯的妖怪，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詹姆斯晃过所有障碍，投篮得分。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E49FF1-B5D4-342C-0B73-1631F261200C}"/>
              </a:ext>
            </a:extLst>
          </p:cNvPr>
          <p:cNvPicPr/>
          <p:nvPr/>
        </p:nvPicPr>
        <p:blipFill rotWithShape="1">
          <a:blip r:embed="rId3" cstate="print"/>
          <a:srcRect b="7143"/>
          <a:stretch/>
        </p:blipFill>
        <p:spPr bwMode="auto">
          <a:xfrm>
            <a:off x="754144" y="2098675"/>
            <a:ext cx="4765793" cy="409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3672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547664" y="4760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各方评论</a:t>
            </a:r>
          </a:p>
        </p:txBody>
      </p:sp>
      <p:sp>
        <p:nvSpPr>
          <p:cNvPr id="9" name="矩形 8"/>
          <p:cNvSpPr/>
          <p:nvPr/>
        </p:nvSpPr>
        <p:spPr>
          <a:xfrm>
            <a:off x="1524000" y="615696"/>
            <a:ext cx="5832648" cy="58105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群众：呼吁禁播此类广告</a:t>
            </a:r>
            <a:endParaRPr lang="zh-CN" altLang="zh-CN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 descr="9月11日，北京，日本驻华使馆外，抗议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03" y="2394409"/>
            <a:ext cx="4573248" cy="376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6096000" y="1241624"/>
            <a:ext cx="5580111" cy="2880320"/>
          </a:xfrm>
          <a:prstGeom prst="wedgeRoundRectCallout">
            <a:avLst>
              <a:gd name="adj1" fmla="val -63490"/>
              <a:gd name="adj2" fmla="val 3664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“恐惧斗室”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“中国功夫”不堪一击，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飞天在“勾引”男主角，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中国龙似乎是制造妖怪的恶势力；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中华民族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传统文化精神、体现国家民族尊严的形象，具有严肃性、庄重性和象征性的标志，被体现</a:t>
            </a: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美国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价值观的勒布朗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詹姆斯打败。</a:t>
            </a:r>
          </a:p>
        </p:txBody>
      </p:sp>
    </p:spTree>
    <p:extLst>
      <p:ext uri="{BB962C8B-B14F-4D97-AF65-F5344CB8AC3E}">
        <p14:creationId xmlns:p14="http://schemas.microsoft.com/office/powerpoint/2010/main" val="14924051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4001063-B51D-1233-993E-EC83698B4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原因分析</a:t>
            </a:r>
            <a:br>
              <a:rPr lang="zh-CN" altLang="en-US">
                <a:ea typeface="宋体" panose="02010600030101010101" pitchFamily="2" charset="-122"/>
              </a:rPr>
            </a:b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D9B66E7-04F0-9D94-4377-89D1EA110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b="1">
                <a:solidFill>
                  <a:srgbClr val="0000CC"/>
                </a:solidFill>
                <a:ea typeface="宋体" panose="02010600030101010101" pitchFamily="2" charset="-122"/>
              </a:rPr>
              <a:t>  广告初衷与文化寓意</a:t>
            </a:r>
            <a:r>
              <a:rPr lang="en-US" altLang="zh-CN" b="1">
                <a:solidFill>
                  <a:srgbClr val="0000CC"/>
                </a:solidFill>
                <a:ea typeface="宋体" panose="02010600030101010101" pitchFamily="2" charset="-122"/>
              </a:rPr>
              <a:t>---</a:t>
            </a:r>
            <a:endParaRPr lang="zh-CN" altLang="en-US" b="1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FF0000"/>
                </a:solidFill>
                <a:ea typeface="宋体" panose="02010600030101010101" pitchFamily="2" charset="-122"/>
              </a:rPr>
              <a:t>中方</a:t>
            </a:r>
            <a:r>
              <a:rPr lang="zh-CN" altLang="en-US" b="1">
                <a:ea typeface="宋体" panose="02010600030101010101" pitchFamily="2" charset="-122"/>
              </a:rPr>
              <a:t>：广告中的中国元素如“老者”、“飞天”、“龙”是体现国家尊严和民族利益的形象、符号，凝结着中华民族传统文化精神。而在广告中却被一一打败。中国观众认为“中国元素”失去了严肃性和庄重性，被歧视甚至亵渎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>
                <a:solidFill>
                  <a:srgbClr val="0000FF"/>
                </a:solidFill>
                <a:ea typeface="宋体" panose="02010600030101010101" pitchFamily="2" charset="-122"/>
              </a:rPr>
              <a:t>美方</a:t>
            </a:r>
            <a:r>
              <a:rPr lang="zh-CN" altLang="en-US" b="1">
                <a:ea typeface="宋体" panose="02010600030101010101" pitchFamily="2" charset="-122"/>
              </a:rPr>
              <a:t>：重视“个人”和“年轻”，宣扬积极的人生态度：如何应对外在的压力</a:t>
            </a:r>
            <a:r>
              <a:rPr lang="en-US" altLang="zh-CN" b="1">
                <a:ea typeface="宋体" panose="02010600030101010101" pitchFamily="2" charset="-122"/>
              </a:rPr>
              <a:t>——</a:t>
            </a:r>
            <a:r>
              <a:rPr lang="zh-CN" altLang="en-US" b="1">
                <a:latin typeface="微软雅黑" panose="020B0503020204020204" pitchFamily="34" charset="-122"/>
                <a:ea typeface="宋体" panose="02010600030101010101" pitchFamily="2" charset="-122"/>
              </a:rPr>
              <a:t>客服</a:t>
            </a:r>
            <a:r>
              <a:rPr lang="zh-CN" altLang="en-US" b="1">
                <a:ea typeface="宋体" panose="02010600030101010101" pitchFamily="2" charset="-122"/>
              </a:rPr>
              <a:t>最终的恐惧是对自己的怀疑，詹姆斯年仅</a:t>
            </a:r>
            <a:r>
              <a:rPr lang="en-US" altLang="zh-CN" b="1">
                <a:ea typeface="宋体" panose="02010600030101010101" pitchFamily="2" charset="-122"/>
              </a:rPr>
              <a:t>19</a:t>
            </a:r>
            <a:r>
              <a:rPr lang="zh-CN" altLang="en-US" b="1">
                <a:ea typeface="宋体" panose="02010600030101010101" pitchFamily="2" charset="-122"/>
              </a:rPr>
              <a:t>岁，克服恐惧成为领袖，传递“无畏”</a:t>
            </a:r>
            <a:r>
              <a:rPr lang="zh-CN" altLang="en-US" b="1">
                <a:latin typeface="微软雅黑" panose="020B0503020204020204" pitchFamily="34" charset="-122"/>
                <a:ea typeface="宋体" panose="02010600030101010101" pitchFamily="2" charset="-122"/>
              </a:rPr>
              <a:t>的信息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5" descr="u=1490534217,37779871&amp;fm=21&amp;gp=0">
            <a:extLst>
              <a:ext uri="{FF2B5EF4-FFF2-40B4-BE49-F238E27FC236}">
                <a16:creationId xmlns:a16="http://schemas.microsoft.com/office/drawing/2014/main" id="{4B0DE7A6-59C4-4866-7B31-4C4282DF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60350"/>
            <a:ext cx="82804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5" descr="《分歧者：异类觉醒》免费首播 萝莉终成女汉子">
            <a:extLst>
              <a:ext uri="{FF2B5EF4-FFF2-40B4-BE49-F238E27FC236}">
                <a16:creationId xmlns:a16="http://schemas.microsoft.com/office/drawing/2014/main" id="{60DB8307-9D4D-6B30-9256-EE2D48EA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556181"/>
            <a:ext cx="8280400" cy="556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01A337F-5D4D-F223-F6A4-E52A9EAB7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>
                <a:ea typeface="宋体" panose="02010600030101010101" pitchFamily="2" charset="-122"/>
              </a:rPr>
              <a:t>文化沟通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28FDD3B-704B-8084-B43F-97BF397614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广告设计进入海外市场前应提前了解当地文化传统、民风民情、偶像人物、禁忌等；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广告创意和品牌传播，创意内容、表达方式须考虑当地现实因素，尊重受众的文化习惯，否则会陷入尴尬境地。</a:t>
            </a:r>
            <a:br>
              <a:rPr lang="zh-CN" altLang="en-US" b="1" dirty="0">
                <a:ea typeface="宋体" panose="02010600030101010101" pitchFamily="2" charset="-122"/>
              </a:rPr>
            </a:br>
            <a:endParaRPr lang="zh-CN" altLang="en-US" b="1" dirty="0">
              <a:ea typeface="宋体" panose="02010600030101010101" pitchFamily="2" charset="-122"/>
            </a:endParaRPr>
          </a:p>
          <a:p>
            <a:pPr eaLnBrk="1" hangingPunct="1"/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7">
            <a:extLst>
              <a:ext uri="{FF2B5EF4-FFF2-40B4-BE49-F238E27FC236}">
                <a16:creationId xmlns:a16="http://schemas.microsoft.com/office/drawing/2014/main" id="{CB368962-02BF-4561-0A02-5B56644E116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47814" y="47626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正视文化差异</a:t>
            </a:r>
          </a:p>
        </p:txBody>
      </p:sp>
      <p:sp>
        <p:nvSpPr>
          <p:cNvPr id="73731" name="矩形 1">
            <a:extLst>
              <a:ext uri="{FF2B5EF4-FFF2-40B4-BE49-F238E27FC236}">
                <a16:creationId xmlns:a16="http://schemas.microsoft.com/office/drawing/2014/main" id="{F6554DE2-8395-9A72-0518-6A6536E51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4" y="581420"/>
            <a:ext cx="82613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600" dirty="0">
              <a:latin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1600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</a:rPr>
              <a:t>内容：西方张扬个性，崇尚自我</a:t>
            </a:r>
            <a:r>
              <a:rPr lang="en-US" altLang="zh-CN" dirty="0">
                <a:latin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</a:rPr>
              <a:t>“</a:t>
            </a:r>
            <a:r>
              <a:rPr lang="en-US" altLang="zh-CN" dirty="0">
                <a:latin typeface="微软雅黑" panose="020B0503020204020204" pitchFamily="34" charset="-122"/>
              </a:rPr>
              <a:t>just do it”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</a:rPr>
              <a:t>          </a:t>
            </a:r>
            <a:r>
              <a:rPr lang="zh-CN" altLang="en-US" dirty="0">
                <a:latin typeface="微软雅黑" panose="020B0503020204020204" pitchFamily="34" charset="-122"/>
              </a:rPr>
              <a:t>中国重视群体利益，崇尚谦逊自敛</a:t>
            </a:r>
            <a:r>
              <a:rPr lang="en-US" altLang="zh-CN" dirty="0">
                <a:latin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</a:rPr>
              <a:t>诱导青少年干坏事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latin typeface="微软雅黑" panose="020B0503020204020204" pitchFamily="34" charset="-122"/>
              </a:rPr>
              <a:t>形式：中国内敛含蓄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dirty="0">
              <a:latin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</a:rPr>
              <a:t>          </a:t>
            </a:r>
            <a:r>
              <a:rPr lang="zh-CN" altLang="en-US" dirty="0">
                <a:latin typeface="微软雅黑" panose="020B0503020204020204" pitchFamily="34" charset="-122"/>
              </a:rPr>
              <a:t>西方直接 有震撼力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dirty="0">
              <a:latin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zh-CN" altLang="en-US" sz="1600" dirty="0">
              <a:latin typeface="微软雅黑" panose="020B0503020204020204" pitchFamily="34" charset="-122"/>
            </a:endParaRPr>
          </a:p>
        </p:txBody>
      </p:sp>
      <p:sp>
        <p:nvSpPr>
          <p:cNvPr id="73732" name="矩形 2">
            <a:extLst>
              <a:ext uri="{FF2B5EF4-FFF2-40B4-BE49-F238E27FC236}">
                <a16:creationId xmlns:a16="http://schemas.microsoft.com/office/drawing/2014/main" id="{6968BFAD-A7AF-EFE3-F4C5-C82A0CEAB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597" y="5485210"/>
            <a:ext cx="8118475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因此，跨文化广告必须尊重各地区的文化传统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融入到销售地的本土文化中去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,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迎合受众的消费心里。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4E88417-F0EB-26EC-3849-7D339037737C}"/>
              </a:ext>
            </a:extLst>
          </p:cNvPr>
          <p:cNvSpPr/>
          <p:nvPr/>
        </p:nvSpPr>
        <p:spPr>
          <a:xfrm>
            <a:off x="1703388" y="627063"/>
            <a:ext cx="8569325" cy="9175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4755" name="TextBox 7">
            <a:extLst>
              <a:ext uri="{FF2B5EF4-FFF2-40B4-BE49-F238E27FC236}">
                <a16:creationId xmlns:a16="http://schemas.microsoft.com/office/drawing/2014/main" id="{D3A8AC7E-5016-0A60-746A-67B8008617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47814" y="47626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熟悉风俗习惯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6F33173-06F5-F769-DD17-F283416019FB}"/>
              </a:ext>
            </a:extLst>
          </p:cNvPr>
          <p:cNvSpPr/>
          <p:nvPr/>
        </p:nvSpPr>
        <p:spPr>
          <a:xfrm>
            <a:off x="1263193" y="989013"/>
            <a:ext cx="9009522" cy="6028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zh-CN" sz="2000" dirty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0000"/>
              <a:buFont typeface="Wingdings" pitchFamily="2" charset="2"/>
              <a:buChar char="Ø"/>
              <a:defRPr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中国受喜欢偶数；西方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受人欢迎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0000"/>
              <a:buFont typeface="Wingdings" pitchFamily="2" charset="2"/>
              <a:buChar char="Ø"/>
              <a:defRPr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意大利及西方文化中，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666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（兽的数目，恶魔，反基督）是一个具有强烈邪恶象征意义的数字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0000"/>
              <a:buFont typeface="Wingdings" pitchFamily="2" charset="2"/>
              <a:buChar char="Ø"/>
              <a:defRPr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印度教崇拜母牛，</a:t>
            </a: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慎用母牛做广告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0000"/>
              <a:buFont typeface="Wingdings" pitchFamily="2" charset="2"/>
              <a:buChar char="Ø"/>
              <a:defRPr/>
            </a:pPr>
            <a:r>
              <a:rPr lang="zh-CN" altLang="zh-CN" sz="2400" b="1" dirty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鳄鱼是埃及人的图腾，神圣不可侵犯</a:t>
            </a:r>
            <a:endParaRPr lang="zh-CN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0000"/>
              <a:buFont typeface="Wingdings" pitchFamily="2" charset="2"/>
              <a:buChar char="Ø"/>
              <a:defRPr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马来西亚钟表广告“人类创造了时间，精工表使之完美。”穆斯林教徒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投诉，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真主创造了时间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----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广告语改为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“人类创造了记时法，而精工使之完美。”</a:t>
            </a: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SzPct val="120000"/>
              <a:buFont typeface="Wingdings" pitchFamily="2" charset="2"/>
              <a:buChar char="Ø"/>
              <a:defRPr/>
            </a:pP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马来西亚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“高露洁”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广告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强调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其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增白功能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而该地区却以牙齿黑黄为高贵的象征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喜吃</a:t>
            </a:r>
            <a:r>
              <a:rPr lang="zh-CN" altLang="zh-CN" sz="2400" dirty="0">
                <a:latin typeface="微软雅黑" pitchFamily="34" charset="-122"/>
                <a:ea typeface="微软雅黑" pitchFamily="34" charset="-122"/>
              </a:rPr>
              <a:t>槟榔使牙齿变黑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757" name="矩形 3">
            <a:extLst>
              <a:ext uri="{FF2B5EF4-FFF2-40B4-BE49-F238E27FC236}">
                <a16:creationId xmlns:a16="http://schemas.microsoft.com/office/drawing/2014/main" id="{81989517-312F-2D21-24A8-221029A8B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989013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风俗习惯对消费者的消费嗜好、消费模式、消费行为等具有重要的影响。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>
            <a:extLst>
              <a:ext uri="{FF2B5EF4-FFF2-40B4-BE49-F238E27FC236}">
                <a16:creationId xmlns:a16="http://schemas.microsoft.com/office/drawing/2014/main" id="{FA8FE67F-91F8-CCF2-1DCA-E70091FC4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案例 </a:t>
            </a:r>
            <a:r>
              <a:rPr lang="en-US" altLang="zh-CN">
                <a:ea typeface="宋体" panose="02010600030101010101" pitchFamily="2" charset="-122"/>
              </a:rPr>
              <a:t>5  </a:t>
            </a:r>
            <a:r>
              <a:rPr lang="zh-CN" altLang="en-US">
                <a:ea typeface="宋体" panose="02010600030101010101" pitchFamily="2" charset="-122"/>
              </a:rPr>
              <a:t>大众的中国心</a:t>
            </a:r>
          </a:p>
        </p:txBody>
      </p:sp>
      <p:pic>
        <p:nvPicPr>
          <p:cNvPr id="75779" name="内容占位符 3">
            <a:extLst>
              <a:ext uri="{FF2B5EF4-FFF2-40B4-BE49-F238E27FC236}">
                <a16:creationId xmlns:a16="http://schemas.microsoft.com/office/drawing/2014/main" id="{FBD9D6E7-A637-19A2-F6A9-ED51BF9365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0" y="1957388"/>
            <a:ext cx="5080000" cy="38100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标题 1">
            <a:extLst>
              <a:ext uri="{FF2B5EF4-FFF2-40B4-BE49-F238E27FC236}">
                <a16:creationId xmlns:a16="http://schemas.microsoft.com/office/drawing/2014/main" id="{DDC5433A-1F40-823A-C6CB-C79508981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补充案例  可口可乐更换广告主角</a:t>
            </a:r>
          </a:p>
        </p:txBody>
      </p:sp>
      <p:pic>
        <p:nvPicPr>
          <p:cNvPr id="76803" name="内容占位符 3">
            <a:extLst>
              <a:ext uri="{FF2B5EF4-FFF2-40B4-BE49-F238E27FC236}">
                <a16:creationId xmlns:a16="http://schemas.microsoft.com/office/drawing/2014/main" id="{801CE735-E320-7DD2-3C8B-5924177276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64" y="1600201"/>
            <a:ext cx="603567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DE688FAF-4CC8-C83D-3094-1A0828FD49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>
                <a:ea typeface="宋体" panose="02010600030101010101" pitchFamily="2" charset="-122"/>
              </a:rPr>
              <a:t>广告文化的投影，折射出地区、国家的文化。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b="1" dirty="0">
                <a:ea typeface="宋体" panose="02010600030101010101" pitchFamily="2" charset="-122"/>
              </a:rPr>
              <a:t>    制作、推广广告时，考虑文化因素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b="1" dirty="0">
                <a:ea typeface="宋体" panose="02010600030101010101" pitchFamily="2" charset="-122"/>
              </a:rPr>
              <a:t>   并适应当地文化特点，习俗。</a:t>
            </a:r>
            <a:endParaRPr lang="en-US" altLang="zh-CN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>
                <a:ea typeface="宋体" panose="02010600030101010101" pitchFamily="2" charset="-122"/>
              </a:rPr>
              <a:t>不同文化诠释直接影响到消费者的心理动机和购买欲，从而进一步影响到消费行为。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>
            <a:extLst>
              <a:ext uri="{FF2B5EF4-FFF2-40B4-BE49-F238E27FC236}">
                <a16:creationId xmlns:a16="http://schemas.microsoft.com/office/drawing/2014/main" id="{A5D69631-32D5-F87B-CF20-871BC1CC7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橄榄球</a:t>
            </a:r>
          </a:p>
        </p:txBody>
      </p:sp>
      <p:pic>
        <p:nvPicPr>
          <p:cNvPr id="77827" name="内容占位符 3">
            <a:extLst>
              <a:ext uri="{FF2B5EF4-FFF2-40B4-BE49-F238E27FC236}">
                <a16:creationId xmlns:a16="http://schemas.microsoft.com/office/drawing/2014/main" id="{C624FF8A-2E00-1629-FCAA-21A0CD9B3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1600201"/>
            <a:ext cx="6800850" cy="452596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>
            <a:extLst>
              <a:ext uri="{FF2B5EF4-FFF2-40B4-BE49-F238E27FC236}">
                <a16:creationId xmlns:a16="http://schemas.microsoft.com/office/drawing/2014/main" id="{FEABCFA5-5BC6-9A7B-71F4-9167960B4B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1979</a:t>
            </a:r>
            <a:r>
              <a:rPr lang="zh-CN" altLang="en-US">
                <a:ea typeface="宋体" panose="02010600030101010101" pitchFamily="2" charset="-122"/>
              </a:rPr>
              <a:t>，</a:t>
            </a:r>
            <a:r>
              <a:rPr lang="en-US" altLang="zh-CN">
                <a:ea typeface="宋体" panose="02010600030101010101" pitchFamily="2" charset="-122"/>
              </a:rPr>
              <a:t>2003  乌发红唇雪肤明眸</a:t>
            </a:r>
          </a:p>
        </p:txBody>
      </p:sp>
      <p:pic>
        <p:nvPicPr>
          <p:cNvPr id="78851" name="内容占位符 3">
            <a:extLst>
              <a:ext uri="{FF2B5EF4-FFF2-40B4-BE49-F238E27FC236}">
                <a16:creationId xmlns:a16="http://schemas.microsoft.com/office/drawing/2014/main" id="{37CA0B85-8933-6801-7EEB-2DB858438B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12875"/>
            <a:ext cx="4662488" cy="5291138"/>
          </a:xfrm>
        </p:spPr>
      </p:pic>
      <p:pic>
        <p:nvPicPr>
          <p:cNvPr id="78852" name="图片 4">
            <a:extLst>
              <a:ext uri="{FF2B5EF4-FFF2-40B4-BE49-F238E27FC236}">
                <a16:creationId xmlns:a16="http://schemas.microsoft.com/office/drawing/2014/main" id="{2CE474B5-3AA5-9BB4-C575-DA7AD38C8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84325"/>
            <a:ext cx="4338638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可口可乐">
            <a:extLst>
              <a:ext uri="{FF2B5EF4-FFF2-40B4-BE49-F238E27FC236}">
                <a16:creationId xmlns:a16="http://schemas.microsoft.com/office/drawing/2014/main" id="{CFEF14DD-E3C7-C7B1-E061-BA7B0852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05" y="203561"/>
            <a:ext cx="7105468" cy="63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>
            <a:extLst>
              <a:ext uri="{FF2B5EF4-FFF2-40B4-BE49-F238E27FC236}">
                <a16:creationId xmlns:a16="http://schemas.microsoft.com/office/drawing/2014/main" id="{6625CF8E-CD5A-28A3-8D5A-CA051B295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广告 本土化</a:t>
            </a:r>
          </a:p>
        </p:txBody>
      </p:sp>
      <p:sp>
        <p:nvSpPr>
          <p:cNvPr id="80899" name="内容占位符 2">
            <a:extLst>
              <a:ext uri="{FF2B5EF4-FFF2-40B4-BE49-F238E27FC236}">
                <a16:creationId xmlns:a16="http://schemas.microsoft.com/office/drawing/2014/main" id="{4B57B324-D82E-A097-7152-B92487079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宋体" panose="02010600030101010101" pitchFamily="2" charset="-122"/>
              </a:rPr>
              <a:t>在全球化大背景下，跨国公司品牌想得到中国消费者的认可和喜爱，广告创意就必须尊重消费者所在国家和地区的文化传统，将中外文化元素有机融为一体。</a:t>
            </a:r>
          </a:p>
          <a:p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 1">
            <a:extLst>
              <a:ext uri="{FF2B5EF4-FFF2-40B4-BE49-F238E27FC236}">
                <a16:creationId xmlns:a16="http://schemas.microsoft.com/office/drawing/2014/main" id="{C05F983E-7455-2F0E-73A6-AF40E1001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Sony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89091" name="内容占位符 3">
            <a:extLst>
              <a:ext uri="{FF2B5EF4-FFF2-40B4-BE49-F238E27FC236}">
                <a16:creationId xmlns:a16="http://schemas.microsoft.com/office/drawing/2014/main" id="{BC684AA9-39B4-2E22-153A-C4DFC0AA40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1890714"/>
            <a:ext cx="7129463" cy="4562475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7">
            <a:extLst>
              <a:ext uri="{FF2B5EF4-FFF2-40B4-BE49-F238E27FC236}">
                <a16:creationId xmlns:a16="http://schemas.microsoft.com/office/drawing/2014/main" id="{CEB5D8ED-0AE5-6D39-5018-DDC50E69A50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547814" y="47626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遵守异国法规</a:t>
            </a:r>
          </a:p>
        </p:txBody>
      </p:sp>
      <p:sp>
        <p:nvSpPr>
          <p:cNvPr id="90115" name="矩形 4">
            <a:extLst>
              <a:ext uri="{FF2B5EF4-FFF2-40B4-BE49-F238E27FC236}">
                <a16:creationId xmlns:a16="http://schemas.microsoft.com/office/drawing/2014/main" id="{01DE19D6-A530-710F-4FAF-7D2CA0190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650" y="614364"/>
            <a:ext cx="969082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无论发达国家还是发展中国家，政府在法律层面上加强对广告的控制已成为普遍趋势。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跨文化广告创意须了解各国法律环境，熟知并遵守他国广告法规。</a:t>
            </a:r>
          </a:p>
        </p:txBody>
      </p:sp>
      <p:pic>
        <p:nvPicPr>
          <p:cNvPr id="90116" name="图片 3">
            <a:extLst>
              <a:ext uri="{FF2B5EF4-FFF2-40B4-BE49-F238E27FC236}">
                <a16:creationId xmlns:a16="http://schemas.microsoft.com/office/drawing/2014/main" id="{141EC36F-B919-BDE1-3580-D3FE92B1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357439"/>
            <a:ext cx="467995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9C3A8FEF-5A6D-2829-D8D9-FA0D4D5F41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b="1" dirty="0">
                <a:ea typeface="宋体" panose="02010600030101010101" pitchFamily="2" charset="-122"/>
              </a:rPr>
              <a:t>跨国公司本土化的传播策略和营销方案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b="1" dirty="0">
                <a:ea typeface="宋体" panose="02010600030101010101" pitchFamily="2" charset="-122"/>
              </a:rPr>
              <a:t>    水土不服；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b="1" dirty="0"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ea typeface="宋体" panose="02010600030101010101" pitchFamily="2" charset="-122"/>
              </a:rPr>
              <a:t>过分追求创意的新奇及注意力往带来风险，</a:t>
            </a:r>
            <a:endParaRPr lang="en-US" altLang="zh-CN" b="1" dirty="0"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b="1" dirty="0">
                <a:ea typeface="宋体" panose="02010600030101010101" pitchFamily="2" charset="-122"/>
              </a:rPr>
              <a:t>    </a:t>
            </a:r>
            <a:r>
              <a:rPr lang="zh-CN" altLang="en-US" b="1" dirty="0">
                <a:ea typeface="宋体" panose="02010600030101010101" pitchFamily="2" charset="-122"/>
              </a:rPr>
              <a:t>因此，广告必须学会控制广告的创意风险。</a:t>
            </a:r>
            <a:br>
              <a:rPr lang="zh-CN" altLang="en-US" b="1" dirty="0">
                <a:ea typeface="宋体" panose="02010600030101010101" pitchFamily="2" charset="-122"/>
              </a:rPr>
            </a:br>
            <a:endParaRPr lang="zh-CN" altLang="en-US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B0004-60E0-E961-95C5-710DADFB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酒香不怕巷子深 </a:t>
            </a:r>
            <a:br>
              <a:rPr lang="en-US" altLang="zh-CN" dirty="0"/>
            </a:br>
            <a:br>
              <a:rPr lang="zh-CN" altLang="en-US" dirty="0"/>
            </a:br>
            <a:endParaRPr lang="zh-CN" altLang="en-US" dirty="0"/>
          </a:p>
        </p:txBody>
      </p:sp>
      <p:pic>
        <p:nvPicPr>
          <p:cNvPr id="26627" name="图片 3">
            <a:extLst>
              <a:ext uri="{FF2B5EF4-FFF2-40B4-BE49-F238E27FC236}">
                <a16:creationId xmlns:a16="http://schemas.microsoft.com/office/drawing/2014/main" id="{F3732071-674F-3E2D-F2DB-F0AECD41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5" t="34776" r="34047" b="33058"/>
          <a:stretch>
            <a:fillRect/>
          </a:stretch>
        </p:blipFill>
        <p:spPr bwMode="auto">
          <a:xfrm>
            <a:off x="3319463" y="1541463"/>
            <a:ext cx="466725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内容占位符 5">
            <a:extLst>
              <a:ext uri="{FF2B5EF4-FFF2-40B4-BE49-F238E27FC236}">
                <a16:creationId xmlns:a16="http://schemas.microsoft.com/office/drawing/2014/main" id="{95F70921-85F5-CB95-B1A2-E8C9DE2B3E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52650" y="2227264"/>
            <a:ext cx="7886700" cy="27590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>
            <a:extLst>
              <a:ext uri="{FF2B5EF4-FFF2-40B4-BE49-F238E27FC236}">
                <a16:creationId xmlns:a16="http://schemas.microsoft.com/office/drawing/2014/main" id="{82F5D2F9-3DD1-81F2-EB8D-A9BAA6400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出人意料的广告  </a:t>
            </a:r>
          </a:p>
        </p:txBody>
      </p:sp>
      <p:pic>
        <p:nvPicPr>
          <p:cNvPr id="27651" name="内容占位符 5">
            <a:extLst>
              <a:ext uri="{FF2B5EF4-FFF2-40B4-BE49-F238E27FC236}">
                <a16:creationId xmlns:a16="http://schemas.microsoft.com/office/drawing/2014/main" id="{5407429F-F8CC-E4A7-BD59-76D312EC3B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4" y="1797050"/>
            <a:ext cx="2846387" cy="3263900"/>
          </a:xfrm>
        </p:spPr>
      </p:pic>
      <p:pic>
        <p:nvPicPr>
          <p:cNvPr id="27652" name="Picture 2">
            <a:extLst>
              <a:ext uri="{FF2B5EF4-FFF2-40B4-BE49-F238E27FC236}">
                <a16:creationId xmlns:a16="http://schemas.microsoft.com/office/drawing/2014/main" id="{9BB9C5BF-89E2-60E8-70C2-2013B5375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47850"/>
            <a:ext cx="30543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>
            <a:extLst>
              <a:ext uri="{FF2B5EF4-FFF2-40B4-BE49-F238E27FC236}">
                <a16:creationId xmlns:a16="http://schemas.microsoft.com/office/drawing/2014/main" id="{A463EE30-AFFC-96F5-F5E1-22296193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教堂和巧克力   </a:t>
            </a:r>
          </a:p>
        </p:txBody>
      </p:sp>
      <p:pic>
        <p:nvPicPr>
          <p:cNvPr id="28675" name="图片 6">
            <a:extLst>
              <a:ext uri="{FF2B5EF4-FFF2-40B4-BE49-F238E27FC236}">
                <a16:creationId xmlns:a16="http://schemas.microsoft.com/office/drawing/2014/main" id="{3AE3FFD4-71F1-85CA-6B8A-A8D7C1C2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9" y="2235201"/>
            <a:ext cx="2649537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8">
            <a:extLst>
              <a:ext uri="{FF2B5EF4-FFF2-40B4-BE49-F238E27FC236}">
                <a16:creationId xmlns:a16="http://schemas.microsoft.com/office/drawing/2014/main" id="{FD4F9CD8-6577-D8D3-B2EC-DF1BA3BCC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9" y="1266826"/>
            <a:ext cx="3424237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1926</Words>
  <Application>Microsoft Office PowerPoint</Application>
  <PresentationFormat>宽屏</PresentationFormat>
  <Paragraphs>170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2" baseType="lpstr">
      <vt:lpstr>等线</vt:lpstr>
      <vt:lpstr>等线 Light</vt:lpstr>
      <vt:lpstr>宋体</vt:lpstr>
      <vt:lpstr>微软雅黑</vt:lpstr>
      <vt:lpstr>Arial</vt:lpstr>
      <vt:lpstr>Wingdings</vt:lpstr>
      <vt:lpstr>Office 主题​​</vt:lpstr>
      <vt:lpstr>       Intercultural Business    Communication: Cases and Analyses </vt:lpstr>
      <vt:lpstr>           跨文化商务交流案例分析</vt:lpstr>
      <vt:lpstr>PowerPoint 演示文稿</vt:lpstr>
      <vt:lpstr>PowerPoint 演示文稿</vt:lpstr>
      <vt:lpstr>PowerPoint 演示文稿</vt:lpstr>
      <vt:lpstr>PowerPoint 演示文稿</vt:lpstr>
      <vt:lpstr>  酒香不怕巷子深   </vt:lpstr>
      <vt:lpstr>出人意料的广告  </vt:lpstr>
      <vt:lpstr>教堂和巧克力   </vt:lpstr>
      <vt:lpstr>少女  故事 </vt:lpstr>
      <vt:lpstr>忏悔：   少女的    神父的   </vt:lpstr>
      <vt:lpstr>成语</vt:lpstr>
      <vt:lpstr>案例</vt:lpstr>
      <vt:lpstr>PowerPoint 演示文稿</vt:lpstr>
      <vt:lpstr>PowerPoint 演示文稿</vt:lpstr>
      <vt:lpstr>PowerPoint 演示文稿</vt:lpstr>
      <vt:lpstr>                         Questions for discussion</vt:lpstr>
      <vt:lpstr>    矛盾冲突</vt:lpstr>
      <vt:lpstr>案例2  Falling Dragon Rising Anger </vt:lpstr>
      <vt:lpstr>PowerPoint 演示文稿</vt:lpstr>
      <vt:lpstr>PowerPoint 演示文稿</vt:lpstr>
      <vt:lpstr>争议</vt:lpstr>
      <vt:lpstr>Questions for discussion </vt:lpstr>
      <vt:lpstr>PowerPoint 演示文稿</vt:lpstr>
      <vt:lpstr>文化沟通</vt:lpstr>
      <vt:lpstr>3 Baby Boom to Baby Bust:procter &amp; Gamber in Japan</vt:lpstr>
      <vt:lpstr>Questions for discussion </vt:lpstr>
      <vt:lpstr>矛盾冲突 </vt:lpstr>
      <vt:lpstr>不同传说</vt:lpstr>
      <vt:lpstr>PowerPoint 演示文稿</vt:lpstr>
      <vt:lpstr>日本</vt:lpstr>
      <vt:lpstr>日本 桃太郎</vt:lpstr>
      <vt:lpstr>PowerPoint 演示文稿</vt:lpstr>
      <vt:lpstr>PowerPoint 演示文稿</vt:lpstr>
      <vt:lpstr>文化沟通</vt:lpstr>
      <vt:lpstr>China Bans Nike Commercial:an Insult to National Dignity</vt:lpstr>
      <vt:lpstr>Questions for discussion</vt:lpstr>
      <vt:lpstr>PowerPoint 演示文稿</vt:lpstr>
      <vt:lpstr>PowerPoint 演示文稿</vt:lpstr>
      <vt:lpstr>PowerPoint 演示文稿</vt:lpstr>
      <vt:lpstr>PowerPoint 演示文稿</vt:lpstr>
      <vt:lpstr>原因分析 </vt:lpstr>
      <vt:lpstr>PowerPoint 演示文稿</vt:lpstr>
      <vt:lpstr>PowerPoint 演示文稿</vt:lpstr>
      <vt:lpstr>文化沟通</vt:lpstr>
      <vt:lpstr>PowerPoint 演示文稿</vt:lpstr>
      <vt:lpstr>PowerPoint 演示文稿</vt:lpstr>
      <vt:lpstr>案例 5  大众的中国心</vt:lpstr>
      <vt:lpstr>补充案例  可口可乐更换广告主角</vt:lpstr>
      <vt:lpstr>橄榄球</vt:lpstr>
      <vt:lpstr>1979，2003  乌发红唇雪肤明眸</vt:lpstr>
      <vt:lpstr>PowerPoint 演示文稿</vt:lpstr>
      <vt:lpstr>广告 本土化</vt:lpstr>
      <vt:lpstr>Sony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Ding Junling</dc:creator>
  <cp:lastModifiedBy>Ding Junling</cp:lastModifiedBy>
  <cp:revision>3</cp:revision>
  <dcterms:created xsi:type="dcterms:W3CDTF">2025-05-28T07:11:21Z</dcterms:created>
  <dcterms:modified xsi:type="dcterms:W3CDTF">2025-06-18T14:26:22Z</dcterms:modified>
</cp:coreProperties>
</file>