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797" r:id="rId4"/>
    <p:sldId id="667" r:id="rId5"/>
    <p:sldId id="737" r:id="rId6"/>
    <p:sldId id="727" r:id="rId7"/>
    <p:sldId id="738" r:id="rId8"/>
    <p:sldId id="728" r:id="rId9"/>
    <p:sldId id="773" r:id="rId10"/>
    <p:sldId id="764" r:id="rId11"/>
    <p:sldId id="740" r:id="rId12"/>
    <p:sldId id="729" r:id="rId13"/>
    <p:sldId id="730" r:id="rId14"/>
    <p:sldId id="731" r:id="rId15"/>
    <p:sldId id="732" r:id="rId16"/>
    <p:sldId id="733" r:id="rId17"/>
    <p:sldId id="811" r:id="rId18"/>
    <p:sldId id="741" r:id="rId19"/>
    <p:sldId id="742" r:id="rId20"/>
    <p:sldId id="743" r:id="rId21"/>
    <p:sldId id="744" r:id="rId22"/>
    <p:sldId id="774" r:id="rId23"/>
    <p:sldId id="775" r:id="rId24"/>
    <p:sldId id="257" r:id="rId25"/>
    <p:sldId id="258" r:id="rId26"/>
    <p:sldId id="813" r:id="rId27"/>
    <p:sldId id="747" r:id="rId28"/>
    <p:sldId id="748" r:id="rId29"/>
    <p:sldId id="766" r:id="rId30"/>
    <p:sldId id="767" r:id="rId31"/>
    <p:sldId id="778" r:id="rId32"/>
    <p:sldId id="762" r:id="rId33"/>
    <p:sldId id="763" r:id="rId34"/>
    <p:sldId id="750" r:id="rId35"/>
    <p:sldId id="769" r:id="rId36"/>
    <p:sldId id="791" r:id="rId37"/>
    <p:sldId id="809" r:id="rId38"/>
    <p:sldId id="792" r:id="rId39"/>
    <p:sldId id="794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2D282-A75B-48EA-B457-2AC2E7CC6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98F09E-350A-4B7D-9407-9E146C01B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987142-93BC-422E-8874-ADCC6E0F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6BEDA0-609D-4D6F-AEF5-2ABD5170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F6396B-BEA0-4E4D-BC3B-84AC3F9C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64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26B34-5AC5-41DF-B76F-0B2699C3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26CE7-EFD6-47CF-804A-80005F221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489E2-87B7-4BA8-8A7A-37B615D1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BEE23-BD98-4247-9B92-680933E8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74C52B-6BC6-4D80-B71B-24F1C476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EB2D39A-B7B4-454A-B65B-FD7CD67C5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246AAD-E39A-44C7-AD90-224D2107F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1B98F-D8AF-41AF-911A-2E627264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09CBD-1AF3-40E5-93C8-9F395FF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621BA7-E5B4-497A-9700-BABD0C6E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5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FFD46-4B28-4569-AD53-73266AF02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3BAA2-EB35-46C7-9025-2D600883A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9A55D-D58D-4094-994D-49C3DEA14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A151A-78EF-462E-80AB-3D414BE5FF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77149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811A1-6396-4B68-BFAF-C095FCA2D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ED9EF-9996-4228-AC10-4FF99A520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782C9-5623-47A2-8FD3-077D0887F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BB6F8-DD4F-4186-ACFF-ABF2C1B68E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49426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A7DB7D-CB84-412B-B36D-289A23825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369D2B-B51C-4B22-88E6-1B453D829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1A10F8-4330-4622-868B-4FA477D7C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DFCA01-48B7-4AFF-8E9B-63F179B92E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8205074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87D5B3-E327-465C-8637-74F4C771B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7651B-62CE-4449-995A-006F7485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8E1A3-9D52-41AD-914F-1E9065457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37637A-A935-4E75-A847-7F57C936A9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2241703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B9FD8-4542-4122-AEC7-195076750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2D09C-0BCD-4370-9BB2-526EE5814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84CE5-6A7C-4C80-965B-5BFE1B943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478F1-B824-42B0-A297-F314F00DAB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879966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4B505-B458-4CA4-A652-A73BD938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5F22A3-486C-44BA-AF84-049AF49DA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7C1695-150F-4FF6-AFC4-773CF037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0E9BB4-FD9F-49E4-8977-BE842051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3C42C2-F2DC-4CA3-8609-82B4B24A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70166-1037-4851-812A-A414B18C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DE7447-E9F9-477C-A48E-977B39D5D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540F9-85F6-4DCB-84BD-D8482384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1BB5D7-9AD2-4B42-931A-6DCF6AB1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CE92E7-0768-44FF-A140-673FFF80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2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E93C0-9D35-46B1-8A23-DB044C9D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851E8-C03C-4009-ACFB-5124461A3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2C1F8D-C2C5-48CB-A4EA-AB131344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678958-DEDA-4F83-B3DC-4FE603B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438137-7725-478E-9A92-625A108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E2B692-9A0D-4342-A009-9EE5A983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70D5D-D401-45E3-9730-8A72C2A8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B98871-D7EE-46F4-9FA1-30C57F59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AEF779-CC50-4751-A8E9-1F9C0657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372ECF-3D7E-426A-B247-68CC8F2A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E3ECBD-4D5E-401D-A4A6-9A718D0FF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867415E-E35D-48C1-A29E-E2C819ED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5FE983-AD13-4851-8423-754F0BBA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93B9A0-BC97-480C-92FE-7048FB8E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1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1EE34-3EB4-42A1-86A8-8936E759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5EE248-9DB8-4361-BBFC-13C57BB4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FE20AB-09C4-4489-A3D1-74B70014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E78990-3D5F-46F4-A421-7450EAD2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8406B8-D25B-4F7F-9D9E-C59CC99D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F64C63-7D48-422A-8404-CABDFD0D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896743-1F66-4D53-9044-B2A09FC2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2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62532-B0D8-4E91-AF35-F76B1ED7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258326-89BD-4DD7-A5DB-E3609CDC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31E92B-4D5C-435E-B080-F0B8AC50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D2C888-03F2-481B-81B8-0E2A0F50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A5DAA7-E575-4029-94CE-A8570C3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F84394-6434-4E5C-8889-E2C2C57C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26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4526B-C780-4CD4-B5CE-EDC271BF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665E79-0D7F-4222-A0BB-358140C9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FDA1BC-FB0E-4417-BDDC-B0746E9BC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07F534-87B9-4244-90C4-A965D94A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AD9F41-6BD7-4111-9D44-5D00BB1C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4787BB-E05E-46FE-A563-1BBD9380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1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7D5E6C1-5D2C-44F3-8C98-9A60283F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A13D5E-FC05-45DC-92DC-927859477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BAB5AF-A74E-48FC-BC9A-14BF37BDC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9B52BE-6260-4A3D-861E-61700D4E4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D1EC4-D3AD-4B3D-91A0-B8D28D6FE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21EDF2-3A7A-4072-973E-48450D7B4A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730251"/>
            <a:ext cx="7772400" cy="2735263"/>
          </a:xfrm>
        </p:spPr>
        <p:txBody>
          <a:bodyPr anchor="ctr">
            <a:normAutofit fontScale="90000"/>
          </a:bodyPr>
          <a:lstStyle/>
          <a:p>
            <a:r>
              <a:rPr lang="zh-CN" altLang="en-US" sz="4800" dirty="0"/>
              <a:t>     </a:t>
            </a:r>
            <a:br>
              <a:rPr lang="zh-CN" altLang="en-US" sz="4800" dirty="0"/>
            </a:br>
            <a:r>
              <a:rPr lang="zh-CN" altLang="en-US" sz="4800" dirty="0"/>
              <a:t> Inter</a:t>
            </a:r>
            <a:r>
              <a:rPr lang="en-US" altLang="zh-CN" sz="4800" dirty="0"/>
              <a:t>cultural B</a:t>
            </a:r>
            <a:r>
              <a:rPr lang="zh-CN" altLang="en-US" sz="4800" dirty="0"/>
              <a:t>u</a:t>
            </a:r>
            <a:r>
              <a:rPr lang="en-US" altLang="zh-CN" sz="4800" dirty="0" err="1"/>
              <a:t>siness</a:t>
            </a:r>
            <a:r>
              <a:rPr lang="zh-CN" altLang="en-US" sz="4800" dirty="0"/>
              <a:t>    C</a:t>
            </a:r>
            <a:r>
              <a:rPr lang="en-US" altLang="zh-CN" sz="4800" dirty="0" err="1"/>
              <a:t>ommunication</a:t>
            </a:r>
            <a:r>
              <a:rPr lang="en-US" altLang="zh-CN" sz="4800" dirty="0"/>
              <a:t>:</a:t>
            </a:r>
            <a:br>
              <a:rPr lang="en-US" altLang="zh-CN" sz="4800" dirty="0"/>
            </a:br>
            <a:r>
              <a:rPr lang="en-US" altLang="zh-CN" sz="4800" dirty="0"/>
              <a:t>Cases and Analyses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817B6CD-9FC9-4D38-9C70-D5CA9D8C01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92538" y="3357563"/>
            <a:ext cx="6508750" cy="1079500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/>
              <a:t>                                          </a:t>
            </a:r>
          </a:p>
          <a:p>
            <a:r>
              <a:rPr lang="en-US" altLang="zh-CN" sz="3200" dirty="0"/>
              <a:t>2025.2-2025.6</a:t>
            </a:r>
          </a:p>
          <a:p>
            <a:endParaRPr lang="zh-CN" altLang="en-US" sz="3200" dirty="0"/>
          </a:p>
          <a:p>
            <a:endParaRPr lang="zh-CN" altLang="en-US" sz="3200" dirty="0"/>
          </a:p>
          <a:p>
            <a:endParaRPr lang="zh-CN" altLang="en-US" sz="3200" dirty="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B3543C3E-EE8F-4711-BC8B-3838D3A6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3357563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6"/>
    </mc:Choice>
    <mc:Fallback xmlns="">
      <p:transition spd="slow" advTm="3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A0C6ECE-C75D-4D8B-927F-0B6B45893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8914"/>
            <a:ext cx="8204200" cy="790575"/>
          </a:xfrm>
        </p:spPr>
        <p:txBody>
          <a:bodyPr/>
          <a:lstStyle/>
          <a:p>
            <a:r>
              <a:rPr lang="zh-CN" altLang="en-US" sz="5000" b="1"/>
              <a:t>以血缘、业缘和地缘分类</a:t>
            </a:r>
          </a:p>
        </p:txBody>
      </p:sp>
      <p:pic>
        <p:nvPicPr>
          <p:cNvPr id="69635" name="Picture 3" descr="20090118_00a450f640371b95c353hY8Elpgaz8dG">
            <a:extLst>
              <a:ext uri="{FF2B5EF4-FFF2-40B4-BE49-F238E27FC236}">
                <a16:creationId xmlns:a16="http://schemas.microsoft.com/office/drawing/2014/main" id="{323E81DA-ACD0-43D8-9C90-F17248C1D9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96976"/>
            <a:ext cx="4038600" cy="5256213"/>
          </a:xfrm>
        </p:spPr>
      </p:pic>
      <p:pic>
        <p:nvPicPr>
          <p:cNvPr id="69636" name="Picture 4" descr="86341255366900681">
            <a:extLst>
              <a:ext uri="{FF2B5EF4-FFF2-40B4-BE49-F238E27FC236}">
                <a16:creationId xmlns:a16="http://schemas.microsoft.com/office/drawing/2014/main" id="{DB3E7A2C-1744-4F14-8DDF-B6DB1ABC4E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1339" y="1600200"/>
            <a:ext cx="2598737" cy="2185988"/>
          </a:xfrm>
        </p:spPr>
      </p:pic>
      <p:pic>
        <p:nvPicPr>
          <p:cNvPr id="69637" name="Picture 5" descr="u=547540361,3929832421&amp;fm=23&amp;gp=0">
            <a:extLst>
              <a:ext uri="{FF2B5EF4-FFF2-40B4-BE49-F238E27FC236}">
                <a16:creationId xmlns:a16="http://schemas.microsoft.com/office/drawing/2014/main" id="{57C2EA26-1828-457D-9902-CF39366CE21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438" y="3938589"/>
            <a:ext cx="3287712" cy="2187575"/>
          </a:xfrm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D0267520-D897-418A-BF2B-38B1D87A1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8" y="333376"/>
            <a:ext cx="8964612" cy="6524625"/>
          </a:xfrm>
        </p:spPr>
        <p:txBody>
          <a:bodyPr/>
          <a:lstStyle/>
          <a:p>
            <a:pPr>
              <a:buFontTx/>
              <a:buNone/>
            </a:pPr>
            <a:endParaRPr lang="zh-CN" altLang="en-US" b="1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r>
              <a:rPr lang="en-US" altLang="zh-CN" b="1"/>
              <a:t>3</a:t>
            </a:r>
            <a:r>
              <a:rPr lang="zh-CN" altLang="en-US" b="1"/>
              <a:t>、影响人际关系的因素</a:t>
            </a:r>
          </a:p>
          <a:p>
            <a:pPr>
              <a:buFontTx/>
              <a:buNone/>
            </a:pPr>
            <a:endParaRPr lang="zh-CN" altLang="en-US" sz="900" b="1"/>
          </a:p>
          <a:p>
            <a:pPr>
              <a:buFontTx/>
              <a:buNone/>
            </a:pPr>
            <a:endParaRPr lang="zh-CN" altLang="en-US">
              <a:ea typeface="楷体_GB2312" charset="-122"/>
            </a:endParaRPr>
          </a:p>
        </p:txBody>
      </p:sp>
      <p:sp>
        <p:nvSpPr>
          <p:cNvPr id="441347" name="Text Box 3">
            <a:extLst>
              <a:ext uri="{FF2B5EF4-FFF2-40B4-BE49-F238E27FC236}">
                <a16:creationId xmlns:a16="http://schemas.microsoft.com/office/drawing/2014/main" id="{D33FE451-CA62-444E-8F28-35E7F1CC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5438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</a:rPr>
              <a:t> 文化因素</a:t>
            </a:r>
            <a:r>
              <a:rPr lang="zh-CN" altLang="en-US" sz="2400" b="1" i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中国：</a:t>
            </a: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大陆型农业文化</a:t>
            </a:r>
            <a:endParaRPr lang="en-US" altLang="zh-CN" sz="2400" b="1" i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→宗法社会结构</a:t>
            </a:r>
            <a:r>
              <a:rPr lang="zh-CN" altLang="en-US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（血缘纽带维系）</a:t>
            </a:r>
            <a:r>
              <a:rPr lang="en-US" altLang="zh-CN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</a:t>
            </a: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→ 等级取向、差序结构</a:t>
            </a:r>
            <a:endParaRPr lang="en-US" altLang="zh-CN" sz="2400" b="1" i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</a:t>
            </a: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→ “权势”类型</a:t>
            </a:r>
          </a:p>
          <a:p>
            <a:pPr>
              <a:lnSpc>
                <a:spcPct val="110000"/>
              </a:lnSpc>
            </a:pPr>
            <a:r>
              <a:rPr lang="zh-CN" altLang="en-US" sz="2400" b="1" i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欧洲：</a:t>
            </a: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海洋性商业文化 </a:t>
            </a:r>
            <a:endParaRPr lang="en-US" altLang="zh-CN" sz="2400" b="1" i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</a:t>
            </a: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→ 人际简单社会</a:t>
            </a:r>
            <a:r>
              <a:rPr lang="zh-CN" altLang="en-US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（以契约关系为基础）</a:t>
            </a:r>
            <a:endParaRPr lang="en-US" altLang="zh-CN" sz="2400" b="1" i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</a:t>
            </a: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→ 平等人际关系 </a:t>
            </a:r>
            <a:endParaRPr lang="en-US" altLang="zh-CN" sz="2400" b="1" i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</a:t>
            </a:r>
            <a:r>
              <a:rPr lang="zh-CN" altLang="en-US" sz="2400" b="1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→ “一致性”</a:t>
            </a:r>
            <a:endParaRPr lang="zh-CN" altLang="en-US" sz="1000" b="1" dirty="0">
              <a:latin typeface="Times New Roman" panose="02020603050405020304" pitchFamily="18" charset="0"/>
              <a:ea typeface="楷体_GB2312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</a:rPr>
              <a:t> 社会因素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zh-CN" altLang="en-US" sz="1000" b="1" dirty="0">
              <a:solidFill>
                <a:srgbClr val="0000FF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</a:rPr>
              <a:t> 心理因素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zh-CN" altLang="en-US" sz="1000" b="1" dirty="0">
              <a:solidFill>
                <a:srgbClr val="0000FF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</a:rPr>
              <a:t> 地理因素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1EDC40D-3B21-469D-9778-222671CA6E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900" b="1" dirty="0"/>
              <a:t>二、建立和谐人际关系的原则 </a:t>
            </a:r>
            <a:r>
              <a:rPr lang="zh-CN" altLang="en-US" sz="4800" dirty="0"/>
              <a:t>（</a:t>
            </a:r>
            <a:r>
              <a:rPr lang="en-US" altLang="zh-CN" sz="4800" dirty="0"/>
              <a:t>Principles </a:t>
            </a:r>
            <a:r>
              <a:rPr lang="zh-CN" altLang="en-US" sz="4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5661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001B302-BD5A-4EF9-9164-A030712059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70088" y="3333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/>
              <a:t>互利（</a:t>
            </a:r>
            <a:r>
              <a:rPr lang="en-US" altLang="zh-CN" dirty="0"/>
              <a:t>Mutual Benefit Principle</a:t>
            </a:r>
            <a:r>
              <a:rPr lang="zh-CN" altLang="en-US" dirty="0"/>
              <a:t>）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DEF4DB70-FB2C-41A7-93C1-18E299CD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484314"/>
            <a:ext cx="792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双方获取满足的程度（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degree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0" name="Text Box 5">
            <a:extLst>
              <a:ext uri="{FF2B5EF4-FFF2-40B4-BE49-F238E27FC236}">
                <a16:creationId xmlns:a16="http://schemas.microsoft.com/office/drawing/2014/main" id="{4FF45462-C1FB-4F37-8108-E4F55A02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997200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社会需求（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social needs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心理关系 （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mental relationship </a:t>
            </a:r>
            <a:r>
              <a:rPr kumimoji="0" lang="zh-CN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1" name="Rectangle 6">
            <a:extLst>
              <a:ext uri="{FF2B5EF4-FFF2-40B4-BE49-F238E27FC236}">
                <a16:creationId xmlns:a16="http://schemas.microsoft.com/office/drawing/2014/main" id="{D3D19320-640A-41E2-8BC7-0C75E5D95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997200"/>
            <a:ext cx="8569325" cy="21605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6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5BF13DB-F717-480B-BFA4-567E81D6B8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契约 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64873E1F-71B5-41C2-AC77-C2125A0F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700213"/>
            <a:ext cx="87487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动机（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motivation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真诚（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sincerity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善意（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kind intentions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达至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互相理解（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mutual understanding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信任共鸣（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trust resonance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16CABE98-33B7-4309-BE55-0FD85FAE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868864"/>
            <a:ext cx="552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以诚感人者，人亦诚而应。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——</a:t>
            </a:r>
            <a:r>
              <a:rPr kumimoji="0" lang="zh-CN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程颐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It is better to be faithful than famous. --T. Roosevelt 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9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BC2BD34B-62B2-4577-98C9-088597B6AF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尊重（</a:t>
            </a:r>
            <a:r>
              <a:rPr lang="en-US" altLang="zh-CN" dirty="0"/>
              <a:t>Respect</a:t>
            </a:r>
            <a:r>
              <a:rPr lang="zh-CN" altLang="en-US" dirty="0"/>
              <a:t>）</a:t>
            </a:r>
            <a:r>
              <a:rPr lang="en-US" altLang="zh-CN" dirty="0"/>
              <a:t> Principle</a:t>
            </a:r>
            <a:endParaRPr lang="zh-CN" altLang="en-US" dirty="0"/>
          </a:p>
        </p:txBody>
      </p:sp>
      <p:sp>
        <p:nvSpPr>
          <p:cNvPr id="47107" name="Text Box 6">
            <a:extLst>
              <a:ext uri="{FF2B5EF4-FFF2-40B4-BE49-F238E27FC236}">
                <a16:creationId xmlns:a16="http://schemas.microsoft.com/office/drawing/2014/main" id="{C8D676E2-405D-45D2-95DA-BEA66471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341438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equal position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Personality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temperament,character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ability, knowledge,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etc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</a:p>
        </p:txBody>
      </p:sp>
      <p:pic>
        <p:nvPicPr>
          <p:cNvPr id="47108" name="Picture 7" descr="W020100929360607265542">
            <a:extLst>
              <a:ext uri="{FF2B5EF4-FFF2-40B4-BE49-F238E27FC236}">
                <a16:creationId xmlns:a16="http://schemas.microsoft.com/office/drawing/2014/main" id="{CC5C1836-F31C-477D-9C36-B395A87D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38" y="3148748"/>
            <a:ext cx="5472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9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7A8CA7D-0EDC-4F3C-9431-1FCBF51508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/>
              <a:t>适度（</a:t>
            </a:r>
            <a:r>
              <a:rPr lang="en-US" altLang="zh-CN" dirty="0"/>
              <a:t>moderation</a:t>
            </a:r>
            <a:r>
              <a:rPr lang="zh-CN" altLang="en-US" dirty="0"/>
              <a:t>）</a:t>
            </a: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BE63E583-A1D4-47B8-9EBD-6017BE390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1" y="2286000"/>
            <a:ext cx="7921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时间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距离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频率</a:t>
            </a:r>
          </a:p>
        </p:txBody>
      </p:sp>
    </p:spTree>
    <p:extLst>
      <p:ext uri="{BB962C8B-B14F-4D97-AF65-F5344CB8AC3E}">
        <p14:creationId xmlns:p14="http://schemas.microsoft.com/office/powerpoint/2010/main" val="319598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87B4-AFFA-A022-6491-D44EA871B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B64005E-3DCF-FC31-2405-1136A6B9EE32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63750" y="620714"/>
            <a:ext cx="8229600" cy="57927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三、中西方人际关系的对比分析</a:t>
            </a:r>
          </a:p>
          <a:p>
            <a:pPr>
              <a:buFontTx/>
              <a:buNone/>
              <a:defRPr/>
            </a:pPr>
            <a:endParaRPr lang="zh-CN" altLang="en-US" sz="8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</a:rPr>
              <a:t>人际关系差异之渊源</a:t>
            </a:r>
          </a:p>
          <a:p>
            <a:pPr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中国</a:t>
            </a:r>
            <a:r>
              <a:rPr lang="zh-CN" altLang="en-US" sz="2400" b="1" dirty="0">
                <a:latin typeface="宋体" panose="02010600030101010101" pitchFamily="2" charset="-122"/>
              </a:rPr>
              <a:t>孔子思想：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“仁”和“礼”</a:t>
            </a:r>
          </a:p>
          <a:p>
            <a:pPr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i="1" dirty="0"/>
              <a:t>人情，面子和命运是支配中国人生活的三大女神</a:t>
            </a:r>
            <a:r>
              <a:rPr lang="en-US" altLang="zh-CN" b="1" i="1" dirty="0"/>
              <a:t>——</a:t>
            </a:r>
            <a:r>
              <a:rPr lang="zh-CN" altLang="zh-CN" b="1" i="1" dirty="0"/>
              <a:t>林语堂</a:t>
            </a:r>
            <a:endParaRPr lang="zh-CN" altLang="zh-CN" i="1" dirty="0"/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</a:p>
          <a:p>
            <a:pPr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4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2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2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1A4F5881-13BC-4FE8-8302-4EA0D00F5DE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63750" y="620714"/>
            <a:ext cx="8229600" cy="5792787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r>
              <a:rPr lang="zh-CN" altLang="en-US" sz="4000" b="1" dirty="0">
                <a:latin typeface="宋体" panose="02010600030101010101" pitchFamily="2" charset="-122"/>
              </a:rPr>
              <a:t>西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方</a:t>
            </a:r>
            <a:r>
              <a:rPr lang="zh-CN" altLang="en-US" sz="4000" b="1" dirty="0">
                <a:latin typeface="宋体" panose="02010600030101010101" pitchFamily="2" charset="-122"/>
              </a:rPr>
              <a:t>宗教和哲学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基督徒主张“为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个体</a:t>
            </a:r>
            <a:r>
              <a:rPr lang="zh-CN" altLang="en-US" sz="2400" b="1" dirty="0">
                <a:latin typeface="宋体" panose="02010600030101010101" pitchFamily="2" charset="-122"/>
              </a:rPr>
              <a:t>而牺牲”</a:t>
            </a:r>
          </a:p>
          <a:p>
            <a:pPr marL="0" indent="0">
              <a:buNone/>
              <a:defRPr/>
            </a:pPr>
            <a:r>
              <a:rPr lang="zh-CN" altLang="en-US" sz="2400" b="1" i="1" dirty="0">
                <a:latin typeface="+mn-ea"/>
              </a:rPr>
              <a:t>  “即使是单独的一个灵魂，即使它没有一个亲邻，只要他自为地享受到上帝那他就还是幸福的。”</a:t>
            </a:r>
          </a:p>
          <a:p>
            <a:pPr marL="0" indent="0">
              <a:buNone/>
              <a:defRPr/>
            </a:pPr>
            <a:r>
              <a:rPr lang="zh-CN" altLang="en-US" sz="2400" b="1" i="1" dirty="0">
                <a:latin typeface="+mn-ea"/>
              </a:rPr>
              <a:t>  “上帝帮助自助者。”</a:t>
            </a:r>
            <a:endParaRPr lang="en-US" altLang="zh-CN" sz="2400" b="1" i="1" dirty="0">
              <a:latin typeface="+mn-ea"/>
            </a:endParaRPr>
          </a:p>
          <a:p>
            <a:pPr marL="0" indent="0">
              <a:buNone/>
              <a:defRPr/>
            </a:pPr>
            <a:endParaRPr lang="en-US" altLang="zh-CN" sz="2400" b="1" i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dirty="0"/>
              <a:t>“</a:t>
            </a:r>
            <a:r>
              <a:rPr lang="zh-CN" altLang="zh-CN" dirty="0"/>
              <a:t>神人立约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zh-CN" dirty="0"/>
              <a:t>耶稣降生之后，上帝与人重新确立</a:t>
            </a:r>
            <a:r>
              <a:rPr lang="en-US" altLang="zh-CN" dirty="0"/>
              <a:t>“</a:t>
            </a:r>
            <a:r>
              <a:rPr lang="zh-CN" altLang="zh-CN" dirty="0"/>
              <a:t>新约</a:t>
            </a:r>
            <a:r>
              <a:rPr lang="en-US" altLang="zh-CN" dirty="0"/>
              <a:t>”</a:t>
            </a:r>
            <a:r>
              <a:rPr lang="zh-CN" altLang="zh-CN" dirty="0"/>
              <a:t>，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zh-CN" dirty="0"/>
              <a:t>上帝与犹太人订立的称之为</a:t>
            </a:r>
            <a:r>
              <a:rPr lang="en-US" altLang="zh-CN" dirty="0"/>
              <a:t>“</a:t>
            </a:r>
            <a:r>
              <a:rPr lang="zh-CN" altLang="zh-CN" dirty="0"/>
              <a:t>旧约</a:t>
            </a:r>
            <a:r>
              <a:rPr lang="en-US" altLang="zh-CN" dirty="0"/>
              <a:t>”</a:t>
            </a:r>
            <a:endParaRPr lang="zh-CN" altLang="en-US" sz="2400" b="1" i="1" dirty="0">
              <a:latin typeface="+mn-ea"/>
            </a:endParaRPr>
          </a:p>
          <a:p>
            <a:pPr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F2CCD58A-36EB-4C7D-89F9-ABD346EA60FF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57400" y="381000"/>
            <a:ext cx="8229600" cy="579278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endParaRPr lang="zh-CN" altLang="en-US" sz="8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、中国社会传统的差序格局和人际关系</a:t>
            </a:r>
          </a:p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楷体_GB231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五伦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楷体_GB231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：</a:t>
            </a:r>
          </a:p>
          <a:p>
            <a:pPr>
              <a:buNone/>
              <a:defRPr/>
            </a:pPr>
            <a:r>
              <a:rPr lang="en-US" altLang="zh-CN" sz="1800" b="1" dirty="0">
                <a:latin typeface="楷体_GB2312" charset="-122"/>
                <a:ea typeface="楷体_GB2312" charset="-122"/>
              </a:rPr>
              <a:t>          </a:t>
            </a:r>
            <a:r>
              <a:rPr lang="zh-CN" altLang="zh-CN" b="1" dirty="0"/>
              <a:t>父子有亲，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dirty="0"/>
              <a:t>君臣有义，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dirty="0"/>
              <a:t>夫妇有别，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dirty="0"/>
              <a:t>长幼有序，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/>
              <a:t>朋友</a:t>
            </a:r>
            <a:r>
              <a:rPr lang="zh-CN" altLang="zh-CN" b="1" dirty="0"/>
              <a:t>有</a:t>
            </a:r>
            <a:r>
              <a:rPr lang="zh-CN" altLang="zh-CN" b="1"/>
              <a:t>信。</a:t>
            </a:r>
            <a:endParaRPr lang="zh-CN" altLang="zh-CN" dirty="0"/>
          </a:p>
          <a:p>
            <a:pPr>
              <a:buFontTx/>
              <a:buNone/>
              <a:defRPr/>
            </a:pPr>
            <a:endParaRPr lang="en-US" altLang="zh-CN" sz="1800" b="1" dirty="0">
              <a:latin typeface="楷体_GB2312" charset="-122"/>
              <a:ea typeface="楷体_GB2312" charset="-122"/>
            </a:endParaRPr>
          </a:p>
          <a:p>
            <a:pPr>
              <a:buFontTx/>
              <a:buNone/>
              <a:defRPr/>
            </a:pPr>
            <a:endParaRPr lang="zh-CN" altLang="en-US" sz="800" b="1" dirty="0">
              <a:latin typeface="楷体_GB2312" charset="-122"/>
              <a:ea typeface="楷体_GB2312" charset="-122"/>
            </a:endParaRPr>
          </a:p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）服从权威和长辈</a:t>
            </a:r>
          </a:p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zh-CN" altLang="en-US" sz="2000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夫妻关系</a:t>
            </a:r>
          </a:p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     父子关系</a:t>
            </a:r>
          </a:p>
          <a:p>
            <a:pPr>
              <a:buFontTx/>
              <a:buNone/>
              <a:defRPr/>
            </a:pPr>
            <a:r>
              <a:rPr lang="zh-CN" altLang="en-US" b="1" dirty="0">
                <a:latin typeface="楷体_GB2312" charset="-122"/>
                <a:ea typeface="楷体_GB2312" charset="-122"/>
              </a:rPr>
              <a:t>  </a:t>
            </a:r>
            <a:endParaRPr lang="zh-CN" altLang="en-US" sz="800" dirty="0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33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33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3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3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112D5E5-9AF4-42BA-9A6E-56184DE381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9" y="476251"/>
            <a:ext cx="7845425" cy="2665413"/>
          </a:xfrm>
        </p:spPr>
        <p:txBody>
          <a:bodyPr anchor="ctr"/>
          <a:lstStyle/>
          <a:p>
            <a:r>
              <a:rPr lang="zh-CN" altLang="en-US" sz="2400"/>
              <a:t>       </a:t>
            </a:r>
            <a:r>
              <a:rPr lang="zh-CN" altLang="en-US" sz="4800"/>
              <a:t>跨文化商务交流案例分析</a:t>
            </a:r>
            <a:endParaRPr lang="zh-CN" altLang="en-US" sz="4800" b="1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224FCB9-D6FD-4B68-934B-13E4D97302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5913" y="3500439"/>
            <a:ext cx="6400800" cy="1044575"/>
          </a:xfrm>
        </p:spPr>
        <p:txBody>
          <a:bodyPr/>
          <a:lstStyle/>
          <a:p>
            <a:r>
              <a:rPr lang="zh-CN" altLang="en-US" sz="3200"/>
              <a:t>丁俊玲</a:t>
            </a:r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D60766D1-FCE5-4324-8780-463CA9345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229600" cy="55641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）严格的等级身份制</a:t>
            </a:r>
          </a:p>
          <a:p>
            <a:pPr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  </a:t>
            </a:r>
            <a:r>
              <a:rPr lang="zh-CN" altLang="en-US" sz="1800" b="1">
                <a:latin typeface="楷体_GB2312" charset="-122"/>
                <a:ea typeface="楷体_GB2312" charset="-122"/>
              </a:rPr>
              <a:t>中国人的</a:t>
            </a:r>
            <a:r>
              <a:rPr lang="zh-CN" altLang="en-US" sz="1800" b="1">
                <a:latin typeface="宋体" panose="02010600030101010101" pitchFamily="2" charset="-122"/>
                <a:ea typeface="楷体_GB2312" charset="-122"/>
              </a:rPr>
              <a:t>“</a:t>
            </a:r>
            <a:r>
              <a:rPr lang="zh-CN" altLang="en-US" sz="1800" b="1">
                <a:latin typeface="楷体_GB2312" charset="-122"/>
                <a:ea typeface="楷体_GB2312" charset="-122"/>
              </a:rPr>
              <a:t>亲族系统</a:t>
            </a:r>
            <a:r>
              <a:rPr lang="zh-CN" altLang="en-US" sz="1800" b="1">
                <a:latin typeface="宋体" panose="02010600030101010101" pitchFamily="2" charset="-122"/>
                <a:ea typeface="楷体_GB2312" charset="-122"/>
              </a:rPr>
              <a:t>”</a:t>
            </a:r>
            <a:endParaRPr lang="zh-CN" altLang="en-US" sz="1800" b="1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1000" b="1">
              <a:solidFill>
                <a:srgbClr val="0000FF"/>
              </a:solidFill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）根深蒂固的群体取向和关系取向</a:t>
            </a:r>
          </a:p>
          <a:p>
            <a:pPr>
              <a:buFontTx/>
              <a:buNone/>
            </a:pPr>
            <a:r>
              <a:rPr lang="zh-CN" altLang="en-US" sz="2000" b="1">
                <a:latin typeface="楷体_GB2312" charset="-122"/>
                <a:ea typeface="楷体_GB2312" charset="-122"/>
              </a:rPr>
              <a:t>         “世事洞明皆学问，人情练达是文章”</a:t>
            </a:r>
          </a:p>
          <a:p>
            <a:pPr>
              <a:buFontTx/>
              <a:buNone/>
            </a:pPr>
            <a:endParaRPr lang="zh-CN" altLang="en-US" sz="2000" b="1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r>
              <a:rPr lang="zh-CN" altLang="en-US" sz="2400" b="1">
                <a:latin typeface="楷体_GB2312" charset="-122"/>
                <a:ea typeface="楷体_GB2312" charset="-122"/>
              </a:rPr>
              <a:t>人际关系新趋向：</a:t>
            </a:r>
          </a:p>
          <a:p>
            <a:r>
              <a:rPr lang="zh-CN" altLang="en-US" sz="2000" b="1">
                <a:latin typeface="楷体_GB2312" charset="-122"/>
                <a:ea typeface="楷体_GB2312" charset="-122"/>
              </a:rPr>
              <a:t>以契约为中心（商贸谈判，求职聘任，组织协作等）</a:t>
            </a:r>
          </a:p>
          <a:p>
            <a:r>
              <a:rPr lang="zh-CN" altLang="en-US" sz="2000" b="1">
                <a:latin typeface="楷体_GB2312" charset="-122"/>
                <a:ea typeface="楷体_GB2312" charset="-122"/>
              </a:rPr>
              <a:t>平等互利</a:t>
            </a:r>
          </a:p>
          <a:p>
            <a:r>
              <a:rPr lang="zh-CN" altLang="en-US" sz="2000" b="1">
                <a:latin typeface="楷体_GB2312" charset="-122"/>
                <a:ea typeface="楷体_GB2312" charset="-122"/>
              </a:rPr>
              <a:t>自由开放</a:t>
            </a:r>
          </a:p>
          <a:p>
            <a:pPr>
              <a:buFontTx/>
              <a:buNone/>
            </a:pPr>
            <a:endParaRPr lang="zh-CN" altLang="en-US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4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4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4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4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3EBACD2B-1E62-4DBE-BC54-4B84DC97A317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57400" y="1600200"/>
            <a:ext cx="7162800" cy="4038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、西方社会的平行或平等的人际关系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“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共同协作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”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关系替代等级关系的原因：</a:t>
            </a:r>
            <a:endParaRPr lang="en-US" altLang="zh-CN" b="1" dirty="0"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000" b="1" dirty="0">
                <a:latin typeface="楷体_GB2312" charset="-122"/>
                <a:ea typeface="楷体_GB2312" charset="-122"/>
              </a:rPr>
              <a:t>宗法社会组织（以血缘关系为基础）的瓦解</a:t>
            </a:r>
          </a:p>
          <a:p>
            <a:pPr>
              <a:lnSpc>
                <a:spcPct val="80000"/>
              </a:lnSpc>
              <a:defRPr/>
            </a:pPr>
            <a:r>
              <a:rPr lang="zh-CN" altLang="en-US" sz="2000" b="1" dirty="0">
                <a:latin typeface="楷体_GB2312" charset="-122"/>
                <a:ea typeface="楷体_GB2312" charset="-122"/>
              </a:rPr>
              <a:t>不同体系的各族大混合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zh-CN" altLang="en-US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服从权威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    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民主政治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solidFill>
                <a:srgbClr val="0000FF"/>
              </a:solidFill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zh-CN" altLang="en-US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等级身份制  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平等意识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209D9863-AF4B-4BAF-A0F7-812C0AD1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92150"/>
            <a:ext cx="9174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       </a:t>
            </a:r>
            <a:r>
              <a:rPr lang="en-US" altLang="zh-CN" sz="2400" b="1">
                <a:solidFill>
                  <a:srgbClr val="0000FF"/>
                </a:solidFill>
              </a:rPr>
              <a:t>1776</a:t>
            </a:r>
            <a:r>
              <a:rPr lang="zh-CN" altLang="en-US" sz="2400" b="1">
                <a:solidFill>
                  <a:srgbClr val="0000FF"/>
                </a:solidFill>
              </a:rPr>
              <a:t>年美国</a:t>
            </a:r>
            <a:r>
              <a:rPr lang="en-US" altLang="zh-CN" sz="2400" b="1">
                <a:solidFill>
                  <a:srgbClr val="0000FF"/>
                </a:solidFill>
              </a:rPr>
              <a:t>《</a:t>
            </a:r>
            <a:r>
              <a:rPr lang="zh-CN" altLang="en-US" sz="2400" b="1">
                <a:solidFill>
                  <a:srgbClr val="0000FF"/>
                </a:solidFill>
              </a:rPr>
              <a:t>独立宣言</a:t>
            </a:r>
            <a:r>
              <a:rPr lang="en-US" altLang="zh-CN" sz="2400" b="1">
                <a:solidFill>
                  <a:srgbClr val="0000FF"/>
                </a:solidFill>
              </a:rPr>
              <a:t>》</a:t>
            </a:r>
            <a:r>
              <a:rPr lang="zh-CN" altLang="en-US" sz="2400" b="1"/>
              <a:t>：“人类生来平等，造物主赋予了他</a:t>
            </a:r>
          </a:p>
          <a:p>
            <a:pPr eaLnBrk="1" hangingPunct="1"/>
            <a:r>
              <a:rPr lang="zh-CN" altLang="en-US" sz="2400" b="1"/>
              <a:t>们与生俱来的权利，即生存、自由、追求幸福的权利。政府是为了</a:t>
            </a:r>
          </a:p>
          <a:p>
            <a:pPr eaLnBrk="1" hangingPunct="1"/>
            <a:r>
              <a:rPr lang="zh-CN" altLang="en-US" sz="2400" b="1"/>
              <a:t>实现这些权利而设置的</a:t>
            </a:r>
            <a:r>
              <a:rPr lang="en-US" altLang="zh-CN" sz="2400" b="1"/>
              <a:t>……”</a:t>
            </a:r>
          </a:p>
        </p:txBody>
      </p:sp>
      <p:pic>
        <p:nvPicPr>
          <p:cNvPr id="60419" name="Picture 3" descr="u=3673230846,4125502338&amp;fm=23&amp;gp=0">
            <a:extLst>
              <a:ext uri="{FF2B5EF4-FFF2-40B4-BE49-F238E27FC236}">
                <a16:creationId xmlns:a16="http://schemas.microsoft.com/office/drawing/2014/main" id="{9A9B1265-3839-4FA2-B1E4-F69F9196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276475"/>
            <a:ext cx="302418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u=4205570976,2833645632&amp;fm=23&amp;gp=0">
            <a:extLst>
              <a:ext uri="{FF2B5EF4-FFF2-40B4-BE49-F238E27FC236}">
                <a16:creationId xmlns:a16="http://schemas.microsoft.com/office/drawing/2014/main" id="{2C374A7E-47D8-48D8-BFE0-6B3E63E6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60576"/>
            <a:ext cx="48244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7D23B493-B788-4CA2-A292-65159F81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765175"/>
            <a:ext cx="8847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       </a:t>
            </a:r>
            <a:r>
              <a:rPr lang="en-US" altLang="zh-CN" sz="2400" b="1" dirty="0">
                <a:solidFill>
                  <a:srgbClr val="0000FF"/>
                </a:solidFill>
              </a:rPr>
              <a:t>1791</a:t>
            </a:r>
            <a:r>
              <a:rPr lang="zh-CN" altLang="en-US" sz="2400" b="1" dirty="0">
                <a:solidFill>
                  <a:srgbClr val="0000FF"/>
                </a:solidFill>
              </a:rPr>
              <a:t>年法国</a:t>
            </a:r>
            <a:r>
              <a:rPr lang="en-US" altLang="zh-CN" sz="2400" b="1" dirty="0">
                <a:solidFill>
                  <a:srgbClr val="0000FF"/>
                </a:solidFill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</a:rPr>
              <a:t>人权宣言</a:t>
            </a:r>
            <a:r>
              <a:rPr lang="en-US" altLang="zh-CN" sz="2400" b="1" dirty="0">
                <a:solidFill>
                  <a:srgbClr val="0000FF"/>
                </a:solidFill>
              </a:rPr>
              <a:t>》</a:t>
            </a:r>
            <a:r>
              <a:rPr lang="zh-CN" altLang="en-US" sz="2400" b="1" dirty="0"/>
              <a:t>：“就人民权利而言，人类生而 </a:t>
            </a:r>
          </a:p>
          <a:p>
            <a:pPr eaLnBrk="1" hangingPunct="1"/>
            <a:r>
              <a:rPr lang="zh-CN" altLang="en-US" sz="2400" b="1" dirty="0"/>
              <a:t>平等并且只能平等。人各有身，身各自由，为上者不能压抑之，</a:t>
            </a:r>
          </a:p>
          <a:p>
            <a:pPr eaLnBrk="1" hangingPunct="1"/>
            <a:r>
              <a:rPr lang="zh-CN" altLang="en-US" sz="2400" b="1" dirty="0"/>
              <a:t>束缚之也</a:t>
            </a:r>
            <a:r>
              <a:rPr lang="en-US" altLang="zh-CN" sz="2400" b="1" dirty="0"/>
              <a:t>……”</a:t>
            </a:r>
          </a:p>
        </p:txBody>
      </p:sp>
      <p:pic>
        <p:nvPicPr>
          <p:cNvPr id="61443" name="Picture 3" descr="u=1018010574,3096035517&amp;fm=52&amp;gp=0">
            <a:extLst>
              <a:ext uri="{FF2B5EF4-FFF2-40B4-BE49-F238E27FC236}">
                <a16:creationId xmlns:a16="http://schemas.microsoft.com/office/drawing/2014/main" id="{1011A944-67F1-450C-B9DB-5D8BAD00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420939"/>
            <a:ext cx="29527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u=3037717969,2016628557&amp;fm=23&amp;gp=0">
            <a:extLst>
              <a:ext uri="{FF2B5EF4-FFF2-40B4-BE49-F238E27FC236}">
                <a16:creationId xmlns:a16="http://schemas.microsoft.com/office/drawing/2014/main" id="{46D2FAC3-C0D9-4C63-B43A-B20CA3C5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20938"/>
            <a:ext cx="41767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50453-6AD6-B01B-0EEF-F2CB4907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田忌赛马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F22645-5488-1665-0B8A-7927DD12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1825625"/>
            <a:ext cx="10809790" cy="4351338"/>
          </a:xfrm>
        </p:spPr>
        <p:txBody>
          <a:bodyPr/>
          <a:lstStyle/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zh-CN" sz="2400" b="1" kern="100" spc="-8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三局两胜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后来 孙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劝 田 忌 再 赛 </a:t>
            </a:r>
            <a:r>
              <a:rPr lang="en-US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r>
              <a:rPr lang="zh-CN" altLang="zh-CN" sz="2400" b="1" kern="100" spc="6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 并保</a:t>
            </a:r>
            <a:r>
              <a:rPr lang="zh-CN" altLang="zh-CN" sz="2400" b="1" kern="100" spc="-18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证 有 办 法 让 他 赢</a:t>
            </a:r>
            <a:r>
              <a:rPr lang="zh-CN" altLang="zh-CN" sz="2400" b="1" kern="100" spc="-190" dirty="0">
                <a:solidFill>
                  <a:srgbClr val="48444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 </a:t>
            </a:r>
            <a:r>
              <a:rPr lang="zh-CN" altLang="zh-CN" sz="2400" b="1" kern="100" spc="-190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比 赛 开 始 后 ， 孙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8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先 以 下 等 马对 齐 威 王 的 上 等 马，结 果 </a:t>
            </a:r>
            <a:r>
              <a:rPr lang="zh-CN" altLang="zh-CN" sz="2400" b="1" kern="100" spc="4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第一局输了</a:t>
            </a:r>
            <a:r>
              <a:rPr lang="zh-CN" altLang="zh-CN" sz="2400" b="1" kern="100" spc="-190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en-US" altLang="zh-CN" sz="2400" b="1" kern="100" spc="-8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zh-CN" sz="2400" b="1" kern="100" spc="-8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第二局 ， 孙 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1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拿 </a:t>
            </a:r>
            <a:r>
              <a:rPr lang="zh-CN" altLang="zh-CN" sz="2400" b="1" kern="100" spc="-12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上 等 马 对 齐 威 王</a:t>
            </a:r>
            <a:r>
              <a:rPr lang="zh-CN" altLang="zh-CN" sz="2400" b="1" kern="100" spc="-17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 中 等 马 ， </a:t>
            </a:r>
            <a:r>
              <a:rPr lang="zh-CN" altLang="zh-CN" sz="2400" b="1" kern="100" spc="-14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嬴 </a:t>
            </a:r>
            <a:r>
              <a:rPr lang="zh-CN" altLang="zh-CN" sz="2400" b="1" kern="100" spc="-155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回 了 一 局 </a:t>
            </a:r>
            <a:r>
              <a:rPr lang="zh-CN" altLang="zh-CN" sz="2400" b="1" kern="100" spc="-13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kern="100" spc="-13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0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en-US" sz="2400" b="1" kern="100" spc="-16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第三局</a:t>
            </a:r>
            <a:r>
              <a:rPr lang="zh-CN" altLang="zh-CN" sz="2400" b="1" kern="100" spc="-16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， 孙 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4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拿 </a:t>
            </a:r>
            <a:r>
              <a:rPr lang="zh-CN" altLang="zh-CN" sz="2400" b="1" kern="100" spc="-12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 等 马</a:t>
            </a:r>
            <a:r>
              <a:rPr lang="zh-CN" altLang="zh-CN" sz="2400" b="1" kern="100" spc="-135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对 齐 威 王 的 下 等 马 </a:t>
            </a:r>
            <a:r>
              <a:rPr lang="zh-CN" altLang="zh-CN" sz="2400" b="1" kern="100" spc="-100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kern="100" spc="-100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818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691E3F2-1227-4B4E-C5CD-8839115B9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94860"/>
          <a:ext cx="10642862" cy="4802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142">
                  <a:extLst>
                    <a:ext uri="{9D8B030D-6E8A-4147-A177-3AD203B41FA5}">
                      <a16:colId xmlns:a16="http://schemas.microsoft.com/office/drawing/2014/main" val="1003017146"/>
                    </a:ext>
                  </a:extLst>
                </a:gridCol>
                <a:gridCol w="1594180">
                  <a:extLst>
                    <a:ext uri="{9D8B030D-6E8A-4147-A177-3AD203B41FA5}">
                      <a16:colId xmlns:a16="http://schemas.microsoft.com/office/drawing/2014/main" val="9422909"/>
                    </a:ext>
                  </a:extLst>
                </a:gridCol>
                <a:gridCol w="2334980">
                  <a:extLst>
                    <a:ext uri="{9D8B030D-6E8A-4147-A177-3AD203B41FA5}">
                      <a16:colId xmlns:a16="http://schemas.microsoft.com/office/drawing/2014/main" val="2953088773"/>
                    </a:ext>
                  </a:extLst>
                </a:gridCol>
                <a:gridCol w="2154373">
                  <a:extLst>
                    <a:ext uri="{9D8B030D-6E8A-4147-A177-3AD203B41FA5}">
                      <a16:colId xmlns:a16="http://schemas.microsoft.com/office/drawing/2014/main" val="3661117816"/>
                    </a:ext>
                  </a:extLst>
                </a:gridCol>
                <a:gridCol w="2567187">
                  <a:extLst>
                    <a:ext uri="{9D8B030D-6E8A-4147-A177-3AD203B41FA5}">
                      <a16:colId xmlns:a16="http://schemas.microsoft.com/office/drawing/2014/main" val="1848101379"/>
                    </a:ext>
                  </a:extLst>
                </a:gridCol>
              </a:tblGrid>
              <a:tr h="1200547">
                <a:tc rowSpan="4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150" kern="100" spc="-30">
                          <a:effectLst/>
                        </a:rPr>
                        <a:t>第一次比赛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800" kern="100" spc="-30" dirty="0">
                          <a:effectLst/>
                        </a:rPr>
                        <a:t>齐威王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800" kern="100" spc="-30" dirty="0">
                          <a:effectLst/>
                        </a:rPr>
                        <a:t>田忌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800" kern="100" spc="-30" dirty="0">
                          <a:effectLst/>
                        </a:rPr>
                        <a:t>比赛结果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773606"/>
                  </a:ext>
                </a:extLst>
              </a:tr>
              <a:tr h="1200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第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r>
                        <a:rPr lang="zh-CN" sz="2400" kern="100" spc="-30" dirty="0">
                          <a:effectLst/>
                        </a:rPr>
                        <a:t>局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上等马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上等马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输了 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875082"/>
                  </a:ext>
                </a:extLst>
              </a:tr>
              <a:tr h="1200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2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中等马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中等马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输了</a:t>
                      </a:r>
                      <a:r>
                        <a:rPr lang="en-US" sz="2400" kern="100" spc="-30" dirty="0">
                          <a:effectLst/>
                        </a:rPr>
                        <a:t> 1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810747"/>
                  </a:ext>
                </a:extLst>
              </a:tr>
              <a:tr h="1200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3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下等马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下等马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输了 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01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B6EDBF3-3413-3674-588A-BEE841044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4091" y="2291237"/>
          <a:ext cx="11157755" cy="365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104">
                  <a:extLst>
                    <a:ext uri="{9D8B030D-6E8A-4147-A177-3AD203B41FA5}">
                      <a16:colId xmlns:a16="http://schemas.microsoft.com/office/drawing/2014/main" val="2049330615"/>
                    </a:ext>
                  </a:extLst>
                </a:gridCol>
                <a:gridCol w="1990409">
                  <a:extLst>
                    <a:ext uri="{9D8B030D-6E8A-4147-A177-3AD203B41FA5}">
                      <a16:colId xmlns:a16="http://schemas.microsoft.com/office/drawing/2014/main" val="1102160551"/>
                    </a:ext>
                  </a:extLst>
                </a:gridCol>
                <a:gridCol w="2043652">
                  <a:extLst>
                    <a:ext uri="{9D8B030D-6E8A-4147-A177-3AD203B41FA5}">
                      <a16:colId xmlns:a16="http://schemas.microsoft.com/office/drawing/2014/main" val="3440348843"/>
                    </a:ext>
                  </a:extLst>
                </a:gridCol>
                <a:gridCol w="2397795">
                  <a:extLst>
                    <a:ext uri="{9D8B030D-6E8A-4147-A177-3AD203B41FA5}">
                      <a16:colId xmlns:a16="http://schemas.microsoft.com/office/drawing/2014/main" val="2783224268"/>
                    </a:ext>
                  </a:extLst>
                </a:gridCol>
                <a:gridCol w="2397795">
                  <a:extLst>
                    <a:ext uri="{9D8B030D-6E8A-4147-A177-3AD203B41FA5}">
                      <a16:colId xmlns:a16="http://schemas.microsoft.com/office/drawing/2014/main" val="3903009309"/>
                    </a:ext>
                  </a:extLst>
                </a:gridCol>
              </a:tblGrid>
              <a:tr h="914269">
                <a:tc rowSpan="4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第二次比赛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齐威王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田忌（孙膑）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比赛结果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093102"/>
                  </a:ext>
                </a:extLst>
              </a:tr>
              <a:tr h="9142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1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上等马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下等马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输了 </a:t>
                      </a:r>
                      <a:r>
                        <a:rPr lang="en-US" sz="2400" kern="100" spc="-30">
                          <a:effectLst/>
                        </a:rPr>
                        <a:t>1</a:t>
                      </a:r>
                      <a:r>
                        <a:rPr lang="zh-CN" sz="2400" kern="100" spc="-30">
                          <a:effectLst/>
                        </a:rPr>
                        <a:t>：</a:t>
                      </a:r>
                      <a:r>
                        <a:rPr lang="en-US" sz="2400" kern="100" spc="-30">
                          <a:effectLst/>
                        </a:rPr>
                        <a:t>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30192"/>
                  </a:ext>
                </a:extLst>
              </a:tr>
              <a:tr h="9142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2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中等马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上等马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赢了</a:t>
                      </a:r>
                      <a:r>
                        <a:rPr lang="en-US" sz="2400" kern="100" spc="-30">
                          <a:effectLst/>
                        </a:rPr>
                        <a:t> 0</a:t>
                      </a:r>
                      <a:r>
                        <a:rPr lang="zh-CN" sz="2400" kern="100" spc="-30">
                          <a:effectLst/>
                        </a:rPr>
                        <a:t>：</a:t>
                      </a:r>
                      <a:r>
                        <a:rPr lang="en-US" sz="2400" kern="100" spc="-30">
                          <a:effectLst/>
                        </a:rPr>
                        <a:t>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189526"/>
                  </a:ext>
                </a:extLst>
              </a:tr>
              <a:tr h="9142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3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下等马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中等马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赢了 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06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75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93F27E1-38DE-46EE-B158-F2FDA26A4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000" b="1">
                <a:solidFill>
                  <a:srgbClr val="0000FF"/>
                </a:solidFill>
              </a:rPr>
              <a:t>三、人际关系取向及其类型</a:t>
            </a:r>
          </a:p>
          <a:p>
            <a:pPr>
              <a:buFontTx/>
              <a:buNone/>
            </a:pPr>
            <a:endParaRPr lang="zh-CN" altLang="en-US" sz="1000" b="1"/>
          </a:p>
          <a:p>
            <a:pPr>
              <a:buFontTx/>
              <a:buNone/>
            </a:pPr>
            <a:endParaRPr lang="zh-CN" altLang="en-US" sz="1000"/>
          </a:p>
          <a:p>
            <a:pPr>
              <a:buFontTx/>
              <a:buNone/>
            </a:pPr>
            <a:r>
              <a:rPr lang="zh-CN" altLang="en-US" b="1">
                <a:latin typeface="宋体" panose="02010600030101010101" pitchFamily="2" charset="-122"/>
              </a:rPr>
              <a:t>  不可选择型 </a:t>
            </a:r>
            <a:r>
              <a:rPr lang="zh-CN" altLang="en-US" b="1">
                <a:latin typeface="楷体_GB2312" charset="-122"/>
                <a:ea typeface="楷体_GB2312" charset="-122"/>
              </a:rPr>
              <a:t>（父母与子女）</a:t>
            </a:r>
          </a:p>
          <a:p>
            <a:pPr>
              <a:buFontTx/>
              <a:buNone/>
            </a:pPr>
            <a:r>
              <a:rPr lang="zh-CN" altLang="en-US" b="1">
                <a:latin typeface="宋体" panose="02010600030101010101" pitchFamily="2" charset="-122"/>
              </a:rPr>
              <a:t>  可选择型</a:t>
            </a:r>
            <a:r>
              <a:rPr lang="zh-CN" altLang="en-US" b="1">
                <a:latin typeface="楷体_GB2312" charset="-122"/>
                <a:ea typeface="楷体_GB2312" charset="-122"/>
              </a:rPr>
              <a:t>（亲疏关系）</a:t>
            </a:r>
          </a:p>
          <a:p>
            <a:pPr>
              <a:buFontTx/>
              <a:buNone/>
            </a:pPr>
            <a:endParaRPr lang="zh-CN" altLang="en-US" sz="100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100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100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>
              <a:latin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>
              <a:latin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62467" name="AutoShape 3">
            <a:extLst>
              <a:ext uri="{FF2B5EF4-FFF2-40B4-BE49-F238E27FC236}">
                <a16:creationId xmlns:a16="http://schemas.microsoft.com/office/drawing/2014/main" id="{EF9B6570-0D64-469F-AF8A-55B1C3B4C18D}"/>
              </a:ext>
            </a:extLst>
          </p:cNvPr>
          <p:cNvSpPr>
            <a:spLocks/>
          </p:cNvSpPr>
          <p:nvPr/>
        </p:nvSpPr>
        <p:spPr bwMode="auto">
          <a:xfrm>
            <a:off x="2133601" y="1828800"/>
            <a:ext cx="142875" cy="647700"/>
          </a:xfrm>
          <a:prstGeom prst="leftBrace">
            <a:avLst>
              <a:gd name="adj1" fmla="val 376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F9D51798-1646-4FAA-80BF-5F3142D1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324225"/>
            <a:ext cx="4468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宋体" panose="02010600030101010101" pitchFamily="2" charset="-122"/>
              </a:rPr>
              <a:t>长期型 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（夫妻、父子）</a:t>
            </a:r>
          </a:p>
          <a:p>
            <a:r>
              <a:rPr lang="zh-CN" altLang="en-US" sz="3200" b="1">
                <a:latin typeface="宋体" panose="02010600030101010101" pitchFamily="2" charset="-122"/>
              </a:rPr>
              <a:t>短期型 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（演员与观众）</a:t>
            </a:r>
          </a:p>
        </p:txBody>
      </p:sp>
      <p:sp>
        <p:nvSpPr>
          <p:cNvPr id="62469" name="AutoShape 5">
            <a:extLst>
              <a:ext uri="{FF2B5EF4-FFF2-40B4-BE49-F238E27FC236}">
                <a16:creationId xmlns:a16="http://schemas.microsoft.com/office/drawing/2014/main" id="{4FD69634-8E29-4138-8CE7-4EC52844F67C}"/>
              </a:ext>
            </a:extLst>
          </p:cNvPr>
          <p:cNvSpPr>
            <a:spLocks/>
          </p:cNvSpPr>
          <p:nvPr/>
        </p:nvSpPr>
        <p:spPr bwMode="auto">
          <a:xfrm>
            <a:off x="2133601" y="3505200"/>
            <a:ext cx="73025" cy="647700"/>
          </a:xfrm>
          <a:prstGeom prst="leftBrace">
            <a:avLst>
              <a:gd name="adj1" fmla="val 73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762FE49-8D5B-4011-A48D-2E46B15A1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宋体" panose="02010600030101010101" pitchFamily="2" charset="-122"/>
              </a:rPr>
              <a:t>文化类型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789CA0FB-23F0-4865-AC53-0C419B02F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1417638"/>
            <a:ext cx="72390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、情感型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亲和、重情义，物质、精神、情感共享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 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——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持久、牢固、稳定</a:t>
            </a:r>
            <a:endParaRPr lang="en-US" altLang="zh-CN" b="1">
              <a:solidFill>
                <a:srgbClr val="0000FF"/>
              </a:solidFill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、工具型</a:t>
            </a:r>
          </a:p>
          <a:p>
            <a:pPr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 达到某一目的或获取某种利益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——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短暂、不牢固、不稳定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、混合型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       </a:t>
            </a:r>
            <a:r>
              <a:rPr lang="zh-CN" altLang="en-US" b="1">
                <a:latin typeface="楷体_GB2312" charset="-122"/>
                <a:ea typeface="楷体_GB2312" charset="-122"/>
              </a:rPr>
              <a:t>情感型</a:t>
            </a:r>
            <a:r>
              <a:rPr lang="en-US" altLang="zh-CN" b="1">
                <a:latin typeface="楷体_GB2312" charset="-122"/>
                <a:ea typeface="楷体_GB2312" charset="-122"/>
              </a:rPr>
              <a:t>+</a:t>
            </a:r>
            <a:r>
              <a:rPr lang="zh-CN" altLang="en-US" b="1">
                <a:latin typeface="楷体_GB2312" charset="-122"/>
                <a:ea typeface="楷体_GB2312" charset="-122"/>
              </a:rPr>
              <a:t>工具型</a:t>
            </a:r>
          </a:p>
          <a:p>
            <a:pPr>
              <a:lnSpc>
                <a:spcPct val="110000"/>
              </a:lnSpc>
              <a:buFontTx/>
              <a:buNone/>
            </a:pPr>
            <a:endParaRPr lang="zh-CN" altLang="en-US" b="1">
              <a:solidFill>
                <a:srgbClr val="FF0000"/>
              </a:solidFill>
              <a:latin typeface="楷体_GB2312" charset="-122"/>
              <a:ea typeface="楷体_GB2312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298398A-EA30-41BB-8A71-F21DB82BB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260351"/>
            <a:ext cx="7848600" cy="790575"/>
          </a:xfrm>
        </p:spPr>
        <p:txBody>
          <a:bodyPr/>
          <a:lstStyle/>
          <a:p>
            <a:pPr algn="l"/>
            <a:r>
              <a:rPr lang="zh-CN" altLang="en-US" sz="5000" b="1"/>
              <a:t>情感型</a:t>
            </a:r>
          </a:p>
        </p:txBody>
      </p:sp>
      <p:pic>
        <p:nvPicPr>
          <p:cNvPr id="64515" name="图片 7">
            <a:extLst>
              <a:ext uri="{FF2B5EF4-FFF2-40B4-BE49-F238E27FC236}">
                <a16:creationId xmlns:a16="http://schemas.microsoft.com/office/drawing/2014/main" id="{8A88ABEF-CD75-4522-BA97-FAC7C5DB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871788"/>
            <a:ext cx="4054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图片 9">
            <a:extLst>
              <a:ext uri="{FF2B5EF4-FFF2-40B4-BE49-F238E27FC236}">
                <a16:creationId xmlns:a16="http://schemas.microsoft.com/office/drawing/2014/main" id="{A3A37F28-CF95-4A25-8F70-ADD8F95A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20938"/>
            <a:ext cx="45735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图片 1">
            <a:extLst>
              <a:ext uri="{FF2B5EF4-FFF2-40B4-BE49-F238E27FC236}">
                <a16:creationId xmlns:a16="http://schemas.microsoft.com/office/drawing/2014/main" id="{70EAF928-2CAF-434D-961E-F001607B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0"/>
            <a:ext cx="47117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0722418462870">
            <a:extLst>
              <a:ext uri="{FF2B5EF4-FFF2-40B4-BE49-F238E27FC236}">
                <a16:creationId xmlns:a16="http://schemas.microsoft.com/office/drawing/2014/main" id="{1DC2BD28-19D7-4424-8BCD-CA2F0C7C6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87" y="1825625"/>
            <a:ext cx="54109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EA08451-2E06-44C8-A868-E21C34DDC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9" y="260351"/>
            <a:ext cx="6840537" cy="790575"/>
          </a:xfrm>
        </p:spPr>
        <p:txBody>
          <a:bodyPr/>
          <a:lstStyle/>
          <a:p>
            <a:pPr marL="838200" indent="-838200"/>
            <a:r>
              <a:rPr lang="zh-CN" altLang="en-US" sz="4000" b="1"/>
              <a:t>工具型</a:t>
            </a:r>
          </a:p>
        </p:txBody>
      </p:sp>
      <p:pic>
        <p:nvPicPr>
          <p:cNvPr id="65539" name="Picture 4" descr="u=1537906514,1313779325&amp;fm=23&amp;gp=0">
            <a:extLst>
              <a:ext uri="{FF2B5EF4-FFF2-40B4-BE49-F238E27FC236}">
                <a16:creationId xmlns:a16="http://schemas.microsoft.com/office/drawing/2014/main" id="{132FA6D2-A09E-4577-8713-77F9893E64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247" y="362525"/>
            <a:ext cx="3882519" cy="5184775"/>
          </a:xfr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EBD2FA8-662C-0B82-90C7-F2D7DFB6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68" y="1772240"/>
            <a:ext cx="6070547" cy="421269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C0AD11E-985C-40AA-AE9B-45A068C9B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925" y="333376"/>
            <a:ext cx="7570149" cy="790575"/>
          </a:xfrm>
        </p:spPr>
        <p:txBody>
          <a:bodyPr/>
          <a:lstStyle/>
          <a:p>
            <a:r>
              <a:rPr lang="zh-CN" altLang="en-US" sz="5000" b="1" dirty="0"/>
              <a:t>混合型的双重性</a:t>
            </a:r>
          </a:p>
        </p:txBody>
      </p:sp>
      <p:pic>
        <p:nvPicPr>
          <p:cNvPr id="66563" name="Picture 3" descr="u=15513212,3461375350&amp;fm=23&amp;gp=0">
            <a:extLst>
              <a:ext uri="{FF2B5EF4-FFF2-40B4-BE49-F238E27FC236}">
                <a16:creationId xmlns:a16="http://schemas.microsoft.com/office/drawing/2014/main" id="{C88CE40C-1C45-4ED3-B40E-066DD03F3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700213"/>
            <a:ext cx="2860675" cy="2178050"/>
          </a:xfrm>
        </p:spPr>
      </p:pic>
      <p:pic>
        <p:nvPicPr>
          <p:cNvPr id="66564" name="Picture 4" descr="u=3194177667,848554561&amp;fm=23&amp;gp=0">
            <a:extLst>
              <a:ext uri="{FF2B5EF4-FFF2-40B4-BE49-F238E27FC236}">
                <a16:creationId xmlns:a16="http://schemas.microsoft.com/office/drawing/2014/main" id="{9CDCE5BC-CF4A-4A3B-AC80-5E7C275CD9E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4221163"/>
            <a:ext cx="2868613" cy="1841500"/>
          </a:xfrm>
        </p:spPr>
      </p:pic>
      <p:pic>
        <p:nvPicPr>
          <p:cNvPr id="66565" name="Picture 5" descr="u=2042384768,927799377&amp;fm=23&amp;gp=0">
            <a:extLst>
              <a:ext uri="{FF2B5EF4-FFF2-40B4-BE49-F238E27FC236}">
                <a16:creationId xmlns:a16="http://schemas.microsoft.com/office/drawing/2014/main" id="{2C2B2CBB-E8B5-48C4-AB0D-ABCEF3D031D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1989139"/>
            <a:ext cx="4362450" cy="3978275"/>
          </a:xfrm>
        </p:spPr>
      </p:pic>
    </p:spTree>
  </p:cSld>
  <p:clrMapOvr>
    <a:masterClrMapping/>
  </p:clrMapOvr>
  <p:transition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64D2037-B5E3-4CFE-9EEE-8845862E3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138" y="260351"/>
            <a:ext cx="8204201" cy="790575"/>
          </a:xfrm>
        </p:spPr>
        <p:txBody>
          <a:bodyPr>
            <a:normAutofit fontScale="90000"/>
          </a:bodyPr>
          <a:lstStyle/>
          <a:p>
            <a:r>
              <a:rPr lang="zh-CN" altLang="en-US" sz="5000" b="1"/>
              <a:t>可选择型和不可选择型</a:t>
            </a:r>
            <a:br>
              <a:rPr lang="zh-CN" altLang="en-US" sz="5000" b="1"/>
            </a:br>
            <a:endParaRPr lang="zh-CN" altLang="en-US" sz="5000" b="1"/>
          </a:p>
        </p:txBody>
      </p:sp>
      <p:pic>
        <p:nvPicPr>
          <p:cNvPr id="67587" name="Picture 3" descr="父母与子女">
            <a:extLst>
              <a:ext uri="{FF2B5EF4-FFF2-40B4-BE49-F238E27FC236}">
                <a16:creationId xmlns:a16="http://schemas.microsoft.com/office/drawing/2014/main" id="{B7A91936-01A3-4D46-9F88-D0CBC0063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289" y="1600201"/>
            <a:ext cx="4797425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A03EF5-4148-4894-8F62-F5CCAA42B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188914"/>
            <a:ext cx="8204200" cy="790575"/>
          </a:xfrm>
        </p:spPr>
        <p:txBody>
          <a:bodyPr/>
          <a:lstStyle/>
          <a:p>
            <a:r>
              <a:rPr lang="zh-CN" altLang="en-US" sz="5000" b="1"/>
              <a:t>长期型和短期型</a:t>
            </a:r>
          </a:p>
        </p:txBody>
      </p:sp>
      <p:pic>
        <p:nvPicPr>
          <p:cNvPr id="68611" name="Picture 3" descr="夫妻恩爱">
            <a:extLst>
              <a:ext uri="{FF2B5EF4-FFF2-40B4-BE49-F238E27FC236}">
                <a16:creationId xmlns:a16="http://schemas.microsoft.com/office/drawing/2014/main" id="{64B2C636-7A1A-420A-BB21-69D58C19E3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4" y="1600201"/>
            <a:ext cx="3032125" cy="4525963"/>
          </a:xfrm>
        </p:spPr>
      </p:pic>
      <p:pic>
        <p:nvPicPr>
          <p:cNvPr id="68612" name="Picture 4" descr="演员">
            <a:extLst>
              <a:ext uri="{FF2B5EF4-FFF2-40B4-BE49-F238E27FC236}">
                <a16:creationId xmlns:a16="http://schemas.microsoft.com/office/drawing/2014/main" id="{3026BC83-9D08-4B27-881D-9EF0AEAEF9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3788" y="2409826"/>
            <a:ext cx="4037012" cy="29051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6" name="Group 2">
            <a:extLst>
              <a:ext uri="{FF2B5EF4-FFF2-40B4-BE49-F238E27FC236}">
                <a16:creationId xmlns:a16="http://schemas.microsoft.com/office/drawing/2014/main" id="{53225B19-4019-4704-9915-BF1577196A1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8749608"/>
              </p:ext>
            </p:extLst>
          </p:nvPr>
        </p:nvGraphicFramePr>
        <p:xfrm>
          <a:off x="754144" y="260350"/>
          <a:ext cx="9805906" cy="6472238"/>
        </p:xfrm>
        <a:graphic>
          <a:graphicData uri="http://schemas.openxmlformats.org/drawingml/2006/table">
            <a:tbl>
              <a:tblPr/>
              <a:tblGrid>
                <a:gridCol w="138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2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美国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和合关系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个人本位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情感型、混合型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工具型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关系准则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关系至上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仁爱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责任和义务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伦理本位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个人本位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人道注主义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人权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平等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平行关系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利己、对抗、竞争、平等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面子功夫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贵和，忠顺，忍让，敬老，重义，守信，宽恕，谨慎，压制私欲，他人取向，安分守己，拉关系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独立，求异，求新，自由，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自助，直截了当，极端，隐私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3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其他准则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人情准则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礼尚往来；“报”之原则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认老乡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内外有别 （家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社团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圈子）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公平准则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人事两清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讲理性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平等对待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长久，稳定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个人和公共关系混淆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短暂，不稳定公私两清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F2615FF-E129-4C92-BA98-6FE50497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260351"/>
            <a:ext cx="7704137" cy="790575"/>
          </a:xfrm>
        </p:spPr>
        <p:txBody>
          <a:bodyPr/>
          <a:lstStyle/>
          <a:p>
            <a:r>
              <a:rPr lang="zh-CN" altLang="en-US" sz="3600" b="1"/>
              <a:t>人际关系取向的比较与分析</a:t>
            </a:r>
          </a:p>
        </p:txBody>
      </p:sp>
      <p:grpSp>
        <p:nvGrpSpPr>
          <p:cNvPr id="71683" name="Organization Chart 3">
            <a:extLst>
              <a:ext uri="{FF2B5EF4-FFF2-40B4-BE49-F238E27FC236}">
                <a16:creationId xmlns:a16="http://schemas.microsoft.com/office/drawing/2014/main" id="{4FA4E77E-C16E-4507-9DD4-220448A0F4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5951" y="1585913"/>
            <a:ext cx="8278813" cy="4464050"/>
            <a:chOff x="0" y="0"/>
            <a:chExt cx="2016" cy="1152"/>
          </a:xfrm>
        </p:grpSpPr>
        <p:sp>
          <p:nvSpPr>
            <p:cNvPr id="71684" name="AutoShape 4">
              <a:extLst>
                <a:ext uri="{FF2B5EF4-FFF2-40B4-BE49-F238E27FC236}">
                  <a16:creationId xmlns:a16="http://schemas.microsoft.com/office/drawing/2014/main" id="{62D13FE3-5000-405B-B62E-0451620F2B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01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1685" name="_s1028">
              <a:extLst>
                <a:ext uri="{FF2B5EF4-FFF2-40B4-BE49-F238E27FC236}">
                  <a16:creationId xmlns:a16="http://schemas.microsoft.com/office/drawing/2014/main" id="{396F22D0-53EA-4BCC-83CD-5D197AB9939D}"/>
                </a:ext>
              </a:extLst>
            </p:cNvPr>
            <p:cNvCxnSpPr>
              <a:cxnSpLocks noChangeShapeType="1"/>
              <a:stCxn id="71693" idx="1"/>
              <a:endCxn id="71689" idx="2"/>
            </p:cNvCxnSpPr>
            <p:nvPr/>
          </p:nvCxnSpPr>
          <p:spPr bwMode="auto">
            <a:xfrm rot="10800000">
              <a:off x="1008" y="28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86" name="_s1029">
              <a:extLst>
                <a:ext uri="{FF2B5EF4-FFF2-40B4-BE49-F238E27FC236}">
                  <a16:creationId xmlns:a16="http://schemas.microsoft.com/office/drawing/2014/main" id="{99B49DEF-004F-4436-AEAA-1E2C867A83BA}"/>
                </a:ext>
              </a:extLst>
            </p:cNvPr>
            <p:cNvCxnSpPr>
              <a:cxnSpLocks noChangeShapeType="1"/>
              <a:stCxn id="71692" idx="3"/>
              <a:endCxn id="71689" idx="2"/>
            </p:cNvCxnSpPr>
            <p:nvPr/>
          </p:nvCxnSpPr>
          <p:spPr bwMode="auto">
            <a:xfrm flipV="1">
              <a:off x="864" y="28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87" name="_s1030">
              <a:extLst>
                <a:ext uri="{FF2B5EF4-FFF2-40B4-BE49-F238E27FC236}">
                  <a16:creationId xmlns:a16="http://schemas.microsoft.com/office/drawing/2014/main" id="{0D6FB039-64C6-4FDC-9DB1-8D07916F809D}"/>
                </a:ext>
              </a:extLst>
            </p:cNvPr>
            <p:cNvCxnSpPr>
              <a:cxnSpLocks noChangeShapeType="1"/>
              <a:stCxn id="71691" idx="1"/>
              <a:endCxn id="71689" idx="2"/>
            </p:cNvCxnSpPr>
            <p:nvPr/>
          </p:nvCxnSpPr>
          <p:spPr bwMode="auto">
            <a:xfrm rot="10800000">
              <a:off x="1008" y="288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88" name="_s1031">
              <a:extLst>
                <a:ext uri="{FF2B5EF4-FFF2-40B4-BE49-F238E27FC236}">
                  <a16:creationId xmlns:a16="http://schemas.microsoft.com/office/drawing/2014/main" id="{C01772C9-7102-4E23-84DE-399EC3CBAB25}"/>
                </a:ext>
              </a:extLst>
            </p:cNvPr>
            <p:cNvCxnSpPr>
              <a:cxnSpLocks noChangeShapeType="1"/>
              <a:stCxn id="71690" idx="3"/>
              <a:endCxn id="71689" idx="2"/>
            </p:cNvCxnSpPr>
            <p:nvPr/>
          </p:nvCxnSpPr>
          <p:spPr bwMode="auto">
            <a:xfrm flipV="1">
              <a:off x="864" y="288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689" name="_s1032">
              <a:extLst>
                <a:ext uri="{FF2B5EF4-FFF2-40B4-BE49-F238E27FC236}">
                  <a16:creationId xmlns:a16="http://schemas.microsoft.com/office/drawing/2014/main" id="{C464FF45-985B-4C9A-84CD-B5C964585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区别中西方</a:t>
              </a:r>
            </a:p>
            <a:p>
              <a:pPr algn="ctr" eaLnBrk="1" hangingPunct="1"/>
              <a:r>
                <a:rPr lang="zh-CN" altLang="en-US" sz="2900" b="1"/>
                <a:t>人际关系取向</a:t>
              </a:r>
            </a:p>
          </p:txBody>
        </p:sp>
        <p:sp>
          <p:nvSpPr>
            <p:cNvPr id="71690" name="_s1033">
              <a:extLst>
                <a:ext uri="{FF2B5EF4-FFF2-40B4-BE49-F238E27FC236}">
                  <a16:creationId xmlns:a16="http://schemas.microsoft.com/office/drawing/2014/main" id="{8113B755-AA90-41D3-9FEA-3E2BCC58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中国社会的</a:t>
              </a:r>
            </a:p>
            <a:p>
              <a:pPr algn="ctr" eaLnBrk="1" hangingPunct="1"/>
              <a:r>
                <a:rPr lang="zh-CN" altLang="en-US" sz="2900" b="1"/>
                <a:t>人际关系取向</a:t>
              </a:r>
            </a:p>
          </p:txBody>
        </p:sp>
        <p:sp>
          <p:nvSpPr>
            <p:cNvPr id="71691" name="_s1034">
              <a:extLst>
                <a:ext uri="{FF2B5EF4-FFF2-40B4-BE49-F238E27FC236}">
                  <a16:creationId xmlns:a16="http://schemas.microsoft.com/office/drawing/2014/main" id="{EAC55F93-7F7E-4F87-A572-04A4FB29F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432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偏向“情感型”和</a:t>
              </a:r>
            </a:p>
            <a:p>
              <a:pPr algn="ctr" eaLnBrk="1" hangingPunct="1"/>
              <a:r>
                <a:rPr lang="zh-CN" altLang="en-US" sz="2900" b="1"/>
                <a:t>“混合型”关系</a:t>
              </a:r>
            </a:p>
          </p:txBody>
        </p:sp>
        <p:sp>
          <p:nvSpPr>
            <p:cNvPr id="71692" name="_s1035">
              <a:extLst>
                <a:ext uri="{FF2B5EF4-FFF2-40B4-BE49-F238E27FC236}">
                  <a16:creationId xmlns:a16="http://schemas.microsoft.com/office/drawing/2014/main" id="{4CDD1653-9176-4AA9-942C-C2039BDDC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西方社会的</a:t>
              </a:r>
            </a:p>
            <a:p>
              <a:pPr algn="ctr" eaLnBrk="1" hangingPunct="1"/>
              <a:r>
                <a:rPr lang="zh-CN" altLang="en-US" sz="2900" b="1"/>
                <a:t>人际关系取向</a:t>
              </a:r>
            </a:p>
          </p:txBody>
        </p:sp>
        <p:sp>
          <p:nvSpPr>
            <p:cNvPr id="71693" name="_s1036">
              <a:extLst>
                <a:ext uri="{FF2B5EF4-FFF2-40B4-BE49-F238E27FC236}">
                  <a16:creationId xmlns:a16="http://schemas.microsoft.com/office/drawing/2014/main" id="{0A26AE74-1625-4E55-B18D-3C0CA804A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6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以工具型为主要取向</a:t>
              </a:r>
            </a:p>
          </p:txBody>
        </p:sp>
      </p:grpSp>
    </p:spTree>
  </p:cSld>
  <p:clrMapOvr>
    <a:masterClrMapping/>
  </p:clrMapOvr>
  <p:transition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>
            <a:extLst>
              <a:ext uri="{FF2B5EF4-FFF2-40B4-BE49-F238E27FC236}">
                <a16:creationId xmlns:a16="http://schemas.microsoft.com/office/drawing/2014/main" id="{05FE880B-75BB-4FAE-8281-70C36CE0E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契约</a:t>
            </a:r>
            <a:r>
              <a:rPr lang="en-US" altLang="zh-CN"/>
              <a:t> </a:t>
            </a:r>
            <a:br>
              <a:rPr lang="en-US" altLang="zh-CN"/>
            </a:br>
            <a:endParaRPr lang="en-US" altLang="zh-CN"/>
          </a:p>
        </p:txBody>
      </p:sp>
      <p:pic>
        <p:nvPicPr>
          <p:cNvPr id="72707" name="图片占位符 -2147482623" descr="王开东：中国人为何不讲诚信">
            <a:extLst>
              <a:ext uri="{FF2B5EF4-FFF2-40B4-BE49-F238E27FC236}">
                <a16:creationId xmlns:a16="http://schemas.microsoft.com/office/drawing/2014/main" id="{6A811777-C7C7-47EB-8694-63DAA74335C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3976" y="2268539"/>
            <a:ext cx="3933825" cy="3552825"/>
          </a:xfrm>
        </p:spPr>
      </p:pic>
    </p:spTree>
  </p:cSld>
  <p:clrMapOvr>
    <a:masterClrMapping/>
  </p:clrMapOvr>
  <p:transition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3913F-0609-49EC-A761-497D66DC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通俗地说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32CCD0-B96C-4618-A686-D02175E2534C}"/>
              </a:ext>
            </a:extLst>
          </p:cNvPr>
          <p:cNvSpPr txBox="1"/>
          <p:nvPr/>
        </p:nvSpPr>
        <p:spPr>
          <a:xfrm>
            <a:off x="2595121" y="1961023"/>
            <a:ext cx="7001758" cy="3710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房价一天涨了</a:t>
            </a:r>
            <a:r>
              <a:rPr lang="en-US" altLang="zh-CN" sz="3200" dirty="0"/>
              <a:t>3</a:t>
            </a:r>
            <a:r>
              <a:rPr lang="zh-CN" altLang="en-US" sz="3200" dirty="0"/>
              <a:t>成，昨天房地产企业卖的房依然交付给客户；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电车一天价格跌了</a:t>
            </a:r>
            <a:r>
              <a:rPr lang="en-US" altLang="zh-CN" sz="3200" dirty="0"/>
              <a:t>2</a:t>
            </a:r>
            <a:r>
              <a:rPr lang="zh-CN" altLang="en-US" sz="3200" dirty="0"/>
              <a:t>成，已买车者不退款。</a:t>
            </a:r>
          </a:p>
        </p:txBody>
      </p:sp>
    </p:spTree>
    <p:extLst>
      <p:ext uri="{BB962C8B-B14F-4D97-AF65-F5344CB8AC3E}">
        <p14:creationId xmlns:p14="http://schemas.microsoft.com/office/powerpoint/2010/main" val="1625739315"/>
      </p:ext>
    </p:extLst>
  </p:cSld>
  <p:clrMapOvr>
    <a:masterClrMapping/>
  </p:clrMapOvr>
  <p:transition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>
            <a:extLst>
              <a:ext uri="{FF2B5EF4-FFF2-40B4-BE49-F238E27FC236}">
                <a16:creationId xmlns:a16="http://schemas.microsoft.com/office/drawing/2014/main" id="{39D2E1F3-D097-4DBB-AC27-7CA5384D8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诚信</a:t>
            </a:r>
          </a:p>
        </p:txBody>
      </p:sp>
      <p:pic>
        <p:nvPicPr>
          <p:cNvPr id="73731" name="图片占位符 -2147482624" descr="王开东：中国人为何不讲诚信">
            <a:extLst>
              <a:ext uri="{FF2B5EF4-FFF2-40B4-BE49-F238E27FC236}">
                <a16:creationId xmlns:a16="http://schemas.microsoft.com/office/drawing/2014/main" id="{6C03312F-07F8-4F6D-9B63-1EA015A4ACC4}"/>
              </a:ext>
            </a:extLst>
          </p:cNvPr>
          <p:cNvPicPr>
            <a:picLocks noGrp="1" noChangeAspect="1" noChangeArrowheads="1"/>
          </p:cNvPicPr>
          <p:nvPr>
            <p:ph type="pic"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338388"/>
            <a:ext cx="4114800" cy="3048000"/>
          </a:xfrm>
        </p:spPr>
      </p:pic>
    </p:spTree>
  </p:cSld>
  <p:clrMapOvr>
    <a:masterClrMapping/>
  </p:clrMapOvr>
  <p:transition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>
            <a:extLst>
              <a:ext uri="{FF2B5EF4-FFF2-40B4-BE49-F238E27FC236}">
                <a16:creationId xmlns:a16="http://schemas.microsoft.com/office/drawing/2014/main" id="{FCCBA8B9-6C5B-45ED-999B-5BB571207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/>
              <a:t>西方和东方</a:t>
            </a: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内容占位符 2">
            <a:extLst>
              <a:ext uri="{FF2B5EF4-FFF2-40B4-BE49-F238E27FC236}">
                <a16:creationId xmlns:a16="http://schemas.microsoft.com/office/drawing/2014/main" id="{AC5D6397-80C0-4776-9CEB-3478B18715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3" y="1628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/>
              <a:t>人际关系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>
            <a:extLst>
              <a:ext uri="{FF2B5EF4-FFF2-40B4-BE49-F238E27FC236}">
                <a16:creationId xmlns:a16="http://schemas.microsoft.com/office/drawing/2014/main" id="{3B6EBD2E-2D4B-4EB3-B639-B65D66B5FF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6826" y="940325"/>
            <a:ext cx="8443913" cy="416242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一、人际关系</a:t>
            </a:r>
          </a:p>
          <a:p>
            <a:pPr>
              <a:lnSpc>
                <a:spcPct val="120000"/>
              </a:lnSpc>
              <a:buFontTx/>
              <a:buNone/>
            </a:pPr>
            <a:endParaRPr lang="zh-CN" altLang="en-US" sz="800" b="1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、定义：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人与人之间的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心理上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的关系，人们通过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交际活动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所产生的结果或心理接触，即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心理距离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。</a:t>
            </a:r>
          </a:p>
          <a:p>
            <a:pPr>
              <a:lnSpc>
                <a:spcPct val="120000"/>
              </a:lnSpc>
              <a:buFontTx/>
              <a:buNone/>
            </a:pPr>
            <a:endParaRPr lang="zh-CN" altLang="en-US" sz="1000" b="1" dirty="0">
              <a:latin typeface="楷体_GB2312" charset="-122"/>
              <a:ea typeface="楷体_GB231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人际关系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（心理学）：人际间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心理距离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的疏密程度。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角色关系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（社会学）：人际间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社会距离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的</a:t>
            </a:r>
            <a:r>
              <a:rPr lang="zh-CN" altLang="en-US" b="1" dirty="0">
                <a:latin typeface="宋体" panose="02010600030101010101" pitchFamily="2" charset="-122"/>
                <a:ea typeface="楷体_GB2312" charset="-122"/>
              </a:rPr>
              <a:t>“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权势</a:t>
            </a:r>
            <a:r>
              <a:rPr lang="zh-CN" altLang="en-US" b="1" dirty="0">
                <a:latin typeface="宋体" panose="02010600030101010101" pitchFamily="2" charset="-122"/>
                <a:ea typeface="楷体_GB2312" charset="-122"/>
              </a:rPr>
              <a:t>”</a:t>
            </a:r>
            <a:endParaRPr lang="en-US" altLang="zh-CN" b="1" dirty="0">
              <a:latin typeface="宋体" panose="02010600030101010101" pitchFamily="2" charset="-122"/>
              <a:ea typeface="楷体_GB231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楷体_GB2312" charset="-122"/>
              </a:rPr>
              <a:t>                    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和一致性关系。</a:t>
            </a:r>
          </a:p>
          <a:p>
            <a:pPr>
              <a:buFontTx/>
              <a:buNone/>
            </a:pPr>
            <a:endParaRPr lang="zh-CN" altLang="en-US" sz="1600" b="1" dirty="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800" b="1" dirty="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900" b="1" dirty="0"/>
          </a:p>
          <a:p>
            <a:pPr>
              <a:buFontTx/>
              <a:buNone/>
            </a:pPr>
            <a:endParaRPr lang="zh-CN" altLang="en-US" dirty="0"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8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8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8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8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E9C9D10-B534-4BF7-A359-2A02BCC1D2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7266" y="952991"/>
            <a:ext cx="9095001" cy="1081088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4000" b="1" dirty="0"/>
              <a:t>人际关系（</a:t>
            </a:r>
            <a:r>
              <a:rPr lang="en-US" altLang="zh-CN" sz="4000" b="1" dirty="0"/>
              <a:t>Interpersonal Relationships</a:t>
            </a:r>
            <a:r>
              <a:rPr lang="zh-CN" altLang="en-US" sz="4000" b="1" dirty="0"/>
              <a:t>）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28534D6-CBBB-46E2-90ED-A1E5558BFC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38313" y="1928813"/>
            <a:ext cx="8748712" cy="38735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dirty="0"/>
          </a:p>
          <a:p>
            <a:pPr eaLnBrk="1" hangingPunct="1"/>
            <a:r>
              <a:rPr lang="zh-CN" altLang="en-US" sz="3200" dirty="0"/>
              <a:t>人与人之间（</a:t>
            </a:r>
            <a:r>
              <a:rPr lang="en-US" altLang="zh-CN" sz="3200" dirty="0"/>
              <a:t> two individuals</a:t>
            </a:r>
            <a:r>
              <a:rPr lang="zh-CN" altLang="en-US" sz="3200" dirty="0"/>
              <a:t>）</a:t>
            </a:r>
            <a:r>
              <a:rPr lang="en-US" altLang="zh-CN" sz="3200" dirty="0"/>
              <a:t>; 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dirty="0"/>
              <a:t>人与群体（</a:t>
            </a:r>
            <a:r>
              <a:rPr lang="en-US" altLang="zh-CN" sz="3200" dirty="0"/>
              <a:t>group</a:t>
            </a:r>
            <a:r>
              <a:rPr lang="zh-CN" altLang="en-US" sz="3200" dirty="0"/>
              <a:t>）；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dirty="0"/>
              <a:t>群体中的人与人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71573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3EF5558D-1E37-4860-9C60-8F99EBF41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0201" y="838201"/>
            <a:ext cx="4240213" cy="7334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、人际关系的类型</a:t>
            </a:r>
          </a:p>
        </p:txBody>
      </p:sp>
      <p:sp>
        <p:nvSpPr>
          <p:cNvPr id="439299" name="Text Box 3">
            <a:extLst>
              <a:ext uri="{FF2B5EF4-FFF2-40B4-BE49-F238E27FC236}">
                <a16:creationId xmlns:a16="http://schemas.microsoft.com/office/drawing/2014/main" id="{18013DC0-FD29-4FE4-812A-E96C7F46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05001"/>
            <a:ext cx="2160588" cy="26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charset="-122"/>
              </a:rPr>
              <a:t> 血缘关系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charset="-122"/>
              </a:rPr>
              <a:t> 地缘关系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charset="-122"/>
              </a:rPr>
              <a:t> 业缘关系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charset="-122"/>
              </a:rPr>
              <a:t> 政治关系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74D92CD-8B05-42F0-9A67-55C08EF89E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60350"/>
            <a:ext cx="7991475" cy="503238"/>
          </a:xfrm>
        </p:spPr>
        <p:txBody>
          <a:bodyPr>
            <a:noAutofit/>
          </a:bodyPr>
          <a:lstStyle/>
          <a:p>
            <a:pPr algn="l" eaLnBrk="1" hangingPunct="1"/>
            <a:r>
              <a:rPr lang="zh-CN" altLang="en-US" sz="3600" b="1" dirty="0"/>
              <a:t>人际关系的基本分类</a:t>
            </a:r>
            <a:endParaRPr lang="zh-CN" altLang="en-US" sz="3600" dirty="0"/>
          </a:p>
        </p:txBody>
      </p:sp>
      <p:sp>
        <p:nvSpPr>
          <p:cNvPr id="43011" name="Text Box 4">
            <a:extLst>
              <a:ext uri="{FF2B5EF4-FFF2-40B4-BE49-F238E27FC236}">
                <a16:creationId xmlns:a16="http://schemas.microsoft.com/office/drawing/2014/main" id="{E43C6DAA-B5F4-4F18-AD4F-E24D2380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9" y="1916113"/>
            <a:ext cx="78009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zh-CN" altLang="en-US" sz="2800" dirty="0"/>
              <a:t>亲属（</a:t>
            </a:r>
            <a:r>
              <a:rPr lang="en-US" altLang="zh-CN" sz="2800" dirty="0"/>
              <a:t>Kinship and </a:t>
            </a:r>
            <a:r>
              <a:rPr lang="en-US" altLang="zh-CN" sz="2800" dirty="0">
                <a:solidFill>
                  <a:srgbClr val="FF0000"/>
                </a:solidFill>
              </a:rPr>
              <a:t>Family </a:t>
            </a:r>
            <a:r>
              <a:rPr lang="en-US" altLang="zh-CN" sz="2800" dirty="0"/>
              <a:t>Relations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b.</a:t>
            </a:r>
            <a:r>
              <a:rPr lang="zh-CN" altLang="en-US" sz="2800" dirty="0"/>
              <a:t>朋友（</a:t>
            </a:r>
            <a:r>
              <a:rPr lang="en-US" altLang="zh-CN" sz="2800" dirty="0">
                <a:solidFill>
                  <a:srgbClr val="FF0000"/>
                </a:solidFill>
              </a:rPr>
              <a:t> Friends</a:t>
            </a:r>
            <a:r>
              <a:rPr lang="zh-CN" altLang="en-US" sz="2800" dirty="0">
                <a:solidFill>
                  <a:srgbClr val="FF0000"/>
                </a:solidFill>
              </a:rPr>
              <a:t>）</a:t>
            </a:r>
            <a:endParaRPr lang="en-US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c. </a:t>
            </a:r>
            <a:r>
              <a:rPr lang="zh-CN" altLang="en-US" sz="2800" dirty="0"/>
              <a:t>同事（</a:t>
            </a:r>
            <a:r>
              <a:rPr lang="en-US" altLang="zh-CN" sz="2800" dirty="0">
                <a:solidFill>
                  <a:srgbClr val="FF0000"/>
                </a:solidFill>
              </a:rPr>
              <a:t>Comradeship</a:t>
            </a:r>
            <a:r>
              <a:rPr lang="zh-CN" altLang="en-US" sz="2800" dirty="0">
                <a:solidFill>
                  <a:srgbClr val="FF0000"/>
                </a:solidFill>
              </a:rPr>
              <a:t>）</a:t>
            </a:r>
            <a:r>
              <a:rPr lang="en-US" altLang="zh-CN" sz="2800" dirty="0"/>
              <a:t> </a:t>
            </a:r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d. </a:t>
            </a:r>
            <a:r>
              <a:rPr lang="zh-CN" altLang="en-US" sz="2800" dirty="0"/>
              <a:t>灵魂伴侣（</a:t>
            </a:r>
            <a:r>
              <a:rPr lang="en-US" altLang="zh-CN" sz="2800" dirty="0">
                <a:solidFill>
                  <a:srgbClr val="FF0000"/>
                </a:solidFill>
              </a:rPr>
              <a:t>Soul Mates</a:t>
            </a:r>
            <a:r>
              <a:rPr lang="zh-CN" altLang="en-US" sz="2800" dirty="0">
                <a:solidFill>
                  <a:srgbClr val="FF0000"/>
                </a:solidFill>
              </a:rPr>
              <a:t>）</a:t>
            </a:r>
            <a:endParaRPr lang="en-US" altLang="zh-CN" sz="2800" dirty="0"/>
          </a:p>
          <a:p>
            <a:pPr eaLnBrk="1" hangingPunct="1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766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1E8305F4-B987-44D7-A62E-CC523CA48D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8" y="1125539"/>
            <a:ext cx="8964612" cy="5183187"/>
          </a:xfrm>
        </p:spPr>
        <p:txBody>
          <a:bodyPr/>
          <a:lstStyle/>
          <a:p>
            <a:endParaRPr lang="zh-CN" altLang="en-US" sz="3600"/>
          </a:p>
          <a:p>
            <a:endParaRPr lang="zh-CN" altLang="en-US" sz="3600"/>
          </a:p>
        </p:txBody>
      </p:sp>
      <p:pic>
        <p:nvPicPr>
          <p:cNvPr id="54275" name="Picture 4" descr="u=234982833,852819628&amp;fm=52&amp;gp=0">
            <a:extLst>
              <a:ext uri="{FF2B5EF4-FFF2-40B4-BE49-F238E27FC236}">
                <a16:creationId xmlns:a16="http://schemas.microsoft.com/office/drawing/2014/main" id="{27B9575E-15B2-4AD0-9AA5-1560060D8E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606" y="3527425"/>
            <a:ext cx="3458983" cy="2154026"/>
          </a:xfrm>
        </p:spPr>
      </p:pic>
      <p:sp>
        <p:nvSpPr>
          <p:cNvPr id="54276" name="未知">
            <a:extLst>
              <a:ext uri="{FF2B5EF4-FFF2-40B4-BE49-F238E27FC236}">
                <a16:creationId xmlns:a16="http://schemas.microsoft.com/office/drawing/2014/main" id="{60F7E8C5-3D5C-42C8-92DD-D8A35350D74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366711"/>
            <a:ext cx="3673475" cy="1800225"/>
          </a:xfrm>
          <a:custGeom>
            <a:avLst/>
            <a:gdLst>
              <a:gd name="T0" fmla="*/ 3147581 w 4247"/>
              <a:gd name="T1" fmla="*/ 594441 h 6817"/>
              <a:gd name="T2" fmla="*/ 3040326 w 4247"/>
              <a:gd name="T3" fmla="*/ 394534 h 6817"/>
              <a:gd name="T4" fmla="*/ 3302408 w 4247"/>
              <a:gd name="T5" fmla="*/ 477454 h 6817"/>
              <a:gd name="T6" fmla="*/ 2241970 w 4247"/>
              <a:gd name="T7" fmla="*/ 332739 h 6817"/>
              <a:gd name="T8" fmla="*/ 2106172 w 4247"/>
              <a:gd name="T9" fmla="*/ 81336 h 6817"/>
              <a:gd name="T10" fmla="*/ 2433991 w 4247"/>
              <a:gd name="T11" fmla="*/ 185119 h 6817"/>
              <a:gd name="T12" fmla="*/ 1231700 w 4247"/>
              <a:gd name="T13" fmla="*/ 306067 h 6817"/>
              <a:gd name="T14" fmla="*/ 1094171 w 4247"/>
              <a:gd name="T15" fmla="*/ 43309 h 6817"/>
              <a:gd name="T16" fmla="*/ 1424585 w 4247"/>
              <a:gd name="T17" fmla="*/ 147092 h 6817"/>
              <a:gd name="T18" fmla="*/ 3615523 w 4247"/>
              <a:gd name="T19" fmla="*/ 958606 h 6817"/>
              <a:gd name="T20" fmla="*/ 3532487 w 4247"/>
              <a:gd name="T21" fmla="*/ 884928 h 6817"/>
              <a:gd name="T22" fmla="*/ 3436477 w 4247"/>
              <a:gd name="T23" fmla="*/ 1140028 h 6817"/>
              <a:gd name="T24" fmla="*/ 3378524 w 4247"/>
              <a:gd name="T25" fmla="*/ 1307190 h 6817"/>
              <a:gd name="T26" fmla="*/ 3202073 w 4247"/>
              <a:gd name="T27" fmla="*/ 1740807 h 6817"/>
              <a:gd name="T28" fmla="*/ 3172665 w 4247"/>
              <a:gd name="T29" fmla="*/ 1166172 h 6817"/>
              <a:gd name="T30" fmla="*/ 3094818 w 4247"/>
              <a:gd name="T31" fmla="*/ 1307190 h 6817"/>
              <a:gd name="T32" fmla="*/ 2920097 w 4247"/>
              <a:gd name="T33" fmla="*/ 1740807 h 6817"/>
              <a:gd name="T34" fmla="*/ 2927882 w 4247"/>
              <a:gd name="T35" fmla="*/ 1020136 h 6817"/>
              <a:gd name="T36" fmla="*/ 2762675 w 4247"/>
              <a:gd name="T37" fmla="*/ 1061069 h 6817"/>
              <a:gd name="T38" fmla="*/ 2492808 w 4247"/>
              <a:gd name="T39" fmla="*/ 502278 h 6817"/>
              <a:gd name="T40" fmla="*/ 2492808 w 4247"/>
              <a:gd name="T41" fmla="*/ 1216611 h 6817"/>
              <a:gd name="T42" fmla="*/ 2273109 w 4247"/>
              <a:gd name="T43" fmla="*/ 1726547 h 6817"/>
              <a:gd name="T44" fmla="*/ 2215156 w 4247"/>
              <a:gd name="T45" fmla="*/ 1726547 h 6817"/>
              <a:gd name="T46" fmla="*/ 1997187 w 4247"/>
              <a:gd name="T47" fmla="*/ 1216611 h 6817"/>
              <a:gd name="T48" fmla="*/ 1997187 w 4247"/>
              <a:gd name="T49" fmla="*/ 502278 h 6817"/>
              <a:gd name="T50" fmla="*/ 1738565 w 4247"/>
              <a:gd name="T51" fmla="*/ 1061069 h 6817"/>
              <a:gd name="T52" fmla="*/ 1480807 w 4247"/>
              <a:gd name="T53" fmla="*/ 533703 h 6817"/>
              <a:gd name="T54" fmla="*/ 1261108 w 4247"/>
              <a:gd name="T55" fmla="*/ 1726547 h 6817"/>
              <a:gd name="T56" fmla="*/ 1204886 w 4247"/>
              <a:gd name="T57" fmla="*/ 1726547 h 6817"/>
              <a:gd name="T58" fmla="*/ 985187 w 4247"/>
              <a:gd name="T59" fmla="*/ 533703 h 6817"/>
              <a:gd name="T60" fmla="*/ 781057 w 4247"/>
              <a:gd name="T61" fmla="*/ 1062389 h 6817"/>
              <a:gd name="T62" fmla="*/ 575197 w 4247"/>
              <a:gd name="T63" fmla="*/ 778240 h 6817"/>
              <a:gd name="T64" fmla="*/ 575197 w 4247"/>
              <a:gd name="T65" fmla="*/ 1333334 h 6817"/>
              <a:gd name="T66" fmla="*/ 402205 w 4247"/>
              <a:gd name="T67" fmla="*/ 1740807 h 6817"/>
              <a:gd name="T68" fmla="*/ 355498 w 4247"/>
              <a:gd name="T69" fmla="*/ 1740807 h 6817"/>
              <a:gd name="T70" fmla="*/ 179046 w 4247"/>
              <a:gd name="T71" fmla="*/ 1333334 h 6817"/>
              <a:gd name="T72" fmla="*/ 179046 w 4247"/>
              <a:gd name="T73" fmla="*/ 778240 h 6817"/>
              <a:gd name="T74" fmla="*/ 76116 w 4247"/>
              <a:gd name="T75" fmla="*/ 1061069 h 6817"/>
              <a:gd name="T76" fmla="*/ 246513 w 4247"/>
              <a:gd name="T77" fmla="*/ 636430 h 6817"/>
              <a:gd name="T78" fmla="*/ 763758 w 4247"/>
              <a:gd name="T79" fmla="*/ 857200 h 6817"/>
              <a:gd name="T80" fmla="*/ 1459184 w 4247"/>
              <a:gd name="T81" fmla="*/ 322176 h 6817"/>
              <a:gd name="T82" fmla="*/ 1772298 w 4247"/>
              <a:gd name="T83" fmla="*/ 502278 h 6817"/>
              <a:gd name="T84" fmla="*/ 2709912 w 4247"/>
              <a:gd name="T85" fmla="*/ 502278 h 6817"/>
              <a:gd name="T86" fmla="*/ 2931341 w 4247"/>
              <a:gd name="T87" fmla="*/ 606061 h 6817"/>
              <a:gd name="T88" fmla="*/ 3658771 w 4247"/>
              <a:gd name="T89" fmla="*/ 845316 h 6817"/>
              <a:gd name="T90" fmla="*/ 672072 w 4247"/>
              <a:gd name="T91" fmla="*/ 557470 h 6817"/>
              <a:gd name="T92" fmla="*/ 684181 w 4247"/>
              <a:gd name="T93" fmla="*/ 524460 h 6817"/>
              <a:gd name="T94" fmla="*/ 682452 w 4247"/>
              <a:gd name="T95" fmla="*/ 611606 h 6817"/>
              <a:gd name="T96" fmla="*/ 631419 w 4247"/>
              <a:gd name="T97" fmla="*/ 557470 h 6817"/>
              <a:gd name="T98" fmla="*/ 620175 w 4247"/>
              <a:gd name="T99" fmla="*/ 579389 h 6817"/>
              <a:gd name="T100" fmla="*/ 233539 w 4247"/>
              <a:gd name="T101" fmla="*/ 551132 h 6817"/>
              <a:gd name="T102" fmla="*/ 223159 w 4247"/>
              <a:gd name="T103" fmla="*/ 498317 h 6817"/>
              <a:gd name="T104" fmla="*/ 483511 w 4247"/>
              <a:gd name="T105" fmla="*/ 424639 h 6817"/>
              <a:gd name="T106" fmla="*/ 620175 w 4247"/>
              <a:gd name="T107" fmla="*/ 579389 h 6817"/>
              <a:gd name="T108" fmla="*/ 120229 w 4247"/>
              <a:gd name="T109" fmla="*/ 579389 h 6817"/>
              <a:gd name="T110" fmla="*/ 96875 w 4247"/>
              <a:gd name="T111" fmla="*/ 579389 h 6817"/>
              <a:gd name="T112" fmla="*/ 147908 w 4247"/>
              <a:gd name="T113" fmla="*/ 524460 h 6817"/>
              <a:gd name="T114" fmla="*/ 37193 w 4247"/>
              <a:gd name="T115" fmla="*/ 552189 h 68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47" h="6817">
                <a:moveTo>
                  <a:pt x="3818" y="1808"/>
                </a:moveTo>
                <a:cubicBezTo>
                  <a:pt x="3818" y="1932"/>
                  <a:pt x="3801" y="2035"/>
                  <a:pt x="3767" y="2120"/>
                </a:cubicBezTo>
                <a:cubicBezTo>
                  <a:pt x="3731" y="2206"/>
                  <a:pt x="3690" y="2251"/>
                  <a:pt x="3639" y="2251"/>
                </a:cubicBezTo>
                <a:cubicBezTo>
                  <a:pt x="3589" y="2251"/>
                  <a:pt x="3547" y="2206"/>
                  <a:pt x="3515" y="2120"/>
                </a:cubicBezTo>
                <a:cubicBezTo>
                  <a:pt x="3479" y="2035"/>
                  <a:pt x="3461" y="1932"/>
                  <a:pt x="3461" y="1808"/>
                </a:cubicBezTo>
                <a:cubicBezTo>
                  <a:pt x="3461" y="1682"/>
                  <a:pt x="3479" y="1579"/>
                  <a:pt x="3515" y="1494"/>
                </a:cubicBezTo>
                <a:cubicBezTo>
                  <a:pt x="3547" y="1408"/>
                  <a:pt x="3589" y="1363"/>
                  <a:pt x="3639" y="1363"/>
                </a:cubicBezTo>
                <a:cubicBezTo>
                  <a:pt x="3690" y="1363"/>
                  <a:pt x="3731" y="1408"/>
                  <a:pt x="3767" y="1494"/>
                </a:cubicBezTo>
                <a:cubicBezTo>
                  <a:pt x="3801" y="1579"/>
                  <a:pt x="3818" y="1682"/>
                  <a:pt x="3818" y="1808"/>
                </a:cubicBezTo>
                <a:close/>
                <a:moveTo>
                  <a:pt x="2814" y="701"/>
                </a:moveTo>
                <a:cubicBezTo>
                  <a:pt x="2814" y="856"/>
                  <a:pt x="2792" y="986"/>
                  <a:pt x="2749" y="1096"/>
                </a:cubicBezTo>
                <a:cubicBezTo>
                  <a:pt x="2707" y="1204"/>
                  <a:pt x="2653" y="1260"/>
                  <a:pt x="2592" y="1260"/>
                </a:cubicBezTo>
                <a:cubicBezTo>
                  <a:pt x="2531" y="1260"/>
                  <a:pt x="2478" y="1204"/>
                  <a:pt x="2435" y="1096"/>
                </a:cubicBezTo>
                <a:cubicBezTo>
                  <a:pt x="2390" y="986"/>
                  <a:pt x="2368" y="856"/>
                  <a:pt x="2368" y="701"/>
                </a:cubicBezTo>
                <a:cubicBezTo>
                  <a:pt x="2368" y="548"/>
                  <a:pt x="2390" y="418"/>
                  <a:pt x="2435" y="308"/>
                </a:cubicBezTo>
                <a:cubicBezTo>
                  <a:pt x="2478" y="204"/>
                  <a:pt x="2531" y="148"/>
                  <a:pt x="2592" y="148"/>
                </a:cubicBezTo>
                <a:cubicBezTo>
                  <a:pt x="2653" y="148"/>
                  <a:pt x="2707" y="204"/>
                  <a:pt x="2749" y="308"/>
                </a:cubicBezTo>
                <a:cubicBezTo>
                  <a:pt x="2792" y="418"/>
                  <a:pt x="2814" y="548"/>
                  <a:pt x="2814" y="701"/>
                </a:cubicBezTo>
                <a:close/>
                <a:moveTo>
                  <a:pt x="1647" y="557"/>
                </a:moveTo>
                <a:cubicBezTo>
                  <a:pt x="1647" y="712"/>
                  <a:pt x="1624" y="851"/>
                  <a:pt x="1581" y="975"/>
                </a:cubicBezTo>
                <a:cubicBezTo>
                  <a:pt x="1536" y="1101"/>
                  <a:pt x="1483" y="1159"/>
                  <a:pt x="1424" y="1159"/>
                </a:cubicBezTo>
                <a:cubicBezTo>
                  <a:pt x="1364" y="1159"/>
                  <a:pt x="1310" y="1101"/>
                  <a:pt x="1267" y="975"/>
                </a:cubicBezTo>
                <a:cubicBezTo>
                  <a:pt x="1222" y="851"/>
                  <a:pt x="1200" y="712"/>
                  <a:pt x="1200" y="557"/>
                </a:cubicBezTo>
                <a:cubicBezTo>
                  <a:pt x="1200" y="402"/>
                  <a:pt x="1222" y="274"/>
                  <a:pt x="1265" y="164"/>
                </a:cubicBezTo>
                <a:cubicBezTo>
                  <a:pt x="1307" y="54"/>
                  <a:pt x="1361" y="0"/>
                  <a:pt x="1424" y="0"/>
                </a:cubicBezTo>
                <a:cubicBezTo>
                  <a:pt x="1483" y="0"/>
                  <a:pt x="1536" y="54"/>
                  <a:pt x="1581" y="164"/>
                </a:cubicBezTo>
                <a:cubicBezTo>
                  <a:pt x="1624" y="274"/>
                  <a:pt x="1647" y="402"/>
                  <a:pt x="1647" y="557"/>
                </a:cubicBezTo>
                <a:close/>
                <a:moveTo>
                  <a:pt x="4230" y="3201"/>
                </a:moveTo>
                <a:cubicBezTo>
                  <a:pt x="4241" y="3241"/>
                  <a:pt x="4247" y="3282"/>
                  <a:pt x="4247" y="3326"/>
                </a:cubicBezTo>
                <a:cubicBezTo>
                  <a:pt x="4247" y="3401"/>
                  <a:pt x="4225" y="3499"/>
                  <a:pt x="4180" y="3630"/>
                </a:cubicBezTo>
                <a:cubicBezTo>
                  <a:pt x="4117" y="3818"/>
                  <a:pt x="4050" y="4007"/>
                  <a:pt x="3985" y="4198"/>
                </a:cubicBezTo>
                <a:cubicBezTo>
                  <a:pt x="3962" y="4079"/>
                  <a:pt x="3940" y="3962"/>
                  <a:pt x="3920" y="3843"/>
                </a:cubicBezTo>
                <a:cubicBezTo>
                  <a:pt x="3973" y="3679"/>
                  <a:pt x="4030" y="3515"/>
                  <a:pt x="4084" y="3351"/>
                </a:cubicBezTo>
                <a:cubicBezTo>
                  <a:pt x="4023" y="3180"/>
                  <a:pt x="3958" y="3012"/>
                  <a:pt x="3897" y="2844"/>
                </a:cubicBezTo>
                <a:cubicBezTo>
                  <a:pt x="3897" y="3183"/>
                  <a:pt x="3897" y="3524"/>
                  <a:pt x="3897" y="3863"/>
                </a:cubicBezTo>
                <a:cubicBezTo>
                  <a:pt x="3922" y="4014"/>
                  <a:pt x="3949" y="4167"/>
                  <a:pt x="3973" y="4317"/>
                </a:cubicBezTo>
                <a:cubicBezTo>
                  <a:pt x="3962" y="4351"/>
                  <a:pt x="3951" y="4382"/>
                  <a:pt x="3942" y="4416"/>
                </a:cubicBezTo>
                <a:cubicBezTo>
                  <a:pt x="3942" y="4593"/>
                  <a:pt x="3942" y="4771"/>
                  <a:pt x="3942" y="4950"/>
                </a:cubicBezTo>
                <a:cubicBezTo>
                  <a:pt x="3929" y="4950"/>
                  <a:pt x="3917" y="4950"/>
                  <a:pt x="3906" y="4950"/>
                </a:cubicBezTo>
                <a:cubicBezTo>
                  <a:pt x="3906" y="5496"/>
                  <a:pt x="3906" y="6044"/>
                  <a:pt x="3906" y="6592"/>
                </a:cubicBezTo>
                <a:cubicBezTo>
                  <a:pt x="3906" y="6743"/>
                  <a:pt x="3872" y="6817"/>
                  <a:pt x="3803" y="6817"/>
                </a:cubicBezTo>
                <a:cubicBezTo>
                  <a:pt x="3735" y="6817"/>
                  <a:pt x="3702" y="6743"/>
                  <a:pt x="3702" y="6592"/>
                </a:cubicBezTo>
                <a:cubicBezTo>
                  <a:pt x="3702" y="6044"/>
                  <a:pt x="3702" y="5496"/>
                  <a:pt x="3702" y="4950"/>
                </a:cubicBezTo>
                <a:cubicBezTo>
                  <a:pt x="3690" y="4950"/>
                  <a:pt x="3679" y="4950"/>
                  <a:pt x="3668" y="4950"/>
                </a:cubicBezTo>
                <a:cubicBezTo>
                  <a:pt x="3668" y="4771"/>
                  <a:pt x="3668" y="4593"/>
                  <a:pt x="3668" y="4416"/>
                </a:cubicBezTo>
                <a:cubicBezTo>
                  <a:pt x="3650" y="4416"/>
                  <a:pt x="3632" y="4416"/>
                  <a:pt x="3614" y="4416"/>
                </a:cubicBezTo>
                <a:cubicBezTo>
                  <a:pt x="3614" y="4593"/>
                  <a:pt x="3614" y="4771"/>
                  <a:pt x="3614" y="4950"/>
                </a:cubicBezTo>
                <a:cubicBezTo>
                  <a:pt x="3603" y="4950"/>
                  <a:pt x="3592" y="4950"/>
                  <a:pt x="3578" y="4950"/>
                </a:cubicBezTo>
                <a:cubicBezTo>
                  <a:pt x="3578" y="5496"/>
                  <a:pt x="3578" y="6044"/>
                  <a:pt x="3578" y="6592"/>
                </a:cubicBezTo>
                <a:cubicBezTo>
                  <a:pt x="3578" y="6743"/>
                  <a:pt x="3547" y="6817"/>
                  <a:pt x="3479" y="6817"/>
                </a:cubicBezTo>
                <a:cubicBezTo>
                  <a:pt x="3410" y="6817"/>
                  <a:pt x="3376" y="6743"/>
                  <a:pt x="3376" y="6592"/>
                </a:cubicBezTo>
                <a:cubicBezTo>
                  <a:pt x="3376" y="6044"/>
                  <a:pt x="3376" y="5496"/>
                  <a:pt x="3376" y="4950"/>
                </a:cubicBezTo>
                <a:cubicBezTo>
                  <a:pt x="3358" y="4950"/>
                  <a:pt x="3338" y="4950"/>
                  <a:pt x="3320" y="4950"/>
                </a:cubicBezTo>
                <a:cubicBezTo>
                  <a:pt x="3342" y="4587"/>
                  <a:pt x="3365" y="4225"/>
                  <a:pt x="3385" y="3863"/>
                </a:cubicBezTo>
                <a:cubicBezTo>
                  <a:pt x="3385" y="3524"/>
                  <a:pt x="3385" y="3183"/>
                  <a:pt x="3385" y="2844"/>
                </a:cubicBezTo>
                <a:cubicBezTo>
                  <a:pt x="3351" y="3187"/>
                  <a:pt x="3318" y="3533"/>
                  <a:pt x="3284" y="3879"/>
                </a:cubicBezTo>
                <a:cubicBezTo>
                  <a:pt x="3277" y="3973"/>
                  <a:pt x="3246" y="4023"/>
                  <a:pt x="3194" y="4018"/>
                </a:cubicBezTo>
                <a:cubicBezTo>
                  <a:pt x="3140" y="4018"/>
                  <a:pt x="3106" y="3928"/>
                  <a:pt x="3091" y="3744"/>
                </a:cubicBezTo>
                <a:cubicBezTo>
                  <a:pt x="3037" y="3131"/>
                  <a:pt x="2983" y="2516"/>
                  <a:pt x="2929" y="1902"/>
                </a:cubicBezTo>
                <a:cubicBezTo>
                  <a:pt x="2913" y="1902"/>
                  <a:pt x="2898" y="1902"/>
                  <a:pt x="2882" y="1902"/>
                </a:cubicBezTo>
                <a:cubicBezTo>
                  <a:pt x="2882" y="2343"/>
                  <a:pt x="2882" y="2781"/>
                  <a:pt x="2882" y="3221"/>
                </a:cubicBezTo>
                <a:cubicBezTo>
                  <a:pt x="2965" y="3684"/>
                  <a:pt x="3055" y="4144"/>
                  <a:pt x="3138" y="4607"/>
                </a:cubicBezTo>
                <a:cubicBezTo>
                  <a:pt x="3053" y="4607"/>
                  <a:pt x="2967" y="4607"/>
                  <a:pt x="2882" y="4607"/>
                </a:cubicBezTo>
                <a:cubicBezTo>
                  <a:pt x="2882" y="5249"/>
                  <a:pt x="2882" y="5894"/>
                  <a:pt x="2882" y="6538"/>
                </a:cubicBezTo>
                <a:cubicBezTo>
                  <a:pt x="2882" y="6723"/>
                  <a:pt x="2839" y="6817"/>
                  <a:pt x="2752" y="6817"/>
                </a:cubicBezTo>
                <a:cubicBezTo>
                  <a:pt x="2668" y="6817"/>
                  <a:pt x="2628" y="6723"/>
                  <a:pt x="2628" y="6538"/>
                </a:cubicBezTo>
                <a:cubicBezTo>
                  <a:pt x="2628" y="5894"/>
                  <a:pt x="2628" y="5249"/>
                  <a:pt x="2628" y="4607"/>
                </a:cubicBezTo>
                <a:cubicBezTo>
                  <a:pt x="2606" y="4607"/>
                  <a:pt x="2583" y="4607"/>
                  <a:pt x="2561" y="4607"/>
                </a:cubicBezTo>
                <a:cubicBezTo>
                  <a:pt x="2561" y="5249"/>
                  <a:pt x="2561" y="5894"/>
                  <a:pt x="2561" y="6538"/>
                </a:cubicBezTo>
                <a:cubicBezTo>
                  <a:pt x="2561" y="6723"/>
                  <a:pt x="2520" y="6817"/>
                  <a:pt x="2435" y="6817"/>
                </a:cubicBezTo>
                <a:cubicBezTo>
                  <a:pt x="2352" y="6817"/>
                  <a:pt x="2309" y="6723"/>
                  <a:pt x="2309" y="6538"/>
                </a:cubicBezTo>
                <a:cubicBezTo>
                  <a:pt x="2309" y="5894"/>
                  <a:pt x="2309" y="5249"/>
                  <a:pt x="2309" y="4607"/>
                </a:cubicBezTo>
                <a:cubicBezTo>
                  <a:pt x="2219" y="4607"/>
                  <a:pt x="2132" y="4607"/>
                  <a:pt x="2044" y="4607"/>
                </a:cubicBezTo>
                <a:cubicBezTo>
                  <a:pt x="2132" y="4144"/>
                  <a:pt x="2222" y="3684"/>
                  <a:pt x="2309" y="3221"/>
                </a:cubicBezTo>
                <a:cubicBezTo>
                  <a:pt x="2309" y="2781"/>
                  <a:pt x="2309" y="2343"/>
                  <a:pt x="2309" y="1902"/>
                </a:cubicBezTo>
                <a:cubicBezTo>
                  <a:pt x="2291" y="1902"/>
                  <a:pt x="2275" y="1902"/>
                  <a:pt x="2257" y="1902"/>
                </a:cubicBezTo>
                <a:cubicBezTo>
                  <a:pt x="2217" y="2520"/>
                  <a:pt x="2172" y="3136"/>
                  <a:pt x="2132" y="3753"/>
                </a:cubicBezTo>
                <a:cubicBezTo>
                  <a:pt x="2118" y="3928"/>
                  <a:pt x="2080" y="4018"/>
                  <a:pt x="2010" y="4018"/>
                </a:cubicBezTo>
                <a:cubicBezTo>
                  <a:pt x="1943" y="4018"/>
                  <a:pt x="1903" y="3924"/>
                  <a:pt x="1889" y="3735"/>
                </a:cubicBezTo>
                <a:cubicBezTo>
                  <a:pt x="1846" y="3163"/>
                  <a:pt x="1804" y="2592"/>
                  <a:pt x="1761" y="2021"/>
                </a:cubicBezTo>
                <a:cubicBezTo>
                  <a:pt x="1745" y="2021"/>
                  <a:pt x="1727" y="2021"/>
                  <a:pt x="1712" y="2021"/>
                </a:cubicBezTo>
                <a:cubicBezTo>
                  <a:pt x="1712" y="3526"/>
                  <a:pt x="1712" y="5031"/>
                  <a:pt x="1712" y="6538"/>
                </a:cubicBezTo>
                <a:cubicBezTo>
                  <a:pt x="1712" y="6723"/>
                  <a:pt x="1669" y="6817"/>
                  <a:pt x="1584" y="6817"/>
                </a:cubicBezTo>
                <a:cubicBezTo>
                  <a:pt x="1501" y="6817"/>
                  <a:pt x="1458" y="6723"/>
                  <a:pt x="1458" y="6538"/>
                </a:cubicBezTo>
                <a:cubicBezTo>
                  <a:pt x="1458" y="5647"/>
                  <a:pt x="1458" y="4755"/>
                  <a:pt x="1458" y="3863"/>
                </a:cubicBezTo>
                <a:cubicBezTo>
                  <a:pt x="1435" y="3863"/>
                  <a:pt x="1413" y="3863"/>
                  <a:pt x="1393" y="3863"/>
                </a:cubicBezTo>
                <a:cubicBezTo>
                  <a:pt x="1393" y="4755"/>
                  <a:pt x="1393" y="5647"/>
                  <a:pt x="1393" y="6538"/>
                </a:cubicBezTo>
                <a:cubicBezTo>
                  <a:pt x="1393" y="6723"/>
                  <a:pt x="1350" y="6817"/>
                  <a:pt x="1265" y="6817"/>
                </a:cubicBezTo>
                <a:cubicBezTo>
                  <a:pt x="1182" y="6817"/>
                  <a:pt x="1139" y="6723"/>
                  <a:pt x="1139" y="6538"/>
                </a:cubicBezTo>
                <a:cubicBezTo>
                  <a:pt x="1139" y="5031"/>
                  <a:pt x="1139" y="3526"/>
                  <a:pt x="1139" y="2021"/>
                </a:cubicBezTo>
                <a:cubicBezTo>
                  <a:pt x="1123" y="2021"/>
                  <a:pt x="1105" y="2021"/>
                  <a:pt x="1089" y="2021"/>
                </a:cubicBezTo>
                <a:cubicBezTo>
                  <a:pt x="1063" y="2596"/>
                  <a:pt x="1033" y="3169"/>
                  <a:pt x="1006" y="3744"/>
                </a:cubicBezTo>
                <a:cubicBezTo>
                  <a:pt x="997" y="3928"/>
                  <a:pt x="964" y="4023"/>
                  <a:pt x="903" y="4023"/>
                </a:cubicBezTo>
                <a:cubicBezTo>
                  <a:pt x="856" y="4023"/>
                  <a:pt x="822" y="3949"/>
                  <a:pt x="802" y="3798"/>
                </a:cubicBezTo>
                <a:cubicBezTo>
                  <a:pt x="766" y="3515"/>
                  <a:pt x="726" y="3232"/>
                  <a:pt x="690" y="2947"/>
                </a:cubicBezTo>
                <a:cubicBezTo>
                  <a:pt x="681" y="2947"/>
                  <a:pt x="674" y="2947"/>
                  <a:pt x="665" y="2947"/>
                </a:cubicBezTo>
                <a:cubicBezTo>
                  <a:pt x="665" y="3279"/>
                  <a:pt x="665" y="3612"/>
                  <a:pt x="665" y="3944"/>
                </a:cubicBezTo>
                <a:cubicBezTo>
                  <a:pt x="732" y="4313"/>
                  <a:pt x="804" y="4681"/>
                  <a:pt x="872" y="5049"/>
                </a:cubicBezTo>
                <a:cubicBezTo>
                  <a:pt x="804" y="5049"/>
                  <a:pt x="735" y="5049"/>
                  <a:pt x="665" y="5049"/>
                </a:cubicBezTo>
                <a:cubicBezTo>
                  <a:pt x="665" y="5564"/>
                  <a:pt x="665" y="6078"/>
                  <a:pt x="665" y="6592"/>
                </a:cubicBezTo>
                <a:cubicBezTo>
                  <a:pt x="665" y="6743"/>
                  <a:pt x="631" y="6817"/>
                  <a:pt x="564" y="6817"/>
                </a:cubicBezTo>
                <a:cubicBezTo>
                  <a:pt x="499" y="6817"/>
                  <a:pt x="465" y="6743"/>
                  <a:pt x="465" y="6592"/>
                </a:cubicBezTo>
                <a:cubicBezTo>
                  <a:pt x="465" y="6078"/>
                  <a:pt x="465" y="5564"/>
                  <a:pt x="465" y="5049"/>
                </a:cubicBezTo>
                <a:cubicBezTo>
                  <a:pt x="447" y="5049"/>
                  <a:pt x="429" y="5049"/>
                  <a:pt x="411" y="5049"/>
                </a:cubicBezTo>
                <a:cubicBezTo>
                  <a:pt x="411" y="5564"/>
                  <a:pt x="411" y="6078"/>
                  <a:pt x="411" y="6592"/>
                </a:cubicBezTo>
                <a:cubicBezTo>
                  <a:pt x="411" y="6743"/>
                  <a:pt x="377" y="6817"/>
                  <a:pt x="308" y="6817"/>
                </a:cubicBezTo>
                <a:cubicBezTo>
                  <a:pt x="240" y="6817"/>
                  <a:pt x="207" y="6743"/>
                  <a:pt x="207" y="6592"/>
                </a:cubicBezTo>
                <a:cubicBezTo>
                  <a:pt x="207" y="6078"/>
                  <a:pt x="207" y="5564"/>
                  <a:pt x="207" y="5049"/>
                </a:cubicBezTo>
                <a:cubicBezTo>
                  <a:pt x="137" y="5049"/>
                  <a:pt x="68" y="5049"/>
                  <a:pt x="0" y="5049"/>
                </a:cubicBezTo>
                <a:cubicBezTo>
                  <a:pt x="68" y="4681"/>
                  <a:pt x="139" y="4313"/>
                  <a:pt x="207" y="3944"/>
                </a:cubicBezTo>
                <a:cubicBezTo>
                  <a:pt x="207" y="3612"/>
                  <a:pt x="207" y="3279"/>
                  <a:pt x="207" y="2947"/>
                </a:cubicBezTo>
                <a:cubicBezTo>
                  <a:pt x="196" y="2947"/>
                  <a:pt x="182" y="2947"/>
                  <a:pt x="169" y="2947"/>
                </a:cubicBezTo>
                <a:cubicBezTo>
                  <a:pt x="169" y="3232"/>
                  <a:pt x="169" y="3515"/>
                  <a:pt x="169" y="3798"/>
                </a:cubicBezTo>
                <a:cubicBezTo>
                  <a:pt x="169" y="3944"/>
                  <a:pt x="144" y="4018"/>
                  <a:pt x="88" y="4018"/>
                </a:cubicBezTo>
                <a:cubicBezTo>
                  <a:pt x="32" y="4018"/>
                  <a:pt x="5" y="3944"/>
                  <a:pt x="5" y="3798"/>
                </a:cubicBezTo>
                <a:cubicBezTo>
                  <a:pt x="5" y="3515"/>
                  <a:pt x="5" y="3232"/>
                  <a:pt x="5" y="2947"/>
                </a:cubicBezTo>
                <a:cubicBezTo>
                  <a:pt x="5" y="2590"/>
                  <a:pt x="97" y="2410"/>
                  <a:pt x="285" y="2410"/>
                </a:cubicBezTo>
                <a:cubicBezTo>
                  <a:pt x="386" y="2410"/>
                  <a:pt x="490" y="2410"/>
                  <a:pt x="593" y="2410"/>
                </a:cubicBezTo>
                <a:cubicBezTo>
                  <a:pt x="748" y="2410"/>
                  <a:pt x="836" y="2590"/>
                  <a:pt x="863" y="2951"/>
                </a:cubicBezTo>
                <a:cubicBezTo>
                  <a:pt x="869" y="3050"/>
                  <a:pt x="876" y="3149"/>
                  <a:pt x="883" y="3246"/>
                </a:cubicBezTo>
                <a:cubicBezTo>
                  <a:pt x="883" y="2745"/>
                  <a:pt x="883" y="2244"/>
                  <a:pt x="883" y="1743"/>
                </a:cubicBezTo>
                <a:cubicBezTo>
                  <a:pt x="883" y="1395"/>
                  <a:pt x="977" y="1220"/>
                  <a:pt x="1164" y="1220"/>
                </a:cubicBezTo>
                <a:cubicBezTo>
                  <a:pt x="1339" y="1220"/>
                  <a:pt x="1514" y="1220"/>
                  <a:pt x="1687" y="1220"/>
                </a:cubicBezTo>
                <a:cubicBezTo>
                  <a:pt x="1846" y="1220"/>
                  <a:pt x="1932" y="1395"/>
                  <a:pt x="1947" y="1743"/>
                </a:cubicBezTo>
                <a:cubicBezTo>
                  <a:pt x="1970" y="2244"/>
                  <a:pt x="1995" y="2745"/>
                  <a:pt x="2015" y="3246"/>
                </a:cubicBezTo>
                <a:cubicBezTo>
                  <a:pt x="2026" y="2799"/>
                  <a:pt x="2037" y="2349"/>
                  <a:pt x="2049" y="1902"/>
                </a:cubicBezTo>
                <a:cubicBezTo>
                  <a:pt x="2062" y="1509"/>
                  <a:pt x="2154" y="1309"/>
                  <a:pt x="2329" y="1309"/>
                </a:cubicBezTo>
                <a:cubicBezTo>
                  <a:pt x="2505" y="1309"/>
                  <a:pt x="2677" y="1309"/>
                  <a:pt x="2853" y="1309"/>
                </a:cubicBezTo>
                <a:cubicBezTo>
                  <a:pt x="3021" y="1309"/>
                  <a:pt x="3115" y="1509"/>
                  <a:pt x="3133" y="1902"/>
                </a:cubicBezTo>
                <a:cubicBezTo>
                  <a:pt x="3154" y="2349"/>
                  <a:pt x="3176" y="2799"/>
                  <a:pt x="3199" y="3246"/>
                </a:cubicBezTo>
                <a:cubicBezTo>
                  <a:pt x="3219" y="2990"/>
                  <a:pt x="3243" y="2736"/>
                  <a:pt x="3266" y="2480"/>
                </a:cubicBezTo>
                <a:cubicBezTo>
                  <a:pt x="3277" y="2354"/>
                  <a:pt x="3318" y="2295"/>
                  <a:pt x="3389" y="2295"/>
                </a:cubicBezTo>
                <a:cubicBezTo>
                  <a:pt x="3556" y="2295"/>
                  <a:pt x="3724" y="2295"/>
                  <a:pt x="3890" y="2295"/>
                </a:cubicBezTo>
                <a:cubicBezTo>
                  <a:pt x="3938" y="2295"/>
                  <a:pt x="3980" y="2354"/>
                  <a:pt x="4016" y="2480"/>
                </a:cubicBezTo>
                <a:cubicBezTo>
                  <a:pt x="4086" y="2720"/>
                  <a:pt x="4160" y="2960"/>
                  <a:pt x="4230" y="3201"/>
                </a:cubicBezTo>
                <a:close/>
                <a:moveTo>
                  <a:pt x="829" y="2210"/>
                </a:moveTo>
                <a:cubicBezTo>
                  <a:pt x="811" y="2206"/>
                  <a:pt x="795" y="2201"/>
                  <a:pt x="777" y="2194"/>
                </a:cubicBezTo>
                <a:cubicBezTo>
                  <a:pt x="777" y="2167"/>
                  <a:pt x="777" y="2138"/>
                  <a:pt x="777" y="2111"/>
                </a:cubicBezTo>
                <a:cubicBezTo>
                  <a:pt x="795" y="2105"/>
                  <a:pt x="811" y="2098"/>
                  <a:pt x="829" y="2091"/>
                </a:cubicBezTo>
                <a:cubicBezTo>
                  <a:pt x="829" y="2132"/>
                  <a:pt x="829" y="2170"/>
                  <a:pt x="829" y="2210"/>
                </a:cubicBezTo>
                <a:close/>
                <a:moveTo>
                  <a:pt x="791" y="1986"/>
                </a:moveTo>
                <a:cubicBezTo>
                  <a:pt x="780" y="2028"/>
                  <a:pt x="768" y="2069"/>
                  <a:pt x="759" y="2111"/>
                </a:cubicBezTo>
                <a:cubicBezTo>
                  <a:pt x="759" y="2138"/>
                  <a:pt x="759" y="2167"/>
                  <a:pt x="759" y="2194"/>
                </a:cubicBezTo>
                <a:cubicBezTo>
                  <a:pt x="768" y="2235"/>
                  <a:pt x="780" y="2275"/>
                  <a:pt x="789" y="2316"/>
                </a:cubicBezTo>
                <a:cubicBezTo>
                  <a:pt x="759" y="2316"/>
                  <a:pt x="732" y="2316"/>
                  <a:pt x="703" y="2316"/>
                </a:cubicBezTo>
                <a:cubicBezTo>
                  <a:pt x="712" y="2275"/>
                  <a:pt x="721" y="2235"/>
                  <a:pt x="730" y="2194"/>
                </a:cubicBezTo>
                <a:cubicBezTo>
                  <a:pt x="730" y="2167"/>
                  <a:pt x="730" y="2138"/>
                  <a:pt x="730" y="2111"/>
                </a:cubicBezTo>
                <a:cubicBezTo>
                  <a:pt x="721" y="2069"/>
                  <a:pt x="712" y="2028"/>
                  <a:pt x="701" y="1986"/>
                </a:cubicBezTo>
                <a:cubicBezTo>
                  <a:pt x="730" y="1986"/>
                  <a:pt x="762" y="1986"/>
                  <a:pt x="791" y="1986"/>
                </a:cubicBezTo>
                <a:close/>
                <a:moveTo>
                  <a:pt x="717" y="2194"/>
                </a:moveTo>
                <a:cubicBezTo>
                  <a:pt x="656" y="2194"/>
                  <a:pt x="620" y="2161"/>
                  <a:pt x="604" y="2087"/>
                </a:cubicBezTo>
                <a:cubicBezTo>
                  <a:pt x="577" y="2275"/>
                  <a:pt x="521" y="2370"/>
                  <a:pt x="436" y="2370"/>
                </a:cubicBezTo>
                <a:cubicBezTo>
                  <a:pt x="348" y="2370"/>
                  <a:pt x="294" y="2275"/>
                  <a:pt x="270" y="2087"/>
                </a:cubicBezTo>
                <a:cubicBezTo>
                  <a:pt x="254" y="2161"/>
                  <a:pt x="216" y="2194"/>
                  <a:pt x="155" y="2194"/>
                </a:cubicBezTo>
                <a:cubicBezTo>
                  <a:pt x="155" y="2167"/>
                  <a:pt x="155" y="2138"/>
                  <a:pt x="155" y="2111"/>
                </a:cubicBezTo>
                <a:cubicBezTo>
                  <a:pt x="225" y="2107"/>
                  <a:pt x="258" y="2030"/>
                  <a:pt x="258" y="1887"/>
                </a:cubicBezTo>
                <a:cubicBezTo>
                  <a:pt x="258" y="1788"/>
                  <a:pt x="276" y="1694"/>
                  <a:pt x="310" y="1608"/>
                </a:cubicBezTo>
                <a:cubicBezTo>
                  <a:pt x="346" y="1523"/>
                  <a:pt x="386" y="1478"/>
                  <a:pt x="436" y="1478"/>
                </a:cubicBezTo>
                <a:cubicBezTo>
                  <a:pt x="483" y="1478"/>
                  <a:pt x="526" y="1523"/>
                  <a:pt x="559" y="1608"/>
                </a:cubicBezTo>
                <a:cubicBezTo>
                  <a:pt x="595" y="1694"/>
                  <a:pt x="613" y="1788"/>
                  <a:pt x="613" y="1887"/>
                </a:cubicBezTo>
                <a:cubicBezTo>
                  <a:pt x="613" y="2030"/>
                  <a:pt x="647" y="2107"/>
                  <a:pt x="717" y="2111"/>
                </a:cubicBezTo>
                <a:cubicBezTo>
                  <a:pt x="717" y="2138"/>
                  <a:pt x="717" y="2167"/>
                  <a:pt x="717" y="2194"/>
                </a:cubicBezTo>
                <a:close/>
                <a:moveTo>
                  <a:pt x="171" y="1986"/>
                </a:moveTo>
                <a:cubicBezTo>
                  <a:pt x="162" y="2028"/>
                  <a:pt x="151" y="2069"/>
                  <a:pt x="139" y="2111"/>
                </a:cubicBezTo>
                <a:cubicBezTo>
                  <a:pt x="139" y="2138"/>
                  <a:pt x="139" y="2167"/>
                  <a:pt x="139" y="2194"/>
                </a:cubicBezTo>
                <a:cubicBezTo>
                  <a:pt x="151" y="2235"/>
                  <a:pt x="160" y="2275"/>
                  <a:pt x="169" y="2316"/>
                </a:cubicBezTo>
                <a:cubicBezTo>
                  <a:pt x="139" y="2316"/>
                  <a:pt x="112" y="2316"/>
                  <a:pt x="83" y="2316"/>
                </a:cubicBezTo>
                <a:cubicBezTo>
                  <a:pt x="92" y="2275"/>
                  <a:pt x="101" y="2235"/>
                  <a:pt x="112" y="2194"/>
                </a:cubicBezTo>
                <a:cubicBezTo>
                  <a:pt x="112" y="2167"/>
                  <a:pt x="112" y="2138"/>
                  <a:pt x="112" y="2111"/>
                </a:cubicBezTo>
                <a:cubicBezTo>
                  <a:pt x="101" y="2069"/>
                  <a:pt x="90" y="2028"/>
                  <a:pt x="81" y="1986"/>
                </a:cubicBezTo>
                <a:cubicBezTo>
                  <a:pt x="110" y="1986"/>
                  <a:pt x="142" y="1986"/>
                  <a:pt x="171" y="1986"/>
                </a:cubicBezTo>
                <a:close/>
                <a:moveTo>
                  <a:pt x="92" y="2194"/>
                </a:moveTo>
                <a:cubicBezTo>
                  <a:pt x="77" y="2201"/>
                  <a:pt x="59" y="2206"/>
                  <a:pt x="43" y="2210"/>
                </a:cubicBezTo>
                <a:cubicBezTo>
                  <a:pt x="43" y="2170"/>
                  <a:pt x="43" y="2132"/>
                  <a:pt x="43" y="2091"/>
                </a:cubicBezTo>
                <a:cubicBezTo>
                  <a:pt x="59" y="2098"/>
                  <a:pt x="77" y="2105"/>
                  <a:pt x="92" y="2111"/>
                </a:cubicBezTo>
                <a:cubicBezTo>
                  <a:pt x="92" y="2138"/>
                  <a:pt x="92" y="2167"/>
                  <a:pt x="92" y="2194"/>
                </a:cubicBezTo>
                <a:close/>
              </a:path>
            </a:pathLst>
          </a:custGeom>
          <a:solidFill>
            <a:srgbClr val="356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7" name="Text Box 6">
            <a:extLst>
              <a:ext uri="{FF2B5EF4-FFF2-40B4-BE49-F238E27FC236}">
                <a16:creationId xmlns:a16="http://schemas.microsoft.com/office/drawing/2014/main" id="{2DB44BC7-1B96-4A6B-A703-5C9C663A9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55861"/>
            <a:ext cx="370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/>
              <a:t>血缘关系</a:t>
            </a:r>
          </a:p>
        </p:txBody>
      </p:sp>
      <p:sp>
        <p:nvSpPr>
          <p:cNvPr id="54278" name="Text Box 7">
            <a:extLst>
              <a:ext uri="{FF2B5EF4-FFF2-40B4-BE49-F238E27FC236}">
                <a16:creationId xmlns:a16="http://schemas.microsoft.com/office/drawing/2014/main" id="{E269D9BF-02EC-4588-81BC-3A77CA3A0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5661026"/>
            <a:ext cx="1512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地缘关系</a:t>
            </a:r>
          </a:p>
          <a:p>
            <a:pPr eaLnBrk="1" hangingPunct="1"/>
            <a:endParaRPr lang="zh-CN" altLang="en-US" sz="2400"/>
          </a:p>
        </p:txBody>
      </p:sp>
      <p:pic>
        <p:nvPicPr>
          <p:cNvPr id="54279" name="Picture 8" descr="u=252301648,1546203934&amp;fm=23&amp;gp=0">
            <a:extLst>
              <a:ext uri="{FF2B5EF4-FFF2-40B4-BE49-F238E27FC236}">
                <a16:creationId xmlns:a16="http://schemas.microsoft.com/office/drawing/2014/main" id="{4DE275EA-E8FF-49E8-8BA5-7B8BCE63BA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2924175"/>
            <a:ext cx="2490788" cy="2497138"/>
          </a:xfrm>
        </p:spPr>
      </p:pic>
      <p:sp>
        <p:nvSpPr>
          <p:cNvPr id="54280" name="Text Box 9">
            <a:extLst>
              <a:ext uri="{FF2B5EF4-FFF2-40B4-BE49-F238E27FC236}">
                <a16:creationId xmlns:a16="http://schemas.microsoft.com/office/drawing/2014/main" id="{B4C062FF-8EFD-4F7C-A7E4-94686427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5734050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政治关系</a:t>
            </a:r>
          </a:p>
        </p:txBody>
      </p:sp>
      <p:pic>
        <p:nvPicPr>
          <p:cNvPr id="54281" name="Picture 10" descr="u=2901751718,3586829921&amp;fm=23&amp;gp=0">
            <a:extLst>
              <a:ext uri="{FF2B5EF4-FFF2-40B4-BE49-F238E27FC236}">
                <a16:creationId xmlns:a16="http://schemas.microsoft.com/office/drawing/2014/main" id="{46FCA849-6F3B-4AE0-B2BC-8D79F9ECD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025" y="673100"/>
            <a:ext cx="2786177" cy="3240087"/>
          </a:xfrm>
        </p:spPr>
      </p:pic>
      <p:sp>
        <p:nvSpPr>
          <p:cNvPr id="54282" name="Text Box 11">
            <a:extLst>
              <a:ext uri="{FF2B5EF4-FFF2-40B4-BE49-F238E27FC236}">
                <a16:creationId xmlns:a16="http://schemas.microsoft.com/office/drawing/2014/main" id="{7CCC1541-1AAD-4557-81D9-B1933B2FD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4292601"/>
            <a:ext cx="1409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业缘关系</a:t>
            </a:r>
          </a:p>
          <a:p>
            <a:pPr eaLnBrk="1" hangingPunct="1"/>
            <a:endParaRPr lang="zh-CN" altLang="en-US" sz="2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B6B3AF-3D16-865C-43D3-06CD299A3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353" y="2913856"/>
            <a:ext cx="3867341" cy="28860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56602548"/>
  <p:tag name="KSO_WM_UNIT_PLACING_PICTURE_USER_VIEWPORT" val="{&quot;height&quot;:4800,&quot;width&quot;:648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1250</Words>
  <Application>Microsoft Office PowerPoint</Application>
  <PresentationFormat>宽屏</PresentationFormat>
  <Paragraphs>251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等线</vt:lpstr>
      <vt:lpstr>等线 Light</vt:lpstr>
      <vt:lpstr>华文楷体</vt:lpstr>
      <vt:lpstr>楷体_GB2312</vt:lpstr>
      <vt:lpstr>宋体</vt:lpstr>
      <vt:lpstr>Arial</vt:lpstr>
      <vt:lpstr>Calibri</vt:lpstr>
      <vt:lpstr>Times New Roman</vt:lpstr>
      <vt:lpstr>Office 主题​​</vt:lpstr>
      <vt:lpstr>       Intercultural Business    Communication: Cases and Analyses </vt:lpstr>
      <vt:lpstr>       跨文化商务交流案例分析</vt:lpstr>
      <vt:lpstr>PowerPoint 演示文稿</vt:lpstr>
      <vt:lpstr>PowerPoint 演示文稿</vt:lpstr>
      <vt:lpstr>PowerPoint 演示文稿</vt:lpstr>
      <vt:lpstr>人际关系（Interpersonal Relationships）</vt:lpstr>
      <vt:lpstr>PowerPoint 演示文稿</vt:lpstr>
      <vt:lpstr>人际关系的基本分类</vt:lpstr>
      <vt:lpstr>PowerPoint 演示文稿</vt:lpstr>
      <vt:lpstr>以血缘、业缘和地缘分类</vt:lpstr>
      <vt:lpstr>PowerPoint 演示文稿</vt:lpstr>
      <vt:lpstr>二、建立和谐人际关系的原则 （Principles ）</vt:lpstr>
      <vt:lpstr>互利（Mutual Benefit Principle）</vt:lpstr>
      <vt:lpstr>契约 </vt:lpstr>
      <vt:lpstr>尊重（Respect） Principle</vt:lpstr>
      <vt:lpstr>适度（moderation）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田忌赛马</vt:lpstr>
      <vt:lpstr>PowerPoint 演示文稿</vt:lpstr>
      <vt:lpstr>PowerPoint 演示文稿</vt:lpstr>
      <vt:lpstr>PowerPoint 演示文稿</vt:lpstr>
      <vt:lpstr>文化类型</vt:lpstr>
      <vt:lpstr>情感型</vt:lpstr>
      <vt:lpstr>工具型</vt:lpstr>
      <vt:lpstr>混合型的双重性</vt:lpstr>
      <vt:lpstr>可选择型和不可选择型 </vt:lpstr>
      <vt:lpstr>长期型和短期型</vt:lpstr>
      <vt:lpstr>PowerPoint 演示文稿</vt:lpstr>
      <vt:lpstr>人际关系取向的比较与分析</vt:lpstr>
      <vt:lpstr>契约  </vt:lpstr>
      <vt:lpstr>通俗地说</vt:lpstr>
      <vt:lpstr>诚信</vt:lpstr>
      <vt:lpstr>          西方和东方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ysx</dc:creator>
  <cp:lastModifiedBy>Ding Junling</cp:lastModifiedBy>
  <cp:revision>15</cp:revision>
  <dcterms:created xsi:type="dcterms:W3CDTF">2022-04-22T13:02:03Z</dcterms:created>
  <dcterms:modified xsi:type="dcterms:W3CDTF">2025-06-18T08:25:22Z</dcterms:modified>
</cp:coreProperties>
</file>