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797" r:id="rId4"/>
    <p:sldId id="667" r:id="rId5"/>
    <p:sldId id="731" r:id="rId6"/>
    <p:sldId id="732" r:id="rId7"/>
    <p:sldId id="733" r:id="rId8"/>
    <p:sldId id="811" r:id="rId9"/>
    <p:sldId id="741" r:id="rId10"/>
    <p:sldId id="742" r:id="rId11"/>
    <p:sldId id="743" r:id="rId12"/>
    <p:sldId id="744" r:id="rId13"/>
    <p:sldId id="774" r:id="rId14"/>
    <p:sldId id="775" r:id="rId15"/>
    <p:sldId id="812" r:id="rId16"/>
    <p:sldId id="263" r:id="rId17"/>
    <p:sldId id="262" r:id="rId18"/>
    <p:sldId id="264" r:id="rId19"/>
    <p:sldId id="257" r:id="rId20"/>
    <p:sldId id="258" r:id="rId21"/>
    <p:sldId id="813" r:id="rId22"/>
    <p:sldId id="747" r:id="rId23"/>
    <p:sldId id="748" r:id="rId24"/>
    <p:sldId id="766" r:id="rId25"/>
    <p:sldId id="767" r:id="rId26"/>
    <p:sldId id="778" r:id="rId27"/>
    <p:sldId id="762" r:id="rId28"/>
    <p:sldId id="763" r:id="rId29"/>
    <p:sldId id="750" r:id="rId30"/>
    <p:sldId id="769" r:id="rId31"/>
    <p:sldId id="791" r:id="rId32"/>
    <p:sldId id="808" r:id="rId33"/>
    <p:sldId id="809" r:id="rId34"/>
    <p:sldId id="792" r:id="rId35"/>
    <p:sldId id="794" r:id="rId36"/>
    <p:sldId id="795" r:id="rId37"/>
    <p:sldId id="796" r:id="rId38"/>
    <p:sldId id="810" r:id="rId39"/>
    <p:sldId id="802" r:id="rId40"/>
    <p:sldId id="804" r:id="rId41"/>
    <p:sldId id="807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B2D282-A75B-48EA-B457-2AC2E7CC6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98F09E-350A-4B7D-9407-9E146C01B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987142-93BC-422E-8874-ADCC6E0F4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6BEDA0-609D-4D6F-AEF5-2ABD5170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F6396B-BEA0-4E4D-BC3B-84AC3F9C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64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926B34-5AC5-41DF-B76F-0B2699C3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6CE7-EFD6-47CF-804A-80005F221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489E2-87B7-4BA8-8A7A-37B615D1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9BEE23-BD98-4247-9B92-680933E8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74C52B-6BC6-4D80-B71B-24F1C476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877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EB2D39A-B7B4-454A-B65B-FD7CD67C5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246AAD-E39A-44C7-AD90-224D2107F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11B98F-D8AF-41AF-911A-2E627264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909CBD-1AF3-40E5-93C8-9F395FFF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621BA7-E5B4-497A-9700-BABD0C6E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45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5FFD46-4B28-4569-AD53-73266AF02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3BAA2-EB35-46C7-9025-2D600883A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9A55D-D58D-4094-994D-49C3DEA14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A151A-78EF-462E-80AB-3D414BE5FF9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577149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811A1-6396-4B68-BFAF-C095FCA2D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ED9EF-9996-4228-AC10-4FF99A520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782C9-5623-47A2-8FD3-077D0887F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7BB6F8-DD4F-4186-ACFF-ABF2C1B68E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349426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5A7DB7D-CB84-412B-B36D-289A23825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2369D2B-B51C-4B22-88E6-1B453D829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1A10F8-4330-4622-868B-4FA477D7C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DFCA01-48B7-4AFF-8E9B-63F179B92E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8205074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7D5B3-E327-465C-8637-74F4C771B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07651B-62CE-4449-995A-006F74853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E8E1A3-9D52-41AD-914F-1E9065457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37637A-A935-4E75-A847-7F57C936A91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2241703"/>
      </p:ext>
    </p:extLst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BB9FD8-4542-4122-AEC7-195076750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2D09C-0BCD-4370-9BB2-526EE58142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84CE5-6A7C-4C80-965B-5BFE1B943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C478F1-B824-42B0-A297-F314F00DAB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8799667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84B505-B458-4CA4-A652-A73BD938A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5F22A3-486C-44BA-AF84-049AF49DA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7C1695-150F-4FF6-AFC4-773CF037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0E9BB4-FD9F-49E4-8977-BE842051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3C42C2-F2DC-4CA3-8609-82B4B24A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22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270166-1037-4851-812A-A414B18C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DE7447-E9F9-477C-A48E-977B39D5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540F9-85F6-4DCB-84BD-D8482384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1BB5D7-9AD2-4B42-931A-6DCF6AB10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CE92E7-0768-44FF-A140-673FFF80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12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E93C0-9D35-46B1-8A23-DB044C9D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851E8-C03C-4009-ACFB-5124461A3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2C1F8D-C2C5-48CB-A4EA-AB1313443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678958-DEDA-4F83-B3DC-4FE603BC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3438137-7725-478E-9A92-625A10864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E2B692-9A0D-4342-A009-9EE5A983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70D5D-D401-45E3-9730-8A72C2A8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B98871-D7EE-46F4-9FA1-30C57F59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AEF779-CC50-4751-A8E9-1F9C0657F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C372ECF-3D7E-426A-B247-68CC8F2A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CE3ECBD-4D5E-401D-A4A6-9A718D0FF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67415E-E35D-48C1-A29E-E2C819ED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5FE983-AD13-4851-8423-754F0BBA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93B9A0-BC97-480C-92FE-7048FB8E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1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1EE34-3EB4-42A1-86A8-8936E759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5EE248-9DB8-4361-BBFC-13C57BB4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FE20AB-09C4-4489-A3D1-74B70014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BE78990-3D5F-46F4-A421-7450EAD2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0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C8406B8-D25B-4F7F-9D9E-C59CC99D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F64C63-7D48-422A-8404-CABDFD0D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896743-1F66-4D53-9044-B2A09FC2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27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62532-B0D8-4E91-AF35-F76B1ED7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258326-89BD-4DD7-A5DB-E3609CDCF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31E92B-4D5C-435E-B080-F0B8AC504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D2C888-03F2-481B-81B8-0E2A0F50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A5DAA7-E575-4029-94CE-A8570C32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F84394-6434-4E5C-8889-E2C2C57C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26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4526B-C780-4CD4-B5CE-EDC271BFC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3665E79-0D7F-4222-A0BB-358140C98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FDA1BC-FB0E-4417-BDDC-B0746E9BC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07F534-87B9-4244-90C4-A965D94A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AD9F41-6BD7-4111-9D44-5D00BB1C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4787BB-E05E-46FE-A563-1BBD9380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1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D5E6C1-5D2C-44F3-8C98-9A60283FC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A13D5E-FC05-45DC-92DC-927859477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BAB5AF-A74E-48FC-BC9A-14BF37BDC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2254-CC4B-4567-8E2E-E077DEC4ED59}" type="datetimeFigureOut">
              <a:rPr lang="zh-CN" altLang="en-US" smtClean="0"/>
              <a:t>2025-06-18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9B52BE-6260-4A3D-861E-61700D4E4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D1EC4-D3AD-4B3D-91A0-B8D28D6FE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2C766-A7F5-4D3C-A31A-312349C7A0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36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21EDF2-3A7A-4072-973E-48450D7B4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8213" y="730251"/>
            <a:ext cx="7772400" cy="2735263"/>
          </a:xfrm>
        </p:spPr>
        <p:txBody>
          <a:bodyPr anchor="ctr">
            <a:normAutofit fontScale="90000"/>
          </a:bodyPr>
          <a:lstStyle/>
          <a:p>
            <a:r>
              <a:rPr lang="zh-CN" altLang="en-US" sz="4800" dirty="0"/>
              <a:t>     </a:t>
            </a:r>
            <a:br>
              <a:rPr lang="zh-CN" altLang="en-US" sz="4800" dirty="0"/>
            </a:br>
            <a:r>
              <a:rPr lang="zh-CN" altLang="en-US" sz="4800" dirty="0"/>
              <a:t> Inter</a:t>
            </a:r>
            <a:r>
              <a:rPr lang="en-US" altLang="zh-CN" sz="4800" dirty="0"/>
              <a:t>cultural B</a:t>
            </a:r>
            <a:r>
              <a:rPr lang="zh-CN" altLang="en-US" sz="4800" dirty="0"/>
              <a:t>u</a:t>
            </a:r>
            <a:r>
              <a:rPr lang="en-US" altLang="zh-CN" sz="4800" dirty="0" err="1"/>
              <a:t>siness</a:t>
            </a:r>
            <a:r>
              <a:rPr lang="zh-CN" altLang="en-US" sz="4800" dirty="0"/>
              <a:t>    C</a:t>
            </a:r>
            <a:r>
              <a:rPr lang="en-US" altLang="zh-CN" sz="4800" dirty="0" err="1"/>
              <a:t>ommunication</a:t>
            </a:r>
            <a:r>
              <a:rPr lang="en-US" altLang="zh-CN" sz="4800" dirty="0"/>
              <a:t>:</a:t>
            </a:r>
            <a:br>
              <a:rPr lang="en-US" altLang="zh-CN" sz="4800" dirty="0"/>
            </a:br>
            <a:r>
              <a:rPr lang="en-US" altLang="zh-CN" sz="4800" dirty="0"/>
              <a:t>Cases and Analyses</a:t>
            </a:r>
            <a:br>
              <a:rPr lang="zh-CN" altLang="en-US" sz="4000" dirty="0"/>
            </a:br>
            <a:endParaRPr lang="zh-CN" altLang="en-US" sz="4000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817B6CD-9FC9-4D38-9C70-D5CA9D8C01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92538" y="3357563"/>
            <a:ext cx="6508750" cy="1079500"/>
          </a:xfrm>
        </p:spPr>
        <p:txBody>
          <a:bodyPr>
            <a:normAutofit lnSpcReduction="10000"/>
          </a:bodyPr>
          <a:lstStyle/>
          <a:p>
            <a:r>
              <a:rPr lang="zh-CN" altLang="en-US" sz="3200" dirty="0"/>
              <a:t>                                          </a:t>
            </a:r>
          </a:p>
          <a:p>
            <a:r>
              <a:rPr lang="en-US" altLang="zh-CN" sz="3200" dirty="0"/>
              <a:t>2025.2-2025.6</a:t>
            </a:r>
          </a:p>
          <a:p>
            <a:endParaRPr lang="zh-CN" altLang="en-US" sz="3200" dirty="0"/>
          </a:p>
          <a:p>
            <a:endParaRPr lang="zh-CN" altLang="en-US" sz="3200" dirty="0"/>
          </a:p>
          <a:p>
            <a:endParaRPr lang="zh-CN" altLang="en-US" sz="3200" dirty="0"/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B3543C3E-EE8F-4711-BC8B-3838D3A6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6" y="3357563"/>
            <a:ext cx="417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6"/>
    </mc:Choice>
    <mc:Fallback xmlns="">
      <p:transition spd="slow" advTm="3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F2CCD58A-36EB-4C7D-89F9-ABD346EA60FF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57400" y="381000"/>
            <a:ext cx="8229600" cy="579278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endParaRPr lang="zh-CN" altLang="en-US" sz="8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</a:rPr>
              <a:t>、中国社会传统的差序格局和人际关系</a:t>
            </a:r>
          </a:p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五伦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楷体_GB2312" charset="-122"/>
              </a:rPr>
              <a:t>”</a:t>
            </a: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：</a:t>
            </a:r>
          </a:p>
          <a:p>
            <a:pPr>
              <a:buNone/>
              <a:defRPr/>
            </a:pPr>
            <a:r>
              <a:rPr lang="en-US" altLang="zh-CN" sz="1800" b="1" dirty="0">
                <a:latin typeface="楷体_GB2312" charset="-122"/>
                <a:ea typeface="楷体_GB2312" charset="-122"/>
              </a:rPr>
              <a:t>          </a:t>
            </a:r>
            <a:r>
              <a:rPr lang="zh-CN" altLang="zh-CN" b="1" dirty="0"/>
              <a:t>父子有亲，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dirty="0"/>
              <a:t>君臣有义，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dirty="0"/>
              <a:t>夫妇有别，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dirty="0"/>
              <a:t>长幼有序，</a:t>
            </a:r>
            <a:endParaRPr lang="en-US" altLang="zh-CN" b="1" dirty="0"/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/>
              <a:t>朋友</a:t>
            </a:r>
            <a:r>
              <a:rPr lang="zh-CN" altLang="zh-CN" b="1" dirty="0"/>
              <a:t>有</a:t>
            </a:r>
            <a:r>
              <a:rPr lang="zh-CN" altLang="zh-CN" b="1"/>
              <a:t>信。</a:t>
            </a:r>
            <a:endParaRPr lang="zh-CN" altLang="zh-CN" dirty="0"/>
          </a:p>
          <a:p>
            <a:pPr>
              <a:buFontTx/>
              <a:buNone/>
              <a:defRPr/>
            </a:pPr>
            <a:endParaRPr lang="en-US" altLang="zh-CN" sz="1800" b="1" dirty="0">
              <a:latin typeface="楷体_GB2312" charset="-122"/>
              <a:ea typeface="楷体_GB2312" charset="-122"/>
            </a:endParaRPr>
          </a:p>
          <a:p>
            <a:pPr>
              <a:buFontTx/>
              <a:buNone/>
              <a:defRPr/>
            </a:pPr>
            <a:endParaRPr lang="zh-CN" altLang="en-US" sz="800" b="1" dirty="0">
              <a:latin typeface="楷体_GB2312" charset="-122"/>
              <a:ea typeface="楷体_GB2312" charset="-122"/>
            </a:endParaRPr>
          </a:p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）服从权威和长辈</a:t>
            </a:r>
          </a:p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en-US" sz="2000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夫妻关系</a:t>
            </a:r>
          </a:p>
          <a:p>
            <a:pPr>
              <a:buFontTx/>
              <a:buNone/>
              <a:defRPr/>
            </a:pPr>
            <a:r>
              <a:rPr lang="zh-CN" altLang="en-US" sz="2000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     父子关系</a:t>
            </a:r>
          </a:p>
          <a:p>
            <a:pPr>
              <a:buFontTx/>
              <a:buNone/>
              <a:defRPr/>
            </a:pPr>
            <a:r>
              <a:rPr lang="zh-CN" altLang="en-US" b="1" dirty="0">
                <a:latin typeface="楷体_GB2312" charset="-122"/>
                <a:ea typeface="楷体_GB2312" charset="-122"/>
              </a:rPr>
              <a:t>  </a:t>
            </a:r>
            <a:endParaRPr lang="zh-CN" altLang="en-US" sz="800" dirty="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3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3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33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33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33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3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3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D60766D1-FCE5-4324-8780-463CA93455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609600"/>
            <a:ext cx="8229600" cy="556418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）严格的等级身份制</a:t>
            </a:r>
          </a:p>
          <a:p>
            <a:pPr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  </a:t>
            </a:r>
            <a:r>
              <a:rPr lang="zh-CN" altLang="en-US" sz="1800" b="1">
                <a:latin typeface="楷体_GB2312" charset="-122"/>
                <a:ea typeface="楷体_GB2312" charset="-122"/>
              </a:rPr>
              <a:t>中国人的</a:t>
            </a:r>
            <a:r>
              <a:rPr lang="zh-CN" altLang="en-US" sz="1800" b="1"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sz="1800" b="1">
                <a:latin typeface="楷体_GB2312" charset="-122"/>
                <a:ea typeface="楷体_GB2312" charset="-122"/>
              </a:rPr>
              <a:t>亲族系统</a:t>
            </a:r>
            <a:r>
              <a:rPr lang="zh-CN" altLang="en-US" sz="1800" b="1">
                <a:latin typeface="宋体" panose="02010600030101010101" pitchFamily="2" charset="-122"/>
                <a:ea typeface="楷体_GB2312" charset="-122"/>
              </a:rPr>
              <a:t>”</a:t>
            </a:r>
            <a:endParaRPr lang="zh-CN" altLang="en-US" sz="1800" b="1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1000" b="1">
              <a:solidFill>
                <a:srgbClr val="0000FF"/>
              </a:solidFill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）根深蒂固的群体取向和关系取向</a:t>
            </a:r>
          </a:p>
          <a:p>
            <a:pPr>
              <a:buFontTx/>
              <a:buNone/>
            </a:pPr>
            <a:r>
              <a:rPr lang="zh-CN" altLang="en-US" sz="2000" b="1">
                <a:latin typeface="楷体_GB2312" charset="-122"/>
                <a:ea typeface="楷体_GB2312" charset="-122"/>
              </a:rPr>
              <a:t>         “世事洞明皆学问，人情练达是文章”</a:t>
            </a:r>
          </a:p>
          <a:p>
            <a:pPr>
              <a:buFontTx/>
              <a:buNone/>
            </a:pPr>
            <a:endParaRPr lang="zh-CN" altLang="en-US" sz="2000" b="1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zh-CN" altLang="en-US" sz="2400" b="1">
                <a:latin typeface="楷体_GB2312" charset="-122"/>
                <a:ea typeface="楷体_GB2312" charset="-122"/>
              </a:rPr>
              <a:t>人际关系新趋向：</a:t>
            </a:r>
          </a:p>
          <a:p>
            <a:r>
              <a:rPr lang="zh-CN" altLang="en-US" sz="2000" b="1">
                <a:latin typeface="楷体_GB2312" charset="-122"/>
                <a:ea typeface="楷体_GB2312" charset="-122"/>
              </a:rPr>
              <a:t>以契约为中心（商贸谈判，求职聘任，组织协作等）</a:t>
            </a:r>
          </a:p>
          <a:p>
            <a:r>
              <a:rPr lang="zh-CN" altLang="en-US" sz="2000" b="1">
                <a:latin typeface="楷体_GB2312" charset="-122"/>
                <a:ea typeface="楷体_GB2312" charset="-122"/>
              </a:rPr>
              <a:t>平等互利</a:t>
            </a:r>
          </a:p>
          <a:p>
            <a:r>
              <a:rPr lang="zh-CN" altLang="en-US" sz="2000" b="1">
                <a:latin typeface="楷体_GB2312" charset="-122"/>
                <a:ea typeface="楷体_GB2312" charset="-122"/>
              </a:rPr>
              <a:t>自由开放</a:t>
            </a:r>
          </a:p>
          <a:p>
            <a:pPr>
              <a:buFontTx/>
              <a:buNone/>
            </a:pPr>
            <a:endParaRPr lang="zh-CN" altLang="en-US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4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4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44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44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4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44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3EBACD2B-1E62-4DBE-BC54-4B84DC97A317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57400" y="1600200"/>
            <a:ext cx="7162800" cy="4038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zh-CN" b="1" dirty="0">
                <a:latin typeface="宋体" panose="02010600030101010101" pitchFamily="2" charset="-122"/>
              </a:rPr>
              <a:t>3</a:t>
            </a:r>
            <a:r>
              <a:rPr lang="zh-CN" altLang="en-US" b="1" dirty="0">
                <a:latin typeface="宋体" panose="02010600030101010101" pitchFamily="2" charset="-122"/>
              </a:rPr>
              <a:t>、西方社会的平行或平等的人际关系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latin typeface="宋体" panose="02010600030101010101" pitchFamily="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“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共同协作</a:t>
            </a: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”</a:t>
            </a:r>
            <a:r>
              <a:rPr lang="zh-CN" altLang="en-US" b="1" dirty="0">
                <a:latin typeface="楷体_GB2312" charset="-122"/>
                <a:ea typeface="楷体_GB2312" charset="-122"/>
              </a:rPr>
              <a:t>关系替代等级关系的原因：</a:t>
            </a:r>
            <a:endParaRPr lang="en-US" altLang="zh-CN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defRPr/>
            </a:pPr>
            <a:r>
              <a:rPr lang="zh-CN" altLang="en-US" sz="2000" b="1" dirty="0">
                <a:latin typeface="楷体_GB2312" charset="-122"/>
                <a:ea typeface="楷体_GB2312" charset="-122"/>
              </a:rPr>
              <a:t>宗法社会组织（以血缘关系为基础）的瓦解</a:t>
            </a:r>
          </a:p>
          <a:p>
            <a:pPr>
              <a:lnSpc>
                <a:spcPct val="80000"/>
              </a:lnSpc>
              <a:defRPr/>
            </a:pPr>
            <a:r>
              <a:rPr lang="zh-CN" altLang="en-US" sz="2000" b="1" dirty="0">
                <a:latin typeface="楷体_GB2312" charset="-122"/>
                <a:ea typeface="楷体_GB2312" charset="-122"/>
              </a:rPr>
              <a:t>不同体系的各族大混合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zh-CN" altLang="en-US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服从权威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    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民主政治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zh-CN" altLang="en-US" b="1" dirty="0">
              <a:solidFill>
                <a:srgbClr val="0000FF"/>
              </a:solidFill>
              <a:latin typeface="楷体_GB2312" charset="-122"/>
              <a:ea typeface="楷体_GB2312" charset="-122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（</a:t>
            </a:r>
            <a:r>
              <a:rPr lang="en-US" altLang="zh-CN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）</a:t>
            </a:r>
            <a:r>
              <a:rPr lang="zh-CN" altLang="en-US" b="1" dirty="0">
                <a:solidFill>
                  <a:schemeClr val="accent4"/>
                </a:solidFill>
                <a:latin typeface="楷体_GB2312" charset="-122"/>
                <a:ea typeface="楷体_GB2312" charset="-122"/>
              </a:rPr>
              <a:t>等级身份制  </a:t>
            </a:r>
            <a:r>
              <a:rPr lang="zh-CN" altLang="en-US" b="1" dirty="0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平等意识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5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5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5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209D9863-AF4B-4BAF-A0F7-812C0AD1C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92150"/>
            <a:ext cx="9174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       </a:t>
            </a:r>
            <a:r>
              <a:rPr lang="en-US" altLang="zh-CN" sz="2400" b="1">
                <a:solidFill>
                  <a:srgbClr val="0000FF"/>
                </a:solidFill>
              </a:rPr>
              <a:t>1776</a:t>
            </a:r>
            <a:r>
              <a:rPr lang="zh-CN" altLang="en-US" sz="2400" b="1">
                <a:solidFill>
                  <a:srgbClr val="0000FF"/>
                </a:solidFill>
              </a:rPr>
              <a:t>年美国</a:t>
            </a:r>
            <a:r>
              <a:rPr lang="en-US" altLang="zh-CN" sz="2400" b="1">
                <a:solidFill>
                  <a:srgbClr val="0000FF"/>
                </a:solidFill>
              </a:rPr>
              <a:t>《</a:t>
            </a:r>
            <a:r>
              <a:rPr lang="zh-CN" altLang="en-US" sz="2400" b="1">
                <a:solidFill>
                  <a:srgbClr val="0000FF"/>
                </a:solidFill>
              </a:rPr>
              <a:t>独立宣言</a:t>
            </a:r>
            <a:r>
              <a:rPr lang="en-US" altLang="zh-CN" sz="2400" b="1">
                <a:solidFill>
                  <a:srgbClr val="0000FF"/>
                </a:solidFill>
              </a:rPr>
              <a:t>》</a:t>
            </a:r>
            <a:r>
              <a:rPr lang="zh-CN" altLang="en-US" sz="2400" b="1"/>
              <a:t>：“人类生来平等，造物主赋予了他</a:t>
            </a:r>
          </a:p>
          <a:p>
            <a:pPr eaLnBrk="1" hangingPunct="1"/>
            <a:r>
              <a:rPr lang="zh-CN" altLang="en-US" sz="2400" b="1"/>
              <a:t>们与生俱来的权利，即生存、自由、追求幸福的权利。政府是为了</a:t>
            </a:r>
          </a:p>
          <a:p>
            <a:pPr eaLnBrk="1" hangingPunct="1"/>
            <a:r>
              <a:rPr lang="zh-CN" altLang="en-US" sz="2400" b="1"/>
              <a:t>实现这些权利而设置的</a:t>
            </a:r>
            <a:r>
              <a:rPr lang="en-US" altLang="zh-CN" sz="2400" b="1"/>
              <a:t>……”</a:t>
            </a:r>
          </a:p>
        </p:txBody>
      </p:sp>
      <p:pic>
        <p:nvPicPr>
          <p:cNvPr id="60419" name="Picture 3" descr="u=3673230846,4125502338&amp;fm=23&amp;gp=0">
            <a:extLst>
              <a:ext uri="{FF2B5EF4-FFF2-40B4-BE49-F238E27FC236}">
                <a16:creationId xmlns:a16="http://schemas.microsoft.com/office/drawing/2014/main" id="{9A9B1265-3839-4FA2-B1E4-F69F9196E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276475"/>
            <a:ext cx="3024187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 descr="u=4205570976,2833645632&amp;fm=23&amp;gp=0">
            <a:extLst>
              <a:ext uri="{FF2B5EF4-FFF2-40B4-BE49-F238E27FC236}">
                <a16:creationId xmlns:a16="http://schemas.microsoft.com/office/drawing/2014/main" id="{2C374A7E-47D8-48D8-BFE0-6B3E63E6B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60576"/>
            <a:ext cx="48244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>
            <a:extLst>
              <a:ext uri="{FF2B5EF4-FFF2-40B4-BE49-F238E27FC236}">
                <a16:creationId xmlns:a16="http://schemas.microsoft.com/office/drawing/2014/main" id="{7D23B493-B788-4CA2-A292-65159F81D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765175"/>
            <a:ext cx="8847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/>
              <a:t>       </a:t>
            </a:r>
            <a:r>
              <a:rPr lang="en-US" altLang="zh-CN" sz="2400" b="1" dirty="0">
                <a:solidFill>
                  <a:srgbClr val="0000FF"/>
                </a:solidFill>
              </a:rPr>
              <a:t>1791</a:t>
            </a:r>
            <a:r>
              <a:rPr lang="zh-CN" altLang="en-US" sz="2400" b="1" dirty="0">
                <a:solidFill>
                  <a:srgbClr val="0000FF"/>
                </a:solidFill>
              </a:rPr>
              <a:t>年法国</a:t>
            </a:r>
            <a:r>
              <a:rPr lang="en-US" altLang="zh-CN" sz="2400" b="1" dirty="0">
                <a:solidFill>
                  <a:srgbClr val="0000FF"/>
                </a:solidFill>
              </a:rPr>
              <a:t>《</a:t>
            </a:r>
            <a:r>
              <a:rPr lang="zh-CN" altLang="en-US" sz="2400" b="1" dirty="0">
                <a:solidFill>
                  <a:srgbClr val="0000FF"/>
                </a:solidFill>
              </a:rPr>
              <a:t>人权宣言</a:t>
            </a:r>
            <a:r>
              <a:rPr lang="en-US" altLang="zh-CN" sz="2400" b="1" dirty="0">
                <a:solidFill>
                  <a:srgbClr val="0000FF"/>
                </a:solidFill>
              </a:rPr>
              <a:t>》</a:t>
            </a:r>
            <a:r>
              <a:rPr lang="zh-CN" altLang="en-US" sz="2400" b="1" dirty="0"/>
              <a:t>：“就人民权利而言，人类生而 </a:t>
            </a:r>
          </a:p>
          <a:p>
            <a:pPr eaLnBrk="1" hangingPunct="1"/>
            <a:r>
              <a:rPr lang="zh-CN" altLang="en-US" sz="2400" b="1" dirty="0"/>
              <a:t>平等并且只能平等。人各有身，身各自由，为上者不能压抑之，</a:t>
            </a:r>
          </a:p>
          <a:p>
            <a:pPr eaLnBrk="1" hangingPunct="1"/>
            <a:r>
              <a:rPr lang="zh-CN" altLang="en-US" sz="2400" b="1" dirty="0"/>
              <a:t>束缚之也</a:t>
            </a:r>
            <a:r>
              <a:rPr lang="en-US" altLang="zh-CN" sz="2400" b="1" dirty="0"/>
              <a:t>……”</a:t>
            </a:r>
          </a:p>
        </p:txBody>
      </p:sp>
      <p:pic>
        <p:nvPicPr>
          <p:cNvPr id="61443" name="Picture 3" descr="u=1018010574,3096035517&amp;fm=52&amp;gp=0">
            <a:extLst>
              <a:ext uri="{FF2B5EF4-FFF2-40B4-BE49-F238E27FC236}">
                <a16:creationId xmlns:a16="http://schemas.microsoft.com/office/drawing/2014/main" id="{1011A944-67F1-450C-B9DB-5D8BAD00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20939"/>
            <a:ext cx="29527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 descr="u=3037717969,2016628557&amp;fm=23&amp;gp=0">
            <a:extLst>
              <a:ext uri="{FF2B5EF4-FFF2-40B4-BE49-F238E27FC236}">
                <a16:creationId xmlns:a16="http://schemas.microsoft.com/office/drawing/2014/main" id="{46D2FAC3-C0D9-4C63-B43A-B20CA3C5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20938"/>
            <a:ext cx="41767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C8359B-47BF-B1AD-769C-3E87D9EBEC51}"/>
              </a:ext>
            </a:extLst>
          </p:cNvPr>
          <p:cNvSpPr txBox="1"/>
          <p:nvPr/>
        </p:nvSpPr>
        <p:spPr>
          <a:xfrm>
            <a:off x="1781666" y="1583704"/>
            <a:ext cx="9078012" cy="3869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buNone/>
            </a:pPr>
            <a:r>
              <a:rPr lang="zh-CN" altLang="zh-CN" sz="2800" dirty="0">
                <a:effectLst/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首先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是中国没有宗教。</a:t>
            </a: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神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道德律令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监督</a:t>
            </a:r>
            <a:endParaRPr lang="zh-CN" altLang="zh-CN" sz="2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  <a:buNone/>
            </a:pPr>
            <a:r>
              <a:rPr lang="zh-CN" altLang="zh-CN" sz="2800" dirty="0">
                <a:effectLst/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其次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，自给自足的小农经济的限制。人神约定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商品交易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农业社会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自给自足，重农轻商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熟人</a:t>
            </a: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交易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陌生</a:t>
            </a: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所需的契约</a:t>
            </a:r>
            <a:r>
              <a:rPr lang="zh-CN" altLang="en-US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很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难</a:t>
            </a:r>
          </a:p>
          <a:p>
            <a:pPr indent="304800">
              <a:lnSpc>
                <a:spcPct val="150000"/>
              </a:lnSpc>
            </a:pPr>
            <a:r>
              <a:rPr lang="zh-CN" altLang="en-US" sz="2800" dirty="0">
                <a:highlight>
                  <a:srgbClr val="00FFFF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再次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变通的文化基因。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契约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诚实信守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白猫黑猫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304800">
              <a:lnSpc>
                <a:spcPct val="150000"/>
              </a:lnSpc>
            </a:pP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田忌赛马</a:t>
            </a:r>
            <a:r>
              <a:rPr lang="en-US" altLang="zh-CN" sz="28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不讲规则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zh-CN" altLang="zh-CN" sz="28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309F1C3B-3B99-BA96-4514-72D65544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0" y="765175"/>
            <a:ext cx="54361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304800">
              <a:buNone/>
            </a:pPr>
            <a:r>
              <a:rPr lang="zh-CN" altLang="zh-CN" sz="3200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中国人为何没有契约精神？</a:t>
            </a:r>
            <a:endParaRPr lang="zh-CN" altLang="zh-CN" sz="32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357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A7589922-BBB1-B257-05F6-CE6F3211B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927" y="1307939"/>
            <a:ext cx="8188448" cy="48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9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763E443-1C0A-4022-8A2F-B947EE52C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627" y="1145894"/>
            <a:ext cx="7442521" cy="50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74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2514B48-C353-D318-4A35-344064674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581" y="1250067"/>
            <a:ext cx="8055981" cy="472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C50453-6AD6-B01B-0EEF-F2CB4907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田忌赛马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F22645-5488-1665-0B8A-7927DD121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10" y="1825625"/>
            <a:ext cx="10809790" cy="4351338"/>
          </a:xfrm>
        </p:spPr>
        <p:txBody>
          <a:bodyPr/>
          <a:lstStyle/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zh-CN" sz="2400" b="1" kern="100" spc="-8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三局两胜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后来 孙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劝 田 忌 再 赛 </a:t>
            </a:r>
            <a:r>
              <a:rPr lang="en-US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altLang="zh-CN" sz="2400" b="1" kern="100" spc="-10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zh-CN" altLang="zh-CN" sz="2400" b="1" kern="100" spc="6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 并保</a:t>
            </a:r>
            <a:r>
              <a:rPr lang="zh-CN" altLang="zh-CN" sz="2400" b="1" kern="100" spc="-18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证 有 办 法 让 他 赢</a:t>
            </a:r>
            <a:r>
              <a:rPr lang="zh-CN" altLang="zh-CN" sz="2400" b="1" kern="100" spc="-190" dirty="0">
                <a:solidFill>
                  <a:srgbClr val="48444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 </a:t>
            </a:r>
            <a:r>
              <a:rPr lang="zh-CN" altLang="zh-CN" sz="2400" b="1" kern="100" spc="-190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比 赛 开 始 后 ， 孙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85" dirty="0">
                <a:solidFill>
                  <a:srgbClr val="241F2A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先 以 下 等 马对 齐 威 王 的 上 等 马，结 果 </a:t>
            </a:r>
            <a:r>
              <a:rPr lang="zh-CN" altLang="zh-CN" sz="2400" b="1" kern="100" spc="4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第一局输了</a:t>
            </a:r>
            <a:r>
              <a:rPr lang="zh-CN" altLang="zh-CN" sz="2400" b="1" kern="100" spc="-190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en-US" altLang="zh-CN" sz="2400" b="1" kern="100" spc="-8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5715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zh-CN" sz="2400" b="1" kern="100" spc="-8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第二局 ， 孙 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1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拿 </a:t>
            </a:r>
            <a:r>
              <a:rPr lang="zh-CN" altLang="zh-CN" sz="2400" b="1" kern="100" spc="-12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上 等 马 对 齐 威 王</a:t>
            </a:r>
            <a:r>
              <a:rPr lang="zh-CN" altLang="zh-CN" sz="2400" b="1" kern="100" spc="-17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 中 等 马 ， </a:t>
            </a:r>
            <a:r>
              <a:rPr lang="zh-CN" altLang="zh-CN" sz="2400" b="1" kern="100" spc="-14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嬴 </a:t>
            </a:r>
            <a:r>
              <a:rPr lang="zh-CN" altLang="zh-CN" sz="2400" b="1" kern="100" spc="-155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回 了 一 局 </a:t>
            </a:r>
            <a:r>
              <a:rPr lang="zh-CN" altLang="zh-CN" sz="2400" b="1" kern="100" spc="-13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kern="100" spc="-13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31495" marR="497840" indent="0" algn="just">
              <a:lnSpc>
                <a:spcPct val="170000"/>
              </a:lnSpc>
              <a:spcBef>
                <a:spcPts val="580"/>
              </a:spcBef>
              <a:buNone/>
            </a:pPr>
            <a:r>
              <a:rPr lang="zh-CN" altLang="en-US" sz="2400" b="1" kern="100" spc="-16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第三局</a:t>
            </a:r>
            <a:r>
              <a:rPr lang="zh-CN" altLang="zh-CN" sz="2400" b="1" kern="100" spc="-16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， 孙 </a:t>
            </a:r>
            <a:r>
              <a:rPr lang="zh-CN" altLang="en-US" sz="2400" b="1" kern="100" spc="-80" dirty="0">
                <a:solidFill>
                  <a:srgbClr val="211C26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膑</a:t>
            </a:r>
            <a:r>
              <a:rPr lang="zh-CN" altLang="zh-CN" sz="2400" b="1" kern="100" spc="-145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拿 </a:t>
            </a:r>
            <a:r>
              <a:rPr lang="zh-CN" altLang="zh-CN" sz="2400" b="1" kern="100" spc="-120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 等 马</a:t>
            </a:r>
            <a:r>
              <a:rPr lang="zh-CN" altLang="zh-CN" sz="2400" b="1" kern="100" spc="-135" dirty="0">
                <a:solidFill>
                  <a:srgbClr val="211C26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 齐 威 王 的 下 等 马 </a:t>
            </a:r>
            <a:r>
              <a:rPr lang="zh-CN" altLang="zh-CN" sz="2400" b="1" kern="100" spc="-100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kern="100" spc="-100" dirty="0">
                <a:solidFill>
                  <a:srgbClr val="343833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4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18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112D5E5-9AF4-42BA-9A6E-56184DE381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9" y="476251"/>
            <a:ext cx="7845425" cy="2665413"/>
          </a:xfrm>
        </p:spPr>
        <p:txBody>
          <a:bodyPr anchor="ctr"/>
          <a:lstStyle/>
          <a:p>
            <a:r>
              <a:rPr lang="zh-CN" altLang="en-US" sz="2400"/>
              <a:t>       </a:t>
            </a:r>
            <a:r>
              <a:rPr lang="zh-CN" altLang="en-US" sz="4800"/>
              <a:t>跨文化商务交流案例分析</a:t>
            </a:r>
            <a:endParaRPr lang="zh-CN" altLang="en-US" sz="4800" b="1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3224FCB9-D6FD-4B68-934B-13E4D97302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55913" y="3500439"/>
            <a:ext cx="6400800" cy="1044575"/>
          </a:xfrm>
        </p:spPr>
        <p:txBody>
          <a:bodyPr/>
          <a:lstStyle/>
          <a:p>
            <a:r>
              <a:rPr lang="zh-CN" altLang="en-US" sz="3200"/>
              <a:t>丁俊玲</a:t>
            </a:r>
          </a:p>
          <a:p>
            <a:endParaRPr lang="zh-CN" altLang="en-U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691E3F2-1227-4B4E-C5CD-8839115B90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94860"/>
          <a:ext cx="10642862" cy="4802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2142">
                  <a:extLst>
                    <a:ext uri="{9D8B030D-6E8A-4147-A177-3AD203B41FA5}">
                      <a16:colId xmlns:a16="http://schemas.microsoft.com/office/drawing/2014/main" val="1003017146"/>
                    </a:ext>
                  </a:extLst>
                </a:gridCol>
                <a:gridCol w="1594180">
                  <a:extLst>
                    <a:ext uri="{9D8B030D-6E8A-4147-A177-3AD203B41FA5}">
                      <a16:colId xmlns:a16="http://schemas.microsoft.com/office/drawing/2014/main" val="9422909"/>
                    </a:ext>
                  </a:extLst>
                </a:gridCol>
                <a:gridCol w="2334980">
                  <a:extLst>
                    <a:ext uri="{9D8B030D-6E8A-4147-A177-3AD203B41FA5}">
                      <a16:colId xmlns:a16="http://schemas.microsoft.com/office/drawing/2014/main" val="2953088773"/>
                    </a:ext>
                  </a:extLst>
                </a:gridCol>
                <a:gridCol w="2154373">
                  <a:extLst>
                    <a:ext uri="{9D8B030D-6E8A-4147-A177-3AD203B41FA5}">
                      <a16:colId xmlns:a16="http://schemas.microsoft.com/office/drawing/2014/main" val="3661117816"/>
                    </a:ext>
                  </a:extLst>
                </a:gridCol>
                <a:gridCol w="2567187">
                  <a:extLst>
                    <a:ext uri="{9D8B030D-6E8A-4147-A177-3AD203B41FA5}">
                      <a16:colId xmlns:a16="http://schemas.microsoft.com/office/drawing/2014/main" val="1848101379"/>
                    </a:ext>
                  </a:extLst>
                </a:gridCol>
              </a:tblGrid>
              <a:tr h="1200547">
                <a:tc rowSpan="4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150" kern="100" spc="-30">
                          <a:effectLst/>
                        </a:rPr>
                        <a:t>第一次比赛</a:t>
                      </a:r>
                      <a:endParaRPr lang="zh-CN" sz="11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800" kern="100" spc="-30" dirty="0">
                          <a:effectLst/>
                        </a:rPr>
                        <a:t>齐威王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800" kern="100" spc="-30" dirty="0">
                          <a:effectLst/>
                        </a:rPr>
                        <a:t>田忌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1800" kern="100" spc="-30" dirty="0">
                          <a:effectLst/>
                        </a:rPr>
                        <a:t>比赛结果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773606"/>
                  </a:ext>
                </a:extLst>
              </a:tr>
              <a:tr h="1200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第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r>
                        <a:rPr lang="zh-CN" sz="2400" kern="100" spc="-30" dirty="0">
                          <a:effectLst/>
                        </a:rPr>
                        <a:t>局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上等马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上等马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输了 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875082"/>
                  </a:ext>
                </a:extLst>
              </a:tr>
              <a:tr h="1200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2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中等马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中等马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输了</a:t>
                      </a:r>
                      <a:r>
                        <a:rPr lang="en-US" sz="2400" kern="100" spc="-30" dirty="0">
                          <a:effectLst/>
                        </a:rPr>
                        <a:t> 1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810747"/>
                  </a:ext>
                </a:extLst>
              </a:tr>
              <a:tr h="120054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3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下等马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下等马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输了 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010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B6EDBF3-3413-3674-588A-BEE8410447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4091" y="2291237"/>
          <a:ext cx="11157755" cy="3657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8104">
                  <a:extLst>
                    <a:ext uri="{9D8B030D-6E8A-4147-A177-3AD203B41FA5}">
                      <a16:colId xmlns:a16="http://schemas.microsoft.com/office/drawing/2014/main" val="2049330615"/>
                    </a:ext>
                  </a:extLst>
                </a:gridCol>
                <a:gridCol w="1990409">
                  <a:extLst>
                    <a:ext uri="{9D8B030D-6E8A-4147-A177-3AD203B41FA5}">
                      <a16:colId xmlns:a16="http://schemas.microsoft.com/office/drawing/2014/main" val="1102160551"/>
                    </a:ext>
                  </a:extLst>
                </a:gridCol>
                <a:gridCol w="2043652">
                  <a:extLst>
                    <a:ext uri="{9D8B030D-6E8A-4147-A177-3AD203B41FA5}">
                      <a16:colId xmlns:a16="http://schemas.microsoft.com/office/drawing/2014/main" val="3440348843"/>
                    </a:ext>
                  </a:extLst>
                </a:gridCol>
                <a:gridCol w="2397795">
                  <a:extLst>
                    <a:ext uri="{9D8B030D-6E8A-4147-A177-3AD203B41FA5}">
                      <a16:colId xmlns:a16="http://schemas.microsoft.com/office/drawing/2014/main" val="2783224268"/>
                    </a:ext>
                  </a:extLst>
                </a:gridCol>
                <a:gridCol w="2397795">
                  <a:extLst>
                    <a:ext uri="{9D8B030D-6E8A-4147-A177-3AD203B41FA5}">
                      <a16:colId xmlns:a16="http://schemas.microsoft.com/office/drawing/2014/main" val="3903009309"/>
                    </a:ext>
                  </a:extLst>
                </a:gridCol>
              </a:tblGrid>
              <a:tr h="914269">
                <a:tc rowSpan="4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第二次比赛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齐威王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田忌（孙膑）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比赛结果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093102"/>
                  </a:ext>
                </a:extLst>
              </a:tr>
              <a:tr h="914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1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上等马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下等马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输了 </a:t>
                      </a:r>
                      <a:r>
                        <a:rPr lang="en-US" sz="2400" kern="100" spc="-30">
                          <a:effectLst/>
                        </a:rPr>
                        <a:t>1</a:t>
                      </a:r>
                      <a:r>
                        <a:rPr lang="zh-CN" sz="2400" kern="100" spc="-30">
                          <a:effectLst/>
                        </a:rPr>
                        <a:t>：</a:t>
                      </a:r>
                      <a:r>
                        <a:rPr lang="en-US" sz="2400" kern="100" spc="-30">
                          <a:effectLst/>
                        </a:rPr>
                        <a:t>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2730192"/>
                  </a:ext>
                </a:extLst>
              </a:tr>
              <a:tr h="914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2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中等马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上等马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赢了</a:t>
                      </a:r>
                      <a:r>
                        <a:rPr lang="en-US" sz="2400" kern="100" spc="-30">
                          <a:effectLst/>
                        </a:rPr>
                        <a:t> 0</a:t>
                      </a:r>
                      <a:r>
                        <a:rPr lang="zh-CN" sz="2400" kern="100" spc="-30">
                          <a:effectLst/>
                        </a:rPr>
                        <a:t>：</a:t>
                      </a:r>
                      <a:r>
                        <a:rPr lang="en-US" sz="2400" kern="100" spc="-30">
                          <a:effectLst/>
                        </a:rPr>
                        <a:t>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6189526"/>
                  </a:ext>
                </a:extLst>
              </a:tr>
              <a:tr h="9142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第</a:t>
                      </a:r>
                      <a:r>
                        <a:rPr lang="en-US" sz="2400" kern="100" spc="-30">
                          <a:effectLst/>
                        </a:rPr>
                        <a:t>3</a:t>
                      </a:r>
                      <a:r>
                        <a:rPr lang="zh-CN" sz="2400" kern="100" spc="-30">
                          <a:effectLst/>
                        </a:rPr>
                        <a:t>局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8580"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下等马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>
                          <a:effectLst/>
                        </a:rPr>
                        <a:t>中等马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97840" algn="just">
                        <a:lnSpc>
                          <a:spcPct val="170000"/>
                        </a:lnSpc>
                        <a:spcBef>
                          <a:spcPts val="580"/>
                        </a:spcBef>
                        <a:buNone/>
                      </a:pPr>
                      <a:r>
                        <a:rPr lang="zh-CN" sz="2400" kern="100" spc="-30" dirty="0">
                          <a:effectLst/>
                        </a:rPr>
                        <a:t>赢了 </a:t>
                      </a:r>
                      <a:r>
                        <a:rPr lang="en-US" sz="2400" kern="100" spc="-30" dirty="0">
                          <a:effectLst/>
                        </a:rPr>
                        <a:t>0</a:t>
                      </a:r>
                      <a:r>
                        <a:rPr lang="zh-CN" sz="2400" kern="100" spc="-30" dirty="0">
                          <a:effectLst/>
                        </a:rPr>
                        <a:t>：</a:t>
                      </a:r>
                      <a:r>
                        <a:rPr lang="en-US" sz="2400" kern="100" spc="-3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06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755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93F27E1-38DE-46EE-B158-F2FDA26A4E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76251"/>
            <a:ext cx="8229600" cy="564991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4000" b="1">
                <a:solidFill>
                  <a:srgbClr val="0000FF"/>
                </a:solidFill>
              </a:rPr>
              <a:t>三、人际关系取向及其类型</a:t>
            </a:r>
          </a:p>
          <a:p>
            <a:pPr>
              <a:buFontTx/>
              <a:buNone/>
            </a:pPr>
            <a:endParaRPr lang="zh-CN" altLang="en-US" sz="1000" b="1"/>
          </a:p>
          <a:p>
            <a:pPr>
              <a:buFontTx/>
              <a:buNone/>
            </a:pPr>
            <a:endParaRPr lang="zh-CN" altLang="en-US" sz="1000"/>
          </a:p>
          <a:p>
            <a:pPr>
              <a:buFontTx/>
              <a:buNone/>
            </a:pPr>
            <a:r>
              <a:rPr lang="zh-CN" altLang="en-US" b="1">
                <a:latin typeface="宋体" panose="02010600030101010101" pitchFamily="2" charset="-122"/>
              </a:rPr>
              <a:t>  不可选择型 </a:t>
            </a:r>
            <a:r>
              <a:rPr lang="zh-CN" altLang="en-US" b="1">
                <a:latin typeface="楷体_GB2312" charset="-122"/>
                <a:ea typeface="楷体_GB2312" charset="-122"/>
              </a:rPr>
              <a:t>（父母与子女）</a:t>
            </a:r>
          </a:p>
          <a:p>
            <a:pPr>
              <a:buFontTx/>
              <a:buNone/>
            </a:pPr>
            <a:r>
              <a:rPr lang="zh-CN" altLang="en-US" b="1">
                <a:latin typeface="宋体" panose="02010600030101010101" pitchFamily="2" charset="-122"/>
              </a:rPr>
              <a:t>  可选择型</a:t>
            </a:r>
            <a:r>
              <a:rPr lang="zh-CN" altLang="en-US" b="1">
                <a:latin typeface="楷体_GB2312" charset="-122"/>
                <a:ea typeface="楷体_GB2312" charset="-122"/>
              </a:rPr>
              <a:t>（亲疏关系）</a:t>
            </a:r>
          </a:p>
          <a:p>
            <a:pPr>
              <a:buFontTx/>
              <a:buNone/>
            </a:pPr>
            <a:endParaRPr lang="zh-CN" altLang="en-US" sz="100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100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 sz="1000"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endParaRPr lang="zh-CN" altLang="en-US">
              <a:latin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>
              <a:latin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>
              <a:latin typeface="宋体" panose="02010600030101010101" pitchFamily="2" charset="-122"/>
            </a:endParaRPr>
          </a:p>
        </p:txBody>
      </p:sp>
      <p:sp>
        <p:nvSpPr>
          <p:cNvPr id="62467" name="AutoShape 3">
            <a:extLst>
              <a:ext uri="{FF2B5EF4-FFF2-40B4-BE49-F238E27FC236}">
                <a16:creationId xmlns:a16="http://schemas.microsoft.com/office/drawing/2014/main" id="{EF9B6570-0D64-469F-AF8A-55B1C3B4C18D}"/>
              </a:ext>
            </a:extLst>
          </p:cNvPr>
          <p:cNvSpPr>
            <a:spLocks/>
          </p:cNvSpPr>
          <p:nvPr/>
        </p:nvSpPr>
        <p:spPr bwMode="auto">
          <a:xfrm>
            <a:off x="2133601" y="1828800"/>
            <a:ext cx="142875" cy="647700"/>
          </a:xfrm>
          <a:prstGeom prst="leftBrace">
            <a:avLst>
              <a:gd name="adj1" fmla="val 376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F9D51798-1646-4FAA-80BF-5F3142D1E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324225"/>
            <a:ext cx="4468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宋体" panose="02010600030101010101" pitchFamily="2" charset="-122"/>
              </a:rPr>
              <a:t>长期型 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（夫妻、父子）</a:t>
            </a:r>
          </a:p>
          <a:p>
            <a:r>
              <a:rPr lang="zh-CN" altLang="en-US" sz="3200" b="1">
                <a:latin typeface="宋体" panose="02010600030101010101" pitchFamily="2" charset="-122"/>
              </a:rPr>
              <a:t>短期型 </a:t>
            </a:r>
            <a:r>
              <a:rPr lang="zh-CN" altLang="en-US" sz="3200" b="1">
                <a:latin typeface="楷体_GB2312" charset="-122"/>
                <a:ea typeface="楷体_GB2312" charset="-122"/>
              </a:rPr>
              <a:t>（演员与观众）</a:t>
            </a:r>
          </a:p>
        </p:txBody>
      </p:sp>
      <p:sp>
        <p:nvSpPr>
          <p:cNvPr id="62469" name="AutoShape 5">
            <a:extLst>
              <a:ext uri="{FF2B5EF4-FFF2-40B4-BE49-F238E27FC236}">
                <a16:creationId xmlns:a16="http://schemas.microsoft.com/office/drawing/2014/main" id="{4FD69634-8E29-4138-8CE7-4EC52844F67C}"/>
              </a:ext>
            </a:extLst>
          </p:cNvPr>
          <p:cNvSpPr>
            <a:spLocks/>
          </p:cNvSpPr>
          <p:nvPr/>
        </p:nvSpPr>
        <p:spPr bwMode="auto">
          <a:xfrm>
            <a:off x="2133601" y="3505200"/>
            <a:ext cx="73025" cy="647700"/>
          </a:xfrm>
          <a:prstGeom prst="leftBrace">
            <a:avLst>
              <a:gd name="adj1" fmla="val 73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762FE49-8D5B-4011-A48D-2E46B15A1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latin typeface="宋体" panose="02010600030101010101" pitchFamily="2" charset="-122"/>
              </a:rPr>
              <a:t>文化类型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789CA0FB-23F0-4865-AC53-0C419B02FD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1417638"/>
            <a:ext cx="72390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、情感型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亲和、重情义，物质、精神、情感共享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——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持久、牢固、稳定</a:t>
            </a:r>
            <a:endParaRPr lang="en-US" altLang="zh-CN" b="1">
              <a:solidFill>
                <a:srgbClr val="0000FF"/>
              </a:solidFill>
              <a:latin typeface="楷体_GB2312" charset="-122"/>
              <a:ea typeface="楷体_GB2312" charset="-122"/>
            </a:endParaRPr>
          </a:p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2</a:t>
            </a: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、工具型</a:t>
            </a:r>
          </a:p>
          <a:p>
            <a:pPr>
              <a:buFontTx/>
              <a:buNone/>
            </a:pPr>
            <a:r>
              <a:rPr lang="zh-CN" altLang="en-US" b="1">
                <a:latin typeface="楷体_GB2312" charset="-122"/>
                <a:ea typeface="楷体_GB2312" charset="-122"/>
              </a:rPr>
              <a:t>   达到某一目的或获取某种利益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en-US" altLang="zh-CN" b="1">
                <a:solidFill>
                  <a:srgbClr val="0000FF"/>
                </a:solidFill>
                <a:latin typeface="宋体" panose="02010600030101010101" pitchFamily="2" charset="-122"/>
                <a:ea typeface="楷体_GB2312" charset="-122"/>
              </a:rPr>
              <a:t>——</a:t>
            </a:r>
            <a:r>
              <a:rPr lang="zh-CN" altLang="en-US" b="1">
                <a:solidFill>
                  <a:srgbClr val="0000FF"/>
                </a:solidFill>
                <a:latin typeface="楷体_GB2312" charset="-122"/>
                <a:ea typeface="楷体_GB2312" charset="-122"/>
              </a:rPr>
              <a:t>短暂、不牢固、不稳定</a:t>
            </a:r>
          </a:p>
          <a:p>
            <a:pPr>
              <a:buFontTx/>
              <a:buNone/>
            </a:pPr>
            <a:r>
              <a:rPr lang="en-US" altLang="zh-CN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、混合型</a:t>
            </a:r>
          </a:p>
          <a:p>
            <a:pPr>
              <a:buFontTx/>
              <a:buNone/>
            </a:pPr>
            <a:r>
              <a:rPr lang="zh-CN" altLang="en-US" b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       </a:t>
            </a:r>
            <a:r>
              <a:rPr lang="zh-CN" altLang="en-US" b="1">
                <a:latin typeface="楷体_GB2312" charset="-122"/>
                <a:ea typeface="楷体_GB2312" charset="-122"/>
              </a:rPr>
              <a:t>情感型</a:t>
            </a:r>
            <a:r>
              <a:rPr lang="en-US" altLang="zh-CN" b="1">
                <a:latin typeface="楷体_GB2312" charset="-122"/>
                <a:ea typeface="楷体_GB2312" charset="-122"/>
              </a:rPr>
              <a:t>+</a:t>
            </a:r>
            <a:r>
              <a:rPr lang="zh-CN" altLang="en-US" b="1">
                <a:latin typeface="楷体_GB2312" charset="-122"/>
                <a:ea typeface="楷体_GB2312" charset="-122"/>
              </a:rPr>
              <a:t>工具型</a:t>
            </a:r>
          </a:p>
          <a:p>
            <a:pPr>
              <a:lnSpc>
                <a:spcPct val="110000"/>
              </a:lnSpc>
              <a:buFontTx/>
              <a:buNone/>
            </a:pPr>
            <a:endParaRPr lang="zh-CN" altLang="en-US" b="1">
              <a:solidFill>
                <a:srgbClr val="FF0000"/>
              </a:solidFill>
              <a:latin typeface="楷体_GB2312" charset="-122"/>
              <a:ea typeface="楷体_GB231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98398A-EA30-41BB-8A71-F21DB82BB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260351"/>
            <a:ext cx="7848600" cy="790575"/>
          </a:xfrm>
        </p:spPr>
        <p:txBody>
          <a:bodyPr/>
          <a:lstStyle/>
          <a:p>
            <a:pPr algn="l"/>
            <a:r>
              <a:rPr lang="zh-CN" altLang="en-US" sz="5000" b="1"/>
              <a:t>情感型</a:t>
            </a:r>
          </a:p>
        </p:txBody>
      </p:sp>
      <p:pic>
        <p:nvPicPr>
          <p:cNvPr id="64515" name="图片 7">
            <a:extLst>
              <a:ext uri="{FF2B5EF4-FFF2-40B4-BE49-F238E27FC236}">
                <a16:creationId xmlns:a16="http://schemas.microsoft.com/office/drawing/2014/main" id="{8A88ABEF-CD75-4522-BA97-FAC7C5DB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871788"/>
            <a:ext cx="4054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图片 9">
            <a:extLst>
              <a:ext uri="{FF2B5EF4-FFF2-40B4-BE49-F238E27FC236}">
                <a16:creationId xmlns:a16="http://schemas.microsoft.com/office/drawing/2014/main" id="{A3A37F28-CF95-4A25-8F70-ADD8F95A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2420938"/>
            <a:ext cx="45735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图片 1">
            <a:extLst>
              <a:ext uri="{FF2B5EF4-FFF2-40B4-BE49-F238E27FC236}">
                <a16:creationId xmlns:a16="http://schemas.microsoft.com/office/drawing/2014/main" id="{70EAF928-2CAF-434D-961E-F001607B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0"/>
            <a:ext cx="47117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EA08451-2E06-44C8-A868-E21C34DDC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9" y="260351"/>
            <a:ext cx="6840537" cy="790575"/>
          </a:xfrm>
        </p:spPr>
        <p:txBody>
          <a:bodyPr/>
          <a:lstStyle/>
          <a:p>
            <a:pPr marL="838200" indent="-838200"/>
            <a:r>
              <a:rPr lang="zh-CN" altLang="en-US" sz="4000" b="1"/>
              <a:t>工具型</a:t>
            </a:r>
          </a:p>
        </p:txBody>
      </p:sp>
      <p:pic>
        <p:nvPicPr>
          <p:cNvPr id="65539" name="Picture 4" descr="u=1537906514,1313779325&amp;fm=23&amp;gp=0">
            <a:extLst>
              <a:ext uri="{FF2B5EF4-FFF2-40B4-BE49-F238E27FC236}">
                <a16:creationId xmlns:a16="http://schemas.microsoft.com/office/drawing/2014/main" id="{132FA6D2-A09E-4577-8713-77F9893E644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4247" y="362525"/>
            <a:ext cx="3882519" cy="5184775"/>
          </a:xfr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EBD2FA8-662C-0B82-90C7-F2D7DFB6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68" y="1772240"/>
            <a:ext cx="6070547" cy="4212690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C0AD11E-985C-40AA-AE9B-45A068C9B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925" y="333376"/>
            <a:ext cx="7570149" cy="790575"/>
          </a:xfrm>
        </p:spPr>
        <p:txBody>
          <a:bodyPr/>
          <a:lstStyle/>
          <a:p>
            <a:r>
              <a:rPr lang="zh-CN" altLang="en-US" sz="5000" b="1" dirty="0"/>
              <a:t>混合型的双重性</a:t>
            </a:r>
          </a:p>
        </p:txBody>
      </p:sp>
      <p:pic>
        <p:nvPicPr>
          <p:cNvPr id="66563" name="Picture 3" descr="u=15513212,3461375350&amp;fm=23&amp;gp=0">
            <a:extLst>
              <a:ext uri="{FF2B5EF4-FFF2-40B4-BE49-F238E27FC236}">
                <a16:creationId xmlns:a16="http://schemas.microsoft.com/office/drawing/2014/main" id="{C88CE40C-1C45-4ED3-B40E-066DD03F30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1700213"/>
            <a:ext cx="2860675" cy="2178050"/>
          </a:xfrm>
        </p:spPr>
      </p:pic>
      <p:pic>
        <p:nvPicPr>
          <p:cNvPr id="66564" name="Picture 4" descr="u=3194177667,848554561&amp;fm=23&amp;gp=0">
            <a:extLst>
              <a:ext uri="{FF2B5EF4-FFF2-40B4-BE49-F238E27FC236}">
                <a16:creationId xmlns:a16="http://schemas.microsoft.com/office/drawing/2014/main" id="{9CDCE5BC-CF4A-4A3B-AC80-5E7C275CD9E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5551" y="4221163"/>
            <a:ext cx="2868613" cy="1841500"/>
          </a:xfrm>
        </p:spPr>
      </p:pic>
      <p:pic>
        <p:nvPicPr>
          <p:cNvPr id="66565" name="Picture 5" descr="u=2042384768,927799377&amp;fm=23&amp;gp=0">
            <a:extLst>
              <a:ext uri="{FF2B5EF4-FFF2-40B4-BE49-F238E27FC236}">
                <a16:creationId xmlns:a16="http://schemas.microsoft.com/office/drawing/2014/main" id="{2C2B2CBB-E8B5-48C4-AB0D-ABCEF3D031D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0" y="1989139"/>
            <a:ext cx="4362450" cy="3978275"/>
          </a:xfrm>
        </p:spPr>
      </p:pic>
    </p:spTree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64D2037-B5E3-4CFE-9EEE-8845862E3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138" y="260351"/>
            <a:ext cx="8204201" cy="790575"/>
          </a:xfrm>
        </p:spPr>
        <p:txBody>
          <a:bodyPr>
            <a:normAutofit fontScale="90000"/>
          </a:bodyPr>
          <a:lstStyle/>
          <a:p>
            <a:r>
              <a:rPr lang="zh-CN" altLang="en-US" sz="5000" b="1"/>
              <a:t>可选择型和不可选择型</a:t>
            </a:r>
            <a:br>
              <a:rPr lang="zh-CN" altLang="en-US" sz="5000" b="1"/>
            </a:br>
            <a:endParaRPr lang="zh-CN" altLang="en-US" sz="5000" b="1"/>
          </a:p>
        </p:txBody>
      </p:sp>
      <p:pic>
        <p:nvPicPr>
          <p:cNvPr id="67587" name="Picture 3" descr="父母与子女">
            <a:extLst>
              <a:ext uri="{FF2B5EF4-FFF2-40B4-BE49-F238E27FC236}">
                <a16:creationId xmlns:a16="http://schemas.microsoft.com/office/drawing/2014/main" id="{B7A91936-01A3-4D46-9F88-D0CBC0063D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289" y="1600201"/>
            <a:ext cx="4797425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68A03EF5-4148-4894-8F62-F5CCAA42B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188914"/>
            <a:ext cx="8204200" cy="790575"/>
          </a:xfrm>
        </p:spPr>
        <p:txBody>
          <a:bodyPr/>
          <a:lstStyle/>
          <a:p>
            <a:r>
              <a:rPr lang="zh-CN" altLang="en-US" sz="5000" b="1"/>
              <a:t>长期型和短期型</a:t>
            </a:r>
          </a:p>
        </p:txBody>
      </p:sp>
      <p:pic>
        <p:nvPicPr>
          <p:cNvPr id="68611" name="Picture 3" descr="夫妻恩爱">
            <a:extLst>
              <a:ext uri="{FF2B5EF4-FFF2-40B4-BE49-F238E27FC236}">
                <a16:creationId xmlns:a16="http://schemas.microsoft.com/office/drawing/2014/main" id="{64B2C636-7A1A-420A-BB21-69D58C19E3F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4" y="1600201"/>
            <a:ext cx="3032125" cy="4525963"/>
          </a:xfrm>
        </p:spPr>
      </p:pic>
      <p:pic>
        <p:nvPicPr>
          <p:cNvPr id="68612" name="Picture 4" descr="演员">
            <a:extLst>
              <a:ext uri="{FF2B5EF4-FFF2-40B4-BE49-F238E27FC236}">
                <a16:creationId xmlns:a16="http://schemas.microsoft.com/office/drawing/2014/main" id="{3026BC83-9D08-4B27-881D-9EF0AEAEF9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3788" y="2409826"/>
            <a:ext cx="4037012" cy="290512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Group 2">
            <a:extLst>
              <a:ext uri="{FF2B5EF4-FFF2-40B4-BE49-F238E27FC236}">
                <a16:creationId xmlns:a16="http://schemas.microsoft.com/office/drawing/2014/main" id="{53225B19-4019-4704-9915-BF1577196A1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8749608"/>
              </p:ext>
            </p:extLst>
          </p:nvPr>
        </p:nvGraphicFramePr>
        <p:xfrm>
          <a:off x="754144" y="260350"/>
          <a:ext cx="9805906" cy="6472238"/>
        </p:xfrm>
        <a:graphic>
          <a:graphicData uri="http://schemas.openxmlformats.org/drawingml/2006/table">
            <a:tbl>
              <a:tblPr/>
              <a:tblGrid>
                <a:gridCol w="1389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2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美国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和合关系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个人本位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情感型、混合型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工具型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关系准则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关系至上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仁爱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责任和义务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伦理本位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个人本位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人道注主义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人权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平等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平行关系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利己、对抗、竞争、平等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3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面子功夫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贵和，忠顺，忍让，敬老，重义，守信，宽恕，谨慎，压制私欲，他人取向，安分守己，拉关系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独立，求异，求新，自由，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自助，直截了当，极端，隐私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93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其他准则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人情准则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礼尚往来；“报”之原则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认老乡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内外有别 （家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社团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/</a:t>
                      </a: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圈子）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公平准则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人事两清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讲理性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平等对待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69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特点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长久，稳定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个人和公共关系混淆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楷体_GB2312" charset="-122"/>
                          <a:ea typeface="楷体_GB2312" charset="-122"/>
                        </a:rPr>
                        <a:t>短暂，不稳定公私两清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00722418462870">
            <a:extLst>
              <a:ext uri="{FF2B5EF4-FFF2-40B4-BE49-F238E27FC236}">
                <a16:creationId xmlns:a16="http://schemas.microsoft.com/office/drawing/2014/main" id="{1DC2BD28-19D7-4424-8BCD-CA2F0C7C6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87" y="1825625"/>
            <a:ext cx="54109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56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FF2615FF-E129-4C92-BA98-6FE504970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260351"/>
            <a:ext cx="7704137" cy="790575"/>
          </a:xfrm>
        </p:spPr>
        <p:txBody>
          <a:bodyPr/>
          <a:lstStyle/>
          <a:p>
            <a:r>
              <a:rPr lang="zh-CN" altLang="en-US" sz="3600" b="1"/>
              <a:t>人际关系取向的比较与分析</a:t>
            </a:r>
          </a:p>
        </p:txBody>
      </p:sp>
      <p:grpSp>
        <p:nvGrpSpPr>
          <p:cNvPr id="71683" name="Organization Chart 3">
            <a:extLst>
              <a:ext uri="{FF2B5EF4-FFF2-40B4-BE49-F238E27FC236}">
                <a16:creationId xmlns:a16="http://schemas.microsoft.com/office/drawing/2014/main" id="{4FA4E77E-C16E-4507-9DD4-220448A0F4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5951" y="1585913"/>
            <a:ext cx="8278813" cy="4464050"/>
            <a:chOff x="0" y="0"/>
            <a:chExt cx="2016" cy="1152"/>
          </a:xfrm>
        </p:grpSpPr>
        <p:sp>
          <p:nvSpPr>
            <p:cNvPr id="71684" name="AutoShape 4">
              <a:extLst>
                <a:ext uri="{FF2B5EF4-FFF2-40B4-BE49-F238E27FC236}">
                  <a16:creationId xmlns:a16="http://schemas.microsoft.com/office/drawing/2014/main" id="{62D13FE3-5000-405B-B62E-0451620F2B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016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1685" name="_s1028">
              <a:extLst>
                <a:ext uri="{FF2B5EF4-FFF2-40B4-BE49-F238E27FC236}">
                  <a16:creationId xmlns:a16="http://schemas.microsoft.com/office/drawing/2014/main" id="{396F22D0-53EA-4BCC-83CD-5D197AB9939D}"/>
                </a:ext>
              </a:extLst>
            </p:cNvPr>
            <p:cNvCxnSpPr>
              <a:cxnSpLocks noChangeShapeType="1"/>
              <a:stCxn id="71693" idx="1"/>
              <a:endCxn id="71689" idx="2"/>
            </p:cNvCxnSpPr>
            <p:nvPr/>
          </p:nvCxnSpPr>
          <p:spPr bwMode="auto">
            <a:xfrm rot="10800000">
              <a:off x="1008" y="28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86" name="_s1029">
              <a:extLst>
                <a:ext uri="{FF2B5EF4-FFF2-40B4-BE49-F238E27FC236}">
                  <a16:creationId xmlns:a16="http://schemas.microsoft.com/office/drawing/2014/main" id="{99B49DEF-004F-4436-AEAA-1E2C867A83BA}"/>
                </a:ext>
              </a:extLst>
            </p:cNvPr>
            <p:cNvCxnSpPr>
              <a:cxnSpLocks noChangeShapeType="1"/>
              <a:stCxn id="71692" idx="3"/>
              <a:endCxn id="71689" idx="2"/>
            </p:cNvCxnSpPr>
            <p:nvPr/>
          </p:nvCxnSpPr>
          <p:spPr bwMode="auto">
            <a:xfrm flipV="1">
              <a:off x="864" y="28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87" name="_s1030">
              <a:extLst>
                <a:ext uri="{FF2B5EF4-FFF2-40B4-BE49-F238E27FC236}">
                  <a16:creationId xmlns:a16="http://schemas.microsoft.com/office/drawing/2014/main" id="{0D6FB039-64C6-4FDC-9DB1-8D07916F809D}"/>
                </a:ext>
              </a:extLst>
            </p:cNvPr>
            <p:cNvCxnSpPr>
              <a:cxnSpLocks noChangeShapeType="1"/>
              <a:stCxn id="71691" idx="1"/>
              <a:endCxn id="71689" idx="2"/>
            </p:cNvCxnSpPr>
            <p:nvPr/>
          </p:nvCxnSpPr>
          <p:spPr bwMode="auto">
            <a:xfrm rot="10800000">
              <a:off x="1008" y="28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88" name="_s1031">
              <a:extLst>
                <a:ext uri="{FF2B5EF4-FFF2-40B4-BE49-F238E27FC236}">
                  <a16:creationId xmlns:a16="http://schemas.microsoft.com/office/drawing/2014/main" id="{C01772C9-7102-4E23-84DE-399EC3CBAB25}"/>
                </a:ext>
              </a:extLst>
            </p:cNvPr>
            <p:cNvCxnSpPr>
              <a:cxnSpLocks noChangeShapeType="1"/>
              <a:stCxn id="71690" idx="3"/>
              <a:endCxn id="71689" idx="2"/>
            </p:cNvCxnSpPr>
            <p:nvPr/>
          </p:nvCxnSpPr>
          <p:spPr bwMode="auto">
            <a:xfrm flipV="1">
              <a:off x="864" y="28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689" name="_s1032">
              <a:extLst>
                <a:ext uri="{FF2B5EF4-FFF2-40B4-BE49-F238E27FC236}">
                  <a16:creationId xmlns:a16="http://schemas.microsoft.com/office/drawing/2014/main" id="{C464FF45-985B-4C9A-84CD-B5C964585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0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区别中西方</a:t>
              </a:r>
            </a:p>
            <a:p>
              <a:pPr algn="ctr" eaLnBrk="1" hangingPunct="1"/>
              <a:r>
                <a:rPr lang="zh-CN" altLang="en-US" sz="2900" b="1"/>
                <a:t>人际关系取向</a:t>
              </a:r>
            </a:p>
          </p:txBody>
        </p:sp>
        <p:sp>
          <p:nvSpPr>
            <p:cNvPr id="71690" name="_s1033">
              <a:extLst>
                <a:ext uri="{FF2B5EF4-FFF2-40B4-BE49-F238E27FC236}">
                  <a16:creationId xmlns:a16="http://schemas.microsoft.com/office/drawing/2014/main" id="{8113B755-AA90-41D3-9FEA-3E2BCC587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2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中国社会的</a:t>
              </a:r>
            </a:p>
            <a:p>
              <a:pPr algn="ctr" eaLnBrk="1" hangingPunct="1"/>
              <a:r>
                <a:rPr lang="zh-CN" altLang="en-US" sz="2900" b="1"/>
                <a:t>人际关系取向</a:t>
              </a:r>
            </a:p>
          </p:txBody>
        </p:sp>
        <p:sp>
          <p:nvSpPr>
            <p:cNvPr id="71691" name="_s1034">
              <a:extLst>
                <a:ext uri="{FF2B5EF4-FFF2-40B4-BE49-F238E27FC236}">
                  <a16:creationId xmlns:a16="http://schemas.microsoft.com/office/drawing/2014/main" id="{EAC55F93-7F7E-4F87-A572-04A4FB29F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432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偏向“情感型”和</a:t>
              </a:r>
            </a:p>
            <a:p>
              <a:pPr algn="ctr" eaLnBrk="1" hangingPunct="1"/>
              <a:r>
                <a:rPr lang="zh-CN" altLang="en-US" sz="2900" b="1"/>
                <a:t>“混合型”关系</a:t>
              </a:r>
            </a:p>
          </p:txBody>
        </p:sp>
        <p:sp>
          <p:nvSpPr>
            <p:cNvPr id="71692" name="_s1035">
              <a:extLst>
                <a:ext uri="{FF2B5EF4-FFF2-40B4-BE49-F238E27FC236}">
                  <a16:creationId xmlns:a16="http://schemas.microsoft.com/office/drawing/2014/main" id="{4CDD1653-9176-4AA9-942C-C2039BDDC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6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西方社会的</a:t>
              </a:r>
            </a:p>
            <a:p>
              <a:pPr algn="ctr" eaLnBrk="1" hangingPunct="1"/>
              <a:r>
                <a:rPr lang="zh-CN" altLang="en-US" sz="2900" b="1"/>
                <a:t>人际关系取向</a:t>
              </a:r>
            </a:p>
          </p:txBody>
        </p:sp>
        <p:sp>
          <p:nvSpPr>
            <p:cNvPr id="71693" name="_s1036">
              <a:extLst>
                <a:ext uri="{FF2B5EF4-FFF2-40B4-BE49-F238E27FC236}">
                  <a16:creationId xmlns:a16="http://schemas.microsoft.com/office/drawing/2014/main" id="{0A26AE74-1625-4E55-B18D-3C0CA804A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86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900" b="1"/>
                <a:t>以工具型为主要取向</a:t>
              </a:r>
            </a:p>
          </p:txBody>
        </p:sp>
      </p:grpSp>
    </p:spTree>
  </p:cSld>
  <p:clrMapOvr>
    <a:masterClrMapping/>
  </p:clrMapOvr>
  <p:transition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标题 1">
            <a:extLst>
              <a:ext uri="{FF2B5EF4-FFF2-40B4-BE49-F238E27FC236}">
                <a16:creationId xmlns:a16="http://schemas.microsoft.com/office/drawing/2014/main" id="{05FE880B-75BB-4FAE-8281-70C36CE0E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契约</a:t>
            </a:r>
            <a:r>
              <a:rPr lang="en-US" altLang="zh-CN"/>
              <a:t> </a:t>
            </a:r>
            <a:br>
              <a:rPr lang="en-US" altLang="zh-CN"/>
            </a:br>
            <a:endParaRPr lang="en-US" altLang="zh-CN"/>
          </a:p>
        </p:txBody>
      </p:sp>
      <p:pic>
        <p:nvPicPr>
          <p:cNvPr id="72707" name="图片占位符 -2147482623" descr="王开东：中国人为何不讲诚信">
            <a:extLst>
              <a:ext uri="{FF2B5EF4-FFF2-40B4-BE49-F238E27FC236}">
                <a16:creationId xmlns:a16="http://schemas.microsoft.com/office/drawing/2014/main" id="{6A811777-C7C7-47EB-8694-63DAA74335C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3976" y="2268539"/>
            <a:ext cx="3933825" cy="3552825"/>
          </a:xfrm>
        </p:spPr>
      </p:pic>
    </p:spTree>
  </p:cSld>
  <p:clrMapOvr>
    <a:masterClrMapping/>
  </p:clrMapOvr>
  <p:transition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7AD3F-6F0E-4126-B142-2C941357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契约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920F099-8767-40B7-893F-4F82A4EA8EB4}"/>
              </a:ext>
            </a:extLst>
          </p:cNvPr>
          <p:cNvSpPr txBox="1"/>
          <p:nvPr/>
        </p:nvSpPr>
        <p:spPr>
          <a:xfrm>
            <a:off x="1291472" y="1446197"/>
            <a:ext cx="9530499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800" dirty="0"/>
              <a:t>通俗说就是合同。</a:t>
            </a:r>
            <a:endParaRPr lang="en-US" altLang="zh-CN" sz="2800" dirty="0"/>
          </a:p>
          <a:p>
            <a:pPr>
              <a:lnSpc>
                <a:spcPts val="3800"/>
              </a:lnSpc>
            </a:pPr>
            <a:r>
              <a:rPr lang="zh-CN" altLang="en-US" sz="2800" dirty="0"/>
              <a:t>本质上就是一种</a:t>
            </a:r>
            <a:r>
              <a:rPr lang="zh-CN" altLang="en-US" sz="2800" dirty="0">
                <a:solidFill>
                  <a:srgbClr val="FF0000"/>
                </a:solidFill>
              </a:rPr>
              <a:t>诚信</a:t>
            </a:r>
            <a:r>
              <a:rPr lang="zh-CN" altLang="en-US" sz="2800" dirty="0"/>
              <a:t>精神，经口头或书面合同约定的事项，只要是符合当时法律的，缔约双方就必须履行义务。</a:t>
            </a:r>
            <a:endParaRPr lang="en-US" altLang="zh-CN" sz="2800" dirty="0"/>
          </a:p>
          <a:p>
            <a:pPr>
              <a:lnSpc>
                <a:spcPts val="3800"/>
              </a:lnSpc>
            </a:pPr>
            <a:endParaRPr lang="en-US" altLang="zh-CN" sz="2800" dirty="0"/>
          </a:p>
          <a:p>
            <a:pPr>
              <a:lnSpc>
                <a:spcPts val="3800"/>
              </a:lnSpc>
            </a:pPr>
            <a:r>
              <a:rPr lang="zh-CN" altLang="en-US" sz="2800" dirty="0"/>
              <a:t>主要适用于民法，是市场经济的基础。</a:t>
            </a:r>
            <a:endParaRPr lang="en-US" altLang="zh-CN" sz="2800" dirty="0"/>
          </a:p>
          <a:p>
            <a:pPr>
              <a:lnSpc>
                <a:spcPts val="3800"/>
              </a:lnSpc>
            </a:pPr>
            <a:r>
              <a:rPr lang="zh-CN" altLang="en-US" sz="2800" dirty="0"/>
              <a:t>只有交易双方遵守契约，切实履行合同，才能确保交易安全。</a:t>
            </a:r>
            <a:endParaRPr lang="en-US" altLang="zh-CN" sz="2800" dirty="0"/>
          </a:p>
          <a:p>
            <a:pPr>
              <a:lnSpc>
                <a:spcPts val="3800"/>
              </a:lnSpc>
            </a:pPr>
            <a:endParaRPr lang="en-US" altLang="zh-CN" sz="2800" dirty="0"/>
          </a:p>
          <a:p>
            <a:pPr>
              <a:lnSpc>
                <a:spcPts val="3800"/>
              </a:lnSpc>
            </a:pPr>
            <a:r>
              <a:rPr lang="zh-CN" altLang="en-US" sz="2800" dirty="0"/>
              <a:t>契约精神要求不但个人之间遵守，且要通过法律手段保证契约履行。</a:t>
            </a:r>
            <a:r>
              <a:rPr lang="en-US" altLang="zh-CN" sz="2800" dirty="0"/>
              <a:t>-</a:t>
            </a:r>
            <a:r>
              <a:rPr lang="zh-CN" altLang="en-US" sz="2800" dirty="0"/>
              <a:t>法制</a:t>
            </a:r>
            <a:endParaRPr lang="en-US" altLang="zh-CN" sz="2800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2220132"/>
      </p:ext>
    </p:extLst>
  </p:cSld>
  <p:clrMapOvr>
    <a:masterClrMapping/>
  </p:clrMapOvr>
  <p:transition>
    <p:comb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F3913F-0609-49EC-A761-497D66DC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通俗地说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132CCD0-B96C-4618-A686-D02175E2534C}"/>
              </a:ext>
            </a:extLst>
          </p:cNvPr>
          <p:cNvSpPr txBox="1"/>
          <p:nvPr/>
        </p:nvSpPr>
        <p:spPr>
          <a:xfrm>
            <a:off x="2595121" y="1961023"/>
            <a:ext cx="7001758" cy="3710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/>
              <a:t>房价一天涨了</a:t>
            </a:r>
            <a:r>
              <a:rPr lang="en-US" altLang="zh-CN" sz="3200" dirty="0"/>
              <a:t>3</a:t>
            </a:r>
            <a:r>
              <a:rPr lang="zh-CN" altLang="en-US" sz="3200" dirty="0"/>
              <a:t>成，昨天房地产企业卖的房依然交付给客户；</a:t>
            </a:r>
            <a:endParaRPr lang="en-US" altLang="zh-CN" sz="3200" dirty="0"/>
          </a:p>
          <a:p>
            <a:pPr>
              <a:lnSpc>
                <a:spcPct val="150000"/>
              </a:lnSpc>
            </a:pPr>
            <a:endParaRPr lang="en-US" altLang="zh-CN" sz="3200" dirty="0"/>
          </a:p>
          <a:p>
            <a:pPr>
              <a:lnSpc>
                <a:spcPct val="150000"/>
              </a:lnSpc>
            </a:pPr>
            <a:r>
              <a:rPr lang="zh-CN" altLang="en-US" sz="3200" dirty="0"/>
              <a:t>电车一天价格跌了</a:t>
            </a:r>
            <a:r>
              <a:rPr lang="en-US" altLang="zh-CN" sz="3200" dirty="0"/>
              <a:t>2</a:t>
            </a:r>
            <a:r>
              <a:rPr lang="zh-CN" altLang="en-US" sz="3200" dirty="0"/>
              <a:t>成，已买车者不退款。</a:t>
            </a:r>
          </a:p>
        </p:txBody>
      </p:sp>
    </p:spTree>
    <p:extLst>
      <p:ext uri="{BB962C8B-B14F-4D97-AF65-F5344CB8AC3E}">
        <p14:creationId xmlns:p14="http://schemas.microsoft.com/office/powerpoint/2010/main" val="1625739315"/>
      </p:ext>
    </p:extLst>
  </p:cSld>
  <p:clrMapOvr>
    <a:masterClrMapping/>
  </p:clrMapOvr>
  <p:transition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标题 1">
            <a:extLst>
              <a:ext uri="{FF2B5EF4-FFF2-40B4-BE49-F238E27FC236}">
                <a16:creationId xmlns:a16="http://schemas.microsoft.com/office/drawing/2014/main" id="{39D2E1F3-D097-4DBB-AC27-7CA5384D8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诚信</a:t>
            </a:r>
          </a:p>
        </p:txBody>
      </p:sp>
      <p:pic>
        <p:nvPicPr>
          <p:cNvPr id="73731" name="图片占位符 -2147482624" descr="王开东：中国人为何不讲诚信">
            <a:extLst>
              <a:ext uri="{FF2B5EF4-FFF2-40B4-BE49-F238E27FC236}">
                <a16:creationId xmlns:a16="http://schemas.microsoft.com/office/drawing/2014/main" id="{6C03312F-07F8-4F6D-9B63-1EA015A4ACC4}"/>
              </a:ext>
            </a:extLst>
          </p:cNvPr>
          <p:cNvPicPr>
            <a:picLocks noGrp="1" noChangeAspect="1" noChangeArrowheads="1"/>
          </p:cNvPicPr>
          <p:nvPr>
            <p:ph type="pic" idx="1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338388"/>
            <a:ext cx="4114800" cy="3048000"/>
          </a:xfrm>
        </p:spPr>
      </p:pic>
    </p:spTree>
  </p:cSld>
  <p:clrMapOvr>
    <a:masterClrMapping/>
  </p:clrMapOvr>
  <p:transition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标题 1">
            <a:extLst>
              <a:ext uri="{FF2B5EF4-FFF2-40B4-BE49-F238E27FC236}">
                <a16:creationId xmlns:a16="http://schemas.microsoft.com/office/drawing/2014/main" id="{FCCBA8B9-6C5B-45ED-999B-5BB571207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西方和东方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</p:spTree>
  </p:cSld>
  <p:clrMapOvr>
    <a:masterClrMapping/>
  </p:clrMapOvr>
  <p:transition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>
            <a:extLst>
              <a:ext uri="{FF2B5EF4-FFF2-40B4-BE49-F238E27FC236}">
                <a16:creationId xmlns:a16="http://schemas.microsoft.com/office/drawing/2014/main" id="{053CD8F6-EEFC-4EFE-A04F-A765417A61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000"/>
              </a:lnSpc>
            </a:pP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>
                <a:solidFill>
                  <a:srgbClr val="00B050"/>
                </a:solidFill>
              </a:rPr>
              <a:t>西方</a:t>
            </a:r>
            <a:br>
              <a:rPr lang="zh-CN" altLang="en-US" dirty="0"/>
            </a:br>
            <a:r>
              <a:rPr lang="zh-CN" altLang="en-US" sz="3200" dirty="0"/>
              <a:t>注重法律、注重</a:t>
            </a:r>
            <a:r>
              <a:rPr lang="zh-CN" altLang="en-US" sz="3200" dirty="0">
                <a:solidFill>
                  <a:srgbClr val="FF0000"/>
                </a:solidFill>
              </a:rPr>
              <a:t>契约</a:t>
            </a:r>
            <a:r>
              <a:rPr lang="zh-CN" altLang="en-US" sz="3200" dirty="0"/>
              <a:t>的观念渗透到社会的各个方面。</a:t>
            </a:r>
            <a:br>
              <a:rPr lang="zh-CN" altLang="en-US" sz="3200" dirty="0"/>
            </a:br>
            <a:r>
              <a:rPr lang="zh-CN" altLang="en-US" sz="3200" dirty="0"/>
              <a:t>宪法具有至高无上的地位，</a:t>
            </a:r>
            <a:br>
              <a:rPr lang="zh-CN" altLang="en-US" sz="3200" dirty="0"/>
            </a:br>
            <a:r>
              <a:rPr lang="zh-CN" altLang="en-US" sz="3200" dirty="0"/>
              <a:t>个人都有强烈的法律赋予的权利意识。</a:t>
            </a:r>
            <a:br>
              <a:rPr lang="en-US" altLang="zh-CN" sz="3200" dirty="0"/>
            </a:br>
            <a:br>
              <a:rPr lang="zh-CN" altLang="en-US" dirty="0"/>
            </a:br>
            <a:r>
              <a:rPr lang="zh-CN" altLang="en-US" dirty="0">
                <a:solidFill>
                  <a:srgbClr val="FF0000"/>
                </a:solidFill>
              </a:rPr>
              <a:t>东方</a:t>
            </a:r>
            <a:br>
              <a:rPr lang="zh-CN" altLang="en-US" dirty="0"/>
            </a:br>
            <a:r>
              <a:rPr lang="zh-CN" altLang="en-US" sz="3200" dirty="0"/>
              <a:t>注重人伦情谊关系，法律观念相对薄弱，追求心理上的认同与和谐，总觉得法律或者规则，人情味儿度量。</a:t>
            </a:r>
            <a:endParaRPr lang="zh-CN" altLang="en-US" dirty="0"/>
          </a:p>
        </p:txBody>
      </p:sp>
    </p:spTree>
  </p:cSld>
  <p:clrMapOvr>
    <a:masterClrMapping/>
  </p:clrMapOvr>
  <p:transition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44C48-3472-4DAA-9B65-842C0662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ts val="4600"/>
              </a:lnSpc>
              <a:defRPr/>
            </a:pP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b="1" noProof="1"/>
              <a:t>普遍主义与特殊主义</a:t>
            </a:r>
            <a:br>
              <a:rPr lang="zh-CN" altLang="en-US" sz="3200" dirty="0"/>
            </a:br>
            <a:br>
              <a:rPr lang="zh-CN" altLang="en-US" sz="3200" dirty="0"/>
            </a:br>
            <a:r>
              <a:rPr lang="zh-CN" altLang="en-US" sz="3600" noProof="1">
                <a:solidFill>
                  <a:srgbClr val="00B050"/>
                </a:solidFill>
              </a:rPr>
              <a:t>普遍主义者</a:t>
            </a:r>
            <a:r>
              <a:rPr lang="zh-CN" altLang="en-US" sz="3600" noProof="1"/>
              <a:t>的行为通常是具体的，按照一定的惯例和规则</a:t>
            </a:r>
            <a:br>
              <a:rPr lang="en-US" altLang="zh-CN" sz="3600" noProof="1"/>
            </a:br>
            <a:r>
              <a:rPr lang="en-US" altLang="zh-CN" sz="3600" noProof="1"/>
              <a:t>                   </a:t>
            </a:r>
            <a:r>
              <a:rPr lang="zh-CN" altLang="en-US" sz="3600" noProof="1"/>
              <a:t>办事，不容许破坏。</a:t>
            </a:r>
            <a:br>
              <a:rPr lang="zh-CN" altLang="en-US" sz="3600" dirty="0"/>
            </a:br>
            <a:br>
              <a:rPr lang="zh-CN" altLang="en-US" sz="3600" dirty="0"/>
            </a:br>
            <a:r>
              <a:rPr lang="zh-CN" altLang="en-US" sz="3600" noProof="1">
                <a:solidFill>
                  <a:srgbClr val="FF0000"/>
                </a:solidFill>
              </a:rPr>
              <a:t>特殊主义者</a:t>
            </a:r>
            <a:r>
              <a:rPr lang="zh-CN" altLang="en-US" sz="3600" noProof="1"/>
              <a:t>会根据不同的形式状况作出判断，不管规则是</a:t>
            </a:r>
            <a:br>
              <a:rPr lang="en-US" altLang="zh-CN" sz="3600" noProof="1"/>
            </a:br>
            <a:r>
              <a:rPr lang="en-US" altLang="zh-CN" sz="3600" noProof="1"/>
              <a:t>                  </a:t>
            </a:r>
            <a:r>
              <a:rPr lang="zh-CN" altLang="en-US" sz="3600" noProof="1"/>
              <a:t>如何规定的，特殊主义者的行为总是依据当时的</a:t>
            </a:r>
            <a:br>
              <a:rPr lang="en-US" altLang="zh-CN" sz="3600" noProof="1"/>
            </a:br>
            <a:r>
              <a:rPr lang="en-US" altLang="zh-CN" sz="3600" noProof="1"/>
              <a:t>                  </a:t>
            </a:r>
            <a:r>
              <a:rPr lang="zh-CN" altLang="en-US" sz="3600" noProof="1"/>
              <a:t>状况以及他们认为重要的因素所决定。</a:t>
            </a:r>
            <a:br>
              <a:rPr lang="zh-CN" altLang="en-US" sz="3600" dirty="0"/>
            </a:br>
            <a:endParaRPr lang="zh-CN" altLang="en-US" sz="3600" noProof="1"/>
          </a:p>
        </p:txBody>
      </p:sp>
    </p:spTree>
  </p:cSld>
  <p:clrMapOvr>
    <a:masterClrMapping/>
  </p:clrMapOvr>
  <p:transition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1D865-D9C2-8C29-9B43-04A0750A9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>
                <a:ea typeface="宋体" panose="02010600030101010101" pitchFamily="2" charset="-122"/>
                <a:cs typeface="宋体" panose="02010600030101010101" pitchFamily="2" charset="-122"/>
              </a:rPr>
              <a:t>契约精神三大元素</a:t>
            </a:r>
            <a:endParaRPr lang="zh-CN" altLang="en-US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230BD77-FF7F-B871-4CAA-88B9813FC9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D31711-BD78-7124-5735-848132688DF7}"/>
              </a:ext>
            </a:extLst>
          </p:cNvPr>
          <p:cNvSpPr txBox="1"/>
          <p:nvPr/>
        </p:nvSpPr>
        <p:spPr>
          <a:xfrm>
            <a:off x="1300900" y="2290713"/>
            <a:ext cx="86443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40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契约自由</a:t>
            </a:r>
            <a:endParaRPr lang="en-US" altLang="zh-CN" sz="40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40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zh-CN" sz="40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契约正义</a:t>
            </a:r>
            <a:r>
              <a:rPr lang="en-US" altLang="zh-CN" sz="40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4000" dirty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4000" dirty="0"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40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4000" dirty="0">
                <a:effectLst/>
                <a:ea typeface="宋体" panose="02010600030101010101" pitchFamily="2" charset="-122"/>
                <a:cs typeface="宋体" panose="02010600030101010101" pitchFamily="2" charset="-122"/>
              </a:rPr>
              <a:t>契约严守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21565887"/>
      </p:ext>
    </p:extLst>
  </p:cSld>
  <p:clrMapOvr>
    <a:masterClrMapping/>
  </p:clrMapOvr>
  <p:transition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4D345-AAE7-4BDD-ABF5-D6134E15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契约   守望相助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11AF54-5D18-443F-8136-710C0F914FBD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6" b="16056"/>
          <a:stretch>
            <a:fillRect/>
          </a:stretch>
        </p:blipFill>
        <p:spPr bwMode="auto">
          <a:xfrm>
            <a:off x="1894788" y="1666189"/>
            <a:ext cx="45625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83047"/>
      </p:ext>
    </p:extLst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内容占位符 2">
            <a:extLst>
              <a:ext uri="{FF2B5EF4-FFF2-40B4-BE49-F238E27FC236}">
                <a16:creationId xmlns:a16="http://schemas.microsoft.com/office/drawing/2014/main" id="{AC5D6397-80C0-4776-9CEB-3478B18715E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992313" y="1628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/>
              <a:t>契约 制度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1B17E0-E5A4-43E7-BB51-7A866E53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你怎么看？</a:t>
            </a:r>
          </a:p>
        </p:txBody>
      </p:sp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10AAA472-E756-4664-A01E-7297C345A0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89" b="23089"/>
          <a:stretch>
            <a:fillRect/>
          </a:stretch>
        </p:blipFill>
        <p:spPr>
          <a:xfrm>
            <a:off x="373930" y="1791094"/>
            <a:ext cx="9524214" cy="46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91486"/>
      </p:ext>
    </p:extLst>
  </p:cSld>
  <p:clrMapOvr>
    <a:masterClrMapping/>
  </p:clrMapOvr>
  <p:transition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44C48-3472-4DAA-9B65-842C0662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你怎么看？</a:t>
            </a:r>
            <a:br>
              <a:rPr lang="zh-CN" altLang="en-US" dirty="0"/>
            </a:br>
            <a:br>
              <a:rPr lang="zh-CN" altLang="en-US" dirty="0"/>
            </a:br>
            <a:br>
              <a:rPr lang="zh-CN" altLang="en-US" dirty="0"/>
            </a:br>
            <a:br>
              <a:rPr lang="zh-CN" altLang="en-US" sz="3200" dirty="0"/>
            </a:br>
            <a:br>
              <a:rPr lang="zh-CN" altLang="en-US" sz="3200" dirty="0"/>
            </a:br>
            <a:r>
              <a:rPr lang="zh-CN" altLang="en-US" sz="3200" dirty="0"/>
              <a:t>“拿的人应该放点这东西的”</a:t>
            </a:r>
            <a:endParaRPr lang="zh-CN" altLang="en-US" noProof="1"/>
          </a:p>
        </p:txBody>
      </p:sp>
    </p:spTree>
    <p:extLst>
      <p:ext uri="{BB962C8B-B14F-4D97-AF65-F5344CB8AC3E}">
        <p14:creationId xmlns:p14="http://schemas.microsoft.com/office/powerpoint/2010/main" val="3410208089"/>
      </p:ext>
    </p:extLst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5BF13DB-F717-480B-BFA4-567E81D6B8E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契约 </a:t>
            </a:r>
          </a:p>
        </p:txBody>
      </p:sp>
      <p:sp>
        <p:nvSpPr>
          <p:cNvPr id="46083" name="Text Box 4">
            <a:extLst>
              <a:ext uri="{FF2B5EF4-FFF2-40B4-BE49-F238E27FC236}">
                <a16:creationId xmlns:a16="http://schemas.microsoft.com/office/drawing/2014/main" id="{64873E1F-71B5-41C2-AC77-C2125A0F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700213"/>
            <a:ext cx="87487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动机（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motivation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真诚（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sincerity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善意（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kind intentions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达至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互相理解（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mutual understanding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信任共鸣（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trust resonance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6084" name="Text Box 5">
            <a:extLst>
              <a:ext uri="{FF2B5EF4-FFF2-40B4-BE49-F238E27FC236}">
                <a16:creationId xmlns:a16="http://schemas.microsoft.com/office/drawing/2014/main" id="{16CABE98-33B7-4309-BE55-0FD85FAE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4868864"/>
            <a:ext cx="552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 以诚感人者，人亦诚而应。</a:t>
            </a: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——</a:t>
            </a:r>
            <a:r>
              <a:rPr kumimoji="0" lang="zh-CN" altLang="en-US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程颐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It is better to be faithful than famous. --T. Roosevelt </a:t>
            </a:r>
            <a:endParaRPr kumimoji="0" lang="zh-CN" alt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BC2BD34B-62B2-4577-98C9-088597B6AF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尊重（</a:t>
            </a:r>
            <a:r>
              <a:rPr lang="en-US" altLang="zh-CN" dirty="0"/>
              <a:t>Respect</a:t>
            </a:r>
            <a:r>
              <a:rPr lang="zh-CN" altLang="en-US" dirty="0"/>
              <a:t>）</a:t>
            </a:r>
            <a:r>
              <a:rPr lang="en-US" altLang="zh-CN" dirty="0"/>
              <a:t> Principle</a:t>
            </a:r>
            <a:endParaRPr lang="zh-CN" altLang="en-US" dirty="0"/>
          </a:p>
        </p:txBody>
      </p:sp>
      <p:sp>
        <p:nvSpPr>
          <p:cNvPr id="47107" name="Text Box 6">
            <a:extLst>
              <a:ext uri="{FF2B5EF4-FFF2-40B4-BE49-F238E27FC236}">
                <a16:creationId xmlns:a16="http://schemas.microsoft.com/office/drawing/2014/main" id="{C8D676E2-405D-45D2-95DA-BEA66471B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341438"/>
            <a:ext cx="828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equal position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Personality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temperament,character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ability, knowledge,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etc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</a:p>
        </p:txBody>
      </p:sp>
      <p:pic>
        <p:nvPicPr>
          <p:cNvPr id="47108" name="Picture 7" descr="W020100929360607265542">
            <a:extLst>
              <a:ext uri="{FF2B5EF4-FFF2-40B4-BE49-F238E27FC236}">
                <a16:creationId xmlns:a16="http://schemas.microsoft.com/office/drawing/2014/main" id="{CC5C1836-F31C-477D-9C36-B395A87D8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38" y="3148748"/>
            <a:ext cx="54721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9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7A8CA7D-0EDC-4F3C-9431-1FCBF51508B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/>
              <a:t>适度（</a:t>
            </a:r>
            <a:r>
              <a:rPr lang="en-US" altLang="zh-CN" dirty="0"/>
              <a:t>moderation</a:t>
            </a:r>
            <a:r>
              <a:rPr lang="zh-CN" altLang="en-US" dirty="0"/>
              <a:t>）</a:t>
            </a:r>
          </a:p>
        </p:txBody>
      </p:sp>
      <p:sp>
        <p:nvSpPr>
          <p:cNvPr id="48131" name="Text Box 4">
            <a:extLst>
              <a:ext uri="{FF2B5EF4-FFF2-40B4-BE49-F238E27FC236}">
                <a16:creationId xmlns:a16="http://schemas.microsoft.com/office/drawing/2014/main" id="{BE63E583-A1D4-47B8-9EBD-6017BE390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1" y="2286000"/>
            <a:ext cx="7921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时间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距离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频率</a:t>
            </a:r>
          </a:p>
        </p:txBody>
      </p:sp>
    </p:spTree>
    <p:extLst>
      <p:ext uri="{BB962C8B-B14F-4D97-AF65-F5344CB8AC3E}">
        <p14:creationId xmlns:p14="http://schemas.microsoft.com/office/powerpoint/2010/main" val="319598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187B4-AFFA-A022-6491-D44EA871B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8B64005E-3DCF-FC31-2405-1136A6B9EE32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63750" y="620714"/>
            <a:ext cx="8229600" cy="57927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zh-CN" altLang="en-US" b="1" dirty="0">
                <a:solidFill>
                  <a:srgbClr val="0000FF"/>
                </a:solidFill>
                <a:latin typeface="宋体" panose="02010600030101010101" pitchFamily="2" charset="-122"/>
              </a:rPr>
              <a:t>三、中西方人际关系的对比分析</a:t>
            </a:r>
          </a:p>
          <a:p>
            <a:pPr>
              <a:buFontTx/>
              <a:buNone/>
              <a:defRPr/>
            </a:pPr>
            <a:endParaRPr lang="zh-CN" altLang="en-US" sz="8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en-US" altLang="zh-CN" b="1" dirty="0">
                <a:latin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</a:rPr>
              <a:t>、</a:t>
            </a:r>
            <a:r>
              <a:rPr lang="zh-CN" altLang="en-US" sz="2400" b="1" dirty="0">
                <a:latin typeface="宋体" panose="02010600030101010101" pitchFamily="2" charset="-122"/>
              </a:rPr>
              <a:t>人际关系差异之渊源</a:t>
            </a:r>
          </a:p>
          <a:p>
            <a:pPr>
              <a:buFontTx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中国</a:t>
            </a:r>
            <a:r>
              <a:rPr lang="zh-CN" altLang="en-US" sz="2400" b="1" dirty="0">
                <a:latin typeface="宋体" panose="02010600030101010101" pitchFamily="2" charset="-122"/>
              </a:rPr>
              <a:t>孔子思想：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“仁”和“礼”</a:t>
            </a:r>
          </a:p>
          <a:p>
            <a:pPr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None/>
              <a:defRPr/>
            </a:pPr>
            <a:r>
              <a:rPr lang="en-US" altLang="zh-CN" b="1" dirty="0"/>
              <a:t>       </a:t>
            </a:r>
            <a:r>
              <a:rPr lang="zh-CN" altLang="zh-CN" b="1" i="1" dirty="0"/>
              <a:t>人情，面子和命运是支配中国人生活的三大女神</a:t>
            </a:r>
            <a:r>
              <a:rPr lang="en-US" altLang="zh-CN" b="1" i="1" dirty="0"/>
              <a:t>——</a:t>
            </a:r>
            <a:r>
              <a:rPr lang="zh-CN" altLang="zh-CN" b="1" i="1" dirty="0"/>
              <a:t>林语堂</a:t>
            </a:r>
            <a:endParaRPr lang="zh-CN" altLang="zh-CN" i="1" dirty="0"/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</a:p>
          <a:p>
            <a:pPr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14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2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2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>
            <a:extLst>
              <a:ext uri="{FF2B5EF4-FFF2-40B4-BE49-F238E27FC236}">
                <a16:creationId xmlns:a16="http://schemas.microsoft.com/office/drawing/2014/main" id="{1A4F5881-13BC-4FE8-8302-4EA0D00F5DED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>
          <a:xfrm>
            <a:off x="2063750" y="620714"/>
            <a:ext cx="8229600" cy="5792787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altLang="zh-CN" sz="24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 </a:t>
            </a:r>
            <a:r>
              <a:rPr lang="zh-CN" altLang="en-US" sz="4000" b="1" dirty="0">
                <a:latin typeface="宋体" panose="02010600030101010101" pitchFamily="2" charset="-122"/>
              </a:rPr>
              <a:t>西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方</a:t>
            </a:r>
            <a:r>
              <a:rPr lang="zh-CN" altLang="en-US" sz="4000" b="1" dirty="0">
                <a:latin typeface="宋体" panose="02010600030101010101" pitchFamily="2" charset="-122"/>
              </a:rPr>
              <a:t>宗教和哲学</a:t>
            </a:r>
            <a:endParaRPr lang="en-US" altLang="zh-CN" sz="4000" b="1" dirty="0">
              <a:latin typeface="宋体" panose="02010600030101010101" pitchFamily="2" charset="-122"/>
            </a:endParaRPr>
          </a:p>
          <a:p>
            <a:pPr>
              <a:buFontTx/>
              <a:buNone/>
              <a:defRPr/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2400" b="1" dirty="0">
                <a:latin typeface="宋体" panose="02010600030101010101" pitchFamily="2" charset="-122"/>
              </a:rPr>
              <a:t>基督徒主张“为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个体</a:t>
            </a:r>
            <a:r>
              <a:rPr lang="zh-CN" altLang="en-US" sz="2400" b="1" dirty="0">
                <a:latin typeface="宋体" panose="02010600030101010101" pitchFamily="2" charset="-122"/>
              </a:rPr>
              <a:t>而牺牲”</a:t>
            </a:r>
          </a:p>
          <a:p>
            <a:pPr marL="0" indent="0">
              <a:buNone/>
              <a:defRPr/>
            </a:pPr>
            <a:r>
              <a:rPr lang="zh-CN" altLang="en-US" sz="2400" b="1" i="1" dirty="0">
                <a:latin typeface="+mn-ea"/>
              </a:rPr>
              <a:t>  </a:t>
            </a:r>
            <a:endParaRPr lang="en-US" altLang="zh-CN" sz="2400" b="1" i="1" dirty="0">
              <a:latin typeface="+mn-ea"/>
            </a:endParaRPr>
          </a:p>
          <a:p>
            <a:pPr marL="0" indent="0">
              <a:buNone/>
              <a:defRPr/>
            </a:pPr>
            <a:r>
              <a:rPr lang="zh-CN" altLang="en-US" sz="2400" b="1" i="1" dirty="0">
                <a:latin typeface="+mn-ea"/>
              </a:rPr>
              <a:t>  “上帝帮助自助者。”</a:t>
            </a:r>
            <a:endParaRPr lang="en-US" altLang="zh-CN" sz="2400" b="1" i="1" dirty="0">
              <a:latin typeface="+mn-ea"/>
            </a:endParaRPr>
          </a:p>
          <a:p>
            <a:pPr marL="0" indent="0">
              <a:buNone/>
              <a:defRPr/>
            </a:pPr>
            <a:endParaRPr lang="en-US" altLang="zh-CN" sz="2400" b="1" i="1" dirty="0">
              <a:latin typeface="+mn-ea"/>
            </a:endParaRPr>
          </a:p>
          <a:p>
            <a:pPr marL="0" indent="0">
              <a:buNone/>
              <a:defRPr/>
            </a:pPr>
            <a:r>
              <a:rPr lang="en-US" altLang="zh-CN" dirty="0"/>
              <a:t>“</a:t>
            </a:r>
            <a:r>
              <a:rPr lang="zh-CN" altLang="zh-CN" dirty="0"/>
              <a:t>神人立约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zh-CN" dirty="0"/>
              <a:t>耶稣降生之后，上帝与人重新确立</a:t>
            </a:r>
            <a:r>
              <a:rPr lang="en-US" altLang="zh-CN" dirty="0"/>
              <a:t>“</a:t>
            </a:r>
            <a:r>
              <a:rPr lang="zh-CN" altLang="zh-CN" dirty="0"/>
              <a:t>新约</a:t>
            </a:r>
            <a:r>
              <a:rPr lang="en-US" altLang="zh-CN" dirty="0"/>
              <a:t>”</a:t>
            </a:r>
            <a:r>
              <a:rPr lang="zh-CN" altLang="zh-CN" dirty="0"/>
              <a:t>，</a:t>
            </a:r>
            <a:endParaRPr lang="en-US" altLang="zh-CN" dirty="0"/>
          </a:p>
          <a:p>
            <a:pPr marL="0" indent="0">
              <a:buNone/>
              <a:defRPr/>
            </a:pPr>
            <a:r>
              <a:rPr lang="zh-CN" altLang="zh-CN" dirty="0"/>
              <a:t>上帝与犹太人订立的称之为</a:t>
            </a:r>
            <a:r>
              <a:rPr lang="en-US" altLang="zh-CN" dirty="0"/>
              <a:t>“</a:t>
            </a:r>
            <a:r>
              <a:rPr lang="zh-CN" altLang="zh-CN" dirty="0"/>
              <a:t>旧约</a:t>
            </a:r>
            <a:r>
              <a:rPr lang="en-US" altLang="zh-CN" dirty="0"/>
              <a:t>”</a:t>
            </a:r>
            <a:endParaRPr lang="zh-CN" altLang="en-US" sz="2400" b="1" i="1" dirty="0">
              <a:latin typeface="+mn-ea"/>
            </a:endParaRPr>
          </a:p>
          <a:p>
            <a:pPr>
              <a:buFontTx/>
              <a:buNone/>
              <a:defRPr/>
            </a:pPr>
            <a:endParaRPr lang="zh-CN" altLang="en-US" b="1" dirty="0">
              <a:latin typeface="楷体_GB2312" charset="-122"/>
              <a:ea typeface="楷体_GB231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2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2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2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2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2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2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56602548"/>
  <p:tag name="KSO_WM_UNIT_PLACING_PICTURE_USER_VIEWPORT" val="{&quot;height&quot;:4800,&quot;width&quot;:648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1301</Words>
  <Application>Microsoft Office PowerPoint</Application>
  <PresentationFormat>宽屏</PresentationFormat>
  <Paragraphs>220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等线</vt:lpstr>
      <vt:lpstr>等线 Light</vt:lpstr>
      <vt:lpstr>华文楷体</vt:lpstr>
      <vt:lpstr>楷体_GB2312</vt:lpstr>
      <vt:lpstr>宋体</vt:lpstr>
      <vt:lpstr>Arial</vt:lpstr>
      <vt:lpstr>Calibri</vt:lpstr>
      <vt:lpstr>Office 主题​​</vt:lpstr>
      <vt:lpstr>       Intercultural Business    Communication: Cases and Analyses </vt:lpstr>
      <vt:lpstr>       跨文化商务交流案例分析</vt:lpstr>
      <vt:lpstr>PowerPoint 演示文稿</vt:lpstr>
      <vt:lpstr>PowerPoint 演示文稿</vt:lpstr>
      <vt:lpstr>契约 </vt:lpstr>
      <vt:lpstr>尊重（Respect） Principle</vt:lpstr>
      <vt:lpstr>适度（moderation）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田忌赛马</vt:lpstr>
      <vt:lpstr>PowerPoint 演示文稿</vt:lpstr>
      <vt:lpstr>PowerPoint 演示文稿</vt:lpstr>
      <vt:lpstr>PowerPoint 演示文稿</vt:lpstr>
      <vt:lpstr>文化类型</vt:lpstr>
      <vt:lpstr>情感型</vt:lpstr>
      <vt:lpstr>工具型</vt:lpstr>
      <vt:lpstr>混合型的双重性</vt:lpstr>
      <vt:lpstr>可选择型和不可选择型 </vt:lpstr>
      <vt:lpstr>长期型和短期型</vt:lpstr>
      <vt:lpstr>PowerPoint 演示文稿</vt:lpstr>
      <vt:lpstr>人际关系取向的比较与分析</vt:lpstr>
      <vt:lpstr>契约  </vt:lpstr>
      <vt:lpstr>契约</vt:lpstr>
      <vt:lpstr>通俗地说</vt:lpstr>
      <vt:lpstr>诚信</vt:lpstr>
      <vt:lpstr>          西方和东方  </vt:lpstr>
      <vt:lpstr>       西方 注重法律、注重契约的观念渗透到社会的各个方面。 宪法具有至高无上的地位， 个人都有强烈的法律赋予的权利意识。  东方 注重人伦情谊关系，法律观念相对薄弱，追求心理上的认同与和谐，总觉得法律或者规则，人情味儿度量。</vt:lpstr>
      <vt:lpstr>       普遍主义与特殊主义  普遍主义者的行为通常是具体的，按照一定的惯例和规则                    办事，不容许破坏。  特殊主义者会根据不同的形式状况作出判断，不管规则是                   如何规定的，特殊主义者的行为总是依据当时的                   状况以及他们认为重要的因素所决定。 </vt:lpstr>
      <vt:lpstr>契约精神三大元素</vt:lpstr>
      <vt:lpstr>契约   守望相助 </vt:lpstr>
      <vt:lpstr>你怎么看？</vt:lpstr>
      <vt:lpstr>    你怎么看？     “拿的人应该放点这东西的”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ysx</dc:creator>
  <cp:lastModifiedBy>Ding Junling</cp:lastModifiedBy>
  <cp:revision>15</cp:revision>
  <dcterms:created xsi:type="dcterms:W3CDTF">2022-04-22T13:02:03Z</dcterms:created>
  <dcterms:modified xsi:type="dcterms:W3CDTF">2025-06-18T08:23:13Z</dcterms:modified>
</cp:coreProperties>
</file>