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68" r:id="rId2"/>
    <p:sldId id="772" r:id="rId3"/>
    <p:sldId id="534" r:id="rId4"/>
    <p:sldId id="486" r:id="rId5"/>
    <p:sldId id="487" r:id="rId6"/>
    <p:sldId id="488" r:id="rId7"/>
    <p:sldId id="489" r:id="rId8"/>
    <p:sldId id="528" r:id="rId9"/>
    <p:sldId id="490" r:id="rId10"/>
    <p:sldId id="491" r:id="rId11"/>
    <p:sldId id="536" r:id="rId12"/>
    <p:sldId id="495" r:id="rId13"/>
    <p:sldId id="494" r:id="rId14"/>
    <p:sldId id="568" r:id="rId15"/>
    <p:sldId id="569" r:id="rId16"/>
    <p:sldId id="496" r:id="rId17"/>
    <p:sldId id="497" r:id="rId18"/>
    <p:sldId id="498" r:id="rId19"/>
    <p:sldId id="500" r:id="rId20"/>
    <p:sldId id="501" r:id="rId21"/>
    <p:sldId id="502" r:id="rId22"/>
    <p:sldId id="503" r:id="rId23"/>
    <p:sldId id="504" r:id="rId24"/>
    <p:sldId id="529" r:id="rId25"/>
    <p:sldId id="510" r:id="rId26"/>
    <p:sldId id="527" r:id="rId27"/>
    <p:sldId id="277" r:id="rId28"/>
    <p:sldId id="774" r:id="rId29"/>
    <p:sldId id="304" r:id="rId30"/>
    <p:sldId id="306" r:id="rId31"/>
    <p:sldId id="307" r:id="rId32"/>
    <p:sldId id="308" r:id="rId33"/>
    <p:sldId id="309" r:id="rId34"/>
    <p:sldId id="312" r:id="rId35"/>
    <p:sldId id="313" r:id="rId36"/>
    <p:sldId id="315" r:id="rId37"/>
    <p:sldId id="316" r:id="rId38"/>
    <p:sldId id="321" r:id="rId39"/>
    <p:sldId id="776" r:id="rId40"/>
    <p:sldId id="778" r:id="rId41"/>
    <p:sldId id="777"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01B7F5-4EEA-4EEB-B96E-AE366CDB4EA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D74A93F-9D1B-4CC9-BBD3-C4DCC1DFBB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D46B890-344C-428B-B23B-C4678C012B01}"/>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5F4D4ACD-F3F6-48BB-8634-A1AE9AAC677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C1795B-3567-4C74-AA27-FAFE0C05DDFB}"/>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263353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8E0DB6-C0B4-44D2-89DA-1AED6A22167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124B936-4CED-4FAE-B741-8F7FD19063D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CDFB8E-8C74-44BD-9E1F-19724181BE25}"/>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452F09BC-D570-4FD2-A7A7-E5E6C1D65F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7AC948-F244-4C18-9FC7-94A46EAD32A9}"/>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384516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1DFE6C4-9249-4102-97D0-121DE720061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F3EB2EF-8EE6-4235-8622-35326D46F8F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F9CA999-0231-47C1-9D65-866CE59B2D84}"/>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D72D433F-DF58-43C8-9320-7A17B7E16F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9931041-F8F5-437A-A42E-4C07838E306F}"/>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229266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609600" y="1600201"/>
            <a:ext cx="53848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4">
            <a:extLst>
              <a:ext uri="{FF2B5EF4-FFF2-40B4-BE49-F238E27FC236}">
                <a16:creationId xmlns:a16="http://schemas.microsoft.com/office/drawing/2014/main" id="{BC6C3BDF-C34D-419B-89F4-CA17442F98B1}"/>
              </a:ext>
            </a:extLst>
          </p:cNvPr>
          <p:cNvSpPr>
            <a:spLocks noGrp="1" noChangeArrowheads="1"/>
          </p:cNvSpPr>
          <p:nvPr>
            <p:ph type="dt" sz="half" idx="10"/>
          </p:nvPr>
        </p:nvSpPr>
        <p:spPr>
          <a:ln/>
        </p:spPr>
        <p:txBody>
          <a:bodyPr/>
          <a:lstStyle>
            <a:lvl1pPr>
              <a:defRPr/>
            </a:lvl1pPr>
          </a:lstStyle>
          <a:p>
            <a:pPr>
              <a:defRPr/>
            </a:pPr>
            <a:fld id="{7F583041-D72C-4631-A18B-D414AB3CF17E}" type="datetimeFigureOut">
              <a:rPr lang="zh-CN" altLang="en-US"/>
              <a:pPr>
                <a:defRPr/>
              </a:pPr>
              <a:t>2025-06-18</a:t>
            </a:fld>
            <a:endParaRPr lang="zh-CN" altLang="zh-CN"/>
          </a:p>
        </p:txBody>
      </p:sp>
      <p:sp>
        <p:nvSpPr>
          <p:cNvPr id="6" name="Rectangle 5">
            <a:extLst>
              <a:ext uri="{FF2B5EF4-FFF2-40B4-BE49-F238E27FC236}">
                <a16:creationId xmlns:a16="http://schemas.microsoft.com/office/drawing/2014/main" id="{B0EE74A7-F673-4988-A0EF-7DF6B757E396}"/>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a:extLst>
              <a:ext uri="{FF2B5EF4-FFF2-40B4-BE49-F238E27FC236}">
                <a16:creationId xmlns:a16="http://schemas.microsoft.com/office/drawing/2014/main" id="{94517CC4-AC88-4957-B1EA-F3A03D9F1173}"/>
              </a:ext>
            </a:extLst>
          </p:cNvPr>
          <p:cNvSpPr>
            <a:spLocks noGrp="1" noChangeArrowheads="1"/>
          </p:cNvSpPr>
          <p:nvPr>
            <p:ph type="sldNum" sz="quarter" idx="12"/>
          </p:nvPr>
        </p:nvSpPr>
        <p:spPr>
          <a:ln/>
        </p:spPr>
        <p:txBody>
          <a:bodyPr/>
          <a:lstStyle>
            <a:lvl1pPr>
              <a:defRPr/>
            </a:lvl1pPr>
          </a:lstStyle>
          <a:p>
            <a:fld id="{60805C1D-8805-451A-AB17-0C9FD3BFAF32}" type="slidenum">
              <a:rPr lang="zh-CN" altLang="zh-CN"/>
              <a:pPr/>
              <a:t>‹#›</a:t>
            </a:fld>
            <a:endParaRPr lang="zh-CN" altLang="zh-CN"/>
          </a:p>
        </p:txBody>
      </p:sp>
    </p:spTree>
    <p:extLst>
      <p:ext uri="{BB962C8B-B14F-4D97-AF65-F5344CB8AC3E}">
        <p14:creationId xmlns:p14="http://schemas.microsoft.com/office/powerpoint/2010/main" val="352825414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F87260-A057-4DA1-B6FF-5F522A3DBF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431816-4474-4CD8-B61D-64FEF664D24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5CA488-83AE-4DFA-AD6E-0DA98D1F8E5C}"/>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D1801180-B440-4C31-9C73-3C9B9E75AE3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60A7EA-4D86-4AED-A99A-03A0B0EEEE56}"/>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96353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7B6637-B8CC-45A5-96F4-8A0FE8C2845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AC9B804-7612-4182-AB45-F2B95612F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4ABC5FD-B44F-4B85-9C70-27D338AEEB20}"/>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A393409E-FDE1-4BEA-AB3C-EDA9D0B910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1979D6-B426-46B2-B4D1-447AA12B8C35}"/>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324904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CE9B0F-1660-4B46-934F-4681043E52D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09B847-24FA-4738-9554-EC5A4915CD0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97FFB8-5AB0-4B1E-A928-4FAFF7B34D2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939E735-D4C3-43BC-ABFC-CAFE6EE60E6F}"/>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6" name="页脚占位符 5">
            <a:extLst>
              <a:ext uri="{FF2B5EF4-FFF2-40B4-BE49-F238E27FC236}">
                <a16:creationId xmlns:a16="http://schemas.microsoft.com/office/drawing/2014/main" id="{A6CE01E9-B4DF-43C0-80D4-C424E25C7E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5BEBA2-134A-4F7D-8029-EB65926B2266}"/>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323910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B414FD-599C-495B-8867-11DD05BDE64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03EB7BB-BCA1-43B6-A637-D17956CA8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8291BEC-070D-4019-8D95-B053B0F1263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A2084FC-E941-414E-8E3E-97DFD9793C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8CB1E4-6AA1-4E37-BF22-3E0C1766760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3988A5D-846E-4EA6-9B17-DCAE6D27F62B}"/>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8" name="页脚占位符 7">
            <a:extLst>
              <a:ext uri="{FF2B5EF4-FFF2-40B4-BE49-F238E27FC236}">
                <a16:creationId xmlns:a16="http://schemas.microsoft.com/office/drawing/2014/main" id="{25559357-2F3D-478B-95BE-2EEF0DADE87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89891F0-2DDE-4BAA-BFC2-FC2DE1A1EE7C}"/>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178328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40C185-A3C8-4B8F-A2B2-81AEB61458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0524BFF-4600-41B3-9A1B-3513770F44F7}"/>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4" name="页脚占位符 3">
            <a:extLst>
              <a:ext uri="{FF2B5EF4-FFF2-40B4-BE49-F238E27FC236}">
                <a16:creationId xmlns:a16="http://schemas.microsoft.com/office/drawing/2014/main" id="{F9F55304-55A9-4A86-A389-2F3C7D553B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FBFF5D-7D76-42D6-8D67-D92F703CB4E9}"/>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204244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9E28A4E-734C-4321-91F7-ADEF2C79943D}"/>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3" name="页脚占位符 2">
            <a:extLst>
              <a:ext uri="{FF2B5EF4-FFF2-40B4-BE49-F238E27FC236}">
                <a16:creationId xmlns:a16="http://schemas.microsoft.com/office/drawing/2014/main" id="{C7CA7272-11DF-44EA-A21D-37DDD70661D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631BFE7-B529-4070-83AA-C6635FB1D4EC}"/>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400559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2030CB-EB66-4F1A-823E-1305DEDA50B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C2C10A6-9242-4A55-8B17-F312684B4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D328873-12A0-4439-BDF5-259BD5CF1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A2EB590-1F7C-40C8-9119-906F4D85CC15}"/>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6" name="页脚占位符 5">
            <a:extLst>
              <a:ext uri="{FF2B5EF4-FFF2-40B4-BE49-F238E27FC236}">
                <a16:creationId xmlns:a16="http://schemas.microsoft.com/office/drawing/2014/main" id="{19EFFBFA-57C5-4A17-9975-313BDE64A52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7231EF8-6D6E-4CA8-97B4-0D65C4ECF2B6}"/>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255892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5E6E7-4475-4DFF-A262-013E26B2156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EF5959A-45AB-4097-8AD6-9A4FB4F5F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AF55F4A-4948-4327-8797-518ADA5F8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40C22B5-BEE7-4CF3-AF97-9270F3425CBD}"/>
              </a:ext>
            </a:extLst>
          </p:cNvPr>
          <p:cNvSpPr>
            <a:spLocks noGrp="1"/>
          </p:cNvSpPr>
          <p:nvPr>
            <p:ph type="dt" sz="half" idx="10"/>
          </p:nvPr>
        </p:nvSpPr>
        <p:spPr/>
        <p:txBody>
          <a:bodyPr/>
          <a:lstStyle/>
          <a:p>
            <a:fld id="{2D2F9F83-0F03-4666-B729-8EE0C0801F9B}" type="datetimeFigureOut">
              <a:rPr lang="zh-CN" altLang="en-US" smtClean="0"/>
              <a:t>2025-06-18</a:t>
            </a:fld>
            <a:endParaRPr lang="zh-CN" altLang="en-US"/>
          </a:p>
        </p:txBody>
      </p:sp>
      <p:sp>
        <p:nvSpPr>
          <p:cNvPr id="6" name="页脚占位符 5">
            <a:extLst>
              <a:ext uri="{FF2B5EF4-FFF2-40B4-BE49-F238E27FC236}">
                <a16:creationId xmlns:a16="http://schemas.microsoft.com/office/drawing/2014/main" id="{C87AB43D-5AAF-41C5-95B9-31CDEA68B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2C6729-C10B-4951-AE5A-08A1D716C35A}"/>
              </a:ext>
            </a:extLst>
          </p:cNvPr>
          <p:cNvSpPr>
            <a:spLocks noGrp="1"/>
          </p:cNvSpPr>
          <p:nvPr>
            <p:ph type="sldNum" sz="quarter" idx="12"/>
          </p:nvPr>
        </p:nvSpPr>
        <p:spPr/>
        <p:txBody>
          <a:body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395539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9ABC332-B8D2-4529-A028-8EB48FC7E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E677E98-D379-4574-AD10-54BF64CF8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399C1F6-1FAD-431E-A3DC-39A5D1B59A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F9F83-0F03-4666-B729-8EE0C0801F9B}"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0A93D549-0AD6-42E4-82D5-5DE8B7F28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80A441E-6518-4E02-96EB-7C5B3F106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76378-5D21-46DA-9710-FA02AF27F8FE}" type="slidenum">
              <a:rPr lang="zh-CN" altLang="en-US" smtClean="0"/>
              <a:t>‹#›</a:t>
            </a:fld>
            <a:endParaRPr lang="zh-CN" altLang="en-US"/>
          </a:p>
        </p:txBody>
      </p:sp>
    </p:spTree>
    <p:extLst>
      <p:ext uri="{BB962C8B-B14F-4D97-AF65-F5344CB8AC3E}">
        <p14:creationId xmlns:p14="http://schemas.microsoft.com/office/powerpoint/2010/main" val="2249510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opinion.china.com.cn/opinion_55_184855.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92E8514-3DE5-44EB-8DD5-FDB6DBB343B7}"/>
              </a:ext>
            </a:extLst>
          </p:cNvPr>
          <p:cNvSpPr>
            <a:spLocks noGrp="1" noChangeArrowheads="1"/>
          </p:cNvSpPr>
          <p:nvPr>
            <p:ph type="ctrTitle"/>
          </p:nvPr>
        </p:nvSpPr>
        <p:spPr>
          <a:xfrm>
            <a:off x="2208213" y="730251"/>
            <a:ext cx="7772400" cy="2735263"/>
          </a:xfrm>
        </p:spPr>
        <p:txBody>
          <a:bodyPr>
            <a:normAutofit fontScale="90000"/>
          </a:bodyPr>
          <a:lstStyle/>
          <a:p>
            <a:r>
              <a:rPr lang="zh-CN" altLang="en-US" sz="4800"/>
              <a:t>     </a:t>
            </a:r>
            <a:br>
              <a:rPr lang="zh-CN" altLang="en-US" sz="4800"/>
            </a:br>
            <a:r>
              <a:rPr lang="zh-CN" altLang="en-US" sz="4800"/>
              <a:t> Inter</a:t>
            </a:r>
            <a:r>
              <a:rPr lang="en-US" altLang="zh-CN" sz="4800"/>
              <a:t>cultural B</a:t>
            </a:r>
            <a:r>
              <a:rPr lang="zh-CN" altLang="en-US" sz="4800"/>
              <a:t>u</a:t>
            </a:r>
            <a:r>
              <a:rPr lang="en-US" altLang="zh-CN" sz="4800"/>
              <a:t>siness</a:t>
            </a:r>
            <a:r>
              <a:rPr lang="zh-CN" altLang="en-US" sz="4800"/>
              <a:t>    C</a:t>
            </a:r>
            <a:r>
              <a:rPr lang="en-US" altLang="zh-CN" sz="4800"/>
              <a:t>ommunication:</a:t>
            </a:r>
            <a:br>
              <a:rPr lang="en-US" altLang="zh-CN" sz="4800"/>
            </a:br>
            <a:r>
              <a:rPr lang="en-US" altLang="zh-CN" sz="4800"/>
              <a:t>Cases and Analyses</a:t>
            </a:r>
            <a:br>
              <a:rPr lang="zh-CN" altLang="en-US" sz="4000"/>
            </a:br>
            <a:endParaRPr lang="zh-CN" altLang="en-US" sz="4000"/>
          </a:p>
        </p:txBody>
      </p:sp>
      <p:sp>
        <p:nvSpPr>
          <p:cNvPr id="25603" name="Rectangle 3">
            <a:extLst>
              <a:ext uri="{FF2B5EF4-FFF2-40B4-BE49-F238E27FC236}">
                <a16:creationId xmlns:a16="http://schemas.microsoft.com/office/drawing/2014/main" id="{19C5B23D-E604-4008-B44C-A86BE529D484}"/>
              </a:ext>
            </a:extLst>
          </p:cNvPr>
          <p:cNvSpPr>
            <a:spLocks noGrp="1" noChangeArrowheads="1"/>
          </p:cNvSpPr>
          <p:nvPr>
            <p:ph type="subTitle" idx="1"/>
          </p:nvPr>
        </p:nvSpPr>
        <p:spPr>
          <a:xfrm>
            <a:off x="3792538" y="3357563"/>
            <a:ext cx="6508750" cy="1079500"/>
          </a:xfrm>
        </p:spPr>
        <p:txBody>
          <a:bodyPr>
            <a:normAutofit lnSpcReduction="10000"/>
          </a:bodyPr>
          <a:lstStyle/>
          <a:p>
            <a:r>
              <a:rPr lang="zh-CN" altLang="en-US" sz="3200" dirty="0"/>
              <a:t>                                          </a:t>
            </a:r>
          </a:p>
          <a:p>
            <a:r>
              <a:rPr lang="en-US" altLang="zh-CN" sz="3200" dirty="0"/>
              <a:t>2025.2-2025.6</a:t>
            </a:r>
          </a:p>
          <a:p>
            <a:endParaRPr lang="zh-CN" altLang="en-US" sz="3200" dirty="0"/>
          </a:p>
          <a:p>
            <a:endParaRPr lang="zh-CN" altLang="en-US" sz="3200" dirty="0"/>
          </a:p>
          <a:p>
            <a:endParaRPr lang="zh-CN" altLang="en-US" sz="3200" dirty="0"/>
          </a:p>
        </p:txBody>
      </p:sp>
      <p:sp>
        <p:nvSpPr>
          <p:cNvPr id="25604" name="Text Box 4">
            <a:extLst>
              <a:ext uri="{FF2B5EF4-FFF2-40B4-BE49-F238E27FC236}">
                <a16:creationId xmlns:a16="http://schemas.microsoft.com/office/drawing/2014/main" id="{828B720D-D487-4A95-8642-2985B010337B}"/>
              </a:ext>
            </a:extLst>
          </p:cNvPr>
          <p:cNvSpPr txBox="1">
            <a:spLocks noChangeArrowheads="1"/>
          </p:cNvSpPr>
          <p:nvPr/>
        </p:nvSpPr>
        <p:spPr bwMode="auto">
          <a:xfrm>
            <a:off x="4295776" y="3357563"/>
            <a:ext cx="417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sz="1600">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sz="16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微软雅黑" panose="020B0503020204020204" pitchFamily="34" charset="-122"/>
              </a:defRPr>
            </a:lvl9pPr>
          </a:lstStyle>
          <a:p>
            <a:pPr eaLnBrk="1" hangingPunct="1">
              <a:spcBef>
                <a:spcPct val="50000"/>
              </a:spcBef>
              <a:buFontTx/>
              <a:buNone/>
            </a:pPr>
            <a:endParaRPr lang="zh-CN" altLang="en-US" sz="180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556"/>
    </mc:Choice>
    <mc:Fallback xmlns="">
      <p:transition spd="slow" advTm="3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00C68FB-6ED2-4ED4-91B9-8786F9DE3DCC}"/>
              </a:ext>
            </a:extLst>
          </p:cNvPr>
          <p:cNvSpPr>
            <a:spLocks noGrp="1" noChangeArrowheads="1"/>
          </p:cNvSpPr>
          <p:nvPr>
            <p:ph idx="1"/>
          </p:nvPr>
        </p:nvSpPr>
        <p:spPr>
          <a:xfrm>
            <a:off x="1524000" y="1600201"/>
            <a:ext cx="8991600" cy="4906963"/>
          </a:xfrm>
        </p:spPr>
        <p:txBody>
          <a:bodyPr>
            <a:normAutofit/>
          </a:bodyPr>
          <a:lstStyle/>
          <a:p>
            <a:pPr eaLnBrk="1" hangingPunct="1">
              <a:buFontTx/>
              <a:buNone/>
              <a:defRPr/>
            </a:pPr>
            <a:r>
              <a:rPr lang="zh-CN" altLang="en-US" b="1" dirty="0">
                <a:solidFill>
                  <a:srgbClr val="FF0000"/>
                </a:solidFill>
              </a:rPr>
              <a:t> </a:t>
            </a:r>
            <a:endParaRPr lang="zh-CN" altLang="en-US" b="1" dirty="0"/>
          </a:p>
          <a:p>
            <a:pPr eaLnBrk="1" hangingPunct="1">
              <a:lnSpc>
                <a:spcPct val="150000"/>
              </a:lnSpc>
              <a:defRPr/>
            </a:pPr>
            <a:r>
              <a:rPr lang="zh-CN" altLang="en-US" b="1" dirty="0">
                <a:ea typeface="楷体_GB2312" pitchFamily="49" charset="-122"/>
              </a:rPr>
              <a:t>内在的</a:t>
            </a:r>
            <a:r>
              <a:rPr lang="zh-CN" altLang="en-US" b="1" dirty="0">
                <a:solidFill>
                  <a:srgbClr val="FF0000"/>
                </a:solidFill>
                <a:ea typeface="楷体_GB2312" pitchFamily="49" charset="-122"/>
              </a:rPr>
              <a:t>差别和对立</a:t>
            </a:r>
            <a:r>
              <a:rPr lang="zh-CN" altLang="en-US" b="1" dirty="0">
                <a:ea typeface="楷体_GB2312" pitchFamily="49" charset="-122"/>
              </a:rPr>
              <a:t>，寻求世界的</a:t>
            </a:r>
            <a:r>
              <a:rPr lang="zh-CN" altLang="en-US" b="1" dirty="0">
                <a:solidFill>
                  <a:srgbClr val="FF0000"/>
                </a:solidFill>
                <a:ea typeface="楷体_GB2312" pitchFamily="49" charset="-122"/>
              </a:rPr>
              <a:t>对立</a:t>
            </a:r>
            <a:r>
              <a:rPr lang="zh-CN" altLang="en-US" b="1" dirty="0">
                <a:ea typeface="楷体_GB2312" pitchFamily="49" charset="-122"/>
              </a:rPr>
              <a:t>，</a:t>
            </a:r>
            <a:r>
              <a:rPr lang="zh-CN" altLang="en-US" b="1" dirty="0">
                <a:solidFill>
                  <a:srgbClr val="FF0000"/>
                </a:solidFill>
                <a:ea typeface="楷体_GB2312" pitchFamily="49" charset="-122"/>
              </a:rPr>
              <a:t>“非此及彼”</a:t>
            </a:r>
            <a:r>
              <a:rPr lang="zh-CN" altLang="en-US" b="1" dirty="0">
                <a:ea typeface="楷体_GB2312" pitchFamily="49" charset="-122"/>
              </a:rPr>
              <a:t>推理判断</a:t>
            </a:r>
          </a:p>
          <a:p>
            <a:pPr eaLnBrk="1" hangingPunct="1">
              <a:lnSpc>
                <a:spcPct val="150000"/>
              </a:lnSpc>
              <a:defRPr/>
            </a:pPr>
            <a:r>
              <a:rPr lang="zh-CN" altLang="en-US" b="1" dirty="0">
                <a:ea typeface="楷体_GB2312" pitchFamily="49" charset="-122"/>
                <a:sym typeface="Arial" panose="020B0604020202020204" pitchFamily="34" charset="0"/>
              </a:rPr>
              <a:t>分析性思维</a:t>
            </a:r>
            <a:endParaRPr lang="en-US" altLang="zh-CN" b="1" dirty="0">
              <a:ea typeface="楷体_GB2312" pitchFamily="49" charset="-122"/>
              <a:sym typeface="Arial" panose="020B0604020202020204" pitchFamily="34" charset="0"/>
            </a:endParaRPr>
          </a:p>
          <a:p>
            <a:pPr eaLnBrk="1" hangingPunct="1">
              <a:lnSpc>
                <a:spcPct val="150000"/>
              </a:lnSpc>
              <a:defRPr/>
            </a:pPr>
            <a:r>
              <a:rPr lang="zh-CN" altLang="en-US" b="1" dirty="0">
                <a:solidFill>
                  <a:srgbClr val="FF0000"/>
                </a:solidFill>
                <a:ea typeface="楷体_GB2312" pitchFamily="49" charset="-122"/>
              </a:rPr>
              <a:t>整体分解为部分</a:t>
            </a:r>
            <a:endParaRPr lang="en-US" altLang="zh-CN" b="1" dirty="0">
              <a:ea typeface="楷体_GB2312" pitchFamily="49" charset="-122"/>
            </a:endParaRPr>
          </a:p>
          <a:p>
            <a:pPr>
              <a:lnSpc>
                <a:spcPct val="150000"/>
              </a:lnSpc>
              <a:defRPr/>
            </a:pPr>
            <a:r>
              <a:rPr lang="zh-CN" altLang="en-US" b="1" dirty="0"/>
              <a:t>美国人以经验和事实为依据，看重观察和分析的方式，热衷于搜集资料和数据，典型的</a:t>
            </a:r>
            <a:r>
              <a:rPr lang="zh-CN" altLang="en-US" b="1" dirty="0">
                <a:solidFill>
                  <a:srgbClr val="FF0000"/>
                </a:solidFill>
              </a:rPr>
              <a:t>“归纳法”</a:t>
            </a:r>
            <a:r>
              <a:rPr lang="zh-CN" altLang="en-US" b="1" dirty="0"/>
              <a:t>和</a:t>
            </a:r>
            <a:r>
              <a:rPr lang="zh-CN" altLang="en-US" b="1" dirty="0">
                <a:solidFill>
                  <a:srgbClr val="FF0000"/>
                </a:solidFill>
              </a:rPr>
              <a:t>“实证主义”。</a:t>
            </a:r>
          </a:p>
          <a:p>
            <a:pPr eaLnBrk="1" hangingPunct="1">
              <a:lnSpc>
                <a:spcPct val="150000"/>
              </a:lnSpc>
              <a:defRPr/>
            </a:pPr>
            <a:endParaRPr lang="zh-CN" altLang="en-US" b="1" dirty="0"/>
          </a:p>
        </p:txBody>
      </p:sp>
      <p:sp>
        <p:nvSpPr>
          <p:cNvPr id="19459" name="Rectangle 3">
            <a:extLst>
              <a:ext uri="{FF2B5EF4-FFF2-40B4-BE49-F238E27FC236}">
                <a16:creationId xmlns:a16="http://schemas.microsoft.com/office/drawing/2014/main" id="{451A35BC-536B-4FC0-86AB-1328A6B7F8CF}"/>
              </a:ext>
            </a:extLst>
          </p:cNvPr>
          <p:cNvSpPr>
            <a:spLocks noChangeArrowheads="1"/>
          </p:cNvSpPr>
          <p:nvPr/>
        </p:nvSpPr>
        <p:spPr bwMode="auto">
          <a:xfrm>
            <a:off x="6324600" y="1676400"/>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zh-CN" sz="2400" b="1">
                <a:solidFill>
                  <a:srgbClr val="FF0000"/>
                </a:solidFill>
              </a:rPr>
              <a:t>——“无领域依附”</a:t>
            </a:r>
          </a:p>
        </p:txBody>
      </p:sp>
      <p:sp>
        <p:nvSpPr>
          <p:cNvPr id="15363" name="Text Box 4">
            <a:extLst>
              <a:ext uri="{FF2B5EF4-FFF2-40B4-BE49-F238E27FC236}">
                <a16:creationId xmlns:a16="http://schemas.microsoft.com/office/drawing/2014/main" id="{BFDB4D3B-ABED-4C86-A4D7-6E53FCCA2658}"/>
              </a:ext>
            </a:extLst>
          </p:cNvPr>
          <p:cNvSpPr txBox="1">
            <a:spLocks noChangeArrowheads="1"/>
          </p:cNvSpPr>
          <p:nvPr/>
        </p:nvSpPr>
        <p:spPr bwMode="auto">
          <a:xfrm>
            <a:off x="1431303" y="326232"/>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3200" b="1" dirty="0">
                <a:solidFill>
                  <a:srgbClr val="FF0000"/>
                </a:solidFill>
              </a:rPr>
              <a:t>西方：</a:t>
            </a:r>
            <a:r>
              <a:rPr lang="zh-CN" altLang="en-US" sz="3200" b="1" dirty="0"/>
              <a:t>逻辑、分析、线性思维</a:t>
            </a:r>
            <a:endParaRPr lang="zh-CN" altLang="en-US" sz="3200" b="1"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box(in)">
                                      <p:cBhvr>
                                        <p:cTn id="7" dur="500"/>
                                        <p:tgtEl>
                                          <p:spTgt spid="19458">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9458">
                                            <p:txEl>
                                              <p:pRg st="1" end="1"/>
                                            </p:txEl>
                                          </p:spTgt>
                                        </p:tgtEl>
                                        <p:attrNameLst>
                                          <p:attrName>style.visibility</p:attrName>
                                        </p:attrNameLst>
                                      </p:cBhvr>
                                      <p:to>
                                        <p:strVal val="visible"/>
                                      </p:to>
                                    </p:set>
                                    <p:animEffect transition="in" filter="box(in)">
                                      <p:cBhvr>
                                        <p:cTn id="10" dur="500"/>
                                        <p:tgtEl>
                                          <p:spTgt spid="19458">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9458">
                                            <p:txEl>
                                              <p:pRg st="2" end="2"/>
                                            </p:txEl>
                                          </p:spTgt>
                                        </p:tgtEl>
                                        <p:attrNameLst>
                                          <p:attrName>style.visibility</p:attrName>
                                        </p:attrNameLst>
                                      </p:cBhvr>
                                      <p:to>
                                        <p:strVal val="visible"/>
                                      </p:to>
                                    </p:set>
                                    <p:animEffect transition="in" filter="box(in)">
                                      <p:cBhvr>
                                        <p:cTn id="13" dur="500"/>
                                        <p:tgtEl>
                                          <p:spTgt spid="19458">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9458">
                                            <p:txEl>
                                              <p:pRg st="3" end="3"/>
                                            </p:txEl>
                                          </p:spTgt>
                                        </p:tgtEl>
                                        <p:attrNameLst>
                                          <p:attrName>style.visibility</p:attrName>
                                        </p:attrNameLst>
                                      </p:cBhvr>
                                      <p:to>
                                        <p:strVal val="visible"/>
                                      </p:to>
                                    </p:set>
                                    <p:animEffect transition="in" filter="box(in)">
                                      <p:cBhvr>
                                        <p:cTn id="16" dur="500"/>
                                        <p:tgtEl>
                                          <p:spTgt spid="19458">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9458">
                                            <p:txEl>
                                              <p:pRg st="4" end="4"/>
                                            </p:txEl>
                                          </p:spTgt>
                                        </p:tgtEl>
                                        <p:attrNameLst>
                                          <p:attrName>style.visibility</p:attrName>
                                        </p:attrNameLst>
                                      </p:cBhvr>
                                      <p:to>
                                        <p:strVal val="visible"/>
                                      </p:to>
                                    </p:set>
                                    <p:animEffect transition="in" filter="box(in)">
                                      <p:cBhvr>
                                        <p:cTn id="19" dur="500"/>
                                        <p:tgtEl>
                                          <p:spTgt spid="19458">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459"/>
                                        </p:tgtEl>
                                        <p:attrNameLst>
                                          <p:attrName>style.visibility</p:attrName>
                                        </p:attrNameLst>
                                      </p:cBhvr>
                                      <p:to>
                                        <p:strVal val="visible"/>
                                      </p:to>
                                    </p:set>
                                    <p:anim calcmode="lin" valueType="num">
                                      <p:cBhvr additive="base">
                                        <p:cTn id="24" dur="500" fill="hold"/>
                                        <p:tgtEl>
                                          <p:spTgt spid="19459"/>
                                        </p:tgtEl>
                                        <p:attrNameLst>
                                          <p:attrName>ppt_x</p:attrName>
                                        </p:attrNameLst>
                                      </p:cBhvr>
                                      <p:tavLst>
                                        <p:tav tm="0">
                                          <p:val>
                                            <p:strVal val="#ppt_x"/>
                                          </p:val>
                                        </p:tav>
                                        <p:tav tm="100000">
                                          <p:val>
                                            <p:strVal val="#ppt_x"/>
                                          </p:val>
                                        </p:tav>
                                      </p:tavLst>
                                    </p:anim>
                                    <p:anim calcmode="lin" valueType="num">
                                      <p:cBhvr additive="base">
                                        <p:cTn id="25"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D276402-7B88-4C61-A2E9-7186369EA687}"/>
              </a:ext>
            </a:extLst>
          </p:cNvPr>
          <p:cNvSpPr>
            <a:spLocks noGrp="1" noChangeArrowheads="1"/>
          </p:cNvSpPr>
          <p:nvPr>
            <p:ph type="title"/>
          </p:nvPr>
        </p:nvSpPr>
        <p:spPr/>
        <p:txBody>
          <a:bodyPr/>
          <a:lstStyle/>
          <a:p>
            <a:pPr>
              <a:defRPr/>
            </a:pPr>
            <a:r>
              <a:rPr lang="zh-CN" altLang="en-US" dirty="0">
                <a:solidFill>
                  <a:schemeClr val="tx1">
                    <a:lumMod val="75000"/>
                    <a:lumOff val="25000"/>
                  </a:schemeClr>
                </a:solidFill>
              </a:rPr>
              <a:t>思维差异 </a:t>
            </a:r>
          </a:p>
        </p:txBody>
      </p:sp>
      <p:sp>
        <p:nvSpPr>
          <p:cNvPr id="16386" name="Rectangle 3">
            <a:extLst>
              <a:ext uri="{FF2B5EF4-FFF2-40B4-BE49-F238E27FC236}">
                <a16:creationId xmlns:a16="http://schemas.microsoft.com/office/drawing/2014/main" id="{618A8B71-F212-428C-B5F1-B72BF3C46ED9}"/>
              </a:ext>
            </a:extLst>
          </p:cNvPr>
          <p:cNvSpPr>
            <a:spLocks noGrp="1" noChangeArrowheads="1"/>
          </p:cNvSpPr>
          <p:nvPr>
            <p:ph idx="1"/>
          </p:nvPr>
        </p:nvSpPr>
        <p:spPr/>
        <p:txBody>
          <a:bodyPr/>
          <a:lstStyle/>
          <a:p>
            <a:r>
              <a:rPr lang="zh-CN" altLang="en-US" dirty="0">
                <a:solidFill>
                  <a:srgbClr val="FF0000"/>
                </a:solidFill>
              </a:rPr>
              <a:t>形象思维</a:t>
            </a:r>
            <a:r>
              <a:rPr lang="en-US" altLang="zh-CN" dirty="0"/>
              <a:t>VS</a:t>
            </a:r>
            <a:r>
              <a:rPr lang="zh-CN" altLang="en-US" dirty="0">
                <a:solidFill>
                  <a:srgbClr val="0070C0"/>
                </a:solidFill>
              </a:rPr>
              <a:t>抽象思维</a:t>
            </a:r>
            <a:r>
              <a:rPr lang="en-US" altLang="zh-CN" dirty="0"/>
              <a:t>;</a:t>
            </a:r>
          </a:p>
          <a:p>
            <a:r>
              <a:rPr lang="zh-CN" altLang="en-US" dirty="0">
                <a:solidFill>
                  <a:srgbClr val="FF0000"/>
                </a:solidFill>
              </a:rPr>
              <a:t>综合思维</a:t>
            </a:r>
            <a:r>
              <a:rPr lang="en-US" altLang="zh-CN" dirty="0"/>
              <a:t>VS</a:t>
            </a:r>
            <a:r>
              <a:rPr lang="zh-CN" altLang="en-US" dirty="0">
                <a:solidFill>
                  <a:srgbClr val="0070C0"/>
                </a:solidFill>
              </a:rPr>
              <a:t>分析思维</a:t>
            </a:r>
            <a:r>
              <a:rPr lang="en-US" altLang="zh-CN" dirty="0"/>
              <a:t>;</a:t>
            </a:r>
          </a:p>
          <a:p>
            <a:r>
              <a:rPr lang="zh-CN" altLang="en-US" dirty="0">
                <a:solidFill>
                  <a:srgbClr val="FF0000"/>
                </a:solidFill>
              </a:rPr>
              <a:t>统一</a:t>
            </a:r>
            <a:r>
              <a:rPr lang="en-US" altLang="zh-CN" dirty="0"/>
              <a:t>VS</a:t>
            </a:r>
            <a:r>
              <a:rPr lang="zh-CN" altLang="en-US" dirty="0">
                <a:solidFill>
                  <a:srgbClr val="0070C0"/>
                </a:solidFill>
              </a:rPr>
              <a:t>对立</a:t>
            </a:r>
            <a:r>
              <a:rPr lang="zh-CN" altLang="en-US" dirty="0"/>
              <a:t>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007628154442447">
            <a:extLst>
              <a:ext uri="{FF2B5EF4-FFF2-40B4-BE49-F238E27FC236}">
                <a16:creationId xmlns:a16="http://schemas.microsoft.com/office/drawing/2014/main" id="{D1E5E900-20F6-4FE0-B6A7-2A94E5EDC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254000"/>
            <a:ext cx="32194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408577171ecb391c4a90a785">
            <a:extLst>
              <a:ext uri="{FF2B5EF4-FFF2-40B4-BE49-F238E27FC236}">
                <a16:creationId xmlns:a16="http://schemas.microsoft.com/office/drawing/2014/main" id="{76BFE58C-6CA1-4671-9FEC-70AA67ABC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6" y="1347789"/>
            <a:ext cx="3743325" cy="39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文本框 1">
            <a:extLst>
              <a:ext uri="{FF2B5EF4-FFF2-40B4-BE49-F238E27FC236}">
                <a16:creationId xmlns:a16="http://schemas.microsoft.com/office/drawing/2014/main" id="{196A9CBE-4B77-41B5-96CE-3BA3EB5E84B7}"/>
              </a:ext>
            </a:extLst>
          </p:cNvPr>
          <p:cNvSpPr txBox="1">
            <a:spLocks noChangeArrowheads="1"/>
          </p:cNvSpPr>
          <p:nvPr/>
        </p:nvSpPr>
        <p:spPr bwMode="auto">
          <a:xfrm>
            <a:off x="3016251" y="5969001"/>
            <a:ext cx="96439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latin typeface="仿宋_GB2312" pitchFamily="49" charset="-122"/>
                <a:ea typeface="仿宋_GB2312" pitchFamily="49" charset="-122"/>
              </a:rPr>
              <a:t>中国画注重写意，追求神似；西洋画注重写实，追求形似。</a:t>
            </a:r>
          </a:p>
          <a:p>
            <a:r>
              <a:rPr lang="zh-CN" altLang="en-US" dirty="0"/>
              <a:t>王昭君与貂蝉、西施、杨玉环中国古代四大美女，</a:t>
            </a:r>
            <a:r>
              <a:rPr lang="en-US" altLang="zh-CN" dirty="0"/>
              <a:t>--</a:t>
            </a:r>
            <a:r>
              <a:rPr lang="zh-CN" altLang="en-US" dirty="0"/>
              <a:t>落雁，晋朝时为避司马昭讳，又称“明妃” </a:t>
            </a:r>
          </a:p>
          <a:p>
            <a:r>
              <a:rPr lang="zh-CN" altLang="en-US" dirty="0"/>
              <a:t>维护汉匈关系稳定半个世纪，昭君出塞的故事千古流传。</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a:extLst>
              <a:ext uri="{FF2B5EF4-FFF2-40B4-BE49-F238E27FC236}">
                <a16:creationId xmlns:a16="http://schemas.microsoft.com/office/drawing/2014/main" id="{698789D4-C244-4A33-93E1-42F16D068062}"/>
              </a:ext>
            </a:extLst>
          </p:cNvPr>
          <p:cNvSpPr>
            <a:spLocks noGrp="1" noChangeArrowheads="1"/>
          </p:cNvSpPr>
          <p:nvPr>
            <p:ph idx="4294967295"/>
          </p:nvPr>
        </p:nvSpPr>
        <p:spPr>
          <a:xfrm>
            <a:off x="1828800" y="1600200"/>
            <a:ext cx="8610600" cy="5257800"/>
          </a:xfrm>
        </p:spPr>
        <p:txBody>
          <a:bodyPr/>
          <a:lstStyle/>
          <a:p>
            <a:pPr eaLnBrk="1" hangingPunct="1">
              <a:buFontTx/>
              <a:buNone/>
            </a:pPr>
            <a:endParaRPr lang="en-US" altLang="zh-CN" b="1" dirty="0">
              <a:latin typeface="仿宋_GB2312" pitchFamily="49" charset="-122"/>
              <a:ea typeface="仿宋_GB2312" pitchFamily="49" charset="-122"/>
            </a:endParaRPr>
          </a:p>
          <a:p>
            <a:pPr eaLnBrk="1" hangingPunct="1">
              <a:buFontTx/>
              <a:buNone/>
            </a:pPr>
            <a:endParaRPr lang="en-US" altLang="zh-CN" b="1" dirty="0">
              <a:latin typeface="仿宋_GB2312" pitchFamily="49" charset="-122"/>
              <a:ea typeface="仿宋_GB2312" pitchFamily="49" charset="-122"/>
            </a:endParaRPr>
          </a:p>
          <a:p>
            <a:pPr eaLnBrk="1" hangingPunct="1"/>
            <a:r>
              <a:rPr lang="zh-CN" altLang="en-US" b="1" dirty="0">
                <a:latin typeface="仿宋_GB2312" pitchFamily="49" charset="-122"/>
                <a:ea typeface="仿宋_GB2312" pitchFamily="49" charset="-122"/>
              </a:rPr>
              <a:t>中国：从整体到局部，由大到小</a:t>
            </a:r>
            <a:endParaRPr lang="en-US" altLang="zh-CN" b="1" dirty="0">
              <a:latin typeface="仿宋_GB2312" pitchFamily="49" charset="-122"/>
              <a:ea typeface="仿宋_GB2312" pitchFamily="49" charset="-122"/>
            </a:endParaRPr>
          </a:p>
          <a:p>
            <a:pPr eaLnBrk="1" hangingPunct="1"/>
            <a:r>
              <a:rPr lang="zh-CN" altLang="en-US" b="1" dirty="0">
                <a:latin typeface="仿宋_GB2312" pitchFamily="49" charset="-122"/>
                <a:ea typeface="仿宋_GB2312" pitchFamily="49" charset="-122"/>
              </a:rPr>
              <a:t>西方：相反。</a:t>
            </a:r>
          </a:p>
        </p:txBody>
      </p:sp>
      <p:pic>
        <p:nvPicPr>
          <p:cNvPr id="25605" name="Picture 10" descr="895017_125715003_2">
            <a:extLst>
              <a:ext uri="{FF2B5EF4-FFF2-40B4-BE49-F238E27FC236}">
                <a16:creationId xmlns:a16="http://schemas.microsoft.com/office/drawing/2014/main" id="{C810A7A2-7DCB-4D46-895C-9D46CDE50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588" y="4032251"/>
            <a:ext cx="3124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2" descr="9db097cfb281dc05b600c88e">
            <a:extLst>
              <a:ext uri="{FF2B5EF4-FFF2-40B4-BE49-F238E27FC236}">
                <a16:creationId xmlns:a16="http://schemas.microsoft.com/office/drawing/2014/main" id="{8A8361D6-6F93-4299-94C5-ECFD7135E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164" y="4197350"/>
            <a:ext cx="181292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charRg st="12" end="2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25605"/>
                                        </p:tgtEl>
                                      </p:cBhvr>
                                    </p:animEffect>
                                    <p:set>
                                      <p:cBhvr>
                                        <p:cTn id="19" dur="1" fill="hold">
                                          <p:stCondLst>
                                            <p:cond delay="499"/>
                                          </p:stCondLst>
                                        </p:cTn>
                                        <p:tgtEl>
                                          <p:spTgt spid="2560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nodeType="clickEffect">
                                  <p:stCondLst>
                                    <p:cond delay="0"/>
                                  </p:stCondLst>
                                  <p:childTnLst>
                                    <p:animEffect transition="out" filter="blinds(horizontal)">
                                      <p:cBhvr>
                                        <p:cTn id="23" dur="500"/>
                                        <p:tgtEl>
                                          <p:spTgt spid="25606"/>
                                        </p:tgtEl>
                                      </p:cBhvr>
                                    </p:animEffect>
                                    <p:set>
                                      <p:cBhvr>
                                        <p:cTn id="24" dur="1" fill="hold">
                                          <p:stCondLst>
                                            <p:cond delay="499"/>
                                          </p:stCondLst>
                                        </p:cTn>
                                        <p:tgtEl>
                                          <p:spTgt spid="2560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602">
                                            <p:txEl>
                                              <p:char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a:extLst>
              <a:ext uri="{FF2B5EF4-FFF2-40B4-BE49-F238E27FC236}">
                <a16:creationId xmlns:a16="http://schemas.microsoft.com/office/drawing/2014/main" id="{0C7293BD-9BE7-4DED-B77E-ECECEB7965B1}"/>
              </a:ext>
            </a:extLst>
          </p:cNvPr>
          <p:cNvSpPr>
            <a:spLocks noGrp="1" noChangeArrowheads="1"/>
          </p:cNvSpPr>
          <p:nvPr>
            <p:ph idx="4294967295"/>
          </p:nvPr>
        </p:nvSpPr>
        <p:spPr>
          <a:xfrm>
            <a:off x="1828800" y="735291"/>
            <a:ext cx="8610600" cy="6122709"/>
          </a:xfrm>
        </p:spPr>
        <p:txBody>
          <a:bodyPr/>
          <a:lstStyle/>
          <a:p>
            <a:pPr eaLnBrk="1" hangingPunct="1"/>
            <a:r>
              <a:rPr lang="zh-CN" altLang="en-US" b="1" dirty="0">
                <a:latin typeface="仿宋_GB2312" pitchFamily="49" charset="-122"/>
                <a:ea typeface="仿宋_GB2312" pitchFamily="49" charset="-122"/>
              </a:rPr>
              <a:t>西医治标，中医治本。</a:t>
            </a:r>
            <a:endParaRPr lang="en-US" altLang="zh-CN" b="1" dirty="0">
              <a:latin typeface="仿宋_GB2312" pitchFamily="49" charset="-122"/>
              <a:ea typeface="仿宋_GB2312" pitchFamily="49" charset="-122"/>
            </a:endParaRPr>
          </a:p>
          <a:p>
            <a:pPr eaLnBrk="1" hangingPunct="1">
              <a:buFontTx/>
              <a:buNone/>
            </a:pPr>
            <a:endParaRPr lang="en-US" altLang="zh-CN" b="1" dirty="0">
              <a:latin typeface="仿宋_GB2312" pitchFamily="49" charset="-122"/>
              <a:ea typeface="仿宋_GB2312" pitchFamily="49" charset="-122"/>
            </a:endParaRPr>
          </a:p>
          <a:p>
            <a:pPr eaLnBrk="1" hangingPunct="1"/>
            <a:endParaRPr lang="zh-CN" altLang="en-US" b="1" dirty="0">
              <a:latin typeface="仿宋_GB2312" pitchFamily="49" charset="-122"/>
              <a:ea typeface="仿宋_GB2312" pitchFamily="49" charset="-122"/>
            </a:endParaRPr>
          </a:p>
        </p:txBody>
      </p:sp>
      <p:pic>
        <p:nvPicPr>
          <p:cNvPr id="25603" name="Picture 6" descr="01300000287993122914332765236">
            <a:extLst>
              <a:ext uri="{FF2B5EF4-FFF2-40B4-BE49-F238E27FC236}">
                <a16:creationId xmlns:a16="http://schemas.microsoft.com/office/drawing/2014/main" id="{464E61A2-0BAF-4DC1-A6FB-A32F16E4D51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779"/>
          <a:stretch>
            <a:fillRect/>
          </a:stretch>
        </p:blipFill>
        <p:spPr bwMode="auto">
          <a:xfrm>
            <a:off x="2976564" y="2381250"/>
            <a:ext cx="19843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8" descr="sy_2009112521590161707">
            <a:extLst>
              <a:ext uri="{FF2B5EF4-FFF2-40B4-BE49-F238E27FC236}">
                <a16:creationId xmlns:a16="http://schemas.microsoft.com/office/drawing/2014/main" id="{D01793C3-A5C9-4A2B-966B-4FA8C7BBA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825" y="3867150"/>
            <a:ext cx="193833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p:cTn id="18" dur="500"/>
                                        <p:tgtEl>
                                          <p:spTgt spid="25603"/>
                                        </p:tgtEl>
                                        <p:attrNameLst>
                                          <p:attrName>ppt_x</p:attrName>
                                        </p:attrNameLst>
                                      </p:cBhvr>
                                      <p:tavLst>
                                        <p:tav tm="0">
                                          <p:val>
                                            <p:strVal val="ppt_x"/>
                                          </p:val>
                                        </p:tav>
                                        <p:tav tm="100000">
                                          <p:val>
                                            <p:strVal val="ppt_x"/>
                                          </p:val>
                                        </p:tav>
                                      </p:tavLst>
                                    </p:anim>
                                    <p:anim calcmode="lin" valueType="num">
                                      <p:cBhvr>
                                        <p:cTn id="19" dur="500"/>
                                        <p:tgtEl>
                                          <p:spTgt spid="25603"/>
                                        </p:tgtEl>
                                        <p:attrNameLst>
                                          <p:attrName>ppt_y</p:attrName>
                                        </p:attrNameLst>
                                      </p:cBhvr>
                                      <p:tavLst>
                                        <p:tav tm="0">
                                          <p:val>
                                            <p:strVal val="ppt_y"/>
                                          </p:val>
                                        </p:tav>
                                        <p:tav tm="100000">
                                          <p:val>
                                            <p:strVal val="1+ppt_h/2"/>
                                          </p:val>
                                        </p:tav>
                                      </p:tavLst>
                                    </p:anim>
                                    <p:set>
                                      <p:cBhvr>
                                        <p:cTn id="20" dur="1" fill="hold">
                                          <p:stCondLst>
                                            <p:cond delay="499"/>
                                          </p:stCondLst>
                                        </p:cTn>
                                        <p:tgtEl>
                                          <p:spTgt spid="2560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p:cTn id="24" dur="500"/>
                                        <p:tgtEl>
                                          <p:spTgt spid="25604"/>
                                        </p:tgtEl>
                                        <p:attrNameLst>
                                          <p:attrName>ppt_x</p:attrName>
                                        </p:attrNameLst>
                                      </p:cBhvr>
                                      <p:tavLst>
                                        <p:tav tm="0">
                                          <p:val>
                                            <p:strVal val="ppt_x"/>
                                          </p:val>
                                        </p:tav>
                                        <p:tav tm="100000">
                                          <p:val>
                                            <p:strVal val="ppt_x"/>
                                          </p:val>
                                        </p:tav>
                                      </p:tavLst>
                                    </p:anim>
                                    <p:anim calcmode="lin" valueType="num">
                                      <p:cBhvr>
                                        <p:cTn id="25" dur="500"/>
                                        <p:tgtEl>
                                          <p:spTgt spid="25604"/>
                                        </p:tgtEl>
                                        <p:attrNameLst>
                                          <p:attrName>ppt_y</p:attrName>
                                        </p:attrNameLst>
                                      </p:cBhvr>
                                      <p:tavLst>
                                        <p:tav tm="0">
                                          <p:val>
                                            <p:strVal val="ppt_y"/>
                                          </p:val>
                                        </p:tav>
                                        <p:tav tm="100000">
                                          <p:val>
                                            <p:strVal val="1+ppt_h/2"/>
                                          </p:val>
                                        </p:tav>
                                      </p:tavLst>
                                    </p:anim>
                                    <p:set>
                                      <p:cBhvr>
                                        <p:cTn id="26" dur="1" fill="hold">
                                          <p:stCondLst>
                                            <p:cond delay="499"/>
                                          </p:stCondLst>
                                        </p:cTn>
                                        <p:tgtEl>
                                          <p:spTgt spid="256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a:extLst>
              <a:ext uri="{FF2B5EF4-FFF2-40B4-BE49-F238E27FC236}">
                <a16:creationId xmlns:a16="http://schemas.microsoft.com/office/drawing/2014/main" id="{81DDCD32-96B5-4FDA-80BE-3ED64665AA2C}"/>
              </a:ext>
            </a:extLst>
          </p:cNvPr>
          <p:cNvSpPr>
            <a:spLocks noGrp="1" noChangeArrowheads="1"/>
          </p:cNvSpPr>
          <p:nvPr>
            <p:ph idx="4294967295"/>
          </p:nvPr>
        </p:nvSpPr>
        <p:spPr>
          <a:xfrm>
            <a:off x="1479550" y="874337"/>
            <a:ext cx="8610600" cy="5257800"/>
          </a:xfrm>
        </p:spPr>
        <p:txBody>
          <a:bodyPr/>
          <a:lstStyle/>
          <a:p>
            <a:pPr eaLnBrk="1" hangingPunct="1">
              <a:buFontTx/>
              <a:buNone/>
            </a:pPr>
            <a:endParaRPr lang="en-US" altLang="zh-CN" b="1" dirty="0">
              <a:latin typeface="仿宋_GB2312" pitchFamily="49" charset="-122"/>
              <a:ea typeface="仿宋_GB2312" pitchFamily="49" charset="-122"/>
            </a:endParaRPr>
          </a:p>
          <a:p>
            <a:pPr eaLnBrk="1" hangingPunct="1"/>
            <a:r>
              <a:rPr lang="zh-CN" altLang="en-US" b="1" dirty="0">
                <a:latin typeface="仿宋_GB2312" pitchFamily="49" charset="-122"/>
                <a:ea typeface="仿宋_GB2312" pitchFamily="49" charset="-122"/>
              </a:rPr>
              <a:t>中国烹饪讲究“五味调和”，荤素搭配；</a:t>
            </a:r>
            <a:endParaRPr lang="en-US" altLang="zh-CN" b="1" dirty="0">
              <a:latin typeface="仿宋_GB2312" pitchFamily="49" charset="-122"/>
              <a:ea typeface="仿宋_GB2312" pitchFamily="49" charset="-122"/>
            </a:endParaRPr>
          </a:p>
          <a:p>
            <a:pPr eaLnBrk="1" hangingPunct="1"/>
            <a:r>
              <a:rPr lang="zh-CN" altLang="en-US" b="1" dirty="0">
                <a:latin typeface="仿宋_GB2312" pitchFamily="49" charset="-122"/>
                <a:ea typeface="仿宋_GB2312" pitchFamily="49" charset="-122"/>
              </a:rPr>
              <a:t>西方饮食单一，注重营养结构。</a:t>
            </a:r>
            <a:endParaRPr lang="en-US" altLang="zh-CN" b="1" dirty="0">
              <a:latin typeface="仿宋_GB2312" pitchFamily="49" charset="-122"/>
              <a:ea typeface="仿宋_GB2312" pitchFamily="49" charset="-122"/>
            </a:endParaRPr>
          </a:p>
          <a:p>
            <a:pPr eaLnBrk="1" hangingPunct="1"/>
            <a:endParaRPr lang="en-US" altLang="zh-CN" b="1" dirty="0">
              <a:latin typeface="仿宋_GB2312" pitchFamily="49" charset="-122"/>
              <a:ea typeface="仿宋_GB2312" pitchFamily="49" charset="-122"/>
            </a:endParaRPr>
          </a:p>
          <a:p>
            <a:pPr eaLnBrk="1" hangingPunct="1"/>
            <a:endParaRPr lang="zh-CN" altLang="en-US" b="1" dirty="0">
              <a:latin typeface="仿宋_GB2312" pitchFamily="49" charset="-122"/>
              <a:ea typeface="仿宋_GB2312" pitchFamily="49" charset="-122"/>
            </a:endParaRPr>
          </a:p>
        </p:txBody>
      </p:sp>
      <p:pic>
        <p:nvPicPr>
          <p:cNvPr id="25607" name="Picture 14" descr="a581002e4d5633fcdca1c8a92524df84">
            <a:extLst>
              <a:ext uri="{FF2B5EF4-FFF2-40B4-BE49-F238E27FC236}">
                <a16:creationId xmlns:a16="http://schemas.microsoft.com/office/drawing/2014/main" id="{6AD50F0A-3758-4AAF-AAD5-96A437C59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354"/>
          <a:stretch>
            <a:fillRect/>
          </a:stretch>
        </p:blipFill>
        <p:spPr bwMode="auto">
          <a:xfrm>
            <a:off x="6026150" y="4583835"/>
            <a:ext cx="1714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6" descr="W020051024542128432822">
            <a:extLst>
              <a:ext uri="{FF2B5EF4-FFF2-40B4-BE49-F238E27FC236}">
                <a16:creationId xmlns:a16="http://schemas.microsoft.com/office/drawing/2014/main" id="{EB4639F4-5371-4C2A-A62F-5871A5DFA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950" y="2855095"/>
            <a:ext cx="28575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图片 1">
            <a:extLst>
              <a:ext uri="{FF2B5EF4-FFF2-40B4-BE49-F238E27FC236}">
                <a16:creationId xmlns:a16="http://schemas.microsoft.com/office/drawing/2014/main" id="{08AC380C-7B13-47DE-B8CC-3E79378A7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850" y="3196670"/>
            <a:ext cx="3810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charRg st="37" end="3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p:cTn id="18" dur="500"/>
                                        <p:tgtEl>
                                          <p:spTgt spid="25607"/>
                                        </p:tgtEl>
                                        <p:attrNameLst>
                                          <p:attrName>ppt_x</p:attrName>
                                        </p:attrNameLst>
                                      </p:cBhvr>
                                      <p:tavLst>
                                        <p:tav tm="0">
                                          <p:val>
                                            <p:strVal val="ppt_x"/>
                                          </p:val>
                                        </p:tav>
                                        <p:tav tm="100000">
                                          <p:val>
                                            <p:strVal val="ppt_x"/>
                                          </p:val>
                                        </p:tav>
                                      </p:tavLst>
                                    </p:anim>
                                    <p:anim calcmode="lin" valueType="num">
                                      <p:cBhvr>
                                        <p:cTn id="19" dur="500"/>
                                        <p:tgtEl>
                                          <p:spTgt spid="25607"/>
                                        </p:tgtEl>
                                        <p:attrNameLst>
                                          <p:attrName>ppt_y</p:attrName>
                                        </p:attrNameLst>
                                      </p:cBhvr>
                                      <p:tavLst>
                                        <p:tav tm="0">
                                          <p:val>
                                            <p:strVal val="ppt_y"/>
                                          </p:val>
                                        </p:tav>
                                        <p:tav tm="100000">
                                          <p:val>
                                            <p:strVal val="1+ppt_h/2"/>
                                          </p:val>
                                        </p:tav>
                                      </p:tavLst>
                                    </p:anim>
                                    <p:set>
                                      <p:cBhvr>
                                        <p:cTn id="20" dur="1" fill="hold">
                                          <p:stCondLst>
                                            <p:cond delay="499"/>
                                          </p:stCondLst>
                                        </p:cTn>
                                        <p:tgtEl>
                                          <p:spTgt spid="2560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nodeType="clickEffect">
                                  <p:stCondLst>
                                    <p:cond delay="0"/>
                                  </p:stCondLst>
                                  <p:childTnLst>
                                    <p:anim calcmode="lin" valueType="num">
                                      <p:cBhvr>
                                        <p:cTn id="24" dur="500"/>
                                        <p:tgtEl>
                                          <p:spTgt spid="25608"/>
                                        </p:tgtEl>
                                        <p:attrNameLst>
                                          <p:attrName>ppt_x</p:attrName>
                                        </p:attrNameLst>
                                      </p:cBhvr>
                                      <p:tavLst>
                                        <p:tav tm="0">
                                          <p:val>
                                            <p:strVal val="ppt_x"/>
                                          </p:val>
                                        </p:tav>
                                        <p:tav tm="100000">
                                          <p:val>
                                            <p:strVal val="ppt_x"/>
                                          </p:val>
                                        </p:tav>
                                      </p:tavLst>
                                    </p:anim>
                                    <p:anim calcmode="lin" valueType="num">
                                      <p:cBhvr>
                                        <p:cTn id="25" dur="500"/>
                                        <p:tgtEl>
                                          <p:spTgt spid="25608"/>
                                        </p:tgtEl>
                                        <p:attrNameLst>
                                          <p:attrName>ppt_y</p:attrName>
                                        </p:attrNameLst>
                                      </p:cBhvr>
                                      <p:tavLst>
                                        <p:tav tm="0">
                                          <p:val>
                                            <p:strVal val="ppt_y"/>
                                          </p:val>
                                        </p:tav>
                                        <p:tav tm="100000">
                                          <p:val>
                                            <p:strVal val="1+ppt_h/2"/>
                                          </p:val>
                                        </p:tav>
                                      </p:tavLst>
                                    </p:anim>
                                    <p:set>
                                      <p:cBhvr>
                                        <p:cTn id="26" dur="1" fill="hold">
                                          <p:stCondLst>
                                            <p:cond delay="499"/>
                                          </p:stCondLst>
                                        </p:cTn>
                                        <p:tgtEl>
                                          <p:spTgt spid="256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a:extLst>
              <a:ext uri="{FF2B5EF4-FFF2-40B4-BE49-F238E27FC236}">
                <a16:creationId xmlns:a16="http://schemas.microsoft.com/office/drawing/2014/main" id="{35F88C19-0F1A-4B89-A187-040325855EEC}"/>
              </a:ext>
            </a:extLst>
          </p:cNvPr>
          <p:cNvSpPr>
            <a:spLocks noGrp="1" noChangeArrowheads="1"/>
          </p:cNvSpPr>
          <p:nvPr>
            <p:ph idx="1"/>
          </p:nvPr>
        </p:nvSpPr>
        <p:spPr>
          <a:xfrm>
            <a:off x="1981200" y="1600200"/>
            <a:ext cx="8229600" cy="4046456"/>
          </a:xfrm>
        </p:spPr>
        <p:txBody>
          <a:bodyPr>
            <a:noAutofit/>
          </a:bodyPr>
          <a:lstStyle/>
          <a:p>
            <a:pPr eaLnBrk="1" hangingPunct="1">
              <a:lnSpc>
                <a:spcPct val="150000"/>
              </a:lnSpc>
              <a:buFontTx/>
              <a:buNone/>
            </a:pPr>
            <a:r>
              <a:rPr lang="zh-CN" altLang="en-US" b="1" dirty="0">
                <a:ea typeface="楷体_GB2312" pitchFamily="49" charset="-122"/>
                <a:sym typeface="Arial" panose="020B0604020202020204" pitchFamily="34" charset="0"/>
              </a:rPr>
              <a:t>中国人的整体思维模式:</a:t>
            </a:r>
          </a:p>
          <a:p>
            <a:pPr eaLnBrk="1" hangingPunct="1">
              <a:lnSpc>
                <a:spcPct val="150000"/>
              </a:lnSpc>
              <a:buFontTx/>
              <a:buNone/>
            </a:pPr>
            <a:r>
              <a:rPr lang="zh-CN" altLang="en-US" b="1" dirty="0">
                <a:solidFill>
                  <a:srgbClr val="FF0000"/>
                </a:solidFill>
                <a:ea typeface="楷体_GB2312" pitchFamily="49" charset="-122"/>
                <a:sym typeface="Arial" panose="020B0604020202020204" pitchFamily="34" charset="0"/>
              </a:rPr>
              <a:t>           先整体后局部，是演绎式的。</a:t>
            </a:r>
          </a:p>
          <a:p>
            <a:pPr eaLnBrk="1" hangingPunct="1">
              <a:lnSpc>
                <a:spcPct val="150000"/>
              </a:lnSpc>
              <a:buFontTx/>
              <a:buNone/>
            </a:pPr>
            <a:r>
              <a:rPr lang="zh-CN" altLang="en-US" b="1" dirty="0">
                <a:ea typeface="楷体_GB2312" pitchFamily="49" charset="-122"/>
                <a:sym typeface="Arial" panose="020B0604020202020204" pitchFamily="34" charset="0"/>
              </a:rPr>
              <a:t>西方人的分析思维模式:</a:t>
            </a:r>
          </a:p>
          <a:p>
            <a:pPr eaLnBrk="1" hangingPunct="1">
              <a:lnSpc>
                <a:spcPct val="150000"/>
              </a:lnSpc>
              <a:buFontTx/>
              <a:buNone/>
            </a:pPr>
            <a:r>
              <a:rPr lang="zh-CN" altLang="en-US" b="1" dirty="0">
                <a:solidFill>
                  <a:srgbClr val="FF0000"/>
                </a:solidFill>
                <a:ea typeface="楷体_GB2312" pitchFamily="49" charset="-122"/>
                <a:sym typeface="Arial" panose="020B0604020202020204" pitchFamily="34" charset="0"/>
              </a:rPr>
              <a:t>          先局部后整体，归纳式、线条式的。</a:t>
            </a:r>
            <a:r>
              <a:rPr lang="zh-CN" altLang="en-US" b="1" dirty="0">
                <a:ea typeface="楷体_GB2312" pitchFamily="49" charset="-122"/>
                <a:sym typeface="Arial" panose="020B0604020202020204" pitchFamily="34" charset="0"/>
              </a:rPr>
              <a:t> </a:t>
            </a:r>
          </a:p>
        </p:txBody>
      </p:sp>
      <p:sp>
        <p:nvSpPr>
          <p:cNvPr id="5" name="文本框 4">
            <a:extLst>
              <a:ext uri="{FF2B5EF4-FFF2-40B4-BE49-F238E27FC236}">
                <a16:creationId xmlns:a16="http://schemas.microsoft.com/office/drawing/2014/main" id="{85A2BA3A-618E-B8C6-6998-BD5B155AE9DB}"/>
              </a:ext>
            </a:extLst>
          </p:cNvPr>
          <p:cNvSpPr txBox="1"/>
          <p:nvPr/>
        </p:nvSpPr>
        <p:spPr>
          <a:xfrm>
            <a:off x="2535810" y="584463"/>
            <a:ext cx="6607404" cy="673005"/>
          </a:xfrm>
          <a:prstGeom prst="rect">
            <a:avLst/>
          </a:prstGeom>
          <a:noFill/>
        </p:spPr>
        <p:txBody>
          <a:bodyPr wrap="square">
            <a:spAutoFit/>
          </a:bodyPr>
          <a:lstStyle/>
          <a:p>
            <a:pPr marL="228600" marR="0" lvl="0" indent="-228600" algn="l" defTabSz="914400" rtl="0" eaLnBrk="1" fontAlgn="auto" latinLnBrk="0" hangingPunct="1">
              <a:lnSpc>
                <a:spcPct val="150000"/>
              </a:lnSpc>
              <a:spcBef>
                <a:spcPts val="1000"/>
              </a:spcBef>
              <a:spcAft>
                <a:spcPts val="0"/>
              </a:spcAft>
              <a:buClrTx/>
              <a:buSzTx/>
              <a:buFontTx/>
              <a:buNone/>
              <a:tabLst/>
              <a:defRPr/>
            </a:pPr>
            <a:r>
              <a:rPr lang="en-US" altLang="zh-CN" sz="2800" b="1" dirty="0">
                <a:solidFill>
                  <a:srgbClr val="0000FF"/>
                </a:solidFill>
                <a:latin typeface="等线" panose="020F0502020204030204"/>
                <a:ea typeface="等线" panose="02010600030101010101" pitchFamily="2" charset="-122"/>
              </a:rPr>
              <a:t>1</a:t>
            </a:r>
            <a:r>
              <a:rPr kumimoji="0" lang="zh-CN" altLang="en-US" sz="2800" b="1" i="0" u="none" strike="noStrike" kern="1200" cap="none" spc="0" normalizeH="0" baseline="0" noProof="0" dirty="0">
                <a:ln>
                  <a:noFill/>
                </a:ln>
                <a:solidFill>
                  <a:srgbClr val="0000FF"/>
                </a:solidFill>
                <a:effectLst/>
                <a:uLnTx/>
                <a:uFillTx/>
                <a:latin typeface="等线" panose="020F0502020204030204"/>
                <a:ea typeface="等线" panose="02010600030101010101" pitchFamily="2" charset="-122"/>
                <a:cs typeface="+mn-cs"/>
              </a:rPr>
              <a:t>、 整体思维与</a:t>
            </a:r>
            <a:r>
              <a:rPr lang="zh-CN" altLang="en-US" sz="2800" b="1" dirty="0">
                <a:solidFill>
                  <a:srgbClr val="0000FF"/>
                </a:solidFill>
                <a:latin typeface="等线" panose="020F0502020204030204"/>
                <a:ea typeface="等线" panose="02010600030101010101" pitchFamily="2" charset="-122"/>
              </a:rPr>
              <a:t>分析</a:t>
            </a:r>
            <a:r>
              <a:rPr kumimoji="0" lang="zh-CN" altLang="en-US" sz="2800" b="1" i="0" u="none" strike="noStrike" kern="1200" cap="none" spc="0" normalizeH="0" baseline="0" noProof="0" dirty="0">
                <a:ln>
                  <a:noFill/>
                </a:ln>
                <a:solidFill>
                  <a:srgbClr val="0000FF"/>
                </a:solidFill>
                <a:effectLst/>
                <a:uLnTx/>
                <a:uFillTx/>
                <a:latin typeface="等线" panose="020F0502020204030204"/>
                <a:ea typeface="等线" panose="02010600030101010101" pitchFamily="2" charset="-122"/>
                <a:cs typeface="+mn-cs"/>
              </a:rPr>
              <a:t>思维</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a:extLst>
              <a:ext uri="{FF2B5EF4-FFF2-40B4-BE49-F238E27FC236}">
                <a16:creationId xmlns:a16="http://schemas.microsoft.com/office/drawing/2014/main" id="{2174970E-57A7-4AAC-B10D-1EBD1C47E2CF}"/>
              </a:ext>
            </a:extLst>
          </p:cNvPr>
          <p:cNvSpPr>
            <a:spLocks noGrp="1" noChangeArrowheads="1"/>
          </p:cNvSpPr>
          <p:nvPr>
            <p:ph idx="1"/>
          </p:nvPr>
        </p:nvSpPr>
        <p:spPr/>
        <p:txBody>
          <a:bodyPr/>
          <a:lstStyle/>
          <a:p>
            <a:pPr>
              <a:lnSpc>
                <a:spcPct val="150000"/>
              </a:lnSpc>
              <a:buNone/>
            </a:pPr>
            <a:r>
              <a:rPr lang="zh-CN" altLang="en-US" b="1" dirty="0"/>
              <a:t>      语言方面，英语的表达顺序是</a:t>
            </a:r>
            <a:r>
              <a:rPr lang="zh-CN" altLang="en-US" b="1" dirty="0">
                <a:solidFill>
                  <a:srgbClr val="FF0000"/>
                </a:solidFill>
              </a:rPr>
              <a:t>从小到大</a:t>
            </a:r>
            <a:r>
              <a:rPr lang="zh-CN" altLang="en-US" b="1" dirty="0"/>
              <a:t>。汉语是</a:t>
            </a:r>
            <a:r>
              <a:rPr lang="zh-CN" altLang="en-US" b="1" dirty="0">
                <a:solidFill>
                  <a:srgbClr val="FF0000"/>
                </a:solidFill>
              </a:rPr>
              <a:t>从大到小</a:t>
            </a:r>
            <a:r>
              <a:rPr lang="zh-CN" altLang="en-US" b="1" dirty="0"/>
              <a:t>。</a:t>
            </a:r>
            <a:endParaRPr lang="en-US" altLang="zh-CN" b="1" dirty="0"/>
          </a:p>
          <a:p>
            <a:pPr eaLnBrk="1" hangingPunct="1">
              <a:lnSpc>
                <a:spcPct val="150000"/>
              </a:lnSpc>
              <a:buFontTx/>
              <a:buNone/>
            </a:pPr>
            <a:r>
              <a:rPr lang="zh-CN" altLang="en-US" dirty="0"/>
              <a:t>    </a:t>
            </a:r>
            <a:r>
              <a:rPr lang="en-US" altLang="zh-CN" dirty="0"/>
              <a:t>   </a:t>
            </a:r>
            <a:r>
              <a:rPr lang="zh-CN" altLang="en-US" dirty="0"/>
              <a:t>汉语学习者听汉语，听完整的句子才能明白其中意思，</a:t>
            </a:r>
            <a:endParaRPr lang="en-US" altLang="zh-CN" dirty="0"/>
          </a:p>
          <a:p>
            <a:pPr eaLnBrk="1" hangingPunct="1">
              <a:lnSpc>
                <a:spcPct val="150000"/>
              </a:lnSpc>
              <a:buFontTx/>
              <a:buNone/>
            </a:pPr>
            <a:r>
              <a:rPr lang="en-US" altLang="zh-CN" dirty="0"/>
              <a:t>   </a:t>
            </a:r>
            <a:r>
              <a:rPr lang="zh-CN" altLang="en-US" dirty="0"/>
              <a:t>    英语可以听主要的句子成分。</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39473D26-7E23-465F-9418-A15B06583607}"/>
              </a:ext>
            </a:extLst>
          </p:cNvPr>
          <p:cNvSpPr>
            <a:spLocks noGrp="1" noChangeArrowheads="1"/>
          </p:cNvSpPr>
          <p:nvPr>
            <p:ph idx="1"/>
          </p:nvPr>
        </p:nvSpPr>
        <p:spPr>
          <a:xfrm>
            <a:off x="1981200" y="1600200"/>
            <a:ext cx="8229600" cy="1905000"/>
          </a:xfrm>
        </p:spPr>
        <p:txBody>
          <a:bodyPr>
            <a:normAutofit/>
          </a:bodyPr>
          <a:lstStyle/>
          <a:p>
            <a:pPr>
              <a:lnSpc>
                <a:spcPct val="150000"/>
              </a:lnSpc>
            </a:pPr>
            <a:r>
              <a:rPr lang="zh-CN" altLang="en-US" b="1" dirty="0">
                <a:solidFill>
                  <a:srgbClr val="00B0F0"/>
                </a:solidFill>
                <a:latin typeface="仿宋_GB2312" pitchFamily="49" charset="-122"/>
                <a:ea typeface="仿宋_GB2312" pitchFamily="49" charset="-122"/>
              </a:rPr>
              <a:t>中文顺序</a:t>
            </a:r>
            <a:r>
              <a:rPr lang="zh-CN" altLang="en-US" b="1" dirty="0">
                <a:latin typeface="仿宋_GB2312" pitchFamily="49" charset="-122"/>
                <a:ea typeface="仿宋_GB2312" pitchFamily="49" charset="-122"/>
              </a:rPr>
              <a:t>：</a:t>
            </a:r>
            <a:r>
              <a:rPr lang="zh-CN" altLang="en-US" b="1" dirty="0">
                <a:latin typeface="Times New Roman" panose="02020603050405020304" pitchFamily="18" charset="0"/>
                <a:ea typeface="仿宋_GB2312" pitchFamily="49" charset="-122"/>
              </a:rPr>
              <a:t>昨天我和同学们参观了那个据说是中国唯一的以海外交通史为专题的博物馆。</a:t>
            </a:r>
            <a:endParaRPr lang="en-US" altLang="en-US" b="1" dirty="0">
              <a:latin typeface="Times New Roman" panose="02020603050405020304" pitchFamily="18" charset="0"/>
              <a:ea typeface="仿宋_GB2312" pitchFamily="49" charset="-122"/>
            </a:endParaRPr>
          </a:p>
        </p:txBody>
      </p:sp>
      <p:sp>
        <p:nvSpPr>
          <p:cNvPr id="4" name="Rectangle 3">
            <a:extLst>
              <a:ext uri="{FF2B5EF4-FFF2-40B4-BE49-F238E27FC236}">
                <a16:creationId xmlns:a16="http://schemas.microsoft.com/office/drawing/2014/main" id="{D3FF810D-D9CE-49D0-B878-5FF25EB54B5C}"/>
              </a:ext>
            </a:extLst>
          </p:cNvPr>
          <p:cNvSpPr txBox="1">
            <a:spLocks noChangeArrowheads="1"/>
          </p:cNvSpPr>
          <p:nvPr/>
        </p:nvSpPr>
        <p:spPr bwMode="auto">
          <a:xfrm>
            <a:off x="1828800" y="3657600"/>
            <a:ext cx="8229600" cy="252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楷体_GB2312" pitchFamily="49" charset="-122"/>
              </a:defRPr>
            </a:lvl1pPr>
            <a:lvl2pPr>
              <a:defRPr>
                <a:solidFill>
                  <a:schemeClr val="tx1"/>
                </a:solidFill>
                <a:latin typeface="Arial" panose="020B0604020202020204" pitchFamily="34" charset="0"/>
                <a:ea typeface="楷体_GB2312" pitchFamily="49" charset="-122"/>
              </a:defRPr>
            </a:lvl2pPr>
            <a:lvl3pPr>
              <a:defRPr>
                <a:solidFill>
                  <a:schemeClr val="tx1"/>
                </a:solidFill>
                <a:latin typeface="Arial" panose="020B0604020202020204" pitchFamily="34" charset="0"/>
                <a:ea typeface="楷体_GB2312" pitchFamily="49" charset="-122"/>
              </a:defRPr>
            </a:lvl3pPr>
            <a:lvl4pPr>
              <a:defRPr>
                <a:solidFill>
                  <a:schemeClr val="tx1"/>
                </a:solidFill>
                <a:latin typeface="Arial" panose="020B0604020202020204" pitchFamily="34" charset="0"/>
                <a:ea typeface="楷体_GB2312" pitchFamily="49" charset="-122"/>
              </a:defRPr>
            </a:lvl4pPr>
            <a:lvl5pPr>
              <a:defRPr>
                <a:solidFill>
                  <a:schemeClr val="tx1"/>
                </a:solidFill>
                <a:latin typeface="Arial" panose="020B0604020202020204" pitchFamily="34" charset="0"/>
                <a:ea typeface="楷体_GB2312" pitchFamily="49" charset="-122"/>
              </a:defRPr>
            </a:lvl5pPr>
            <a:lvl6pPr fontAlgn="base">
              <a:spcBef>
                <a:spcPct val="0"/>
              </a:spcBef>
              <a:spcAft>
                <a:spcPct val="0"/>
              </a:spcAft>
              <a:defRPr>
                <a:solidFill>
                  <a:schemeClr val="tx1"/>
                </a:solidFill>
                <a:latin typeface="Arial" panose="020B0604020202020204" pitchFamily="34" charset="0"/>
                <a:ea typeface="楷体_GB2312" pitchFamily="49" charset="-122"/>
              </a:defRPr>
            </a:lvl6pPr>
            <a:lvl7pPr fontAlgn="base">
              <a:spcBef>
                <a:spcPct val="0"/>
              </a:spcBef>
              <a:spcAft>
                <a:spcPct val="0"/>
              </a:spcAft>
              <a:defRPr>
                <a:solidFill>
                  <a:schemeClr val="tx1"/>
                </a:solidFill>
                <a:latin typeface="Arial" panose="020B0604020202020204" pitchFamily="34" charset="0"/>
                <a:ea typeface="楷体_GB2312" pitchFamily="49" charset="-122"/>
              </a:defRPr>
            </a:lvl7pPr>
            <a:lvl8pPr fontAlgn="base">
              <a:spcBef>
                <a:spcPct val="0"/>
              </a:spcBef>
              <a:spcAft>
                <a:spcPct val="0"/>
              </a:spcAft>
              <a:defRPr>
                <a:solidFill>
                  <a:schemeClr val="tx1"/>
                </a:solidFill>
                <a:latin typeface="Arial" panose="020B0604020202020204" pitchFamily="34" charset="0"/>
                <a:ea typeface="楷体_GB2312" pitchFamily="49" charset="-122"/>
              </a:defRPr>
            </a:lvl8pPr>
            <a:lvl9pPr fontAlgn="base">
              <a:spcBef>
                <a:spcPct val="0"/>
              </a:spcBef>
              <a:spcAft>
                <a:spcPct val="0"/>
              </a:spcAft>
              <a:defRPr>
                <a:solidFill>
                  <a:schemeClr val="tx1"/>
                </a:solidFill>
                <a:latin typeface="Arial" panose="020B0604020202020204" pitchFamily="34" charset="0"/>
                <a:ea typeface="楷体_GB2312" pitchFamily="49" charset="-122"/>
              </a:defRPr>
            </a:lvl9pPr>
          </a:lstStyle>
          <a:p>
            <a:pPr>
              <a:lnSpc>
                <a:spcPct val="150000"/>
              </a:lnSpc>
              <a:spcBef>
                <a:spcPct val="20000"/>
              </a:spcBef>
              <a:buFontTx/>
              <a:buChar char="•"/>
            </a:pPr>
            <a:r>
              <a:rPr lang="zh-CN" altLang="en-US" sz="2400" b="1" dirty="0">
                <a:solidFill>
                  <a:srgbClr val="00B0F0"/>
                </a:solidFill>
                <a:latin typeface="仿宋_GB2312" pitchFamily="49" charset="-122"/>
                <a:ea typeface="仿宋_GB2312" pitchFamily="49" charset="-122"/>
              </a:rPr>
              <a:t>英文顺序</a:t>
            </a:r>
            <a:r>
              <a:rPr lang="zh-CN" altLang="en-US" sz="2400" b="1" dirty="0">
                <a:latin typeface="仿宋_GB2312" pitchFamily="49" charset="-122"/>
                <a:ea typeface="仿宋_GB2312" pitchFamily="49" charset="-122"/>
              </a:rPr>
              <a:t>：</a:t>
            </a:r>
          </a:p>
          <a:p>
            <a:pPr>
              <a:lnSpc>
                <a:spcPct val="150000"/>
              </a:lnSpc>
              <a:spcBef>
                <a:spcPct val="20000"/>
              </a:spcBef>
              <a:buFontTx/>
              <a:buChar char="•"/>
            </a:pPr>
            <a:r>
              <a:rPr lang="en-US" altLang="en-US" sz="2400" b="1" dirty="0">
                <a:latin typeface="Times New Roman" panose="02020603050405020304" pitchFamily="18" charset="0"/>
                <a:ea typeface="仿宋_GB2312" pitchFamily="49" charset="-122"/>
              </a:rPr>
              <a:t>Yesterday, the students and I visited the museum</a:t>
            </a:r>
            <a:r>
              <a:rPr lang="zh-CN" altLang="en-US" sz="2400" b="1" dirty="0">
                <a:latin typeface="Times New Roman" panose="02020603050405020304" pitchFamily="18" charset="0"/>
                <a:ea typeface="仿宋_GB2312" pitchFamily="49" charset="-122"/>
              </a:rPr>
              <a:t>，</a:t>
            </a:r>
            <a:r>
              <a:rPr lang="en-US" altLang="en-US" sz="2400" b="1" dirty="0">
                <a:latin typeface="Times New Roman" panose="02020603050405020304" pitchFamily="18" charset="0"/>
                <a:ea typeface="仿宋_GB2312" pitchFamily="49" charset="-122"/>
              </a:rPr>
              <a:t>that is said to be Chinese only overseas museum of traffic theme.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in)">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3336260-DDEE-4838-8ECC-17ADC6325A4B}"/>
              </a:ext>
            </a:extLst>
          </p:cNvPr>
          <p:cNvSpPr>
            <a:spLocks noGrp="1" noChangeArrowheads="1"/>
          </p:cNvSpPr>
          <p:nvPr>
            <p:ph idx="1"/>
          </p:nvPr>
        </p:nvSpPr>
        <p:spPr>
          <a:xfrm>
            <a:off x="1828800" y="762000"/>
            <a:ext cx="8229600" cy="5105400"/>
          </a:xfrm>
        </p:spPr>
        <p:txBody>
          <a:bodyPr>
            <a:normAutofit/>
          </a:bodyPr>
          <a:lstStyle/>
          <a:p>
            <a:pPr eaLnBrk="1" hangingPunct="1">
              <a:lnSpc>
                <a:spcPct val="150000"/>
              </a:lnSpc>
              <a:buFontTx/>
              <a:buNone/>
            </a:pPr>
            <a:r>
              <a:rPr lang="zh-CN" altLang="en-US" b="1" dirty="0">
                <a:solidFill>
                  <a:srgbClr val="0000FF"/>
                </a:solidFill>
              </a:rPr>
              <a:t>2、 具象思维与抽象思维</a:t>
            </a:r>
          </a:p>
          <a:p>
            <a:pPr eaLnBrk="1" hangingPunct="1">
              <a:lnSpc>
                <a:spcPct val="150000"/>
              </a:lnSpc>
              <a:buFontTx/>
              <a:buNone/>
            </a:pPr>
            <a:r>
              <a:rPr lang="zh-CN" altLang="en-US" b="1" dirty="0"/>
              <a:t>中国——</a:t>
            </a:r>
            <a:r>
              <a:rPr lang="zh-CN" altLang="en-US" b="1" dirty="0">
                <a:solidFill>
                  <a:srgbClr val="0000FF"/>
                </a:solidFill>
                <a:ea typeface="楷体_GB2312" pitchFamily="49" charset="-122"/>
              </a:rPr>
              <a:t>具象思维</a:t>
            </a:r>
            <a:endParaRPr lang="zh-CN" altLang="en-US" b="1" dirty="0"/>
          </a:p>
          <a:p>
            <a:pPr eaLnBrk="1" hangingPunct="1">
              <a:lnSpc>
                <a:spcPct val="150000"/>
              </a:lnSpc>
            </a:pPr>
            <a:r>
              <a:rPr lang="zh-CN" altLang="en-US" b="1" dirty="0">
                <a:solidFill>
                  <a:srgbClr val="FF0000"/>
                </a:solidFill>
                <a:ea typeface="楷体_GB2312" pitchFamily="49" charset="-122"/>
              </a:rPr>
              <a:t>经验</a:t>
            </a:r>
            <a:endParaRPr lang="zh-CN" altLang="en-US" sz="1000" b="1" dirty="0">
              <a:ea typeface="楷体_GB2312" pitchFamily="49" charset="-122"/>
            </a:endParaRPr>
          </a:p>
          <a:p>
            <a:pPr eaLnBrk="1" hangingPunct="1">
              <a:lnSpc>
                <a:spcPct val="150000"/>
              </a:lnSpc>
            </a:pPr>
            <a:r>
              <a:rPr lang="zh-CN" altLang="en-US" b="1" dirty="0">
                <a:solidFill>
                  <a:srgbClr val="FF0000"/>
                </a:solidFill>
                <a:ea typeface="楷体_GB2312" pitchFamily="49" charset="-122"/>
              </a:rPr>
              <a:t>类比、比喻、喻证和象征</a:t>
            </a:r>
            <a:r>
              <a:rPr lang="zh-CN" altLang="en-US" b="1" dirty="0">
                <a:ea typeface="楷体_GB2312" pitchFamily="49" charset="-122"/>
              </a:rPr>
              <a:t>等思维方式。</a:t>
            </a:r>
          </a:p>
          <a:p>
            <a:pPr eaLnBrk="1" hangingPunct="1">
              <a:lnSpc>
                <a:spcPct val="150000"/>
              </a:lnSpc>
            </a:pPr>
            <a:r>
              <a:rPr lang="zh-CN" altLang="en-US" b="1" dirty="0">
                <a:ea typeface="楷体_GB2312" pitchFamily="49" charset="-122"/>
              </a:rPr>
              <a:t>以</a:t>
            </a:r>
            <a:r>
              <a:rPr lang="zh-CN" altLang="en-US" b="1" dirty="0">
                <a:solidFill>
                  <a:srgbClr val="FF0000"/>
                </a:solidFill>
                <a:ea typeface="楷体_GB2312" pitchFamily="49" charset="-122"/>
              </a:rPr>
              <a:t>“实”</a:t>
            </a:r>
            <a:r>
              <a:rPr lang="zh-CN" altLang="en-US" b="1" dirty="0">
                <a:ea typeface="楷体_GB2312" pitchFamily="49" charset="-122"/>
              </a:rPr>
              <a:t>的形式表示</a:t>
            </a:r>
            <a:r>
              <a:rPr lang="zh-CN" altLang="en-US" b="1" dirty="0">
                <a:solidFill>
                  <a:srgbClr val="FF0000"/>
                </a:solidFill>
                <a:ea typeface="楷体_GB2312" pitchFamily="49" charset="-122"/>
              </a:rPr>
              <a:t>“虚”</a:t>
            </a:r>
            <a:r>
              <a:rPr lang="zh-CN" altLang="en-US" b="1" dirty="0">
                <a:ea typeface="楷体_GB2312" pitchFamily="49" charset="-122"/>
              </a:rPr>
              <a:t>的概念</a:t>
            </a:r>
            <a:endParaRPr lang="en-US" altLang="zh-CN" b="1" dirty="0">
              <a:ea typeface="楷体_GB2312" pitchFamily="49" charset="-122"/>
            </a:endParaRPr>
          </a:p>
          <a:p>
            <a:pPr eaLnBrk="1" hangingPunct="1">
              <a:lnSpc>
                <a:spcPct val="150000"/>
              </a:lnSpc>
            </a:pPr>
            <a:r>
              <a:rPr lang="zh-CN" altLang="en-US" b="1" dirty="0">
                <a:ea typeface="楷体_GB2312" pitchFamily="49" charset="-122"/>
              </a:rPr>
              <a:t>以具体的形象表达抽象的内容。</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 calcmode="lin" valueType="num">
                                      <p:cBhvr additive="base">
                                        <p:cTn id="7" dur="5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anim calcmode="lin" valueType="num">
                                      <p:cBhvr additive="base">
                                        <p:cTn id="11" dur="5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746">
                                            <p:txEl>
                                              <p:pRg st="3" end="3"/>
                                            </p:txEl>
                                          </p:spTgt>
                                        </p:tgtEl>
                                        <p:attrNameLst>
                                          <p:attrName>style.visibility</p:attrName>
                                        </p:attrNameLst>
                                      </p:cBhvr>
                                      <p:to>
                                        <p:strVal val="visible"/>
                                      </p:to>
                                    </p:set>
                                    <p:anim calcmode="lin" valueType="num">
                                      <p:cBhvr additive="base">
                                        <p:cTn id="15" dur="500" fill="hold"/>
                                        <p:tgtEl>
                                          <p:spTgt spid="3174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74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746">
                                            <p:txEl>
                                              <p:pRg st="4" end="4"/>
                                            </p:txEl>
                                          </p:spTgt>
                                        </p:tgtEl>
                                        <p:attrNameLst>
                                          <p:attrName>style.visibility</p:attrName>
                                        </p:attrNameLst>
                                      </p:cBhvr>
                                      <p:to>
                                        <p:strVal val="visible"/>
                                      </p:to>
                                    </p:set>
                                    <p:anim calcmode="lin" valueType="num">
                                      <p:cBhvr additive="base">
                                        <p:cTn id="19" dur="500" fill="hold"/>
                                        <p:tgtEl>
                                          <p:spTgt spid="3174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1746">
                                            <p:txEl>
                                              <p:pRg st="5" end="5"/>
                                            </p:txEl>
                                          </p:spTgt>
                                        </p:tgtEl>
                                        <p:attrNameLst>
                                          <p:attrName>style.visibility</p:attrName>
                                        </p:attrNameLst>
                                      </p:cBhvr>
                                      <p:to>
                                        <p:strVal val="visible"/>
                                      </p:to>
                                    </p:set>
                                    <p:anim calcmode="lin" valueType="num">
                                      <p:cBhvr additive="base">
                                        <p:cTn id="23" dur="500" fill="hold"/>
                                        <p:tgtEl>
                                          <p:spTgt spid="3174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030C373-9AC0-4058-8114-51D43773AB14}"/>
              </a:ext>
            </a:extLst>
          </p:cNvPr>
          <p:cNvSpPr>
            <a:spLocks noGrp="1" noChangeArrowheads="1"/>
          </p:cNvSpPr>
          <p:nvPr>
            <p:ph type="ctrTitle" idx="4294967295"/>
          </p:nvPr>
        </p:nvSpPr>
        <p:spPr>
          <a:xfrm>
            <a:off x="2133600" y="1524000"/>
            <a:ext cx="7620000" cy="2057400"/>
          </a:xfrm>
          <a:solidFill>
            <a:schemeClr val="bg1">
              <a:alpha val="50000"/>
            </a:schemeClr>
          </a:solidFill>
          <a:ln w="76200">
            <a:solidFill>
              <a:schemeClr val="tx1"/>
            </a:solidFill>
          </a:ln>
        </p:spPr>
        <p:txBody>
          <a:bodyPr/>
          <a:lstStyle/>
          <a:p>
            <a:pPr algn="ctr" eaLnBrk="1" hangingPunct="1">
              <a:defRPr/>
            </a:pP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天人合一</a:t>
            </a:r>
            <a:r>
              <a:rPr lang="zh-CN" altLang="en-US" b="1" dirty="0">
                <a:effectLst>
                  <a:outerShdw blurRad="38100" dist="38100" dir="2700000" algn="tl">
                    <a:srgbClr val="C0C0C0"/>
                  </a:outerShdw>
                </a:effectLst>
                <a:latin typeface="楷体_GB2312" pitchFamily="49" charset="-122"/>
                <a:ea typeface="楷体_GB2312" pitchFamily="49" charset="-122"/>
              </a:rPr>
              <a:t>与 </a:t>
            </a:r>
            <a:r>
              <a:rPr lang="zh-CN" altLang="en-US" b="1" dirty="0">
                <a:solidFill>
                  <a:srgbClr val="0070C0"/>
                </a:solidFill>
                <a:effectLst>
                  <a:outerShdw blurRad="38100" dist="38100" dir="2700000" algn="tl">
                    <a:srgbClr val="C0C0C0"/>
                  </a:outerShdw>
                </a:effectLst>
                <a:latin typeface="楷体_GB2312" pitchFamily="49" charset="-122"/>
                <a:ea typeface="楷体_GB2312" pitchFamily="49" charset="-122"/>
              </a:rPr>
              <a:t>物我二分</a:t>
            </a:r>
          </a:p>
        </p:txBody>
      </p:sp>
      <p:sp>
        <p:nvSpPr>
          <p:cNvPr id="6147" name="Rectangle 3">
            <a:extLst>
              <a:ext uri="{FF2B5EF4-FFF2-40B4-BE49-F238E27FC236}">
                <a16:creationId xmlns:a16="http://schemas.microsoft.com/office/drawing/2014/main" id="{16AD8FCE-2185-4F79-A659-E9D9F66D3555}"/>
              </a:ext>
            </a:extLst>
          </p:cNvPr>
          <p:cNvSpPr>
            <a:spLocks noGrp="1" noChangeArrowheads="1"/>
          </p:cNvSpPr>
          <p:nvPr>
            <p:ph type="subTitle" idx="4294967295"/>
          </p:nvPr>
        </p:nvSpPr>
        <p:spPr>
          <a:xfrm>
            <a:off x="3810000" y="3581400"/>
            <a:ext cx="6400800" cy="1447800"/>
          </a:xfrm>
          <a:solidFill>
            <a:schemeClr val="bg1">
              <a:alpha val="50000"/>
            </a:schemeClr>
          </a:solidFill>
          <a:ln w="76200">
            <a:solidFill>
              <a:schemeClr val="tx1"/>
            </a:solidFill>
          </a:ln>
        </p:spPr>
        <p:txBody>
          <a:bodyPr anchor="ctr"/>
          <a:lstStyle/>
          <a:p>
            <a:pPr marL="0" indent="0" algn="ctr">
              <a:buNone/>
              <a:defRPr/>
            </a:pPr>
            <a:r>
              <a:rPr lang="en-US" altLang="zh-CN" b="1" dirty="0">
                <a:solidFill>
                  <a:srgbClr val="666633"/>
                </a:solidFill>
                <a:effectLst>
                  <a:outerShdw blurRad="38100" dist="38100" dir="2700000" algn="tl">
                    <a:srgbClr val="C0C0C0"/>
                  </a:outerShdw>
                </a:effectLst>
                <a:ea typeface="楷体_GB2312" pitchFamily="49" charset="-122"/>
              </a:rPr>
              <a:t>——</a:t>
            </a:r>
            <a:r>
              <a:rPr lang="zh-CN" altLang="en-US" b="1" dirty="0">
                <a:solidFill>
                  <a:srgbClr val="666633"/>
                </a:solidFill>
                <a:effectLst>
                  <a:outerShdw blurRad="38100" dist="38100" dir="2700000" algn="tl">
                    <a:srgbClr val="C0C0C0"/>
                  </a:outerShdw>
                </a:effectLst>
                <a:ea typeface="楷体_GB2312" pitchFamily="49" charset="-122"/>
              </a:rPr>
              <a:t>中西思维方式比较</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D30E220-11E1-414E-A437-0AC2C88169EB}"/>
              </a:ext>
            </a:extLst>
          </p:cNvPr>
          <p:cNvSpPr>
            <a:spLocks noGrp="1" noChangeArrowheads="1"/>
          </p:cNvSpPr>
          <p:nvPr>
            <p:ph idx="1"/>
          </p:nvPr>
        </p:nvSpPr>
        <p:spPr>
          <a:xfrm>
            <a:off x="1981200" y="1828800"/>
            <a:ext cx="8534400" cy="3886200"/>
          </a:xfrm>
        </p:spPr>
        <p:txBody>
          <a:bodyPr>
            <a:normAutofit fontScale="92500" lnSpcReduction="10000"/>
          </a:bodyPr>
          <a:lstStyle/>
          <a:p>
            <a:pPr eaLnBrk="1" hangingPunct="1">
              <a:lnSpc>
                <a:spcPct val="150000"/>
              </a:lnSpc>
              <a:buFontTx/>
              <a:buNone/>
            </a:pPr>
            <a:r>
              <a:rPr lang="zh-CN" altLang="en-US" b="1" dirty="0"/>
              <a:t>西方：——</a:t>
            </a:r>
            <a:r>
              <a:rPr lang="zh-CN" altLang="en-US" b="1" dirty="0">
                <a:solidFill>
                  <a:srgbClr val="0000FF"/>
                </a:solidFill>
                <a:ea typeface="楷体_GB2312" pitchFamily="49" charset="-122"/>
              </a:rPr>
              <a:t>抽象思维</a:t>
            </a:r>
            <a:r>
              <a:rPr lang="zh-CN" altLang="en-US" b="1" dirty="0">
                <a:ea typeface="楷体_GB2312" pitchFamily="49" charset="-122"/>
              </a:rPr>
              <a:t>（逻辑思维）</a:t>
            </a:r>
            <a:endParaRPr lang="zh-CN" altLang="en-US" sz="1400" b="1" dirty="0"/>
          </a:p>
          <a:p>
            <a:pPr eaLnBrk="1" hangingPunct="1">
              <a:lnSpc>
                <a:spcPct val="150000"/>
              </a:lnSpc>
            </a:pPr>
            <a:r>
              <a:rPr lang="zh-CN" altLang="en-US" b="1" dirty="0">
                <a:ea typeface="楷体_GB2312" pitchFamily="49" charset="-122"/>
                <a:sym typeface="Arial" panose="020B0604020202020204" pitchFamily="34" charset="0"/>
              </a:rPr>
              <a:t>以第二型号（语言、文字、数字、符号）作为思想或思维的工具。</a:t>
            </a:r>
          </a:p>
          <a:p>
            <a:pPr eaLnBrk="1" hangingPunct="1">
              <a:lnSpc>
                <a:spcPct val="150000"/>
              </a:lnSpc>
            </a:pPr>
            <a:r>
              <a:rPr lang="zh-CN" altLang="en-US" b="1" dirty="0">
                <a:ea typeface="楷体_GB2312" pitchFamily="49" charset="-122"/>
              </a:rPr>
              <a:t>以</a:t>
            </a:r>
            <a:r>
              <a:rPr lang="zh-CN" altLang="en-US" b="1" dirty="0">
                <a:solidFill>
                  <a:srgbClr val="FF0000"/>
                </a:solidFill>
                <a:ea typeface="楷体_GB2312" pitchFamily="49" charset="-122"/>
              </a:rPr>
              <a:t>概念、判断、推理</a:t>
            </a:r>
            <a:r>
              <a:rPr lang="zh-CN" altLang="en-US" b="1" dirty="0">
                <a:ea typeface="楷体_GB2312" pitchFamily="49" charset="-122"/>
              </a:rPr>
              <a:t>作为思维的形式</a:t>
            </a:r>
          </a:p>
          <a:p>
            <a:pPr eaLnBrk="1" hangingPunct="1">
              <a:lnSpc>
                <a:spcPct val="150000"/>
              </a:lnSpc>
            </a:pPr>
            <a:r>
              <a:rPr lang="zh-CN" altLang="en-US" b="1" dirty="0">
                <a:ea typeface="楷体_GB2312" pitchFamily="49" charset="-122"/>
              </a:rPr>
              <a:t>通过</a:t>
            </a:r>
            <a:r>
              <a:rPr lang="zh-CN" altLang="en-US" b="1" dirty="0">
                <a:solidFill>
                  <a:srgbClr val="FF0000"/>
                </a:solidFill>
                <a:ea typeface="楷体_GB2312" pitchFamily="49" charset="-122"/>
              </a:rPr>
              <a:t>分析、综合、抽象、概括、比较、分类</a:t>
            </a:r>
            <a:r>
              <a:rPr lang="zh-CN" altLang="en-US" b="1" dirty="0">
                <a:ea typeface="楷体_GB2312" pitchFamily="49" charset="-122"/>
              </a:rPr>
              <a:t>等途径加以</a:t>
            </a:r>
            <a:r>
              <a:rPr lang="zh-CN" altLang="en-US" b="1" dirty="0">
                <a:solidFill>
                  <a:srgbClr val="FF0000"/>
                </a:solidFill>
                <a:ea typeface="楷体_GB2312" pitchFamily="49" charset="-122"/>
              </a:rPr>
              <a:t>系统化、精确化，</a:t>
            </a:r>
            <a:r>
              <a:rPr lang="zh-CN" altLang="en-US" b="1" dirty="0">
                <a:ea typeface="楷体_GB2312" pitchFamily="49" charset="-122"/>
              </a:rPr>
              <a:t>并形成相关体系。</a:t>
            </a:r>
            <a:endParaRPr lang="zh-CN"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a:extLst>
              <a:ext uri="{FF2B5EF4-FFF2-40B4-BE49-F238E27FC236}">
                <a16:creationId xmlns:a16="http://schemas.microsoft.com/office/drawing/2014/main" id="{F22CBA23-00A8-413A-A77A-8D9C5C029A75}"/>
              </a:ext>
            </a:extLst>
          </p:cNvPr>
          <p:cNvSpPr>
            <a:spLocks noGrp="1" noChangeArrowheads="1"/>
          </p:cNvSpPr>
          <p:nvPr>
            <p:ph type="title" idx="4294967295"/>
          </p:nvPr>
        </p:nvSpPr>
        <p:spPr>
          <a:xfrm>
            <a:off x="2133600" y="533400"/>
            <a:ext cx="8001000" cy="838200"/>
          </a:xfrm>
        </p:spPr>
        <p:txBody>
          <a:bodyPr/>
          <a:lstStyle/>
          <a:p>
            <a:pPr marL="342900" indent="-342900"/>
            <a:r>
              <a:rPr lang="zh-CN" altLang="en-US" sz="3600" b="1">
                <a:sym typeface="Arial" panose="020B0604020202020204" pitchFamily="34" charset="0"/>
              </a:rPr>
              <a:t>两种思维方式在</a:t>
            </a:r>
            <a:r>
              <a:rPr lang="zh-CN" altLang="en-US" sz="3600" b="1">
                <a:solidFill>
                  <a:srgbClr val="FF0000"/>
                </a:solidFill>
                <a:sym typeface="Arial" panose="020B0604020202020204" pitchFamily="34" charset="0"/>
              </a:rPr>
              <a:t>语言上</a:t>
            </a:r>
            <a:r>
              <a:rPr lang="zh-CN" altLang="en-US" sz="3600" b="1">
                <a:sym typeface="Arial" panose="020B0604020202020204" pitchFamily="34" charset="0"/>
              </a:rPr>
              <a:t>的表现：</a:t>
            </a:r>
          </a:p>
        </p:txBody>
      </p:sp>
      <p:sp>
        <p:nvSpPr>
          <p:cNvPr id="26626" name="内容占位符 2">
            <a:extLst>
              <a:ext uri="{FF2B5EF4-FFF2-40B4-BE49-F238E27FC236}">
                <a16:creationId xmlns:a16="http://schemas.microsoft.com/office/drawing/2014/main" id="{F5CC2515-C574-4828-8875-EDF447A0484B}"/>
              </a:ext>
            </a:extLst>
          </p:cNvPr>
          <p:cNvSpPr>
            <a:spLocks noGrp="1" noChangeArrowheads="1"/>
          </p:cNvSpPr>
          <p:nvPr>
            <p:ph idx="4294967295"/>
          </p:nvPr>
        </p:nvSpPr>
        <p:spPr>
          <a:xfrm>
            <a:off x="1981200" y="1524001"/>
            <a:ext cx="8229600" cy="4525963"/>
          </a:xfrm>
        </p:spPr>
        <p:txBody>
          <a:bodyPr/>
          <a:lstStyle/>
          <a:p>
            <a:pPr eaLnBrk="1" hangingPunct="1">
              <a:lnSpc>
                <a:spcPct val="140000"/>
              </a:lnSpc>
              <a:buFontTx/>
              <a:buNone/>
            </a:pPr>
            <a:r>
              <a:rPr lang="zh-CN" altLang="en-US" b="1">
                <a:solidFill>
                  <a:srgbClr val="FF0000"/>
                </a:solidFill>
                <a:latin typeface="楷体_GB2312" pitchFamily="49" charset="-122"/>
                <a:ea typeface="楷体_GB2312" pitchFamily="49" charset="-122"/>
                <a:sym typeface="Arial" panose="020B0604020202020204" pitchFamily="34" charset="0"/>
              </a:rPr>
              <a:t>      汉语重语义，英语重结构；</a:t>
            </a:r>
          </a:p>
          <a:p>
            <a:pPr eaLnBrk="1" hangingPunct="1">
              <a:lnSpc>
                <a:spcPct val="140000"/>
              </a:lnSpc>
              <a:buFontTx/>
              <a:buNone/>
            </a:pPr>
            <a:r>
              <a:rPr lang="zh-CN" altLang="en-US" b="1">
                <a:latin typeface="楷体_GB2312" pitchFamily="49" charset="-122"/>
                <a:ea typeface="楷体_GB2312" pitchFamily="49" charset="-122"/>
                <a:sym typeface="Arial" panose="020B0604020202020204" pitchFamily="34" charset="0"/>
              </a:rPr>
              <a:t>      汉语形象化、隐喻性较强；</a:t>
            </a:r>
          </a:p>
          <a:p>
            <a:pPr eaLnBrk="1" hangingPunct="1">
              <a:lnSpc>
                <a:spcPct val="140000"/>
              </a:lnSpc>
              <a:buFontTx/>
              <a:buNone/>
            </a:pPr>
            <a:r>
              <a:rPr lang="zh-CN" altLang="en-US" b="1">
                <a:latin typeface="楷体_GB2312" pitchFamily="49" charset="-122"/>
                <a:ea typeface="楷体_GB2312" pitchFamily="49" charset="-122"/>
                <a:sym typeface="Arial" panose="020B0604020202020204" pitchFamily="34" charset="0"/>
              </a:rPr>
              <a:t>      英语抽象化、逻辑性较强。</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646BED98-DAA7-44B6-86B2-3D76707206B8}"/>
              </a:ext>
            </a:extLst>
          </p:cNvPr>
          <p:cNvSpPr>
            <a:spLocks noGrp="1" noChangeArrowheads="1"/>
          </p:cNvSpPr>
          <p:nvPr>
            <p:ph idx="1"/>
          </p:nvPr>
        </p:nvSpPr>
        <p:spPr/>
        <p:txBody>
          <a:bodyPr/>
          <a:lstStyle/>
          <a:p>
            <a:pPr eaLnBrk="1" hangingPunct="1">
              <a:lnSpc>
                <a:spcPct val="150000"/>
              </a:lnSpc>
              <a:buFontTx/>
              <a:buNone/>
              <a:defRPr/>
            </a:pPr>
            <a:r>
              <a:rPr lang="zh-CN" altLang="en-US" b="1" dirty="0">
                <a:latin typeface="楷体_GB2312" pitchFamily="49" charset="-122"/>
                <a:ea typeface="楷体_GB2312" pitchFamily="49" charset="-122"/>
                <a:sym typeface="Arial" panose="020B0604020202020204" pitchFamily="34" charset="0"/>
              </a:rPr>
              <a:t>  英语注重</a:t>
            </a:r>
            <a:r>
              <a:rPr lang="zh-CN" altLang="en-US" b="1" dirty="0">
                <a:solidFill>
                  <a:srgbClr val="FF0000"/>
                </a:solidFill>
                <a:ea typeface="楷体_GB2312" pitchFamily="49" charset="-122"/>
                <a:sym typeface="Arial" panose="020B0604020202020204" pitchFamily="34" charset="0"/>
              </a:rPr>
              <a:t>“</a:t>
            </a:r>
            <a:r>
              <a:rPr lang="zh-CN" altLang="en-US" b="1" dirty="0">
                <a:solidFill>
                  <a:srgbClr val="FF0000"/>
                </a:solidFill>
                <a:latin typeface="楷体_GB2312" pitchFamily="49" charset="-122"/>
                <a:ea typeface="楷体_GB2312" pitchFamily="49" charset="-122"/>
                <a:sym typeface="Arial" panose="020B0604020202020204" pitchFamily="34" charset="0"/>
              </a:rPr>
              <a:t>形和</a:t>
            </a:r>
            <a:r>
              <a:rPr lang="zh-CN" altLang="en-US" b="1" dirty="0">
                <a:solidFill>
                  <a:srgbClr val="FF0000"/>
                </a:solidFill>
                <a:ea typeface="楷体_GB2312" pitchFamily="49" charset="-122"/>
                <a:sym typeface="Arial" panose="020B0604020202020204" pitchFamily="34" charset="0"/>
              </a:rPr>
              <a:t>”</a:t>
            </a:r>
            <a:r>
              <a:rPr lang="zh-CN" altLang="en-US" b="1" dirty="0">
                <a:latin typeface="楷体_GB2312" pitchFamily="49" charset="-122"/>
                <a:ea typeface="楷体_GB2312" pitchFamily="49" charset="-122"/>
                <a:sym typeface="Arial" panose="020B0604020202020204" pitchFamily="34" charset="0"/>
              </a:rPr>
              <a:t>，运用各种具体的连接手段以达到语法形式的完整。</a:t>
            </a:r>
            <a:endParaRPr lang="en-US" altLang="zh-CN" b="1" dirty="0">
              <a:latin typeface="楷体_GB2312" pitchFamily="49" charset="-122"/>
              <a:ea typeface="楷体_GB2312" pitchFamily="49" charset="-122"/>
              <a:sym typeface="Arial" panose="020B0604020202020204" pitchFamily="34" charset="0"/>
            </a:endParaRPr>
          </a:p>
          <a:p>
            <a:pPr eaLnBrk="1" hangingPunct="1">
              <a:lnSpc>
                <a:spcPct val="150000"/>
              </a:lnSpc>
              <a:buFontTx/>
              <a:buNone/>
              <a:defRPr/>
            </a:pPr>
            <a:r>
              <a:rPr lang="en-US" altLang="zh-CN" b="1" dirty="0">
                <a:latin typeface="楷体_GB2312" pitchFamily="49" charset="-122"/>
                <a:ea typeface="楷体_GB2312" pitchFamily="49" charset="-122"/>
                <a:sym typeface="Arial" panose="020B0604020202020204" pitchFamily="34" charset="0"/>
              </a:rPr>
              <a:t>  </a:t>
            </a:r>
            <a:r>
              <a:rPr lang="zh-CN" altLang="en-US" b="1" dirty="0">
                <a:latin typeface="楷体_GB2312" pitchFamily="49" charset="-122"/>
                <a:ea typeface="楷体_GB2312" pitchFamily="49" charset="-122"/>
                <a:sym typeface="Arial" panose="020B0604020202020204" pitchFamily="34" charset="0"/>
              </a:rPr>
              <a:t>汉语注重</a:t>
            </a:r>
            <a:r>
              <a:rPr lang="zh-CN" altLang="en-US" b="1" dirty="0">
                <a:solidFill>
                  <a:srgbClr val="FF0000"/>
                </a:solidFill>
                <a:ea typeface="楷体_GB2312" pitchFamily="49" charset="-122"/>
                <a:sym typeface="Arial" panose="020B0604020202020204" pitchFamily="34" charset="0"/>
              </a:rPr>
              <a:t>“</a:t>
            </a:r>
            <a:r>
              <a:rPr lang="zh-CN" altLang="en-US" b="1" dirty="0">
                <a:solidFill>
                  <a:srgbClr val="FF0000"/>
                </a:solidFill>
                <a:latin typeface="楷体_GB2312" pitchFamily="49" charset="-122"/>
                <a:ea typeface="楷体_GB2312" pitchFamily="49" charset="-122"/>
                <a:sym typeface="Arial" panose="020B0604020202020204" pitchFamily="34" charset="0"/>
              </a:rPr>
              <a:t>意和</a:t>
            </a:r>
            <a:r>
              <a:rPr lang="zh-CN" altLang="en-US" b="1" dirty="0">
                <a:solidFill>
                  <a:srgbClr val="FF0000"/>
                </a:solidFill>
                <a:ea typeface="楷体_GB2312" pitchFamily="49" charset="-122"/>
                <a:sym typeface="Arial" panose="020B0604020202020204" pitchFamily="34" charset="0"/>
              </a:rPr>
              <a:t>”</a:t>
            </a:r>
            <a:r>
              <a:rPr lang="zh-CN" altLang="en-US" b="1" dirty="0">
                <a:latin typeface="楷体_GB2312" pitchFamily="49" charset="-122"/>
                <a:ea typeface="楷体_GB2312" pitchFamily="49" charset="-122"/>
                <a:sym typeface="Arial" panose="020B0604020202020204" pitchFamily="34" charset="0"/>
              </a:rPr>
              <a:t>，虽然也有</a:t>
            </a:r>
            <a:r>
              <a:rPr lang="zh-CN" altLang="en-US" b="1" dirty="0">
                <a:latin typeface="楷体_GB2312" pitchFamily="49" charset="-122"/>
                <a:ea typeface="楷体_GB2312" pitchFamily="49" charset="-122"/>
                <a:sym typeface="Arial" panose="020B0604020202020204" pitchFamily="34" charset="0"/>
                <a:hlinkClick r:id="rId2" action="ppaction://hlinksldjump"/>
              </a:rPr>
              <a:t>关联词语</a:t>
            </a:r>
            <a:r>
              <a:rPr lang="zh-CN" altLang="en-US" b="1" dirty="0">
                <a:latin typeface="楷体_GB2312" pitchFamily="49" charset="-122"/>
                <a:ea typeface="楷体_GB2312" pitchFamily="49" charset="-122"/>
                <a:sym typeface="Arial" panose="020B0604020202020204" pitchFamily="34" charset="0"/>
              </a:rPr>
              <a:t>，但是远不如英语的多。</a:t>
            </a:r>
            <a:endParaRPr lang="en-US" b="1" dirty="0">
              <a:latin typeface="楷体_GB2312" pitchFamily="49" charset="-122"/>
              <a:ea typeface="楷体_GB2312" pitchFamily="49" charset="-122"/>
              <a:sym typeface="Arial" panose="020B0604020202020204" pitchFamily="34" charset="0"/>
            </a:endParaRPr>
          </a:p>
          <a:p>
            <a:pPr eaLnBrk="1" hangingPunct="1">
              <a:lnSpc>
                <a:spcPct val="150000"/>
              </a:lnSpc>
              <a:buFontTx/>
              <a:buNone/>
              <a:defRPr/>
            </a:pPr>
            <a:r>
              <a:rPr lang="en-US" altLang="en-US" b="1" kern="1200" dirty="0">
                <a:latin typeface="Times New Roman" panose="02020603050405020304" pitchFamily="18" charset="0"/>
                <a:ea typeface="仿宋_GB2312" pitchFamily="49" charset="-122"/>
                <a:cs typeface="Times New Roman" panose="02020603050405020304" pitchFamily="18" charset="0"/>
                <a:sym typeface="Arial" panose="020B0604020202020204" pitchFamily="34" charset="0"/>
              </a:rPr>
              <a:t>        If winter comes, can spring be far behind</a:t>
            </a:r>
            <a:r>
              <a:rPr lang="zh-CN" altLang="en-US" b="1" kern="1200" dirty="0">
                <a:latin typeface="Times New Roman" panose="02020603050405020304" pitchFamily="18" charset="0"/>
                <a:ea typeface="仿宋_GB2312" pitchFamily="49" charset="-122"/>
                <a:cs typeface="Times New Roman" panose="02020603050405020304" pitchFamily="18" charset="0"/>
                <a:sym typeface="Arial" panose="020B0604020202020204" pitchFamily="34" charset="0"/>
              </a:rPr>
              <a:t>？</a:t>
            </a:r>
            <a:endParaRPr lang="en-US" altLang="en-US" b="1" kern="1200" dirty="0">
              <a:latin typeface="Times New Roman" panose="02020603050405020304" pitchFamily="18" charset="0"/>
              <a:ea typeface="仿宋_GB2312" pitchFamily="49" charset="-122"/>
              <a:cs typeface="Times New Roman" panose="02020603050405020304" pitchFamily="18" charset="0"/>
              <a:sym typeface="Arial" panose="020B0604020202020204" pitchFamily="34" charset="0"/>
            </a:endParaRPr>
          </a:p>
          <a:p>
            <a:pPr eaLnBrk="1" hangingPunct="1">
              <a:defRPr/>
            </a:pPr>
            <a:endParaRPr lang="en-US"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内容占位符 2">
            <a:extLst>
              <a:ext uri="{FF2B5EF4-FFF2-40B4-BE49-F238E27FC236}">
                <a16:creationId xmlns:a16="http://schemas.microsoft.com/office/drawing/2014/main" id="{7FED934D-DB29-4CC5-A3FC-7E3622E2412D}"/>
              </a:ext>
            </a:extLst>
          </p:cNvPr>
          <p:cNvSpPr>
            <a:spLocks noGrp="1" noChangeArrowheads="1"/>
          </p:cNvSpPr>
          <p:nvPr>
            <p:ph idx="4294967295"/>
          </p:nvPr>
        </p:nvSpPr>
        <p:spPr>
          <a:xfrm>
            <a:off x="1178351" y="1781666"/>
            <a:ext cx="8956249" cy="4713402"/>
          </a:xfrm>
        </p:spPr>
        <p:txBody>
          <a:bodyPr>
            <a:normAutofit/>
          </a:bodyPr>
          <a:lstStyle/>
          <a:p>
            <a:pPr eaLnBrk="1" hangingPunct="1">
              <a:buFontTx/>
              <a:buNone/>
            </a:pPr>
            <a:r>
              <a:rPr lang="zh-CN" altLang="en-US" sz="2000" b="1" dirty="0">
                <a:solidFill>
                  <a:srgbClr val="0070C0"/>
                </a:solidFill>
                <a:latin typeface="Times New Roman" panose="02020603050405020304" pitchFamily="18" charset="0"/>
                <a:ea typeface="楷体_GB2312" pitchFamily="49" charset="-122"/>
              </a:rPr>
              <a:t>表示转折关系</a:t>
            </a:r>
            <a:br>
              <a:rPr lang="zh-CN" altLang="en-US" sz="2000" b="1" dirty="0">
                <a:latin typeface="Times New Roman" panose="02020603050405020304" pitchFamily="18" charset="0"/>
                <a:ea typeface="楷体_GB2312" pitchFamily="49" charset="-122"/>
              </a:rPr>
            </a:br>
            <a:endParaRPr lang="en-US" altLang="zh-CN" sz="2000" b="1" dirty="0">
              <a:latin typeface="Times New Roman" panose="02020603050405020304" pitchFamily="18" charset="0"/>
              <a:ea typeface="楷体_GB2312" pitchFamily="49" charset="-122"/>
            </a:endParaRPr>
          </a:p>
          <a:p>
            <a:pPr eaLnBrk="1" hangingPunct="1">
              <a:buFontTx/>
              <a:buNone/>
            </a:pPr>
            <a:r>
              <a:rPr lang="zh-CN" altLang="en-US" sz="2000" b="1" dirty="0">
                <a:solidFill>
                  <a:srgbClr val="0070C0"/>
                </a:solidFill>
                <a:latin typeface="Times New Roman" panose="02020603050405020304" pitchFamily="18" charset="0"/>
                <a:ea typeface="楷体_GB2312" pitchFamily="49" charset="-122"/>
              </a:rPr>
              <a:t>表示并列关系</a:t>
            </a:r>
            <a:br>
              <a:rPr lang="zh-CN" altLang="en-US" sz="2000" b="1" dirty="0">
                <a:latin typeface="Times New Roman" panose="02020603050405020304" pitchFamily="18" charset="0"/>
                <a:ea typeface="楷体_GB2312" pitchFamily="49" charset="-122"/>
              </a:rPr>
            </a:br>
            <a:endParaRPr lang="en-US" altLang="zh-CN" sz="2000" b="1" dirty="0">
              <a:latin typeface="Times New Roman" panose="02020603050405020304" pitchFamily="18" charset="0"/>
              <a:ea typeface="楷体_GB2312" pitchFamily="49" charset="-122"/>
            </a:endParaRPr>
          </a:p>
          <a:p>
            <a:pPr eaLnBrk="1" hangingPunct="1">
              <a:buFontTx/>
              <a:buNone/>
            </a:pPr>
            <a:r>
              <a:rPr lang="zh-CN" altLang="en-US" sz="2000" b="1" dirty="0">
                <a:solidFill>
                  <a:srgbClr val="0070C0"/>
                </a:solidFill>
                <a:latin typeface="Times New Roman" panose="02020603050405020304" pitchFamily="18" charset="0"/>
                <a:ea typeface="楷体_GB2312" pitchFamily="49" charset="-122"/>
              </a:rPr>
              <a:t>表示条件关系</a:t>
            </a:r>
            <a:br>
              <a:rPr lang="zh-CN" altLang="en-US" sz="2000" b="1" dirty="0">
                <a:latin typeface="Times New Roman" panose="02020603050405020304" pitchFamily="18" charset="0"/>
                <a:ea typeface="楷体_GB2312" pitchFamily="49" charset="-122"/>
              </a:rPr>
            </a:br>
            <a:endParaRPr lang="en-US" altLang="zh-CN" sz="2000" b="1" dirty="0">
              <a:latin typeface="Times New Roman" panose="02020603050405020304" pitchFamily="18" charset="0"/>
              <a:ea typeface="楷体_GB2312" pitchFamily="49" charset="-122"/>
            </a:endParaRPr>
          </a:p>
          <a:p>
            <a:pPr eaLnBrk="1" hangingPunct="1">
              <a:buFontTx/>
              <a:buNone/>
            </a:pPr>
            <a:r>
              <a:rPr lang="zh-CN" altLang="en-US" sz="2000" b="1" dirty="0">
                <a:solidFill>
                  <a:srgbClr val="0070C0"/>
                </a:solidFill>
                <a:latin typeface="Times New Roman" panose="02020603050405020304" pitchFamily="18" charset="0"/>
                <a:ea typeface="楷体_GB2312" pitchFamily="49" charset="-122"/>
              </a:rPr>
              <a:t>表示让步关系</a:t>
            </a:r>
            <a:br>
              <a:rPr lang="zh-CN" altLang="en-US" sz="2000" b="1" dirty="0">
                <a:latin typeface="Times New Roman" panose="02020603050405020304" pitchFamily="18" charset="0"/>
                <a:ea typeface="楷体_GB2312" pitchFamily="49" charset="-122"/>
              </a:rPr>
            </a:br>
            <a:endParaRPr lang="en-US" altLang="zh-CN" sz="2000" b="1" dirty="0">
              <a:latin typeface="Times New Roman" panose="02020603050405020304" pitchFamily="18" charset="0"/>
              <a:ea typeface="楷体_GB2312" pitchFamily="49" charset="-122"/>
            </a:endParaRPr>
          </a:p>
          <a:p>
            <a:pPr eaLnBrk="1" hangingPunct="1">
              <a:buFontTx/>
              <a:buNone/>
            </a:pPr>
            <a:r>
              <a:rPr lang="zh-CN" altLang="en-US" sz="2000" b="1" dirty="0">
                <a:solidFill>
                  <a:srgbClr val="0070C0"/>
                </a:solidFill>
                <a:latin typeface="Times New Roman" panose="02020603050405020304" pitchFamily="18" charset="0"/>
                <a:ea typeface="楷体_GB2312" pitchFamily="49" charset="-122"/>
              </a:rPr>
              <a:t>表示举例</a:t>
            </a:r>
            <a:br>
              <a:rPr lang="zh-CN" altLang="en-US" sz="2000" b="1" dirty="0">
                <a:latin typeface="Times New Roman" panose="02020603050405020304" pitchFamily="18" charset="0"/>
                <a:ea typeface="楷体_GB2312" pitchFamily="49" charset="-122"/>
              </a:rPr>
            </a:br>
            <a:endParaRPr lang="en-US" altLang="zh-CN" sz="2000" b="1" dirty="0">
              <a:latin typeface="Times New Roman" panose="02020603050405020304" pitchFamily="18" charset="0"/>
              <a:ea typeface="楷体_GB2312" pitchFamily="49" charset="-122"/>
            </a:endParaRPr>
          </a:p>
          <a:p>
            <a:pPr eaLnBrk="1" hangingPunct="1">
              <a:buFontTx/>
              <a:buNone/>
            </a:pPr>
            <a:r>
              <a:rPr lang="zh-CN" altLang="en-US" sz="2000" b="1" dirty="0">
                <a:solidFill>
                  <a:srgbClr val="0070C0"/>
                </a:solidFill>
                <a:latin typeface="Times New Roman" panose="02020603050405020304" pitchFamily="18" charset="0"/>
                <a:ea typeface="楷体_GB2312" pitchFamily="49" charset="-122"/>
              </a:rPr>
              <a:t>表示比较</a:t>
            </a:r>
            <a:br>
              <a:rPr lang="zh-CN" altLang="en-US" sz="2000" b="1" dirty="0">
                <a:latin typeface="Times New Roman" panose="02020603050405020304" pitchFamily="18" charset="0"/>
                <a:ea typeface="楷体_GB2312" pitchFamily="49" charset="-122"/>
              </a:rPr>
            </a:br>
            <a:endParaRPr lang="zh-CN" altLang="en-US" sz="1800" dirty="0">
              <a:latin typeface="Times New Roman" panose="02020603050405020304" pitchFamily="18" charset="0"/>
              <a:ea typeface="楷体_GB2312" pitchFamily="49" charset="-122"/>
            </a:endParaRPr>
          </a:p>
        </p:txBody>
      </p:sp>
      <p:sp>
        <p:nvSpPr>
          <p:cNvPr id="2" name="文本框 1">
            <a:extLst>
              <a:ext uri="{FF2B5EF4-FFF2-40B4-BE49-F238E27FC236}">
                <a16:creationId xmlns:a16="http://schemas.microsoft.com/office/drawing/2014/main" id="{E57AE50F-D976-26C0-1AF0-8BEC8F8EFE93}"/>
              </a:ext>
            </a:extLst>
          </p:cNvPr>
          <p:cNvSpPr txBox="1"/>
          <p:nvPr/>
        </p:nvSpPr>
        <p:spPr>
          <a:xfrm>
            <a:off x="1065229" y="362932"/>
            <a:ext cx="6419653" cy="707886"/>
          </a:xfrm>
          <a:prstGeom prst="rect">
            <a:avLst/>
          </a:prstGeom>
          <a:noFill/>
        </p:spPr>
        <p:txBody>
          <a:bodyPr wrap="square" rtlCol="0">
            <a:spAutoFit/>
          </a:bodyPr>
          <a:lstStyle/>
          <a:p>
            <a:r>
              <a:rPr lang="zh-CN" altLang="en-US" sz="4000" dirty="0">
                <a:solidFill>
                  <a:srgbClr val="FF0000"/>
                </a:solidFill>
              </a:rPr>
              <a:t>英语关联词</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a:extLst>
              <a:ext uri="{FF2B5EF4-FFF2-40B4-BE49-F238E27FC236}">
                <a16:creationId xmlns:a16="http://schemas.microsoft.com/office/drawing/2014/main" id="{AC9CDEDD-405E-476C-BB81-A85C1D4AC526}"/>
              </a:ext>
            </a:extLst>
          </p:cNvPr>
          <p:cNvSpPr>
            <a:spLocks noGrp="1" noChangeArrowheads="1"/>
          </p:cNvSpPr>
          <p:nvPr>
            <p:ph type="title" idx="4294967295"/>
          </p:nvPr>
        </p:nvSpPr>
        <p:spPr>
          <a:xfrm>
            <a:off x="2133600" y="533400"/>
            <a:ext cx="8001000" cy="838200"/>
          </a:xfrm>
        </p:spPr>
        <p:txBody>
          <a:bodyPr/>
          <a:lstStyle/>
          <a:p>
            <a:pPr marL="342900" indent="-342900"/>
            <a:r>
              <a:rPr lang="zh-CN" altLang="en-US" sz="3600" b="1">
                <a:sym typeface="Arial" panose="020B0604020202020204" pitchFamily="34" charset="0"/>
              </a:rPr>
              <a:t>两种思维方式在</a:t>
            </a:r>
            <a:r>
              <a:rPr lang="zh-CN" altLang="en-US" sz="3600" b="1">
                <a:solidFill>
                  <a:srgbClr val="FF0000"/>
                </a:solidFill>
                <a:sym typeface="Arial" panose="020B0604020202020204" pitchFamily="34" charset="0"/>
              </a:rPr>
              <a:t>语言上</a:t>
            </a:r>
            <a:r>
              <a:rPr lang="zh-CN" altLang="en-US" sz="3600" b="1">
                <a:sym typeface="Arial" panose="020B0604020202020204" pitchFamily="34" charset="0"/>
              </a:rPr>
              <a:t>的表现：</a:t>
            </a:r>
          </a:p>
        </p:txBody>
      </p:sp>
      <p:sp>
        <p:nvSpPr>
          <p:cNvPr id="29698" name="内容占位符 2">
            <a:extLst>
              <a:ext uri="{FF2B5EF4-FFF2-40B4-BE49-F238E27FC236}">
                <a16:creationId xmlns:a16="http://schemas.microsoft.com/office/drawing/2014/main" id="{58169B60-B8FD-4B7B-9D31-202472181A76}"/>
              </a:ext>
            </a:extLst>
          </p:cNvPr>
          <p:cNvSpPr>
            <a:spLocks noGrp="1" noChangeArrowheads="1"/>
          </p:cNvSpPr>
          <p:nvPr>
            <p:ph idx="4294967295"/>
          </p:nvPr>
        </p:nvSpPr>
        <p:spPr>
          <a:xfrm>
            <a:off x="1981200" y="1524001"/>
            <a:ext cx="8229600" cy="4525963"/>
          </a:xfrm>
        </p:spPr>
        <p:txBody>
          <a:bodyPr/>
          <a:lstStyle/>
          <a:p>
            <a:pPr eaLnBrk="1" hangingPunct="1">
              <a:lnSpc>
                <a:spcPct val="140000"/>
              </a:lnSpc>
              <a:buFontTx/>
              <a:buNone/>
            </a:pPr>
            <a:r>
              <a:rPr lang="zh-CN" altLang="en-US" b="1">
                <a:latin typeface="楷体_GB2312" pitchFamily="49" charset="-122"/>
                <a:ea typeface="楷体_GB2312" pitchFamily="49" charset="-122"/>
                <a:sym typeface="Arial" panose="020B0604020202020204" pitchFamily="34" charset="0"/>
              </a:rPr>
              <a:t>      汉语重语义，英语重结构；</a:t>
            </a:r>
          </a:p>
          <a:p>
            <a:pPr eaLnBrk="1" hangingPunct="1">
              <a:lnSpc>
                <a:spcPct val="140000"/>
              </a:lnSpc>
              <a:buFontTx/>
              <a:buNone/>
            </a:pPr>
            <a:r>
              <a:rPr lang="zh-CN" altLang="en-US" b="1">
                <a:solidFill>
                  <a:srgbClr val="FF0000"/>
                </a:solidFill>
                <a:latin typeface="楷体_GB2312" pitchFamily="49" charset="-122"/>
                <a:ea typeface="楷体_GB2312" pitchFamily="49" charset="-122"/>
                <a:sym typeface="Arial" panose="020B0604020202020204" pitchFamily="34" charset="0"/>
              </a:rPr>
              <a:t>      汉语形象化、隐喻性较强；</a:t>
            </a:r>
          </a:p>
          <a:p>
            <a:pPr eaLnBrk="1" hangingPunct="1">
              <a:lnSpc>
                <a:spcPct val="140000"/>
              </a:lnSpc>
              <a:buFontTx/>
              <a:buNone/>
            </a:pPr>
            <a:r>
              <a:rPr lang="zh-CN" altLang="en-US" b="1">
                <a:latin typeface="楷体_GB2312" pitchFamily="49" charset="-122"/>
                <a:ea typeface="楷体_GB2312" pitchFamily="49" charset="-122"/>
                <a:sym typeface="Arial" panose="020B0604020202020204" pitchFamily="34" charset="0"/>
              </a:rPr>
              <a:t>      </a:t>
            </a:r>
            <a:r>
              <a:rPr lang="zh-CN" altLang="en-US" b="1">
                <a:solidFill>
                  <a:srgbClr val="FF0000"/>
                </a:solidFill>
                <a:latin typeface="楷体_GB2312" pitchFamily="49" charset="-122"/>
                <a:ea typeface="楷体_GB2312" pitchFamily="49" charset="-122"/>
                <a:sym typeface="Arial" panose="020B0604020202020204" pitchFamily="34" charset="0"/>
              </a:rPr>
              <a:t>英语抽象化、逻辑性较强。</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7E854A8-9860-44EE-9415-B0F451D61138}"/>
              </a:ext>
            </a:extLst>
          </p:cNvPr>
          <p:cNvSpPr>
            <a:spLocks noGrp="1" noChangeArrowheads="1"/>
          </p:cNvSpPr>
          <p:nvPr>
            <p:ph type="body" sz="half" idx="1"/>
          </p:nvPr>
        </p:nvSpPr>
        <p:spPr>
          <a:xfrm>
            <a:off x="1601788" y="609601"/>
            <a:ext cx="7162800" cy="5516563"/>
          </a:xfrm>
        </p:spPr>
        <p:txBody>
          <a:bodyPr/>
          <a:lstStyle/>
          <a:p>
            <a:pPr eaLnBrk="1" hangingPunct="1">
              <a:buFontTx/>
              <a:buNone/>
            </a:pPr>
            <a:r>
              <a:rPr lang="zh-CN" altLang="zh-CN" sz="3600" b="1" dirty="0"/>
              <a:t>中西方思维差异在</a:t>
            </a:r>
            <a:r>
              <a:rPr lang="zh-CN" altLang="zh-CN" sz="3600" b="1" dirty="0">
                <a:solidFill>
                  <a:srgbClr val="FF0000"/>
                </a:solidFill>
              </a:rPr>
              <a:t>文字中</a:t>
            </a:r>
            <a:r>
              <a:rPr lang="zh-CN" altLang="zh-CN" sz="3600" b="1" dirty="0"/>
              <a:t>的体现</a:t>
            </a:r>
          </a:p>
          <a:p>
            <a:pPr eaLnBrk="1" hangingPunct="1">
              <a:buFontTx/>
              <a:buNone/>
            </a:pPr>
            <a:endParaRPr lang="zh-CN" altLang="zh-CN" sz="3600" b="1" dirty="0"/>
          </a:p>
          <a:p>
            <a:pPr eaLnBrk="1" hangingPunct="1">
              <a:buFontTx/>
              <a:buNone/>
            </a:pPr>
            <a:r>
              <a:rPr lang="zh-CN" altLang="zh-CN" b="1" dirty="0">
                <a:solidFill>
                  <a:srgbClr val="0000FF"/>
                </a:solidFill>
                <a:ea typeface="楷体_GB2312" pitchFamily="49" charset="-122"/>
              </a:rPr>
              <a:t>西方：</a:t>
            </a:r>
            <a:r>
              <a:rPr lang="zh-CN" altLang="zh-CN" b="1" dirty="0">
                <a:solidFill>
                  <a:srgbClr val="FF0000"/>
                </a:solidFill>
                <a:ea typeface="楷体_GB2312" pitchFamily="49" charset="-122"/>
              </a:rPr>
              <a:t>表音文字</a:t>
            </a:r>
            <a:r>
              <a:rPr lang="zh-CN" altLang="zh-CN" b="1" dirty="0">
                <a:ea typeface="楷体_GB2312" pitchFamily="49" charset="-122"/>
              </a:rPr>
              <a:t>，拼音字母与语言中的</a:t>
            </a:r>
            <a:r>
              <a:rPr lang="zh-CN" altLang="zh-CN" b="1" dirty="0">
                <a:solidFill>
                  <a:srgbClr val="FF0000"/>
                </a:solidFill>
                <a:ea typeface="楷体_GB2312" pitchFamily="49" charset="-122"/>
              </a:rPr>
              <a:t>声音</a:t>
            </a:r>
            <a:r>
              <a:rPr lang="zh-CN" altLang="zh-CN" b="1" dirty="0">
                <a:ea typeface="楷体_GB2312" pitchFamily="49" charset="-122"/>
              </a:rPr>
              <a:t>单位（音素或音节）相联系，</a:t>
            </a:r>
            <a:r>
              <a:rPr lang="zh-CN" altLang="zh-CN" b="1" dirty="0">
                <a:solidFill>
                  <a:srgbClr val="FF0000"/>
                </a:solidFill>
                <a:ea typeface="楷体_GB2312" pitchFamily="49" charset="-122"/>
              </a:rPr>
              <a:t>以形标音，</a:t>
            </a:r>
            <a:r>
              <a:rPr lang="zh-CN" altLang="zh-CN" b="1" dirty="0">
                <a:ea typeface="楷体_GB2312" pitchFamily="49" charset="-122"/>
              </a:rPr>
              <a:t>是</a:t>
            </a:r>
            <a:r>
              <a:rPr lang="zh-CN" altLang="zh-CN" b="1" dirty="0">
                <a:solidFill>
                  <a:srgbClr val="FF0000"/>
                </a:solidFill>
                <a:ea typeface="楷体_GB2312" pitchFamily="49" charset="-122"/>
              </a:rPr>
              <a:t>线性文字</a:t>
            </a:r>
            <a:r>
              <a:rPr lang="zh-CN" altLang="zh-CN" b="1" dirty="0">
                <a:ea typeface="楷体_GB2312" pitchFamily="49" charset="-122"/>
              </a:rPr>
              <a:t>。</a:t>
            </a:r>
          </a:p>
          <a:p>
            <a:pPr eaLnBrk="1" hangingPunct="1">
              <a:buFontTx/>
              <a:buNone/>
            </a:pPr>
            <a:endParaRPr lang="zh-CN" altLang="zh-CN" b="1" dirty="0">
              <a:ea typeface="楷体_GB2312" pitchFamily="49" charset="-122"/>
            </a:endParaRPr>
          </a:p>
          <a:p>
            <a:pPr eaLnBrk="1" hangingPunct="1">
              <a:buFontTx/>
              <a:buNone/>
            </a:pPr>
            <a:r>
              <a:rPr lang="zh-CN" altLang="zh-CN" b="1" dirty="0">
                <a:solidFill>
                  <a:srgbClr val="0000FF"/>
                </a:solidFill>
                <a:ea typeface="楷体_GB2312" pitchFamily="49" charset="-122"/>
              </a:rPr>
              <a:t>中国：</a:t>
            </a:r>
            <a:r>
              <a:rPr lang="zh-CN" altLang="zh-CN" b="1" dirty="0">
                <a:solidFill>
                  <a:srgbClr val="FF0000"/>
                </a:solidFill>
                <a:ea typeface="楷体_GB2312" pitchFamily="49" charset="-122"/>
              </a:rPr>
              <a:t>表义文字</a:t>
            </a:r>
            <a:r>
              <a:rPr lang="zh-CN" altLang="zh-CN" b="1" dirty="0">
                <a:ea typeface="楷体_GB2312" pitchFamily="49" charset="-122"/>
              </a:rPr>
              <a:t>，字形与语言中的</a:t>
            </a:r>
            <a:r>
              <a:rPr lang="zh-CN" altLang="zh-CN" b="1" dirty="0">
                <a:solidFill>
                  <a:srgbClr val="FF0000"/>
                </a:solidFill>
                <a:ea typeface="楷体_GB2312" pitchFamily="49" charset="-122"/>
              </a:rPr>
              <a:t>意义</a:t>
            </a:r>
            <a:r>
              <a:rPr lang="zh-CN" altLang="zh-CN" b="1" dirty="0">
                <a:ea typeface="楷体_GB2312" pitchFamily="49" charset="-122"/>
              </a:rPr>
              <a:t>单位（语素）相联系，</a:t>
            </a:r>
            <a:r>
              <a:rPr lang="zh-CN" altLang="zh-CN" b="1" dirty="0">
                <a:solidFill>
                  <a:srgbClr val="FF0000"/>
                </a:solidFill>
                <a:ea typeface="楷体_GB2312" pitchFamily="49" charset="-122"/>
              </a:rPr>
              <a:t>以形写意，</a:t>
            </a:r>
            <a:r>
              <a:rPr lang="zh-CN" altLang="zh-CN" b="1" dirty="0">
                <a:ea typeface="楷体_GB2312" pitchFamily="49" charset="-122"/>
              </a:rPr>
              <a:t>形、音、义三位一体，是</a:t>
            </a:r>
            <a:r>
              <a:rPr lang="zh-CN" altLang="zh-CN" b="1" dirty="0">
                <a:solidFill>
                  <a:srgbClr val="FF0000"/>
                </a:solidFill>
                <a:ea typeface="楷体_GB2312" pitchFamily="49" charset="-122"/>
              </a:rPr>
              <a:t>平面型文字</a:t>
            </a:r>
            <a:r>
              <a:rPr lang="zh-CN" altLang="zh-CN" b="1" dirty="0">
                <a:ea typeface="楷体_GB2312" pitchFamily="49" charset="-122"/>
              </a:rPr>
              <a:t>。</a:t>
            </a:r>
          </a:p>
          <a:p>
            <a:pPr eaLnBrk="1" hangingPunct="1">
              <a:buFontTx/>
              <a:buNone/>
            </a:pPr>
            <a:endParaRPr lang="zh-CN" altLang="zh-CN" b="1" dirty="0">
              <a:ea typeface="楷体_GB2312" pitchFamily="49" charset="-122"/>
            </a:endParaRPr>
          </a:p>
          <a:p>
            <a:pPr eaLnBrk="1" hangingPunct="1">
              <a:buFontTx/>
              <a:buNone/>
            </a:pPr>
            <a:endParaRPr lang="zh-CN" altLang="zh-CN" b="1" dirty="0">
              <a:ea typeface="楷体_GB2312" pitchFamily="49" charset="-122"/>
            </a:endParaRPr>
          </a:p>
        </p:txBody>
      </p:sp>
      <p:pic>
        <p:nvPicPr>
          <p:cNvPr id="41987" name="Picture 3">
            <a:extLst>
              <a:ext uri="{FF2B5EF4-FFF2-40B4-BE49-F238E27FC236}">
                <a16:creationId xmlns:a16="http://schemas.microsoft.com/office/drawing/2014/main" id="{0A1E2866-A266-42DF-9DB0-0BA411AE1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1" y="1752600"/>
            <a:ext cx="17383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矩形 3">
            <a:extLst>
              <a:ext uri="{FF2B5EF4-FFF2-40B4-BE49-F238E27FC236}">
                <a16:creationId xmlns:a16="http://schemas.microsoft.com/office/drawing/2014/main" id="{4BBE8DD9-B71C-4C29-839F-7D351E038ED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876800"/>
            <a:ext cx="44513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a:extLst>
              <a:ext uri="{FF2B5EF4-FFF2-40B4-BE49-F238E27FC236}">
                <a16:creationId xmlns:a16="http://schemas.microsoft.com/office/drawing/2014/main" id="{238BAA98-B459-4857-939D-F020E37D9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4648201"/>
            <a:ext cx="1558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descr="7RK3H%2$90~[XO4D%MN)67A">
            <a:extLst>
              <a:ext uri="{FF2B5EF4-FFF2-40B4-BE49-F238E27FC236}">
                <a16:creationId xmlns:a16="http://schemas.microsoft.com/office/drawing/2014/main" id="{0471555F-593A-474C-8928-349B1418298E}"/>
              </a:ext>
            </a:extLst>
          </p:cNvPr>
          <p:cNvPicPr>
            <a:picLocks noChangeAspect="1" noChangeArrowheads="1"/>
          </p:cNvPicPr>
          <p:nvPr/>
        </p:nvPicPr>
        <p:blipFill>
          <a:blip r:embed="rId5">
            <a:clrChange>
              <a:clrFrom>
                <a:srgbClr val="E7E9D3"/>
              </a:clrFrom>
              <a:clrTo>
                <a:srgbClr val="E7E9D3">
                  <a:alpha val="0"/>
                </a:srgbClr>
              </a:clrTo>
            </a:clrChange>
            <a:extLst>
              <a:ext uri="{28A0092B-C50C-407E-A947-70E740481C1C}">
                <a14:useLocalDpi xmlns:a14="http://schemas.microsoft.com/office/drawing/2010/main" val="0"/>
              </a:ext>
            </a:extLst>
          </a:blip>
          <a:srcRect/>
          <a:stretch>
            <a:fillRect/>
          </a:stretch>
        </p:blipFill>
        <p:spPr bwMode="auto">
          <a:xfrm>
            <a:off x="8610600" y="-222250"/>
            <a:ext cx="2032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extLst>
              <a:ext uri="{FF2B5EF4-FFF2-40B4-BE49-F238E27FC236}">
                <a16:creationId xmlns:a16="http://schemas.microsoft.com/office/drawing/2014/main" id="{EEC5DAF4-07C9-47CA-A0FD-1180067DB50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6825" y="6524626"/>
            <a:ext cx="2076147" cy="198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ABB3DA1B-546C-49FE-8546-8DCC0E0410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4876800"/>
            <a:ext cx="1073869" cy="1080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additive="base">
                                        <p:cTn id="7" dur="5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986">
                                            <p:txEl>
                                              <p:pRg st="2" end="2"/>
                                            </p:txEl>
                                          </p:spTgt>
                                        </p:tgtEl>
                                        <p:attrNameLst>
                                          <p:attrName>style.visibility</p:attrName>
                                        </p:attrNameLst>
                                      </p:cBhvr>
                                      <p:to>
                                        <p:strVal val="visible"/>
                                      </p:to>
                                    </p:set>
                                    <p:anim calcmode="lin" valueType="num">
                                      <p:cBhvr additive="base">
                                        <p:cTn id="13" dur="500" fill="hold"/>
                                        <p:tgtEl>
                                          <p:spTgt spid="419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986">
                                            <p:txEl>
                                              <p:pRg st="4" end="4"/>
                                            </p:txEl>
                                          </p:spTgt>
                                        </p:tgtEl>
                                        <p:attrNameLst>
                                          <p:attrName>style.visibility</p:attrName>
                                        </p:attrNameLst>
                                      </p:cBhvr>
                                      <p:to>
                                        <p:strVal val="visible"/>
                                      </p:to>
                                    </p:set>
                                    <p:anim calcmode="lin" valueType="num">
                                      <p:cBhvr additive="base">
                                        <p:cTn id="17" dur="500" fill="hold"/>
                                        <p:tgtEl>
                                          <p:spTgt spid="4198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9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41987"/>
                                        </p:tgtEl>
                                        <p:attrNameLst>
                                          <p:attrName>style.visibility</p:attrName>
                                        </p:attrNameLst>
                                      </p:cBhvr>
                                      <p:to>
                                        <p:strVal val="visible"/>
                                      </p:to>
                                    </p:set>
                                    <p:animEffect transition="in" filter="checkerboard(across)">
                                      <p:cBhvr>
                                        <p:cTn id="23" dur="500"/>
                                        <p:tgtEl>
                                          <p:spTgt spid="419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199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048F90A8-69CC-4BDE-959D-F7B156CE9E12}"/>
              </a:ext>
            </a:extLst>
          </p:cNvPr>
          <p:cNvSpPr>
            <a:spLocks noGrp="1" noChangeArrowheads="1"/>
          </p:cNvSpPr>
          <p:nvPr>
            <p:ph type="body" idx="4294967295"/>
          </p:nvPr>
        </p:nvSpPr>
        <p:spPr>
          <a:xfrm>
            <a:off x="1524000" y="838200"/>
            <a:ext cx="8991600" cy="5867400"/>
          </a:xfrm>
        </p:spPr>
        <p:txBody>
          <a:bodyPr/>
          <a:lstStyle/>
          <a:p>
            <a:pPr eaLnBrk="1" hangingPunct="1">
              <a:lnSpc>
                <a:spcPct val="110000"/>
              </a:lnSpc>
              <a:defRPr/>
            </a:pPr>
            <a:r>
              <a:rPr lang="zh-CN" altLang="en-US" sz="3200" b="1" dirty="0">
                <a:solidFill>
                  <a:srgbClr val="0000FF"/>
                </a:solidFill>
                <a:sym typeface="Arial" panose="020B0604020202020204" pitchFamily="34" charset="0"/>
              </a:rPr>
              <a:t>3、东西方的感情表达方式 </a:t>
            </a:r>
          </a:p>
          <a:p>
            <a:pPr eaLnBrk="1" hangingPunct="1">
              <a:lnSpc>
                <a:spcPct val="120000"/>
              </a:lnSpc>
              <a:defRPr/>
            </a:pPr>
            <a:r>
              <a:rPr lang="en-US" b="1" dirty="0">
                <a:ea typeface="楷体_GB2312" pitchFamily="49" charset="-122"/>
                <a:sym typeface="Arial" panose="020B0604020202020204" pitchFamily="34" charset="0"/>
              </a:rPr>
              <a:t>《</a:t>
            </a:r>
            <a:r>
              <a:rPr lang="zh-CN" altLang="en-US" b="1" dirty="0">
                <a:ea typeface="楷体_GB2312" pitchFamily="49" charset="-122"/>
                <a:sym typeface="Arial" panose="020B0604020202020204" pitchFamily="34" charset="0"/>
              </a:rPr>
              <a:t>梁山伯与祝英台</a:t>
            </a:r>
            <a:r>
              <a:rPr lang="en-US" b="1" dirty="0">
                <a:ea typeface="楷体_GB2312" pitchFamily="49" charset="-122"/>
                <a:sym typeface="Arial" panose="020B0604020202020204" pitchFamily="34" charset="0"/>
              </a:rPr>
              <a:t>》</a:t>
            </a:r>
          </a:p>
          <a:p>
            <a:pPr marL="0" indent="0" eaLnBrk="1" hangingPunct="1">
              <a:lnSpc>
                <a:spcPct val="120000"/>
              </a:lnSpc>
              <a:buNone/>
              <a:defRPr/>
            </a:pPr>
            <a:endParaRPr lang="en-US" b="1" dirty="0">
              <a:ea typeface="楷体_GB2312" pitchFamily="49" charset="-122"/>
              <a:sym typeface="Arial" panose="020B0604020202020204" pitchFamily="34" charset="0"/>
            </a:endParaRPr>
          </a:p>
          <a:p>
            <a:pPr eaLnBrk="1" hangingPunct="1">
              <a:lnSpc>
                <a:spcPct val="120000"/>
              </a:lnSpc>
              <a:defRPr/>
            </a:pPr>
            <a:r>
              <a:rPr lang="en-US" b="1" dirty="0">
                <a:ea typeface="楷体_GB2312" pitchFamily="49" charset="-122"/>
                <a:sym typeface="Arial" panose="020B0604020202020204" pitchFamily="34" charset="0"/>
              </a:rPr>
              <a:t>《</a:t>
            </a:r>
            <a:r>
              <a:rPr lang="zh-CN" altLang="en-US" b="1" dirty="0">
                <a:ea typeface="楷体_GB2312" pitchFamily="49" charset="-122"/>
                <a:sym typeface="Arial" panose="020B0604020202020204" pitchFamily="34" charset="0"/>
              </a:rPr>
              <a:t>傲慢与偏见</a:t>
            </a:r>
            <a:r>
              <a:rPr lang="en-US" b="1" dirty="0">
                <a:ea typeface="楷体_GB2312" pitchFamily="49" charset="-122"/>
                <a:sym typeface="Arial" panose="020B0604020202020204" pitchFamily="34" charset="0"/>
              </a:rPr>
              <a:t>》</a:t>
            </a:r>
            <a:endParaRPr lang="zh-CN" altLang="en-US" dirty="0">
              <a:effectLst>
                <a:outerShdw blurRad="38100" dist="38100" dir="2700000" algn="tl">
                  <a:srgbClr val="C0C0C0"/>
                </a:outerShdw>
              </a:effectLst>
              <a:latin typeface="楷体_GB2312" pitchFamily="49" charset="-122"/>
              <a:ea typeface="楷体_GB2312" pitchFamily="49" charset="-122"/>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1BDE48F4-BD9A-4213-94FC-8301E25CCFDB}"/>
              </a:ext>
            </a:extLst>
          </p:cNvPr>
          <p:cNvSpPr>
            <a:spLocks noGrp="1" noChangeArrowheads="1"/>
          </p:cNvSpPr>
          <p:nvPr>
            <p:ph type="ctrTitle" idx="4294967295"/>
          </p:nvPr>
        </p:nvSpPr>
        <p:spPr>
          <a:xfrm>
            <a:off x="1830388" y="1371600"/>
            <a:ext cx="8151812" cy="2057400"/>
          </a:xfrm>
          <a:solidFill>
            <a:schemeClr val="bg1">
              <a:alpha val="50000"/>
            </a:schemeClr>
          </a:solidFill>
          <a:ln w="76200">
            <a:solidFill>
              <a:schemeClr val="tx1"/>
            </a:solidFill>
          </a:ln>
        </p:spPr>
        <p:txBody>
          <a:bodyPr/>
          <a:lstStyle/>
          <a:p>
            <a:pPr algn="ctr" eaLnBrk="1" hangingPunct="1">
              <a:defRPr/>
            </a:pPr>
            <a:r>
              <a:rPr lang="zh-CN" altLang="en-US" b="1" dirty="0">
                <a:effectLst>
                  <a:outerShdw blurRad="38100" dist="38100" dir="2700000" algn="tl">
                    <a:srgbClr val="C0C0C0"/>
                  </a:outerShdw>
                </a:effectLst>
                <a:ea typeface="楷体_GB2312" pitchFamily="49" charset="-122"/>
              </a:rPr>
              <a:t>中西思维方式不同实例</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FAD39AA-2FA8-4A2F-BB9C-DC1569F09DDE}"/>
              </a:ext>
            </a:extLst>
          </p:cNvPr>
          <p:cNvSpPr>
            <a:spLocks noGrp="1" noChangeArrowheads="1"/>
          </p:cNvSpPr>
          <p:nvPr>
            <p:ph idx="1"/>
          </p:nvPr>
        </p:nvSpPr>
        <p:spPr>
          <a:xfrm>
            <a:off x="1216058" y="381000"/>
            <a:ext cx="9070942" cy="1066800"/>
          </a:xfrm>
        </p:spPr>
        <p:txBody>
          <a:bodyPr/>
          <a:lstStyle/>
          <a:p>
            <a:pPr>
              <a:lnSpc>
                <a:spcPct val="110000"/>
              </a:lnSpc>
              <a:spcBef>
                <a:spcPct val="0"/>
              </a:spcBef>
              <a:buNone/>
            </a:pPr>
            <a:r>
              <a:rPr lang="en-US" altLang="zh-CN" b="1" dirty="0">
                <a:solidFill>
                  <a:srgbClr val="0000FF"/>
                </a:solidFill>
                <a:ea typeface="楷体_GB2312" pitchFamily="49" charset="-122"/>
              </a:rPr>
              <a:t>Civil--Culture  </a:t>
            </a:r>
            <a:r>
              <a:rPr lang="zh-CN" altLang="en-US" b="1" dirty="0">
                <a:solidFill>
                  <a:srgbClr val="0000FF"/>
                </a:solidFill>
                <a:ea typeface="楷体_GB2312" pitchFamily="49" charset="-122"/>
              </a:rPr>
              <a:t>衍生</a:t>
            </a:r>
          </a:p>
        </p:txBody>
      </p:sp>
      <p:sp>
        <p:nvSpPr>
          <p:cNvPr id="5124" name="Rectangle 4">
            <a:extLst>
              <a:ext uri="{FF2B5EF4-FFF2-40B4-BE49-F238E27FC236}">
                <a16:creationId xmlns:a16="http://schemas.microsoft.com/office/drawing/2014/main" id="{F9B9F926-CA54-4060-81EC-8F993445E597}"/>
              </a:ext>
            </a:extLst>
          </p:cNvPr>
          <p:cNvSpPr>
            <a:spLocks noChangeArrowheads="1"/>
          </p:cNvSpPr>
          <p:nvPr/>
        </p:nvSpPr>
        <p:spPr bwMode="auto">
          <a:xfrm>
            <a:off x="857839" y="1178351"/>
            <a:ext cx="9505361" cy="537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楷体_GB2312" pitchFamily="49" charset="-122"/>
              </a:defRPr>
            </a:lvl1pPr>
            <a:lvl2pPr>
              <a:defRPr>
                <a:solidFill>
                  <a:schemeClr val="tx1"/>
                </a:solidFill>
                <a:latin typeface="Arial" panose="020B0604020202020204" pitchFamily="34" charset="0"/>
                <a:ea typeface="楷体_GB2312" pitchFamily="49" charset="-122"/>
              </a:defRPr>
            </a:lvl2pPr>
            <a:lvl3pPr>
              <a:defRPr>
                <a:solidFill>
                  <a:schemeClr val="tx1"/>
                </a:solidFill>
                <a:latin typeface="Arial" panose="020B0604020202020204" pitchFamily="34" charset="0"/>
                <a:ea typeface="楷体_GB2312" pitchFamily="49" charset="-122"/>
              </a:defRPr>
            </a:lvl3pPr>
            <a:lvl4pPr>
              <a:defRPr>
                <a:solidFill>
                  <a:schemeClr val="tx1"/>
                </a:solidFill>
                <a:latin typeface="Arial" panose="020B0604020202020204" pitchFamily="34" charset="0"/>
                <a:ea typeface="楷体_GB2312" pitchFamily="49" charset="-122"/>
              </a:defRPr>
            </a:lvl4pPr>
            <a:lvl5pPr>
              <a:defRPr>
                <a:solidFill>
                  <a:schemeClr val="tx1"/>
                </a:solidFill>
                <a:latin typeface="Arial" panose="020B0604020202020204" pitchFamily="34" charset="0"/>
                <a:ea typeface="楷体_GB2312" pitchFamily="49" charset="-122"/>
              </a:defRPr>
            </a:lvl5pPr>
            <a:lvl6pPr fontAlgn="base">
              <a:spcBef>
                <a:spcPct val="0"/>
              </a:spcBef>
              <a:spcAft>
                <a:spcPct val="0"/>
              </a:spcAft>
              <a:defRPr>
                <a:solidFill>
                  <a:schemeClr val="tx1"/>
                </a:solidFill>
                <a:latin typeface="Arial" panose="020B0604020202020204" pitchFamily="34" charset="0"/>
                <a:ea typeface="楷体_GB2312" pitchFamily="49" charset="-122"/>
              </a:defRPr>
            </a:lvl6pPr>
            <a:lvl7pPr fontAlgn="base">
              <a:spcBef>
                <a:spcPct val="0"/>
              </a:spcBef>
              <a:spcAft>
                <a:spcPct val="0"/>
              </a:spcAft>
              <a:defRPr>
                <a:solidFill>
                  <a:schemeClr val="tx1"/>
                </a:solidFill>
                <a:latin typeface="Arial" panose="020B0604020202020204" pitchFamily="34" charset="0"/>
                <a:ea typeface="楷体_GB2312" pitchFamily="49" charset="-122"/>
              </a:defRPr>
            </a:lvl7pPr>
            <a:lvl8pPr fontAlgn="base">
              <a:spcBef>
                <a:spcPct val="0"/>
              </a:spcBef>
              <a:spcAft>
                <a:spcPct val="0"/>
              </a:spcAft>
              <a:defRPr>
                <a:solidFill>
                  <a:schemeClr val="tx1"/>
                </a:solidFill>
                <a:latin typeface="Arial" panose="020B0604020202020204" pitchFamily="34" charset="0"/>
                <a:ea typeface="楷体_GB2312" pitchFamily="49" charset="-122"/>
              </a:defRPr>
            </a:lvl8pPr>
            <a:lvl9pPr fontAlgn="base">
              <a:spcBef>
                <a:spcPct val="0"/>
              </a:spcBef>
              <a:spcAft>
                <a:spcPct val="0"/>
              </a:spcAft>
              <a:defRPr>
                <a:solidFill>
                  <a:schemeClr val="tx1"/>
                </a:solidFill>
                <a:latin typeface="Arial" panose="020B0604020202020204" pitchFamily="34" charset="0"/>
                <a:ea typeface="楷体_GB2312" pitchFamily="49" charset="-122"/>
              </a:defRPr>
            </a:lvl9pPr>
          </a:lstStyle>
          <a:p>
            <a:pPr marL="0" lvl="0" indent="304800">
              <a:lnSpc>
                <a:spcPts val="2800"/>
              </a:lnSpc>
            </a:pPr>
            <a:endPar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endParaRPr>
          </a:p>
          <a:p>
            <a:pPr marL="0" lvl="0" indent="304800">
              <a:lnSpc>
                <a:spcPts val="2800"/>
              </a:lnSpc>
            </a:pP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西方</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civil</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交易的场所、市民社会；</a:t>
            </a:r>
            <a:endPar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endParaRPr>
          </a:p>
          <a:p>
            <a:pPr marL="0" lvl="0" indent="304800">
              <a:lnSpc>
                <a:spcPts val="2800"/>
              </a:lnSpc>
            </a:pPr>
            <a:endPar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endParaRPr>
          </a:p>
          <a:p>
            <a:pPr marL="0" lvl="0" indent="304800">
              <a:lnSpc>
                <a:spcPts val="2800"/>
              </a:lnSpc>
            </a:pP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西方商品流通很早盛行，频繁</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交往</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交换</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关系</a:t>
            </a:r>
            <a:r>
              <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商业文明</a:t>
            </a:r>
            <a:r>
              <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交易经济</a:t>
            </a:r>
            <a:r>
              <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城邦</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政治</a:t>
            </a:r>
            <a:r>
              <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  </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法治</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观念。</a:t>
            </a:r>
            <a:endPar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endParaRPr>
          </a:p>
          <a:p>
            <a:pPr marL="0" lvl="0" indent="304800">
              <a:lnSpc>
                <a:spcPts val="2800"/>
              </a:lnSpc>
            </a:pPr>
            <a:endPar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endParaRPr>
          </a:p>
          <a:p>
            <a:pPr marL="0" lvl="0" indent="304800">
              <a:lnSpc>
                <a:spcPts val="2800"/>
              </a:lnSpc>
            </a:pP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中国</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en-US" altLang="zh-CN" sz="2800" kern="0" dirty="0">
                <a:solidFill>
                  <a:srgbClr val="000000"/>
                </a:solidFill>
                <a:latin typeface="微软雅黑" panose="020B0503020204020204" pitchFamily="34" charset="-122"/>
                <a:ea typeface="宋体" panose="02010600030101010101" pitchFamily="2" charset="-122"/>
                <a:cs typeface="宋体" panose="02010600030101010101" pitchFamily="2" charset="-122"/>
                <a:hlinkClick r:id="rId2">
                  <a:extLst>
                    <a:ext uri="{A12FA001-AC4F-418D-AE19-62706E023703}">
                      <ahyp:hlinkClr xmlns:ahyp="http://schemas.microsoft.com/office/drawing/2018/hyperlinkcolor" val="tx"/>
                    </a:ext>
                  </a:extLst>
                </a:hlinkClick>
              </a:rPr>
              <a:t>culture</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耕作</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培养</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endPar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endParaRPr>
          </a:p>
          <a:p>
            <a:pPr marL="0" lvl="0" indent="304800">
              <a:lnSpc>
                <a:spcPts val="2800"/>
              </a:lnSpc>
            </a:pP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农耕社会</a:t>
            </a:r>
            <a:r>
              <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 </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自给自足的生产形态</a:t>
            </a:r>
            <a:r>
              <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农业文化</a:t>
            </a:r>
            <a:endPar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endParaRPr>
          </a:p>
          <a:p>
            <a:pPr marL="0" lvl="0" indent="304800">
              <a:lnSpc>
                <a:spcPts val="2800"/>
              </a:lnSpc>
            </a:pP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惰性和狭隘性</a:t>
            </a:r>
            <a:r>
              <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三纲五常</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的宗法观念</a:t>
            </a:r>
            <a:endPar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endParaRPr>
          </a:p>
          <a:p>
            <a:pPr marL="0" indent="304800">
              <a:lnSpc>
                <a:spcPts val="2800"/>
              </a:lnSpc>
            </a:pP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思维方式侧重于内部生活的小圈子</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圆满关系</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dirty="0">
                <a:solidFill>
                  <a:srgbClr val="2B2B2B"/>
                </a:solidFill>
                <a:latin typeface="Verdana" panose="020B0604030504040204" pitchFamily="34" charset="0"/>
                <a:ea typeface="宋体" panose="02010600030101010101" pitchFamily="2" charset="-122"/>
                <a:cs typeface="宋体" panose="02010600030101010101" pitchFamily="2" charset="-122"/>
              </a:rPr>
              <a:t>现实利益，实惠</a:t>
            </a:r>
            <a:r>
              <a:rPr lang="zh-CN" altLang="en-US" sz="280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注重自身的感性体悟、经验和实用</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en-US" sz="280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dirty="0">
                <a:solidFill>
                  <a:srgbClr val="2B2B2B"/>
                </a:solidFill>
                <a:latin typeface="Verdana" panose="020B0604030504040204" pitchFamily="34" charset="0"/>
                <a:ea typeface="宋体" panose="02010600030101010101" pitchFamily="2" charset="-122"/>
                <a:cs typeface="宋体" panose="02010600030101010101" pitchFamily="2" charset="-122"/>
              </a:rPr>
              <a:t>最小的代价获取对自身短期的最大效用</a:t>
            </a:r>
            <a:r>
              <a:rPr lang="zh-CN" altLang="en-US" sz="280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dirty="0">
                <a:solidFill>
                  <a:srgbClr val="2B2B2B"/>
                </a:solidFill>
                <a:latin typeface="Verdana" panose="020B0604030504040204" pitchFamily="34" charset="0"/>
                <a:ea typeface="宋体" panose="02010600030101010101" pitchFamily="2" charset="-122"/>
                <a:cs typeface="宋体" panose="02010600030101010101" pitchFamily="2" charset="-122"/>
              </a:rPr>
              <a:t>。</a:t>
            </a:r>
            <a:endParaRPr lang="en-US" altLang="zh-CN" sz="2800" dirty="0">
              <a:solidFill>
                <a:srgbClr val="2B2B2B"/>
              </a:solidFill>
              <a:latin typeface="Verdana" panose="020B0604030504040204" pitchFamily="34" charset="0"/>
              <a:ea typeface="宋体" panose="02010600030101010101" pitchFamily="2" charset="-122"/>
              <a:cs typeface="宋体" panose="02010600030101010101" pitchFamily="2" charset="-122"/>
            </a:endParaRPr>
          </a:p>
          <a:p>
            <a:pPr marL="0" indent="304800">
              <a:lnSpc>
                <a:spcPts val="2800"/>
              </a:lnSpc>
            </a:pPr>
            <a:endPar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endParaRPr>
          </a:p>
          <a:p>
            <a:pPr marL="0" lvl="0" indent="304800">
              <a:lnSpc>
                <a:spcPts val="2800"/>
              </a:lnSpc>
            </a:pP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FF0000"/>
                </a:solidFill>
                <a:latin typeface="Verdana" panose="020B0604030504040204" pitchFamily="34" charset="0"/>
                <a:ea typeface="宋体" panose="02010600030101010101" pitchFamily="2" charset="-122"/>
                <a:cs typeface="宋体" panose="02010600030101010101" pitchFamily="2" charset="-122"/>
              </a:rPr>
              <a:t>实用理性</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”思维（</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重人事关系、重具体经验</a:t>
            </a:r>
            <a:r>
              <a:rPr lang="en-US"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zh-CN"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李泽厚</a:t>
            </a:r>
            <a:r>
              <a:rPr lang="zh-CN" altLang="en-US" sz="2800" kern="0" dirty="0">
                <a:solidFill>
                  <a:srgbClr val="2B2B2B"/>
                </a:solidFill>
                <a:latin typeface="Verdana" panose="020B0604030504040204" pitchFamily="34" charset="0"/>
                <a:ea typeface="宋体" panose="02010600030101010101" pitchFamily="2" charset="-122"/>
                <a:cs typeface="宋体" panose="02010600030101010101" pitchFamily="2" charset="-122"/>
              </a:rPr>
              <a:t>）</a:t>
            </a:r>
            <a:r>
              <a:rPr lang="zh-CN" altLang="en-US" sz="2800" dirty="0">
                <a:solidFill>
                  <a:srgbClr val="2B2B2B"/>
                </a:solidFill>
                <a:latin typeface="Verdana" panose="020B0604030504040204" pitchFamily="34" charset="0"/>
                <a:ea typeface="宋体" panose="02010600030101010101" pitchFamily="2" charset="-122"/>
                <a:cs typeface="宋体" panose="02010600030101010101" pitchFamily="2" charset="-122"/>
              </a:rPr>
              <a:t>，</a:t>
            </a:r>
            <a:endParaRPr lang="zh-CN" altLang="en-US" sz="2800" dirty="0">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6734536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anim calcmode="lin" valueType="num">
                                      <p:cBhvr additive="base">
                                        <p:cTn id="13" dur="500" fill="hold"/>
                                        <p:tgtEl>
                                          <p:spTgt spid="51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anim calcmode="lin" valueType="num">
                                      <p:cBhvr additive="base">
                                        <p:cTn id="19" dur="500" fill="hold"/>
                                        <p:tgtEl>
                                          <p:spTgt spid="512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4">
                                            <p:txEl>
                                              <p:pRg st="5" end="5"/>
                                            </p:txEl>
                                          </p:spTgt>
                                        </p:tgtEl>
                                        <p:attrNameLst>
                                          <p:attrName>style.visibility</p:attrName>
                                        </p:attrNameLst>
                                      </p:cBhvr>
                                      <p:to>
                                        <p:strVal val="visible"/>
                                      </p:to>
                                    </p:set>
                                    <p:anim calcmode="lin" valueType="num">
                                      <p:cBhvr additive="base">
                                        <p:cTn id="25" dur="500" fill="hold"/>
                                        <p:tgtEl>
                                          <p:spTgt spid="512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4">
                                            <p:txEl>
                                              <p:pRg st="6" end="6"/>
                                            </p:txEl>
                                          </p:spTgt>
                                        </p:tgtEl>
                                        <p:attrNameLst>
                                          <p:attrName>style.visibility</p:attrName>
                                        </p:attrNameLst>
                                      </p:cBhvr>
                                      <p:to>
                                        <p:strVal val="visible"/>
                                      </p:to>
                                    </p:set>
                                    <p:anim calcmode="lin" valueType="num">
                                      <p:cBhvr additive="base">
                                        <p:cTn id="31" dur="500" fill="hold"/>
                                        <p:tgtEl>
                                          <p:spTgt spid="512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4">
                                            <p:txEl>
                                              <p:pRg st="7" end="7"/>
                                            </p:txEl>
                                          </p:spTgt>
                                        </p:tgtEl>
                                        <p:attrNameLst>
                                          <p:attrName>style.visibility</p:attrName>
                                        </p:attrNameLst>
                                      </p:cBhvr>
                                      <p:to>
                                        <p:strVal val="visible"/>
                                      </p:to>
                                    </p:set>
                                    <p:anim calcmode="lin" valueType="num">
                                      <p:cBhvr additive="base">
                                        <p:cTn id="37" dur="500" fill="hold"/>
                                        <p:tgtEl>
                                          <p:spTgt spid="512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4">
                                            <p:txEl>
                                              <p:pRg st="8" end="8"/>
                                            </p:txEl>
                                          </p:spTgt>
                                        </p:tgtEl>
                                        <p:attrNameLst>
                                          <p:attrName>style.visibility</p:attrName>
                                        </p:attrNameLst>
                                      </p:cBhvr>
                                      <p:to>
                                        <p:strVal val="visible"/>
                                      </p:to>
                                    </p:set>
                                    <p:anim calcmode="lin" valueType="num">
                                      <p:cBhvr additive="base">
                                        <p:cTn id="43" dur="500" fill="hold"/>
                                        <p:tgtEl>
                                          <p:spTgt spid="512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24">
                                            <p:txEl>
                                              <p:pRg st="10" end="10"/>
                                            </p:txEl>
                                          </p:spTgt>
                                        </p:tgtEl>
                                        <p:attrNameLst>
                                          <p:attrName>style.visibility</p:attrName>
                                        </p:attrNameLst>
                                      </p:cBhvr>
                                      <p:to>
                                        <p:strVal val="visible"/>
                                      </p:to>
                                    </p:set>
                                    <p:anim calcmode="lin" valueType="num">
                                      <p:cBhvr additive="base">
                                        <p:cTn id="49" dur="500" fill="hold"/>
                                        <p:tgtEl>
                                          <p:spTgt spid="512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8513EE6-3FE7-44A9-B752-D4CD805C369F}"/>
              </a:ext>
            </a:extLst>
          </p:cNvPr>
          <p:cNvSpPr>
            <a:spLocks noGrp="1" noChangeArrowheads="1"/>
          </p:cNvSpPr>
          <p:nvPr>
            <p:ph type="ctrTitle" idx="4294967295"/>
          </p:nvPr>
        </p:nvSpPr>
        <p:spPr>
          <a:xfrm>
            <a:off x="2362200" y="1371600"/>
            <a:ext cx="7620000" cy="2057400"/>
          </a:xfrm>
          <a:solidFill>
            <a:schemeClr val="bg1">
              <a:alpha val="50000"/>
            </a:schemeClr>
          </a:solidFill>
          <a:ln w="76200">
            <a:solidFill>
              <a:schemeClr val="tx1"/>
            </a:solidFill>
          </a:ln>
        </p:spPr>
        <p:txBody>
          <a:bodyPr/>
          <a:lstStyle/>
          <a:p>
            <a:pPr algn="ctr" eaLnBrk="1" hangingPunct="1">
              <a:defRPr/>
            </a:pPr>
            <a:r>
              <a:rPr lang="zh-CN" altLang="en-US" sz="5400" b="1" dirty="0">
                <a:effectLst>
                  <a:outerShdw blurRad="38100" dist="38100" dir="2700000" algn="tl">
                    <a:srgbClr val="C0C0C0"/>
                  </a:outerShdw>
                </a:effectLst>
                <a:ea typeface="楷体_GB2312" pitchFamily="49" charset="-122"/>
              </a:rPr>
              <a:t>非逻辑思维与逻辑思维的区别</a:t>
            </a:r>
            <a:r>
              <a:rPr lang="zh-CN" altLang="en-US" sz="5400" b="1" dirty="0">
                <a:effectLst>
                  <a:outerShdw blurRad="38100" dist="38100" dir="2700000" algn="tl">
                    <a:srgbClr val="C0C0C0"/>
                  </a:outerShdw>
                </a:effectLst>
              </a:rPr>
              <a:t> </a:t>
            </a:r>
          </a:p>
        </p:txBody>
      </p:sp>
      <p:sp>
        <p:nvSpPr>
          <p:cNvPr id="48131" name="Rectangle 4">
            <a:extLst>
              <a:ext uri="{FF2B5EF4-FFF2-40B4-BE49-F238E27FC236}">
                <a16:creationId xmlns:a16="http://schemas.microsoft.com/office/drawing/2014/main" id="{F8E5B96E-3340-4EB4-BAB8-B29A69179C79}"/>
              </a:ext>
            </a:extLst>
          </p:cNvPr>
          <p:cNvSpPr>
            <a:spLocks noGrp="1" noChangeArrowheads="1"/>
          </p:cNvSpPr>
          <p:nvPr>
            <p:ph type="subTitle" idx="4294967295"/>
          </p:nvPr>
        </p:nvSpPr>
        <p:spPr>
          <a:xfrm>
            <a:off x="3886200" y="3429000"/>
            <a:ext cx="6400800" cy="1447800"/>
          </a:xfrm>
          <a:solidFill>
            <a:schemeClr val="bg1">
              <a:alpha val="50000"/>
            </a:schemeClr>
          </a:solidFill>
          <a:ln w="76200">
            <a:solidFill>
              <a:schemeClr val="tx1"/>
            </a:solidFill>
          </a:ln>
        </p:spPr>
        <p:txBody>
          <a:bodyPr anchor="ctr"/>
          <a:lstStyle/>
          <a:p>
            <a:pPr marL="0" indent="0" algn="ctr">
              <a:buNone/>
              <a:defRPr/>
            </a:pPr>
            <a:r>
              <a:rPr lang="zh-CN" altLang="en-US" b="1" dirty="0">
                <a:solidFill>
                  <a:srgbClr val="666633"/>
                </a:solidFill>
                <a:effectLst>
                  <a:outerShdw blurRad="38100" dist="38100" dir="2700000" algn="tl">
                    <a:srgbClr val="C0C0C0"/>
                  </a:outerShdw>
                </a:effectLst>
                <a:ea typeface="楷体_GB2312" pitchFamily="49" charset="-122"/>
              </a:rPr>
              <a:t>中西思维方式不同案例分析</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FAD39AA-2FA8-4A2F-BB9C-DC1569F09DDE}"/>
              </a:ext>
            </a:extLst>
          </p:cNvPr>
          <p:cNvSpPr>
            <a:spLocks noGrp="1" noChangeArrowheads="1"/>
          </p:cNvSpPr>
          <p:nvPr>
            <p:ph idx="1"/>
          </p:nvPr>
        </p:nvSpPr>
        <p:spPr>
          <a:xfrm>
            <a:off x="2057400" y="381000"/>
            <a:ext cx="8229600" cy="1066800"/>
          </a:xfrm>
        </p:spPr>
        <p:txBody>
          <a:bodyPr/>
          <a:lstStyle/>
          <a:p>
            <a:pPr eaLnBrk="1" hangingPunct="1">
              <a:lnSpc>
                <a:spcPct val="110000"/>
              </a:lnSpc>
              <a:spcBef>
                <a:spcPct val="0"/>
              </a:spcBef>
              <a:buFontTx/>
              <a:buNone/>
            </a:pPr>
            <a:r>
              <a:rPr lang="zh-CN" altLang="en-US" b="1" dirty="0">
                <a:solidFill>
                  <a:srgbClr val="0000FF"/>
                </a:solidFill>
                <a:ea typeface="楷体_GB2312" pitchFamily="49" charset="-122"/>
              </a:rPr>
              <a:t>语言是思维工具。</a:t>
            </a:r>
          </a:p>
          <a:p>
            <a:pPr eaLnBrk="1" hangingPunct="1">
              <a:lnSpc>
                <a:spcPct val="110000"/>
              </a:lnSpc>
              <a:spcBef>
                <a:spcPct val="0"/>
              </a:spcBef>
              <a:buFontTx/>
              <a:buNone/>
            </a:pPr>
            <a:r>
              <a:rPr lang="zh-CN" altLang="en-US" b="1" dirty="0">
                <a:solidFill>
                  <a:srgbClr val="0000FF"/>
                </a:solidFill>
                <a:ea typeface="楷体_GB2312" pitchFamily="49" charset="-122"/>
              </a:rPr>
              <a:t>思维依托语言，语言取决于思维。</a:t>
            </a:r>
          </a:p>
        </p:txBody>
      </p:sp>
      <p:sp>
        <p:nvSpPr>
          <p:cNvPr id="5124" name="Rectangle 4">
            <a:extLst>
              <a:ext uri="{FF2B5EF4-FFF2-40B4-BE49-F238E27FC236}">
                <a16:creationId xmlns:a16="http://schemas.microsoft.com/office/drawing/2014/main" id="{F9B9F926-CA54-4060-81EC-8F993445E597}"/>
              </a:ext>
            </a:extLst>
          </p:cNvPr>
          <p:cNvSpPr>
            <a:spLocks noChangeArrowheads="1"/>
          </p:cNvSpPr>
          <p:nvPr/>
        </p:nvSpPr>
        <p:spPr bwMode="auto">
          <a:xfrm>
            <a:off x="2133600" y="19812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楷体_GB2312" pitchFamily="49" charset="-122"/>
              </a:defRPr>
            </a:lvl1pPr>
            <a:lvl2pPr>
              <a:defRPr>
                <a:solidFill>
                  <a:schemeClr val="tx1"/>
                </a:solidFill>
                <a:latin typeface="Arial" panose="020B0604020202020204" pitchFamily="34" charset="0"/>
                <a:ea typeface="楷体_GB2312" pitchFamily="49" charset="-122"/>
              </a:defRPr>
            </a:lvl2pPr>
            <a:lvl3pPr>
              <a:defRPr>
                <a:solidFill>
                  <a:schemeClr val="tx1"/>
                </a:solidFill>
                <a:latin typeface="Arial" panose="020B0604020202020204" pitchFamily="34" charset="0"/>
                <a:ea typeface="楷体_GB2312" pitchFamily="49" charset="-122"/>
              </a:defRPr>
            </a:lvl3pPr>
            <a:lvl4pPr>
              <a:defRPr>
                <a:solidFill>
                  <a:schemeClr val="tx1"/>
                </a:solidFill>
                <a:latin typeface="Arial" panose="020B0604020202020204" pitchFamily="34" charset="0"/>
                <a:ea typeface="楷体_GB2312" pitchFamily="49" charset="-122"/>
              </a:defRPr>
            </a:lvl4pPr>
            <a:lvl5pPr>
              <a:defRPr>
                <a:solidFill>
                  <a:schemeClr val="tx1"/>
                </a:solidFill>
                <a:latin typeface="Arial" panose="020B0604020202020204" pitchFamily="34" charset="0"/>
                <a:ea typeface="楷体_GB2312" pitchFamily="49" charset="-122"/>
              </a:defRPr>
            </a:lvl5pPr>
            <a:lvl6pPr fontAlgn="base">
              <a:spcBef>
                <a:spcPct val="0"/>
              </a:spcBef>
              <a:spcAft>
                <a:spcPct val="0"/>
              </a:spcAft>
              <a:defRPr>
                <a:solidFill>
                  <a:schemeClr val="tx1"/>
                </a:solidFill>
                <a:latin typeface="Arial" panose="020B0604020202020204" pitchFamily="34" charset="0"/>
                <a:ea typeface="楷体_GB2312" pitchFamily="49" charset="-122"/>
              </a:defRPr>
            </a:lvl6pPr>
            <a:lvl7pPr fontAlgn="base">
              <a:spcBef>
                <a:spcPct val="0"/>
              </a:spcBef>
              <a:spcAft>
                <a:spcPct val="0"/>
              </a:spcAft>
              <a:defRPr>
                <a:solidFill>
                  <a:schemeClr val="tx1"/>
                </a:solidFill>
                <a:latin typeface="Arial" panose="020B0604020202020204" pitchFamily="34" charset="0"/>
                <a:ea typeface="楷体_GB2312" pitchFamily="49" charset="-122"/>
              </a:defRPr>
            </a:lvl7pPr>
            <a:lvl8pPr fontAlgn="base">
              <a:spcBef>
                <a:spcPct val="0"/>
              </a:spcBef>
              <a:spcAft>
                <a:spcPct val="0"/>
              </a:spcAft>
              <a:defRPr>
                <a:solidFill>
                  <a:schemeClr val="tx1"/>
                </a:solidFill>
                <a:latin typeface="Arial" panose="020B0604020202020204" pitchFamily="34" charset="0"/>
                <a:ea typeface="楷体_GB2312" pitchFamily="49" charset="-122"/>
              </a:defRPr>
            </a:lvl8pPr>
            <a:lvl9pPr fontAlgn="base">
              <a:spcBef>
                <a:spcPct val="0"/>
              </a:spcBef>
              <a:spcAft>
                <a:spcPct val="0"/>
              </a:spcAft>
              <a:defRPr>
                <a:solidFill>
                  <a:schemeClr val="tx1"/>
                </a:solidFill>
                <a:latin typeface="Arial" panose="020B0604020202020204" pitchFamily="34" charset="0"/>
                <a:ea typeface="楷体_GB2312" pitchFamily="49" charset="-122"/>
              </a:defRPr>
            </a:lvl9pPr>
          </a:lstStyle>
          <a:p>
            <a:pPr>
              <a:lnSpc>
                <a:spcPct val="125000"/>
              </a:lnSpc>
              <a:spcBef>
                <a:spcPct val="20000"/>
              </a:spcBef>
            </a:pPr>
            <a:r>
              <a:rPr lang="en-US" altLang="zh-CN" sz="2400" dirty="0"/>
              <a:t>     </a:t>
            </a:r>
            <a:r>
              <a:rPr lang="zh-CN" altLang="en-US" sz="2400" b="1" dirty="0"/>
              <a:t>对客观世界的认知依赖于</a:t>
            </a:r>
            <a:r>
              <a:rPr lang="zh-CN" altLang="en-US" sz="2400" b="1" dirty="0">
                <a:solidFill>
                  <a:srgbClr val="FF0000"/>
                </a:solidFill>
              </a:rPr>
              <a:t>思维方式</a:t>
            </a:r>
            <a:r>
              <a:rPr lang="zh-CN" altLang="en-US" sz="2400" b="1" dirty="0"/>
              <a:t>，感知外界信息时， </a:t>
            </a:r>
            <a:r>
              <a:rPr lang="zh-CN" altLang="en-US" sz="2400" b="1" dirty="0">
                <a:solidFill>
                  <a:srgbClr val="FF0000"/>
                </a:solidFill>
              </a:rPr>
              <a:t>分析、推理、评价、综合</a:t>
            </a:r>
            <a:r>
              <a:rPr lang="zh-CN" altLang="en-US" sz="2400" b="1" dirty="0"/>
              <a:t>等心理加工，通过加工来获取外界信息的意义。</a:t>
            </a:r>
          </a:p>
          <a:p>
            <a:pPr>
              <a:lnSpc>
                <a:spcPct val="125000"/>
              </a:lnSpc>
              <a:spcBef>
                <a:spcPct val="20000"/>
              </a:spcBef>
            </a:pPr>
            <a:endParaRPr lang="zh-CN" altLang="en-US" sz="1000" dirty="0"/>
          </a:p>
          <a:p>
            <a:pPr>
              <a:lnSpc>
                <a:spcPct val="125000"/>
              </a:lnSpc>
              <a:spcBef>
                <a:spcPct val="20000"/>
              </a:spcBef>
            </a:pPr>
            <a:r>
              <a:rPr lang="zh-CN" altLang="en-US" sz="2400" dirty="0"/>
              <a:t>     </a:t>
            </a:r>
            <a:r>
              <a:rPr lang="zh-CN" altLang="en-US" sz="2400" b="1" dirty="0"/>
              <a:t>认知模式差异，思维方式有所区别。直接影响表现在：</a:t>
            </a:r>
          </a:p>
          <a:p>
            <a:pPr>
              <a:lnSpc>
                <a:spcPct val="125000"/>
              </a:lnSpc>
              <a:spcBef>
                <a:spcPct val="20000"/>
              </a:spcBef>
            </a:pPr>
            <a:r>
              <a:rPr lang="zh-CN" altLang="en-US" sz="2400" b="1" dirty="0"/>
              <a:t>     </a:t>
            </a:r>
            <a:r>
              <a:rPr lang="zh-CN" altLang="en-US" sz="2400" b="1" dirty="0">
                <a:solidFill>
                  <a:srgbClr val="FF0000"/>
                </a:solidFill>
              </a:rPr>
              <a:t>语篇结构、编码方式、解码方式、交际风格、词法、句法的差异</a:t>
            </a:r>
            <a:r>
              <a:rPr lang="zh-CN" altLang="en-US" sz="2400" b="1" dirty="0"/>
              <a:t>等。</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xEl>
                                              <p:pRg st="0" end="0"/>
                                            </p:txEl>
                                          </p:spTgt>
                                        </p:tgtEl>
                                        <p:attrNameLst>
                                          <p:attrName>style.visibility</p:attrName>
                                        </p:attrNameLst>
                                      </p:cBhvr>
                                      <p:to>
                                        <p:strVal val="visible"/>
                                      </p:to>
                                    </p:set>
                                    <p:anim calcmode="lin" valueType="num">
                                      <p:cBhvr additive="base">
                                        <p:cTn id="19"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5124">
                                            <p:txEl>
                                              <p:pRg st="2" end="2"/>
                                            </p:txEl>
                                          </p:spTgt>
                                        </p:tgtEl>
                                        <p:attrNameLst>
                                          <p:attrName>style.visibility</p:attrName>
                                        </p:attrNameLst>
                                      </p:cBhvr>
                                      <p:to>
                                        <p:strVal val="visible"/>
                                      </p:to>
                                    </p:set>
                                    <p:animEffect transition="in" filter="box(in)">
                                      <p:cBhvr>
                                        <p:cTn id="25" dur="500"/>
                                        <p:tgtEl>
                                          <p:spTgt spid="5124">
                                            <p:txEl>
                                              <p:pRg st="2" end="2"/>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5124">
                                            <p:txEl>
                                              <p:pRg st="3" end="3"/>
                                            </p:txEl>
                                          </p:spTgt>
                                        </p:tgtEl>
                                        <p:attrNameLst>
                                          <p:attrName>style.visibility</p:attrName>
                                        </p:attrNameLst>
                                      </p:cBhvr>
                                      <p:to>
                                        <p:strVal val="visible"/>
                                      </p:to>
                                    </p:set>
                                    <p:animEffect transition="in" filter="box(in)">
                                      <p:cBhvr>
                                        <p:cTn id="28"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FBC016B0-9DE0-4167-B6A9-D7343268C316}"/>
              </a:ext>
            </a:extLst>
          </p:cNvPr>
          <p:cNvSpPr>
            <a:spLocks noGrp="1" noChangeArrowheads="1"/>
          </p:cNvSpPr>
          <p:nvPr>
            <p:ph type="body" idx="4294967295"/>
          </p:nvPr>
        </p:nvSpPr>
        <p:spPr>
          <a:xfrm>
            <a:off x="1752600" y="1676400"/>
            <a:ext cx="8686800" cy="4495800"/>
          </a:xfrm>
        </p:spPr>
        <p:txBody>
          <a:bodyPr/>
          <a:lstStyle/>
          <a:p>
            <a:pPr eaLnBrk="1" hangingPunct="1">
              <a:lnSpc>
                <a:spcPct val="150000"/>
              </a:lnSpc>
              <a:defRPr/>
            </a:pP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概念不清的第一个后果</a:t>
            </a:r>
            <a:r>
              <a:rPr lang="zh-CN" altLang="en-US" b="1" dirty="0">
                <a:effectLst>
                  <a:outerShdw blurRad="38100" dist="38100" dir="2700000" algn="tl">
                    <a:srgbClr val="C0C0C0"/>
                  </a:outerShdw>
                </a:effectLst>
                <a:latin typeface="楷体_GB2312" pitchFamily="49" charset="-122"/>
                <a:ea typeface="楷体_GB2312" pitchFamily="49" charset="-122"/>
              </a:rPr>
              <a:t>，是我们热衷奢谈的东西，其实是我们自己都莫名奇妙的东西。</a:t>
            </a:r>
            <a:endParaRPr lang="en-US" altLang="zh-CN" b="1" dirty="0">
              <a:effectLst>
                <a:outerShdw blurRad="38100" dist="38100" dir="2700000" algn="tl">
                  <a:srgbClr val="C0C0C0"/>
                </a:outerShdw>
              </a:effectLst>
              <a:latin typeface="楷体_GB2312" pitchFamily="49" charset="-122"/>
              <a:ea typeface="楷体_GB2312" pitchFamily="49" charset="-122"/>
            </a:endParaRPr>
          </a:p>
          <a:p>
            <a:pPr eaLnBrk="1" hangingPunct="1">
              <a:lnSpc>
                <a:spcPct val="150000"/>
              </a:lnSpc>
              <a:defRPr/>
            </a:pPr>
            <a:r>
              <a:rPr lang="zh-CN" altLang="en-US" b="1" dirty="0">
                <a:effectLst>
                  <a:outerShdw blurRad="38100" dist="38100" dir="2700000" algn="tl">
                    <a:srgbClr val="C0C0C0"/>
                  </a:outerShdw>
                </a:effectLst>
                <a:latin typeface="楷体_GB2312" pitchFamily="49" charset="-122"/>
                <a:ea typeface="楷体_GB2312" pitchFamily="49" charset="-122"/>
              </a:rPr>
              <a:t>中国的老祖宗的重大概念，比较模糊，如重大的概念如：</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道、气、理、中庸、君子、小人、圣人</a:t>
            </a:r>
            <a:r>
              <a:rPr lang="zh-CN" altLang="en-US" b="1" dirty="0">
                <a:effectLst>
                  <a:outerShdw blurRad="38100" dist="38100" dir="2700000" algn="tl">
                    <a:srgbClr val="C0C0C0"/>
                  </a:outerShdw>
                </a:effectLst>
                <a:latin typeface="楷体_GB2312" pitchFamily="49" charset="-122"/>
                <a:ea typeface="楷体_GB2312" pitchFamily="49" charset="-122"/>
              </a:rPr>
              <a:t>，等等，内涵不清晰的，包含歧义。</a:t>
            </a:r>
          </a:p>
          <a:p>
            <a:pPr eaLnBrk="1" hangingPunct="1">
              <a:lnSpc>
                <a:spcPct val="150000"/>
              </a:lnSpc>
              <a:defRPr/>
            </a:pPr>
            <a:endParaRPr lang="zh-CN" altLang="en-US" b="1" dirty="0">
              <a:effectLst>
                <a:outerShdw blurRad="38100" dist="38100" dir="2700000" algn="tl">
                  <a:srgbClr val="C0C0C0"/>
                </a:outerShdw>
              </a:effectLst>
              <a:latin typeface="楷体_GB2312" pitchFamily="49" charset="-122"/>
              <a:ea typeface="楷体_GB2312" pitchFamily="49" charset="-122"/>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F7790E6D-C8D6-478E-BB28-D3BB87E3A12E}"/>
              </a:ext>
            </a:extLst>
          </p:cNvPr>
          <p:cNvSpPr>
            <a:spLocks noGrp="1" noChangeArrowheads="1"/>
          </p:cNvSpPr>
          <p:nvPr>
            <p:ph type="body" idx="4294967295"/>
          </p:nvPr>
        </p:nvSpPr>
        <p:spPr>
          <a:xfrm>
            <a:off x="1676400" y="1676400"/>
            <a:ext cx="8839200" cy="4495800"/>
          </a:xfrm>
        </p:spPr>
        <p:txBody>
          <a:bodyPr/>
          <a:lstStyle/>
          <a:p>
            <a:pPr eaLnBrk="1" hangingPunct="1">
              <a:lnSpc>
                <a:spcPct val="110000"/>
              </a:lnSpc>
              <a:defRPr/>
            </a:pP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sym typeface="Arial" panose="020B0604020202020204" pitchFamily="34" charset="0"/>
              </a:rPr>
              <a:t>概念不清的第二个后果</a:t>
            </a:r>
            <a:r>
              <a:rPr lang="zh-CN" b="1" dirty="0">
                <a:effectLst>
                  <a:outerShdw blurRad="38100" dist="38100" dir="2700000" algn="tl">
                    <a:srgbClr val="C0C0C0"/>
                  </a:outerShdw>
                </a:effectLst>
                <a:latin typeface="楷体_GB2312" pitchFamily="49" charset="-122"/>
                <a:ea typeface="楷体_GB2312" pitchFamily="49" charset="-122"/>
              </a:rPr>
              <a:t>，</a:t>
            </a:r>
            <a:r>
              <a:rPr lang="zh-CN" altLang="en-US" b="1" dirty="0">
                <a:effectLst>
                  <a:outerShdw blurRad="38100" dist="38100" dir="2700000" algn="tl">
                    <a:srgbClr val="C0C0C0"/>
                  </a:outerShdw>
                </a:effectLst>
                <a:latin typeface="楷体_GB2312" pitchFamily="49" charset="-122"/>
                <a:ea typeface="楷体_GB2312" pitchFamily="49" charset="-122"/>
              </a:rPr>
              <a:t>概念混乱使得最起码的逻辑分类都无法进行。</a:t>
            </a:r>
            <a:endParaRPr lang="en-US" altLang="zh-CN" b="1" dirty="0">
              <a:effectLst>
                <a:outerShdw blurRad="38100" dist="38100" dir="2700000" algn="tl">
                  <a:srgbClr val="C0C0C0"/>
                </a:outerShdw>
              </a:effectLst>
              <a:latin typeface="楷体_GB2312" pitchFamily="49" charset="-122"/>
              <a:ea typeface="楷体_GB2312" pitchFamily="49" charset="-122"/>
            </a:endParaRPr>
          </a:p>
          <a:p>
            <a:pPr marL="0" indent="0" eaLnBrk="1" hangingPunct="1">
              <a:lnSpc>
                <a:spcPct val="110000"/>
              </a:lnSpc>
              <a:buNone/>
              <a:defRPr/>
            </a:pPr>
            <a:endParaRPr lang="en-US" altLang="zh-CN" b="1" dirty="0">
              <a:effectLst>
                <a:outerShdw blurRad="38100" dist="38100" dir="2700000" algn="tl">
                  <a:srgbClr val="C0C0C0"/>
                </a:outerShdw>
              </a:effectLst>
              <a:latin typeface="楷体_GB2312" pitchFamily="49" charset="-122"/>
              <a:ea typeface="楷体_GB2312" pitchFamily="49" charset="-122"/>
            </a:endParaRPr>
          </a:p>
          <a:p>
            <a:pPr eaLnBrk="1" hangingPunct="1">
              <a:lnSpc>
                <a:spcPct val="110000"/>
              </a:lnSpc>
              <a:defRPr/>
            </a:pPr>
            <a:r>
              <a:rPr lang="zh-CN" b="1" dirty="0">
                <a:effectLst>
                  <a:outerShdw blurRad="38100" dist="38100" dir="2700000" algn="tl">
                    <a:srgbClr val="C0C0C0"/>
                  </a:outerShdw>
                </a:effectLst>
                <a:latin typeface="楷体_GB2312" pitchFamily="49" charset="-122"/>
                <a:ea typeface="楷体_GB2312" pitchFamily="49" charset="-122"/>
              </a:rPr>
              <a:t>中医</a:t>
            </a:r>
            <a:r>
              <a:rPr lang="zh-CN" altLang="en-US" b="1" dirty="0">
                <a:effectLst>
                  <a:outerShdw blurRad="38100" dist="38100" dir="2700000" algn="tl">
                    <a:srgbClr val="C0C0C0"/>
                  </a:outerShdw>
                </a:effectLst>
                <a:latin typeface="楷体_GB2312" pitchFamily="49" charset="-122"/>
                <a:ea typeface="楷体_GB2312" pitchFamily="49" charset="-122"/>
              </a:rPr>
              <a:t>：</a:t>
            </a:r>
            <a:r>
              <a:rPr lang="zh-CN" b="1" dirty="0">
                <a:effectLst>
                  <a:outerShdw blurRad="38100" dist="38100" dir="2700000" algn="tl">
                    <a:srgbClr val="C0C0C0"/>
                  </a:outerShdw>
                </a:effectLst>
                <a:latin typeface="楷体_GB2312" pitchFamily="49" charset="-122"/>
                <a:ea typeface="楷体_GB2312" pitchFamily="49" charset="-122"/>
              </a:rPr>
              <a:t>对概念</a:t>
            </a:r>
            <a:r>
              <a:rPr lang="zh-CN" b="1" dirty="0">
                <a:effectLst>
                  <a:outerShdw blurRad="38100" dist="38100" dir="2700000" algn="tl">
                    <a:srgbClr val="C0C0C0"/>
                  </a:outerShdw>
                </a:effectLst>
                <a:latin typeface="楷体_GB2312" pitchFamily="49" charset="-122"/>
                <a:ea typeface="楷体_GB2312" pitchFamily="49" charset="-122"/>
                <a:sym typeface="+mn-ea"/>
              </a:rPr>
              <a:t>没有</a:t>
            </a:r>
            <a:r>
              <a:rPr lang="zh-CN" b="1" dirty="0">
                <a:effectLst>
                  <a:outerShdw blurRad="38100" dist="38100" dir="2700000" algn="tl">
                    <a:srgbClr val="C0C0C0"/>
                  </a:outerShdw>
                </a:effectLst>
                <a:latin typeface="楷体_GB2312" pitchFamily="49" charset="-122"/>
                <a:ea typeface="楷体_GB2312" pitchFamily="49" charset="-122"/>
              </a:rPr>
              <a:t>做出精确定义，</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脏</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腑</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阴</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阳</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寒</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热</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虚</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实</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表</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里</a:t>
            </a:r>
            <a:r>
              <a:rPr lang="zh-CN" b="1" dirty="0">
                <a:solidFill>
                  <a:srgbClr val="FF0000"/>
                </a:solidFill>
                <a:effectLst>
                  <a:outerShdw blurRad="38100" dist="38100" dir="2700000" algn="tl">
                    <a:srgbClr val="C0C0C0"/>
                  </a:outerShdw>
                </a:effectLst>
                <a:ea typeface="楷体_GB2312" pitchFamily="49" charset="-122"/>
              </a:rPr>
              <a:t>’</a:t>
            </a:r>
            <a:r>
              <a:rPr lang="zh-CN" b="1" dirty="0">
                <a:effectLst>
                  <a:outerShdw blurRad="38100" dist="38100" dir="2700000" algn="tl">
                    <a:srgbClr val="C0C0C0"/>
                  </a:outerShdw>
                </a:effectLst>
                <a:latin typeface="楷体_GB2312" pitchFamily="49" charset="-122"/>
                <a:ea typeface="楷体_GB2312" pitchFamily="49" charset="-122"/>
              </a:rPr>
              <a:t>这些中医学的基本概念，不确定、不可捉摸，概念混乱，使逻辑分类无法进行。</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96B2AE7F-EE23-40AA-87A5-A64BB1E69F1B}"/>
              </a:ext>
            </a:extLst>
          </p:cNvPr>
          <p:cNvSpPr>
            <a:spLocks noGrp="1" noChangeArrowheads="1"/>
          </p:cNvSpPr>
          <p:nvPr>
            <p:ph type="body" idx="4294967295"/>
          </p:nvPr>
        </p:nvSpPr>
        <p:spPr>
          <a:xfrm>
            <a:off x="1676400" y="1676400"/>
            <a:ext cx="8839200" cy="4572000"/>
          </a:xfrm>
        </p:spPr>
        <p:txBody>
          <a:bodyPr/>
          <a:lstStyle/>
          <a:p>
            <a:pPr eaLnBrk="1" hangingPunct="1">
              <a:lnSpc>
                <a:spcPct val="130000"/>
              </a:lnSpc>
              <a:defRPr/>
            </a:pP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sym typeface="Arial" panose="020B0604020202020204" pitchFamily="34" charset="0"/>
              </a:rPr>
              <a:t>概念不清的第三个后果</a:t>
            </a:r>
            <a:r>
              <a:rPr lang="zh-CN" altLang="en-US" b="1" dirty="0">
                <a:effectLst>
                  <a:outerShdw blurRad="38100" dist="38100" dir="2700000" algn="tl">
                    <a:srgbClr val="C0C0C0"/>
                  </a:outerShdw>
                </a:effectLst>
                <a:latin typeface="楷体_GB2312" pitchFamily="49" charset="-122"/>
                <a:ea typeface="楷体_GB2312" pitchFamily="49" charset="-122"/>
              </a:rPr>
              <a:t>，就是遵循正确的思路，也会导出错误的结论。</a:t>
            </a:r>
          </a:p>
          <a:p>
            <a:pPr eaLnBrk="1" hangingPunct="1">
              <a:lnSpc>
                <a:spcPct val="130000"/>
              </a:lnSpc>
              <a:defRPr/>
            </a:pPr>
            <a:r>
              <a:rPr lang="zh-CN" altLang="en-US" b="1" dirty="0">
                <a:effectLst>
                  <a:outerShdw blurRad="38100" dist="38100" dir="2700000" algn="tl">
                    <a:srgbClr val="C0C0C0"/>
                  </a:outerShdw>
                </a:effectLst>
                <a:latin typeface="楷体_GB2312" pitchFamily="49" charset="-122"/>
                <a:ea typeface="楷体_GB2312" pitchFamily="49" charset="-122"/>
              </a:rPr>
              <a:t>中国人常见的思维问题就是：</a:t>
            </a:r>
            <a:endParaRPr lang="en-US" altLang="zh-CN" b="1" dirty="0">
              <a:effectLst>
                <a:outerShdw blurRad="38100" dist="38100" dir="2700000" algn="tl">
                  <a:srgbClr val="C0C0C0"/>
                </a:outerShdw>
              </a:effectLst>
              <a:latin typeface="楷体_GB2312" pitchFamily="49" charset="-122"/>
              <a:ea typeface="楷体_GB2312" pitchFamily="49" charset="-122"/>
            </a:endParaRPr>
          </a:p>
          <a:p>
            <a:pPr eaLnBrk="1" hangingPunct="1">
              <a:lnSpc>
                <a:spcPct val="130000"/>
              </a:lnSpc>
              <a:buFontTx/>
              <a:buNone/>
              <a:defRPr/>
            </a:pPr>
            <a:r>
              <a:rPr lang="en-US" altLang="zh-CN" b="1" dirty="0">
                <a:solidFill>
                  <a:srgbClr val="FF0000"/>
                </a:solidFill>
                <a:effectLst>
                  <a:outerShdw blurRad="38100" dist="38100" dir="2700000" algn="tl">
                    <a:srgbClr val="C0C0C0"/>
                  </a:outerShdw>
                </a:effectLst>
                <a:latin typeface="楷体_GB2312" pitchFamily="49" charset="-122"/>
                <a:ea typeface="楷体_GB2312" pitchFamily="49" charset="-122"/>
              </a:rPr>
              <a:t>1</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、不懂形式逻辑学中的</a:t>
            </a:r>
            <a:r>
              <a:rPr lang="zh-CN" altLang="en-US" b="1" dirty="0">
                <a:solidFill>
                  <a:srgbClr val="FF0000"/>
                </a:solidFill>
                <a:effectLst>
                  <a:outerShdw blurRad="38100" dist="38100" dir="2700000" algn="tl">
                    <a:srgbClr val="C0C0C0"/>
                  </a:outerShdw>
                </a:effectLst>
                <a:ea typeface="楷体_GB2312" pitchFamily="49" charset="-122"/>
              </a:rPr>
              <a:t>‘</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充足理由律</a:t>
            </a:r>
            <a:r>
              <a:rPr lang="zh-CN" altLang="en-US" b="1" dirty="0">
                <a:solidFill>
                  <a:srgbClr val="FF0000"/>
                </a:solidFill>
                <a:effectLst>
                  <a:outerShdw blurRad="38100" dist="38100" dir="2700000" algn="tl">
                    <a:srgbClr val="C0C0C0"/>
                  </a:outerShdw>
                </a:effectLst>
                <a:ea typeface="楷体_GB2312" pitchFamily="49" charset="-122"/>
              </a:rPr>
              <a:t>’</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，给出论点后不证而论，只有论点，没有论据。</a:t>
            </a:r>
            <a:endParaRPr lang="zh-CN" altLang="en-US" b="1" dirty="0">
              <a:effectLst>
                <a:outerShdw blurRad="38100" dist="38100" dir="2700000" algn="tl">
                  <a:srgbClr val="C0C0C0"/>
                </a:outerShdw>
              </a:effectLst>
              <a:latin typeface="楷体_GB2312" pitchFamily="49" charset="-122"/>
              <a:ea typeface="楷体_GB2312" pitchFamily="49" charset="-122"/>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3">
            <a:extLst>
              <a:ext uri="{FF2B5EF4-FFF2-40B4-BE49-F238E27FC236}">
                <a16:creationId xmlns:a16="http://schemas.microsoft.com/office/drawing/2014/main" id="{A2DE7D83-7423-4C32-9B1B-8122DA0FE8F0}"/>
              </a:ext>
            </a:extLst>
          </p:cNvPr>
          <p:cNvSpPr>
            <a:spLocks noChangeArrowheads="1"/>
          </p:cNvSpPr>
          <p:nvPr/>
        </p:nvSpPr>
        <p:spPr bwMode="auto">
          <a:xfrm>
            <a:off x="1752600" y="3048000"/>
            <a:ext cx="8610600" cy="3581400"/>
          </a:xfrm>
          <a:prstGeom prst="rect">
            <a:avLst/>
          </a:prstGeom>
          <a:solidFill>
            <a:schemeClr val="bg1"/>
          </a:solidFill>
          <a:ln w="9525">
            <a:solidFill>
              <a:schemeClr val="tx1"/>
            </a:solidFill>
            <a:round/>
            <a:headEnd/>
            <a:tailEnd/>
          </a:ln>
        </p:spPr>
        <p:txBody>
          <a:bodyPr/>
          <a:lstStyle/>
          <a:p>
            <a:endParaRPr lang="zh-CN" altLang="en-US"/>
          </a:p>
        </p:txBody>
      </p:sp>
      <p:sp>
        <p:nvSpPr>
          <p:cNvPr id="53250" name="Rectangle 3">
            <a:extLst>
              <a:ext uri="{FF2B5EF4-FFF2-40B4-BE49-F238E27FC236}">
                <a16:creationId xmlns:a16="http://schemas.microsoft.com/office/drawing/2014/main" id="{3D8D307C-9DE6-4555-9E13-5220714474A6}"/>
              </a:ext>
            </a:extLst>
          </p:cNvPr>
          <p:cNvSpPr>
            <a:spLocks noGrp="1" noChangeArrowheads="1"/>
          </p:cNvSpPr>
          <p:nvPr>
            <p:ph type="body" idx="4294967295"/>
          </p:nvPr>
        </p:nvSpPr>
        <p:spPr>
          <a:xfrm>
            <a:off x="1752600" y="1676400"/>
            <a:ext cx="8686800" cy="5105400"/>
          </a:xfrm>
        </p:spPr>
        <p:txBody>
          <a:bodyPr>
            <a:normAutofit fontScale="92500"/>
          </a:bodyPr>
          <a:lstStyle/>
          <a:p>
            <a:pPr>
              <a:lnSpc>
                <a:spcPct val="150000"/>
              </a:lnSpc>
              <a:buNone/>
              <a:defRPr/>
            </a:pPr>
            <a:r>
              <a:rPr lang="en-US" altLang="zh-CN" b="1" dirty="0">
                <a:solidFill>
                  <a:srgbClr val="FF0000"/>
                </a:solidFill>
                <a:effectLst>
                  <a:outerShdw blurRad="38100" dist="38100" dir="2700000" algn="tl">
                    <a:srgbClr val="C0C0C0"/>
                  </a:outerShdw>
                </a:effectLst>
                <a:ea typeface="楷体_GB2312" pitchFamily="49" charset="-122"/>
              </a:rPr>
              <a:t>2</a:t>
            </a:r>
            <a:r>
              <a:rPr lang="zh-CN" altLang="en-US" b="1" dirty="0">
                <a:solidFill>
                  <a:srgbClr val="FF0000"/>
                </a:solidFill>
                <a:effectLst>
                  <a:outerShdw blurRad="38100" dist="38100" dir="2700000" algn="tl">
                    <a:srgbClr val="C0C0C0"/>
                  </a:outerShdw>
                </a:effectLst>
                <a:ea typeface="楷体_GB2312" pitchFamily="49" charset="-122"/>
              </a:rPr>
              <a:t>、乱用类比推理</a:t>
            </a:r>
            <a:r>
              <a:rPr lang="zh-CN" altLang="en-US" b="1" dirty="0">
                <a:effectLst>
                  <a:outerShdw blurRad="38100" dist="38100" dir="2700000" algn="tl">
                    <a:srgbClr val="C0C0C0"/>
                  </a:outerShdw>
                </a:effectLst>
                <a:ea typeface="楷体_GB2312" pitchFamily="49" charset="-122"/>
              </a:rPr>
              <a:t>，从不相干的事物或自然现象中，推导出人生大道理。</a:t>
            </a:r>
            <a:endParaRPr lang="en-US" altLang="zh-CN" b="1" dirty="0">
              <a:effectLst>
                <a:outerShdw blurRad="38100" dist="38100" dir="2700000" algn="tl">
                  <a:srgbClr val="C0C0C0"/>
                </a:outerShdw>
              </a:effectLst>
              <a:ea typeface="楷体_GB2312" pitchFamily="49" charset="-122"/>
            </a:endParaRPr>
          </a:p>
          <a:p>
            <a:pPr>
              <a:lnSpc>
                <a:spcPct val="150000"/>
              </a:lnSpc>
              <a:buNone/>
              <a:defRPr/>
            </a:pPr>
            <a:r>
              <a:rPr lang="en-US" altLang="zh-CN" b="1" dirty="0">
                <a:effectLst>
                  <a:outerShdw blurRad="38100" dist="38100" dir="2700000" algn="tl">
                    <a:srgbClr val="C0C0C0"/>
                  </a:outerShdw>
                </a:effectLst>
                <a:latin typeface="仿宋_GB2312" pitchFamily="49" charset="-122"/>
                <a:ea typeface="仿宋_GB2312" pitchFamily="49" charset="-122"/>
              </a:rPr>
              <a:t>《</a:t>
            </a:r>
            <a:r>
              <a:rPr lang="zh-CN" altLang="en-US" b="1" dirty="0">
                <a:effectLst>
                  <a:outerShdw blurRad="38100" dist="38100" dir="2700000" algn="tl">
                    <a:srgbClr val="C0C0C0"/>
                  </a:outerShdw>
                </a:effectLst>
                <a:latin typeface="仿宋_GB2312" pitchFamily="49" charset="-122"/>
                <a:ea typeface="仿宋_GB2312" pitchFamily="49" charset="-122"/>
              </a:rPr>
              <a:t>老子</a:t>
            </a:r>
            <a:r>
              <a:rPr lang="en-US" altLang="zh-CN" b="1" dirty="0">
                <a:effectLst>
                  <a:outerShdw blurRad="38100" dist="38100" dir="2700000" algn="tl">
                    <a:srgbClr val="C0C0C0"/>
                  </a:outerShdw>
                </a:effectLst>
                <a:latin typeface="仿宋_GB2312" pitchFamily="49" charset="-122"/>
                <a:ea typeface="仿宋_GB2312" pitchFamily="49" charset="-122"/>
              </a:rPr>
              <a:t>》</a:t>
            </a:r>
            <a:r>
              <a:rPr lang="zh-CN" altLang="en-US" b="1" dirty="0">
                <a:effectLst>
                  <a:outerShdw blurRad="38100" dist="38100" dir="2700000" algn="tl">
                    <a:srgbClr val="C0C0C0"/>
                  </a:outerShdw>
                </a:effectLst>
                <a:latin typeface="仿宋_GB2312" pitchFamily="49" charset="-122"/>
                <a:ea typeface="仿宋_GB2312" pitchFamily="49" charset="-122"/>
              </a:rPr>
              <a:t>曰：“江海所以能为百谷王者，以其善下之，故能为百谷之王。</a:t>
            </a:r>
          </a:p>
          <a:p>
            <a:pPr>
              <a:lnSpc>
                <a:spcPct val="150000"/>
              </a:lnSpc>
              <a:buNone/>
              <a:defRPr/>
            </a:pPr>
            <a:r>
              <a:rPr lang="zh-CN" altLang="en-US" b="1" dirty="0">
                <a:effectLst>
                  <a:outerShdw blurRad="38100" dist="38100" dir="2700000" algn="tl">
                    <a:srgbClr val="C0C0C0"/>
                  </a:outerShdw>
                </a:effectLst>
                <a:latin typeface="仿宋_GB2312" pitchFamily="49" charset="-122"/>
                <a:ea typeface="仿宋_GB2312" pitchFamily="49" charset="-122"/>
              </a:rPr>
              <a:t>是以圣人欲上民，以其言下之；预先民；以其身后之。</a:t>
            </a:r>
          </a:p>
          <a:p>
            <a:pPr>
              <a:lnSpc>
                <a:spcPct val="150000"/>
              </a:lnSpc>
              <a:buNone/>
              <a:defRPr/>
            </a:pPr>
            <a:r>
              <a:rPr lang="zh-CN" altLang="en-US" b="1" dirty="0">
                <a:effectLst>
                  <a:outerShdw blurRad="38100" dist="38100" dir="2700000" algn="tl">
                    <a:srgbClr val="C0C0C0"/>
                  </a:outerShdw>
                </a:effectLst>
                <a:latin typeface="仿宋_GB2312" pitchFamily="49" charset="-122"/>
                <a:ea typeface="仿宋_GB2312" pitchFamily="49" charset="-122"/>
              </a:rPr>
              <a:t>是以处上而民不重，处前而民不害。</a:t>
            </a:r>
          </a:p>
          <a:p>
            <a:pPr>
              <a:lnSpc>
                <a:spcPct val="150000"/>
              </a:lnSpc>
              <a:buNone/>
              <a:defRPr/>
            </a:pPr>
            <a:r>
              <a:rPr lang="zh-CN" altLang="en-US" b="1" dirty="0">
                <a:effectLst>
                  <a:outerShdw blurRad="38100" dist="38100" dir="2700000" algn="tl">
                    <a:srgbClr val="C0C0C0"/>
                  </a:outerShdw>
                </a:effectLst>
                <a:latin typeface="仿宋_GB2312" pitchFamily="49" charset="-122"/>
                <a:ea typeface="仿宋_GB2312" pitchFamily="49" charset="-122"/>
              </a:rPr>
              <a:t>是以天下乐推而不厌。以其不争，故天下莫能为之争”。 </a:t>
            </a:r>
          </a:p>
          <a:p>
            <a:pPr eaLnBrk="1" hangingPunct="1">
              <a:lnSpc>
                <a:spcPct val="150000"/>
              </a:lnSpc>
              <a:buFontTx/>
              <a:buNone/>
              <a:defRPr/>
            </a:pPr>
            <a:endParaRPr lang="zh-CN" altLang="en-US" b="1" dirty="0">
              <a:effectLst>
                <a:outerShdw blurRad="38100" dist="38100" dir="2700000" algn="tl">
                  <a:srgbClr val="C0C0C0"/>
                </a:outerShdw>
              </a:effectLst>
              <a:ea typeface="楷体_GB2312" pitchFamily="49" charset="-122"/>
            </a:endParaRPr>
          </a:p>
          <a:p>
            <a:pPr eaLnBrk="1" hangingPunct="1">
              <a:lnSpc>
                <a:spcPct val="150000"/>
              </a:lnSpc>
              <a:defRPr/>
            </a:pPr>
            <a:endParaRPr lang="en-US" b="1" dirty="0">
              <a:effectLst>
                <a:outerShdw blurRad="38100" dist="38100" dir="2700000" algn="tl">
                  <a:srgbClr val="C0C0C0"/>
                </a:outerShdw>
              </a:effectLst>
              <a:ea typeface="楷体_GB2312" pitchFamily="49" charset="-122"/>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7383CBB6-9624-4E57-A1B5-4F73AA30DFF0}"/>
              </a:ext>
            </a:extLst>
          </p:cNvPr>
          <p:cNvSpPr>
            <a:spLocks noGrp="1" noChangeArrowheads="1"/>
          </p:cNvSpPr>
          <p:nvPr>
            <p:ph type="body" idx="4294967295"/>
          </p:nvPr>
        </p:nvSpPr>
        <p:spPr>
          <a:xfrm>
            <a:off x="1752600" y="1752600"/>
            <a:ext cx="8686800" cy="4495800"/>
          </a:xfrm>
        </p:spPr>
        <p:txBody>
          <a:bodyPr/>
          <a:lstStyle/>
          <a:p>
            <a:pPr eaLnBrk="1" hangingPunct="1">
              <a:lnSpc>
                <a:spcPct val="140000"/>
              </a:lnSpc>
              <a:buFontTx/>
              <a:buNone/>
              <a:defRPr/>
            </a:pPr>
            <a:r>
              <a:rPr lang="en-US" altLang="zh-CN" b="1" dirty="0">
                <a:solidFill>
                  <a:srgbClr val="FF0000"/>
                </a:solidFill>
                <a:effectLst>
                  <a:outerShdw blurRad="38100" dist="38100" dir="2700000" algn="tl">
                    <a:srgbClr val="C0C0C0"/>
                  </a:outerShdw>
                </a:effectLst>
                <a:ea typeface="楷体_GB2312" pitchFamily="49" charset="-122"/>
              </a:rPr>
              <a:t>  3</a:t>
            </a:r>
            <a:r>
              <a:rPr lang="zh-CN" altLang="en-US" b="1" dirty="0">
                <a:solidFill>
                  <a:srgbClr val="FF0000"/>
                </a:solidFill>
                <a:effectLst>
                  <a:outerShdw blurRad="38100" dist="38100" dir="2700000" algn="tl">
                    <a:srgbClr val="C0C0C0"/>
                  </a:outerShdw>
                </a:effectLst>
                <a:ea typeface="楷体_GB2312" pitchFamily="49" charset="-122"/>
              </a:rPr>
              <a:t>、</a:t>
            </a:r>
            <a:r>
              <a:rPr lang="zh-CN" b="1" dirty="0">
                <a:solidFill>
                  <a:srgbClr val="FF0000"/>
                </a:solidFill>
                <a:effectLst>
                  <a:outerShdw blurRad="38100" dist="38100" dir="2700000" algn="tl">
                    <a:srgbClr val="C0C0C0"/>
                  </a:outerShdw>
                </a:effectLst>
                <a:ea typeface="楷体_GB2312" pitchFamily="49" charset="-122"/>
              </a:rPr>
              <a:t>用‘经典’作为论据甚至论点的来源。</a:t>
            </a:r>
            <a:r>
              <a:rPr lang="zh-CN" b="1" dirty="0">
                <a:effectLst>
                  <a:outerShdw blurRad="38100" dist="38100" dir="2700000" algn="tl">
                    <a:srgbClr val="C0C0C0"/>
                  </a:outerShdw>
                </a:effectLst>
                <a:ea typeface="楷体_GB2312" pitchFamily="49" charset="-122"/>
              </a:rPr>
              <a:t>中国的‘古代思想家’对权威</a:t>
            </a:r>
            <a:r>
              <a:rPr lang="zh-CN" altLang="en-US" b="1" dirty="0">
                <a:effectLst>
                  <a:outerShdw blurRad="38100" dist="38100" dir="2700000" algn="tl">
                    <a:srgbClr val="C0C0C0"/>
                  </a:outerShdw>
                </a:effectLst>
                <a:ea typeface="楷体_GB2312" pitchFamily="49" charset="-122"/>
              </a:rPr>
              <a:t>话语的</a:t>
            </a:r>
            <a:r>
              <a:rPr lang="zh-CN" b="1" dirty="0">
                <a:effectLst>
                  <a:outerShdw blurRad="38100" dist="38100" dir="2700000" algn="tl">
                    <a:srgbClr val="C0C0C0"/>
                  </a:outerShdw>
                </a:effectLst>
                <a:ea typeface="楷体_GB2312" pitchFamily="49" charset="-122"/>
              </a:rPr>
              <a:t>依赖</a:t>
            </a:r>
            <a:endParaRPr lang="zh-CN" altLang="en-US" b="1" dirty="0">
              <a:effectLst>
                <a:outerShdw blurRad="38100" dist="38100" dir="2700000" algn="tl">
                  <a:srgbClr val="C0C0C0"/>
                </a:outerShdw>
              </a:effectLst>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6FFA3D90-D671-40A4-972D-27EABBC615BA}"/>
              </a:ext>
            </a:extLst>
          </p:cNvPr>
          <p:cNvSpPr>
            <a:spLocks noGrp="1" noChangeArrowheads="1"/>
          </p:cNvSpPr>
          <p:nvPr>
            <p:ph type="body" idx="4294967295"/>
          </p:nvPr>
        </p:nvSpPr>
        <p:spPr>
          <a:xfrm>
            <a:off x="1601788" y="1524000"/>
            <a:ext cx="8837612" cy="5257800"/>
          </a:xfrm>
        </p:spPr>
        <p:txBody>
          <a:bodyPr/>
          <a:lstStyle/>
          <a:p>
            <a:pPr eaLnBrk="1" hangingPunct="1">
              <a:lnSpc>
                <a:spcPct val="140000"/>
              </a:lnSpc>
              <a:buFontTx/>
              <a:buNone/>
              <a:defRPr/>
            </a:pPr>
            <a:r>
              <a:rPr lang="en-US" altLang="zh-CN" b="1" dirty="0">
                <a:solidFill>
                  <a:srgbClr val="FF0000"/>
                </a:solidFill>
                <a:effectLst>
                  <a:outerShdw blurRad="38100" dist="38100" dir="2700000" algn="tl">
                    <a:srgbClr val="C0C0C0"/>
                  </a:outerShdw>
                </a:effectLst>
                <a:latin typeface="楷体_GB2312" pitchFamily="49" charset="-122"/>
                <a:ea typeface="楷体_GB2312" pitchFamily="49" charset="-122"/>
              </a:rPr>
              <a:t>4</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b="1" dirty="0">
                <a:solidFill>
                  <a:srgbClr val="FF0000"/>
                </a:solidFill>
                <a:effectLst>
                  <a:outerShdw blurRad="38100" dist="38100" dir="2700000" algn="tl">
                    <a:srgbClr val="C0C0C0"/>
                  </a:outerShdw>
                </a:effectLst>
                <a:latin typeface="楷体_GB2312" pitchFamily="49" charset="-122"/>
                <a:ea typeface="楷体_GB2312" pitchFamily="49" charset="-122"/>
              </a:rPr>
              <a:t>以偏概全，乱作归纳推理，把个别暂时的现象当成普遍和永恒的。</a:t>
            </a:r>
          </a:p>
          <a:p>
            <a:pPr eaLnBrk="1" hangingPunct="1">
              <a:lnSpc>
                <a:spcPct val="140000"/>
              </a:lnSpc>
              <a:defRPr/>
            </a:pPr>
            <a:r>
              <a:rPr lang="zh-CN" b="1" dirty="0">
                <a:effectLst>
                  <a:outerShdw blurRad="38100" dist="38100" dir="2700000" algn="tl">
                    <a:srgbClr val="C0C0C0"/>
                  </a:outerShdw>
                </a:effectLst>
                <a:latin typeface="楷体_GB2312" pitchFamily="49" charset="-122"/>
                <a:ea typeface="楷体_GB2312" pitchFamily="49" charset="-122"/>
              </a:rPr>
              <a:t>毛泽东：</a:t>
            </a:r>
            <a:r>
              <a:rPr lang="zh-CN" b="1" dirty="0">
                <a:effectLst>
                  <a:outerShdw blurRad="38100" dist="38100" dir="2700000" algn="tl">
                    <a:srgbClr val="C0C0C0"/>
                  </a:outerShdw>
                </a:effectLst>
                <a:ea typeface="楷体_GB2312" pitchFamily="49" charset="-122"/>
              </a:rPr>
              <a:t>“</a:t>
            </a:r>
            <a:r>
              <a:rPr lang="zh-CN" b="1" dirty="0">
                <a:effectLst>
                  <a:outerShdw blurRad="38100" dist="38100" dir="2700000" algn="tl">
                    <a:srgbClr val="C0C0C0"/>
                  </a:outerShdw>
                </a:effectLst>
                <a:latin typeface="楷体_GB2312" pitchFamily="49" charset="-122"/>
                <a:ea typeface="楷体_GB2312" pitchFamily="49" charset="-122"/>
              </a:rPr>
              <a:t>凡是敌人反对的，我们就要拥护；凡是敌人拥护的，我们就要反对</a:t>
            </a:r>
            <a:r>
              <a:rPr lang="zh-CN" b="1" dirty="0">
                <a:effectLst>
                  <a:outerShdw blurRad="38100" dist="38100" dir="2700000" algn="tl">
                    <a:srgbClr val="C0C0C0"/>
                  </a:outerShdw>
                </a:effectLst>
                <a:ea typeface="楷体_GB2312" pitchFamily="49" charset="-122"/>
              </a:rPr>
              <a:t>”</a:t>
            </a:r>
            <a:r>
              <a:rPr lang="zh-CN" b="1" dirty="0">
                <a:effectLst>
                  <a:outerShdw blurRad="38100" dist="38100" dir="2700000" algn="tl">
                    <a:srgbClr val="C0C0C0"/>
                  </a:outerShdw>
                </a:effectLst>
                <a:latin typeface="楷体_GB2312" pitchFamily="49" charset="-122"/>
                <a:ea typeface="楷体_GB2312" pitchFamily="49" charset="-122"/>
              </a:rPr>
              <a:t>。</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7F1F7465-CCF2-4B3E-96CC-B36437FA5C6C}"/>
              </a:ext>
            </a:extLst>
          </p:cNvPr>
          <p:cNvSpPr>
            <a:spLocks noGrp="1" noChangeArrowheads="1"/>
          </p:cNvSpPr>
          <p:nvPr>
            <p:ph type="body" idx="4294967295"/>
          </p:nvPr>
        </p:nvSpPr>
        <p:spPr>
          <a:xfrm>
            <a:off x="1677988" y="1828800"/>
            <a:ext cx="8763000" cy="4876800"/>
          </a:xfrm>
        </p:spPr>
        <p:txBody>
          <a:bodyPr/>
          <a:lstStyle/>
          <a:p>
            <a:pPr eaLnBrk="1" hangingPunct="1">
              <a:lnSpc>
                <a:spcPct val="160000"/>
              </a:lnSpc>
              <a:defRPr/>
            </a:pPr>
            <a:r>
              <a:rPr lang="zh-CN" altLang="en-US" b="1" dirty="0">
                <a:effectLst>
                  <a:outerShdw blurRad="38100" dist="38100" dir="2700000" algn="tl">
                    <a:srgbClr val="C0C0C0"/>
                  </a:outerShdw>
                </a:effectLst>
                <a:latin typeface="楷体_GB2312" pitchFamily="49" charset="-122"/>
                <a:ea typeface="楷体_GB2312" pitchFamily="49" charset="-122"/>
              </a:rPr>
              <a:t>中国人</a:t>
            </a:r>
            <a:r>
              <a:rPr lang="zh-CN" altLang="en-US" b="1" dirty="0">
                <a:solidFill>
                  <a:srgbClr val="FF0000"/>
                </a:solidFill>
                <a:effectLst>
                  <a:outerShdw blurRad="38100" dist="38100" dir="2700000" algn="tl">
                    <a:srgbClr val="C0C0C0"/>
                  </a:outerShdw>
                </a:effectLst>
                <a:ea typeface="楷体_GB2312" pitchFamily="49" charset="-122"/>
              </a:rPr>
              <a:t>“</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类比思维</a:t>
            </a:r>
            <a:r>
              <a:rPr lang="zh-CN" altLang="en-US" b="1" dirty="0">
                <a:solidFill>
                  <a:srgbClr val="FF0000"/>
                </a:solidFill>
                <a:effectLst>
                  <a:outerShdw blurRad="38100" dist="38100" dir="2700000" algn="tl">
                    <a:srgbClr val="C0C0C0"/>
                  </a:outerShdw>
                </a:effectLst>
                <a:ea typeface="楷体_GB2312" pitchFamily="49" charset="-122"/>
              </a:rPr>
              <a:t>”</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和</a:t>
            </a:r>
            <a:r>
              <a:rPr lang="zh-CN" altLang="en-US" b="1" dirty="0">
                <a:solidFill>
                  <a:srgbClr val="FF0000"/>
                </a:solidFill>
                <a:effectLst>
                  <a:outerShdw blurRad="38100" dist="38100" dir="2700000" algn="tl">
                    <a:srgbClr val="C0C0C0"/>
                  </a:outerShdw>
                </a:effectLst>
                <a:ea typeface="楷体_GB2312" pitchFamily="49" charset="-122"/>
              </a:rPr>
              <a:t>“</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归纳思维</a:t>
            </a:r>
            <a:r>
              <a:rPr lang="zh-CN" altLang="en-US" b="1" dirty="0">
                <a:solidFill>
                  <a:srgbClr val="FF0000"/>
                </a:solidFill>
                <a:effectLst>
                  <a:outerShdw blurRad="38100" dist="38100" dir="2700000" algn="tl">
                    <a:srgbClr val="C0C0C0"/>
                  </a:outerShdw>
                </a:effectLst>
                <a:ea typeface="楷体_GB2312" pitchFamily="49" charset="-122"/>
              </a:rPr>
              <a:t>”</a:t>
            </a:r>
            <a:r>
              <a:rPr lang="zh-CN" altLang="en-US" b="1" dirty="0">
                <a:effectLst>
                  <a:outerShdw blurRad="38100" dist="38100" dir="2700000" algn="tl">
                    <a:srgbClr val="C0C0C0"/>
                  </a:outerShdw>
                </a:effectLst>
                <a:latin typeface="楷体_GB2312" pitchFamily="49" charset="-122"/>
                <a:ea typeface="楷体_GB2312" pitchFamily="49" charset="-122"/>
              </a:rPr>
              <a:t>方式</a:t>
            </a:r>
          </a:p>
          <a:p>
            <a:pPr eaLnBrk="1" hangingPunct="1">
              <a:lnSpc>
                <a:spcPct val="160000"/>
              </a:lnSpc>
              <a:defRPr/>
            </a:pPr>
            <a:r>
              <a:rPr lang="zh-CN" altLang="en-US" b="1" dirty="0">
                <a:effectLst>
                  <a:outerShdw blurRad="38100" dist="38100" dir="2700000" algn="tl">
                    <a:srgbClr val="C0C0C0"/>
                  </a:outerShdw>
                </a:effectLst>
                <a:latin typeface="楷体_GB2312" pitchFamily="49" charset="-122"/>
                <a:ea typeface="楷体_GB2312" pitchFamily="49" charset="-122"/>
              </a:rPr>
              <a:t>西方人使用</a:t>
            </a:r>
            <a:r>
              <a:rPr lang="zh-CN" altLang="en-US" b="1" dirty="0">
                <a:solidFill>
                  <a:srgbClr val="FF0000"/>
                </a:solidFill>
                <a:effectLst>
                  <a:outerShdw blurRad="38100" dist="38100" dir="2700000" algn="tl">
                    <a:srgbClr val="C0C0C0"/>
                  </a:outerShdw>
                </a:effectLst>
                <a:ea typeface="楷体_GB2312" pitchFamily="49" charset="-122"/>
              </a:rPr>
              <a:t>“</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属于人类大脑固有功能和属性</a:t>
            </a:r>
            <a:r>
              <a:rPr lang="zh-CN" altLang="en-US" b="1" dirty="0">
                <a:solidFill>
                  <a:srgbClr val="FF0000"/>
                </a:solidFill>
                <a:effectLst>
                  <a:outerShdw blurRad="38100" dist="38100" dir="2700000" algn="tl">
                    <a:srgbClr val="C0C0C0"/>
                  </a:outerShdw>
                </a:effectLst>
                <a:ea typeface="楷体_GB2312" pitchFamily="49" charset="-122"/>
              </a:rPr>
              <a:t>”</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的</a:t>
            </a:r>
            <a:r>
              <a:rPr lang="zh-CN" altLang="en-US" b="1" dirty="0">
                <a:solidFill>
                  <a:srgbClr val="FF0000"/>
                </a:solidFill>
                <a:effectLst>
                  <a:outerShdw blurRad="38100" dist="38100" dir="2700000" algn="tl">
                    <a:srgbClr val="C0C0C0"/>
                  </a:outerShdw>
                </a:effectLst>
                <a:ea typeface="楷体_GB2312" pitchFamily="49" charset="-122"/>
              </a:rPr>
              <a:t>“</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形式逻辑思维方式</a:t>
            </a:r>
            <a:r>
              <a:rPr lang="zh-CN" altLang="en-US" b="1" dirty="0">
                <a:solidFill>
                  <a:srgbClr val="FF0000"/>
                </a:solidFill>
                <a:effectLst>
                  <a:outerShdw blurRad="38100" dist="38100" dir="2700000" algn="tl">
                    <a:srgbClr val="C0C0C0"/>
                  </a:outerShdw>
                </a:effectLst>
                <a:ea typeface="楷体_GB2312" pitchFamily="49" charset="-122"/>
              </a:rPr>
              <a:t>”</a:t>
            </a:r>
          </a:p>
          <a:p>
            <a:pPr eaLnBrk="1" hangingPunct="1">
              <a:lnSpc>
                <a:spcPct val="160000"/>
              </a:lnSpc>
              <a:defRPr/>
            </a:pPr>
            <a:r>
              <a:rPr lang="zh-CN" altLang="en-US" b="1" dirty="0">
                <a:effectLst>
                  <a:outerShdw blurRad="38100" dist="38100" dir="2700000" algn="tl">
                    <a:srgbClr val="C0C0C0"/>
                  </a:outerShdw>
                </a:effectLst>
                <a:latin typeface="楷体_GB2312" pitchFamily="49" charset="-122"/>
                <a:ea typeface="楷体_GB2312" pitchFamily="49" charset="-122"/>
                <a:sym typeface="+mn-ea"/>
              </a:rPr>
              <a:t>历史的长河给思维方式的竞争带来了结果：</a:t>
            </a:r>
            <a:r>
              <a:rPr lang="zh-CN" altLang="en-US" b="1" dirty="0">
                <a:effectLst>
                  <a:outerShdw blurRad="38100" dist="38100" dir="2700000" algn="tl">
                    <a:srgbClr val="C0C0C0"/>
                  </a:outerShdw>
                </a:effectLst>
                <a:latin typeface="楷体_GB2312" pitchFamily="49" charset="-122"/>
                <a:ea typeface="楷体_GB2312" pitchFamily="49" charset="-122"/>
              </a:rPr>
              <a:t>在文明的竞争中占据了压倒性的优势。 </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911DDEBE-D798-40C6-9EF2-862D153BAAAD}"/>
              </a:ext>
            </a:extLst>
          </p:cNvPr>
          <p:cNvSpPr>
            <a:spLocks noGrp="1" noChangeArrowheads="1"/>
          </p:cNvSpPr>
          <p:nvPr>
            <p:ph type="body" idx="4294967295"/>
          </p:nvPr>
        </p:nvSpPr>
        <p:spPr>
          <a:xfrm>
            <a:off x="1752600" y="1752600"/>
            <a:ext cx="8610600" cy="4495800"/>
          </a:xfrm>
        </p:spPr>
        <p:txBody>
          <a:bodyPr>
            <a:normAutofit fontScale="85000" lnSpcReduction="20000"/>
          </a:bodyPr>
          <a:lstStyle/>
          <a:p>
            <a:pPr eaLnBrk="1" hangingPunct="1">
              <a:lnSpc>
                <a:spcPct val="130000"/>
              </a:lnSpc>
              <a:defRPr/>
            </a:pPr>
            <a:r>
              <a:rPr lang="zh-CN" altLang="en-US" dirty="0">
                <a:effectLst>
                  <a:outerShdw blurRad="38100" dist="38100" dir="2700000" algn="tl">
                    <a:srgbClr val="C0C0C0"/>
                  </a:outerShdw>
                </a:effectLst>
              </a:rPr>
              <a:t> </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演绎逻辑推理</a:t>
            </a:r>
            <a:r>
              <a:rPr lang="zh-CN" altLang="en-US" b="1" dirty="0">
                <a:effectLst>
                  <a:outerShdw blurRad="38100" dist="38100" dir="2700000" algn="tl">
                    <a:srgbClr val="C0C0C0"/>
                  </a:outerShdw>
                </a:effectLst>
                <a:latin typeface="楷体_GB2312" pitchFamily="49" charset="-122"/>
                <a:ea typeface="楷体_GB2312" pitchFamily="49" charset="-122"/>
              </a:rPr>
              <a:t>是</a:t>
            </a:r>
            <a:r>
              <a:rPr lang="zh-CN" altLang="en-US" b="1" dirty="0">
                <a:effectLst>
                  <a:outerShdw blurRad="38100" dist="38100" dir="2700000" algn="tl">
                    <a:srgbClr val="C0C0C0"/>
                  </a:outerShdw>
                </a:effectLst>
                <a:ea typeface="楷体_GB2312" pitchFamily="49" charset="-122"/>
              </a:rPr>
              <a:t>“</a:t>
            </a:r>
            <a:r>
              <a:rPr lang="zh-CN" altLang="en-US" b="1" dirty="0">
                <a:effectLst>
                  <a:outerShdw blurRad="38100" dist="38100" dir="2700000" algn="tl">
                    <a:srgbClr val="C0C0C0"/>
                  </a:outerShdw>
                </a:effectLst>
                <a:latin typeface="楷体_GB2312" pitchFamily="49" charset="-122"/>
                <a:ea typeface="楷体_GB2312" pitchFamily="49" charset="-122"/>
              </a:rPr>
              <a:t>建立在充分置信</a:t>
            </a:r>
            <a:r>
              <a:rPr lang="zh-CN" altLang="en-US" b="1" dirty="0">
                <a:effectLst>
                  <a:outerShdw blurRad="38100" dist="38100" dir="2700000" algn="tl">
                    <a:srgbClr val="C0C0C0"/>
                  </a:outerShdw>
                </a:effectLst>
                <a:ea typeface="楷体_GB2312" pitchFamily="49" charset="-122"/>
              </a:rPr>
              <a:t>”</a:t>
            </a:r>
            <a:r>
              <a:rPr lang="zh-CN" altLang="en-US" b="1" dirty="0">
                <a:effectLst>
                  <a:outerShdw blurRad="38100" dist="38100" dir="2700000" algn="tl">
                    <a:srgbClr val="C0C0C0"/>
                  </a:outerShdw>
                </a:effectLst>
                <a:latin typeface="楷体_GB2312" pitchFamily="49" charset="-122"/>
                <a:ea typeface="楷体_GB2312" pitchFamily="49" charset="-122"/>
              </a:rPr>
              <a:t>上的必然性推理。</a:t>
            </a:r>
          </a:p>
          <a:p>
            <a:pPr eaLnBrk="1" hangingPunct="1">
              <a:lnSpc>
                <a:spcPct val="130000"/>
              </a:lnSpc>
              <a:defRPr/>
            </a:pPr>
            <a:r>
              <a:rPr lang="zh-CN" altLang="en-US" b="1" dirty="0">
                <a:gradFill>
                  <a:gsLst>
                    <a:gs pos="0">
                      <a:srgbClr val="007BD3"/>
                    </a:gs>
                    <a:gs pos="100000">
                      <a:srgbClr val="034373"/>
                    </a:gs>
                  </a:gsLst>
                  <a:lin scaled="0"/>
                </a:gradFill>
                <a:effectLst>
                  <a:outerShdw blurRad="38100" dist="38100" dir="2700000" algn="tl">
                    <a:srgbClr val="C0C0C0"/>
                  </a:outerShdw>
                </a:effectLst>
                <a:latin typeface="楷体_GB2312" pitchFamily="49" charset="-122"/>
                <a:ea typeface="楷体_GB2312" pitchFamily="49" charset="-122"/>
              </a:rPr>
              <a:t>归纳、类比推理</a:t>
            </a:r>
            <a:r>
              <a:rPr lang="zh-CN" altLang="en-US" b="1" dirty="0">
                <a:effectLst>
                  <a:outerShdw blurRad="38100" dist="38100" dir="2700000" algn="tl">
                    <a:srgbClr val="C0C0C0"/>
                  </a:outerShdw>
                </a:effectLst>
                <a:latin typeface="楷体_GB2312" pitchFamily="49" charset="-122"/>
                <a:ea typeface="楷体_GB2312" pitchFamily="49" charset="-122"/>
              </a:rPr>
              <a:t>是</a:t>
            </a:r>
            <a:r>
              <a:rPr lang="zh-CN" altLang="en-US" b="1" dirty="0">
                <a:effectLst>
                  <a:outerShdw blurRad="38100" dist="38100" dir="2700000" algn="tl">
                    <a:srgbClr val="C0C0C0"/>
                  </a:outerShdw>
                </a:effectLst>
                <a:ea typeface="楷体_GB2312" pitchFamily="49" charset="-122"/>
              </a:rPr>
              <a:t>“</a:t>
            </a:r>
            <a:r>
              <a:rPr lang="zh-CN" altLang="en-US" b="1" dirty="0">
                <a:effectLst>
                  <a:outerShdw blurRad="38100" dist="38100" dir="2700000" algn="tl">
                    <a:srgbClr val="C0C0C0"/>
                  </a:outerShdw>
                </a:effectLst>
                <a:latin typeface="楷体_GB2312" pitchFamily="49" charset="-122"/>
                <a:ea typeface="楷体_GB2312" pitchFamily="49" charset="-122"/>
              </a:rPr>
              <a:t>建立在不充分置信</a:t>
            </a:r>
            <a:r>
              <a:rPr lang="zh-CN" altLang="en-US" b="1" dirty="0">
                <a:effectLst>
                  <a:outerShdw blurRad="38100" dist="38100" dir="2700000" algn="tl">
                    <a:srgbClr val="C0C0C0"/>
                  </a:outerShdw>
                </a:effectLst>
                <a:ea typeface="楷体_GB2312" pitchFamily="49" charset="-122"/>
              </a:rPr>
              <a:t>”</a:t>
            </a:r>
            <a:r>
              <a:rPr lang="zh-CN" altLang="en-US" b="1" dirty="0">
                <a:effectLst>
                  <a:outerShdw blurRad="38100" dist="38100" dir="2700000" algn="tl">
                    <a:srgbClr val="C0C0C0"/>
                  </a:outerShdw>
                </a:effectLst>
                <a:latin typeface="楷体_GB2312" pitchFamily="49" charset="-122"/>
                <a:ea typeface="楷体_GB2312" pitchFamily="49" charset="-122"/>
              </a:rPr>
              <a:t>上的或然性推理。</a:t>
            </a:r>
          </a:p>
          <a:p>
            <a:pPr eaLnBrk="1" hangingPunct="1">
              <a:lnSpc>
                <a:spcPct val="130000"/>
              </a:lnSpc>
              <a:defRPr/>
            </a:pPr>
            <a:endParaRPr lang="zh-CN" altLang="en-US" b="1" dirty="0">
              <a:ln w="22225">
                <a:solidFill>
                  <a:schemeClr val="accent2"/>
                </a:solidFill>
                <a:prstDash val="solid"/>
              </a:ln>
              <a:gradFill>
                <a:gsLst>
                  <a:gs pos="0">
                    <a:srgbClr val="FE4444"/>
                  </a:gs>
                  <a:gs pos="100000">
                    <a:srgbClr val="832B2B"/>
                  </a:gs>
                </a:gsLst>
                <a:lin scaled="0"/>
              </a:gradFill>
              <a:latin typeface="楷体_GB2312" pitchFamily="49" charset="-122"/>
              <a:ea typeface="楷体_GB2312" pitchFamily="49" charset="-122"/>
            </a:endParaRPr>
          </a:p>
          <a:p>
            <a:pPr eaLnBrk="1" hangingPunct="1">
              <a:lnSpc>
                <a:spcPct val="130000"/>
              </a:lnSpc>
              <a:defRPr/>
            </a:pPr>
            <a:r>
              <a:rPr lang="zh-CN" altLang="en-US" b="1" dirty="0">
                <a:ln w="22225">
                  <a:solidFill>
                    <a:schemeClr val="accent2"/>
                  </a:solidFill>
                  <a:prstDash val="solid"/>
                </a:ln>
                <a:gradFill>
                  <a:gsLst>
                    <a:gs pos="0">
                      <a:srgbClr val="FE4444"/>
                    </a:gs>
                    <a:gs pos="100000">
                      <a:srgbClr val="832B2B"/>
                    </a:gs>
                  </a:gsLst>
                  <a:lin scaled="0"/>
                </a:gradFill>
                <a:latin typeface="楷体_GB2312" pitchFamily="49" charset="-122"/>
                <a:ea typeface="楷体_GB2312" pitchFamily="49" charset="-122"/>
              </a:rPr>
              <a:t>思考</a:t>
            </a:r>
            <a:r>
              <a:rPr lang="zh-CN" altLang="en-US" b="1" dirty="0">
                <a:effectLst>
                  <a:outerShdw blurRad="38100" dist="38100" dir="2700000" algn="tl">
                    <a:srgbClr val="C0C0C0"/>
                  </a:outerShdw>
                </a:effectLst>
                <a:latin typeface="楷体_GB2312" pitchFamily="49" charset="-122"/>
                <a:ea typeface="楷体_GB2312" pitchFamily="49" charset="-122"/>
              </a:rPr>
              <a:t>：驳倒一个用形式逻辑建立起来的理论的方式是什么？【只能用形式逻辑进行反驳</a:t>
            </a:r>
            <a:r>
              <a:rPr lang="en-US" b="1" dirty="0">
                <a:effectLst>
                  <a:outerShdw blurRad="38100" dist="38100" dir="2700000" algn="tl">
                    <a:srgbClr val="C0C0C0"/>
                  </a:outerShdw>
                </a:effectLst>
                <a:ea typeface="楷体_GB2312" pitchFamily="49" charset="-122"/>
              </a:rPr>
              <a:t>——</a:t>
            </a:r>
            <a:r>
              <a:rPr lang="zh-CN" altLang="en-US" b="1" dirty="0">
                <a:effectLst>
                  <a:outerShdw blurRad="38100" dist="38100" dir="2700000" algn="tl">
                    <a:srgbClr val="C0C0C0"/>
                  </a:outerShdw>
                </a:effectLst>
                <a:latin typeface="楷体_GB2312" pitchFamily="49" charset="-122"/>
                <a:ea typeface="楷体_GB2312" pitchFamily="49" charset="-122"/>
              </a:rPr>
              <a:t>要么摧毁这个理论的逻辑基点（根基），将这个理论的基本假设摧毁后，这个理论的大厦就不攻自破了；</a:t>
            </a:r>
          </a:p>
          <a:p>
            <a:pPr eaLnBrk="1" hangingPunct="1">
              <a:lnSpc>
                <a:spcPct val="130000"/>
              </a:lnSpc>
              <a:defRPr/>
            </a:pPr>
            <a:r>
              <a:rPr lang="zh-CN" altLang="en-US" b="1" dirty="0">
                <a:effectLst>
                  <a:outerShdw blurRad="38100" dist="38100" dir="2700000" algn="tl">
                    <a:srgbClr val="C0C0C0"/>
                  </a:outerShdw>
                </a:effectLst>
                <a:latin typeface="楷体_GB2312" pitchFamily="49" charset="-122"/>
                <a:ea typeface="楷体_GB2312" pitchFamily="49" charset="-122"/>
              </a:rPr>
              <a:t>要么找到这个理论中的形式逻辑推理错误，将推理错误找出来，然后驳倒这个理论。】 </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F5E2E9DC-A4EF-4785-A345-BD942369FF79}"/>
              </a:ext>
            </a:extLst>
          </p:cNvPr>
          <p:cNvSpPr>
            <a:spLocks noGrp="1" noChangeArrowheads="1"/>
          </p:cNvSpPr>
          <p:nvPr>
            <p:ph type="body" idx="4294967295"/>
          </p:nvPr>
        </p:nvSpPr>
        <p:spPr>
          <a:xfrm>
            <a:off x="1752600" y="1676400"/>
            <a:ext cx="8686800" cy="4495800"/>
          </a:xfrm>
        </p:spPr>
        <p:txBody>
          <a:bodyPr/>
          <a:lstStyle/>
          <a:p>
            <a:pPr eaLnBrk="1" hangingPunct="1">
              <a:lnSpc>
                <a:spcPct val="160000"/>
              </a:lnSpc>
              <a:defRPr/>
            </a:pPr>
            <a:r>
              <a:rPr lang="zh-CN" altLang="en-US" b="1" dirty="0">
                <a:effectLst>
                  <a:outerShdw blurRad="38100" dist="38100" dir="2700000" algn="tl">
                    <a:srgbClr val="C0C0C0"/>
                  </a:outerShdw>
                </a:effectLst>
                <a:latin typeface="楷体_GB2312" pitchFamily="49" charset="-122"/>
                <a:ea typeface="楷体_GB2312" pitchFamily="49" charset="-122"/>
              </a:rPr>
              <a:t>中国人：</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归纳推理（归纳逻辑）</a:t>
            </a:r>
          </a:p>
          <a:p>
            <a:pPr marL="0" indent="0">
              <a:lnSpc>
                <a:spcPct val="160000"/>
              </a:lnSpc>
              <a:buNone/>
              <a:defRPr/>
            </a:pP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   机械化、综合化的</a:t>
            </a:r>
            <a:r>
              <a:rPr lang="zh-CN" altLang="en-US" b="1" dirty="0">
                <a:solidFill>
                  <a:srgbClr val="FF0000"/>
                </a:solidFill>
                <a:effectLst>
                  <a:outerShdw blurRad="38100" dist="38100" dir="2700000" algn="tl">
                    <a:srgbClr val="C0C0C0"/>
                  </a:outerShdw>
                </a:effectLst>
                <a:ea typeface="楷体_GB2312" pitchFamily="49" charset="-122"/>
              </a:rPr>
              <a:t>“</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辩证法</a:t>
            </a:r>
            <a:r>
              <a:rPr lang="zh-CN" altLang="en-US" b="1" dirty="0">
                <a:solidFill>
                  <a:srgbClr val="FF0000"/>
                </a:solidFill>
                <a:effectLst>
                  <a:outerShdw blurRad="38100" dist="38100" dir="2700000" algn="tl">
                    <a:srgbClr val="C0C0C0"/>
                  </a:outerShdw>
                </a:effectLst>
                <a:ea typeface="楷体_GB2312" pitchFamily="49" charset="-122"/>
              </a:rPr>
              <a:t>” （</a:t>
            </a:r>
            <a:r>
              <a:rPr lang="zh-CN" altLang="en-US" b="1" dirty="0">
                <a:effectLst>
                  <a:outerShdw blurRad="38100" dist="38100" dir="2700000" algn="tl">
                    <a:srgbClr val="C0C0C0"/>
                  </a:outerShdw>
                </a:effectLst>
                <a:latin typeface="楷体_GB2312" pitchFamily="49" charset="-122"/>
                <a:ea typeface="楷体_GB2312" pitchFamily="49" charset="-122"/>
                <a:sym typeface="+mn-ea"/>
              </a:rPr>
              <a:t>易经的影响）</a:t>
            </a:r>
          </a:p>
          <a:p>
            <a:pPr eaLnBrk="1" hangingPunct="1">
              <a:lnSpc>
                <a:spcPct val="160000"/>
              </a:lnSpc>
              <a:defRPr/>
            </a:pPr>
            <a:r>
              <a:rPr lang="zh-CN" altLang="en-US" b="1" dirty="0">
                <a:effectLst>
                  <a:outerShdw blurRad="38100" dist="38100" dir="2700000" algn="tl">
                    <a:srgbClr val="C0C0C0"/>
                  </a:outerShdw>
                </a:effectLst>
                <a:latin typeface="楷体_GB2312" pitchFamily="49" charset="-122"/>
                <a:ea typeface="楷体_GB2312" pitchFamily="49" charset="-122"/>
              </a:rPr>
              <a:t>西方人：</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演绎推理（形式逻辑）</a:t>
            </a:r>
          </a:p>
          <a:p>
            <a:pPr marL="0" indent="0">
              <a:lnSpc>
                <a:spcPct val="160000"/>
              </a:lnSpc>
              <a:buNone/>
              <a:defRPr/>
            </a:pP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   公理化、分析化的</a:t>
            </a:r>
            <a:r>
              <a:rPr lang="zh-CN" altLang="en-US" b="1" dirty="0">
                <a:solidFill>
                  <a:srgbClr val="FF0000"/>
                </a:solidFill>
                <a:effectLst>
                  <a:outerShdw blurRad="38100" dist="38100" dir="2700000" algn="tl">
                    <a:srgbClr val="C0C0C0"/>
                  </a:outerShdw>
                </a:effectLst>
                <a:ea typeface="楷体_GB2312" pitchFamily="49" charset="-122"/>
              </a:rPr>
              <a:t>“</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科学化</a:t>
            </a:r>
            <a:r>
              <a:rPr lang="zh-CN" altLang="en-US" b="1" dirty="0">
                <a:solidFill>
                  <a:srgbClr val="FF0000"/>
                </a:solidFill>
                <a:effectLst>
                  <a:outerShdw blurRad="38100" dist="38100" dir="2700000" algn="tl">
                    <a:srgbClr val="C0C0C0"/>
                  </a:outerShdw>
                </a:effectLst>
                <a:ea typeface="楷体_GB2312" pitchFamily="49" charset="-122"/>
              </a:rPr>
              <a:t>”</a:t>
            </a:r>
            <a:r>
              <a:rPr lang="zh-CN" altLang="en-US" b="1" dirty="0">
                <a:solidFill>
                  <a:srgbClr val="FF0000"/>
                </a:solidFill>
                <a:effectLst>
                  <a:outerShdw blurRad="38100" dist="38100" dir="2700000" algn="tl">
                    <a:srgbClr val="C0C0C0"/>
                  </a:outerShdw>
                </a:effectLst>
                <a:latin typeface="楷体_GB2312" pitchFamily="49" charset="-122"/>
                <a:ea typeface="楷体_GB2312" pitchFamily="49" charset="-122"/>
              </a:rPr>
              <a:t>（</a:t>
            </a:r>
            <a:r>
              <a:rPr lang="zh-CN" altLang="en-US" b="1" dirty="0">
                <a:effectLst>
                  <a:outerShdw blurRad="38100" dist="38100" dir="2700000" algn="tl">
                    <a:srgbClr val="C0C0C0"/>
                  </a:outerShdw>
                </a:effectLst>
                <a:latin typeface="楷体_GB2312" pitchFamily="49" charset="-122"/>
                <a:ea typeface="楷体_GB2312" pitchFamily="49" charset="-122"/>
                <a:sym typeface="+mn-ea"/>
              </a:rPr>
              <a:t>亚里士多德的影响）</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14180-179D-2887-3C41-5D7F3A409C38}"/>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F61A45B8-AE1D-16EB-0B16-92BA631F769A}"/>
              </a:ext>
            </a:extLst>
          </p:cNvPr>
          <p:cNvPicPr>
            <a:picLocks noChangeAspect="1"/>
          </p:cNvPicPr>
          <p:nvPr/>
        </p:nvPicPr>
        <p:blipFill>
          <a:blip r:embed="rId2"/>
          <a:stretch>
            <a:fillRect/>
          </a:stretch>
        </p:blipFill>
        <p:spPr>
          <a:xfrm>
            <a:off x="4097517" y="644165"/>
            <a:ext cx="3810000" cy="3810000"/>
          </a:xfrm>
          <a:prstGeom prst="rect">
            <a:avLst/>
          </a:prstGeom>
        </p:spPr>
      </p:pic>
      <p:sp>
        <p:nvSpPr>
          <p:cNvPr id="2" name="文本框 1">
            <a:extLst>
              <a:ext uri="{FF2B5EF4-FFF2-40B4-BE49-F238E27FC236}">
                <a16:creationId xmlns:a16="http://schemas.microsoft.com/office/drawing/2014/main" id="{051BD8FD-268A-11AF-8842-B4FD8D7A2DD1}"/>
              </a:ext>
            </a:extLst>
          </p:cNvPr>
          <p:cNvSpPr txBox="1"/>
          <p:nvPr/>
        </p:nvSpPr>
        <p:spPr>
          <a:xfrm>
            <a:off x="2099035" y="942680"/>
            <a:ext cx="3996965" cy="830997"/>
          </a:xfrm>
          <a:prstGeom prst="rect">
            <a:avLst/>
          </a:prstGeom>
          <a:noFill/>
        </p:spPr>
        <p:txBody>
          <a:bodyPr wrap="square" rtlCol="0">
            <a:spAutoFit/>
          </a:bodyPr>
          <a:lstStyle/>
          <a:p>
            <a:r>
              <a:rPr lang="zh-CN" altLang="en-US" sz="4800" dirty="0"/>
              <a:t>选择</a:t>
            </a:r>
          </a:p>
        </p:txBody>
      </p:sp>
      <p:pic>
        <p:nvPicPr>
          <p:cNvPr id="4" name="图片 3">
            <a:extLst>
              <a:ext uri="{FF2B5EF4-FFF2-40B4-BE49-F238E27FC236}">
                <a16:creationId xmlns:a16="http://schemas.microsoft.com/office/drawing/2014/main" id="{F4040AEF-7984-629F-4E3C-209F7906DB7F}"/>
              </a:ext>
            </a:extLst>
          </p:cNvPr>
          <p:cNvPicPr>
            <a:picLocks noChangeAspect="1"/>
          </p:cNvPicPr>
          <p:nvPr/>
        </p:nvPicPr>
        <p:blipFill>
          <a:blip r:embed="rId3"/>
          <a:stretch>
            <a:fillRect/>
          </a:stretch>
        </p:blipFill>
        <p:spPr>
          <a:xfrm>
            <a:off x="901046" y="2336178"/>
            <a:ext cx="3738415" cy="3877657"/>
          </a:xfrm>
          <a:prstGeom prst="rect">
            <a:avLst/>
          </a:prstGeom>
        </p:spPr>
      </p:pic>
      <p:pic>
        <p:nvPicPr>
          <p:cNvPr id="1026" name="Picture 2">
            <a:extLst>
              <a:ext uri="{FF2B5EF4-FFF2-40B4-BE49-F238E27FC236}">
                <a16:creationId xmlns:a16="http://schemas.microsoft.com/office/drawing/2014/main" id="{2E8FCF08-3C13-2B60-35D2-EBC7BCB021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8647" y="2620651"/>
            <a:ext cx="2656001" cy="346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06772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D7CB59C-FCE6-43C0-A2AC-830F48336073}"/>
              </a:ext>
            </a:extLst>
          </p:cNvPr>
          <p:cNvSpPr>
            <a:spLocks noGrp="1" noChangeArrowheads="1"/>
          </p:cNvSpPr>
          <p:nvPr>
            <p:ph idx="1"/>
          </p:nvPr>
        </p:nvSpPr>
        <p:spPr>
          <a:xfrm>
            <a:off x="2590800" y="1676400"/>
            <a:ext cx="7010400" cy="4648200"/>
          </a:xfrm>
        </p:spPr>
        <p:txBody>
          <a:bodyPr/>
          <a:lstStyle/>
          <a:p>
            <a:pPr eaLnBrk="1" hangingPunct="1">
              <a:lnSpc>
                <a:spcPct val="110000"/>
              </a:lnSpc>
              <a:buFontTx/>
              <a:buNone/>
              <a:defRPr/>
            </a:pPr>
            <a:r>
              <a:rPr lang="zh-CN" altLang="zh-CN" sz="3200" b="1" dirty="0"/>
              <a:t>  </a:t>
            </a:r>
            <a:r>
              <a:rPr lang="zh-CN" altLang="en-US" sz="3200" b="1" dirty="0"/>
              <a:t>认知模式的差别可能表现在思维活动</a:t>
            </a:r>
            <a:r>
              <a:rPr lang="zh-CN" altLang="en-US" sz="3200" b="1" dirty="0">
                <a:solidFill>
                  <a:srgbClr val="FF0000"/>
                </a:solidFill>
              </a:rPr>
              <a:t>对环境的依赖程度</a:t>
            </a:r>
            <a:r>
              <a:rPr lang="zh-CN" altLang="en-US" sz="3200" b="1" dirty="0"/>
              <a:t>方面。</a:t>
            </a:r>
          </a:p>
          <a:p>
            <a:pPr eaLnBrk="1" hangingPunct="1">
              <a:lnSpc>
                <a:spcPct val="110000"/>
              </a:lnSpc>
              <a:buFontTx/>
              <a:buNone/>
              <a:defRPr/>
            </a:pPr>
            <a:endParaRPr lang="en-US" altLang="zh-CN" sz="3200" b="1" dirty="0">
              <a:solidFill>
                <a:srgbClr val="FF0000"/>
              </a:solidFill>
            </a:endParaRPr>
          </a:p>
          <a:p>
            <a:pPr eaLnBrk="1" hangingPunct="1">
              <a:lnSpc>
                <a:spcPct val="110000"/>
              </a:lnSpc>
              <a:buFontTx/>
              <a:buNone/>
              <a:defRPr/>
            </a:pPr>
            <a:r>
              <a:rPr lang="zh-CN" altLang="en-US" sz="3200" b="1" dirty="0">
                <a:solidFill>
                  <a:srgbClr val="666633"/>
                </a:solidFill>
                <a:effectLst>
                  <a:outerShdw blurRad="38100" dist="38100" dir="2700000" algn="tl">
                    <a:srgbClr val="C0C0C0"/>
                  </a:outerShdw>
                </a:effectLst>
                <a:latin typeface="+mn-ea"/>
              </a:rPr>
              <a:t>“无领域依附”</a:t>
            </a:r>
          </a:p>
          <a:p>
            <a:pPr eaLnBrk="1" hangingPunct="1">
              <a:lnSpc>
                <a:spcPct val="110000"/>
              </a:lnSpc>
              <a:buFontTx/>
              <a:buNone/>
              <a:defRPr/>
            </a:pPr>
            <a:r>
              <a:rPr lang="zh-CN" altLang="en-US" sz="3200" b="1" dirty="0">
                <a:solidFill>
                  <a:srgbClr val="666633"/>
                </a:solidFill>
                <a:effectLst>
                  <a:outerShdw blurRad="38100" dist="38100" dir="2700000" algn="tl">
                    <a:srgbClr val="C0C0C0"/>
                  </a:outerShdw>
                </a:effectLst>
                <a:latin typeface="+mn-ea"/>
              </a:rPr>
              <a:t>“领域依附”</a:t>
            </a:r>
          </a:p>
          <a:p>
            <a:pPr eaLnBrk="1" hangingPunct="1">
              <a:defRPr/>
            </a:pPr>
            <a:endParaRPr lang="zh-CN" altLang="zh-CN" b="1" dirty="0">
              <a:solidFill>
                <a:srgbClr val="FF0000"/>
              </a:solidFill>
              <a:ea typeface="楷体_GB2312" pitchFamily="49" charset="-122"/>
            </a:endParaRPr>
          </a:p>
        </p:txBody>
      </p:sp>
      <p:sp>
        <p:nvSpPr>
          <p:cNvPr id="14339" name="AutoShape 3">
            <a:extLst>
              <a:ext uri="{FF2B5EF4-FFF2-40B4-BE49-F238E27FC236}">
                <a16:creationId xmlns:a16="http://schemas.microsoft.com/office/drawing/2014/main" id="{92912AB8-2DE2-4FA9-B837-2AF09340F00D}"/>
              </a:ext>
            </a:extLst>
          </p:cNvPr>
          <p:cNvSpPr>
            <a:spLocks/>
          </p:cNvSpPr>
          <p:nvPr/>
        </p:nvSpPr>
        <p:spPr bwMode="auto">
          <a:xfrm>
            <a:off x="2667000" y="3657600"/>
            <a:ext cx="76200" cy="762000"/>
          </a:xfrm>
          <a:prstGeom prst="leftBrace">
            <a:avLst>
              <a:gd name="adj1" fmla="val 83148"/>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 calcmode="lin" valueType="num">
                                      <p:cBhvr additive="base">
                                        <p:cTn id="13"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anim calcmode="lin" valueType="num">
                                      <p:cBhvr additive="base">
                                        <p:cTn id="19" dur="5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723E4-A055-ADB7-DF77-D6B3508111E7}"/>
            </a:ext>
          </a:extLst>
        </p:cNvPr>
        <p:cNvGrpSpPr/>
        <p:nvPr/>
      </p:nvGrpSpPr>
      <p:grpSpPr>
        <a:xfrm>
          <a:off x="0" y="0"/>
          <a:ext cx="0" cy="0"/>
          <a:chOff x="0" y="0"/>
          <a:chExt cx="0" cy="0"/>
        </a:xfrm>
      </p:grpSpPr>
      <p:sp>
        <p:nvSpPr>
          <p:cNvPr id="65538" name="Rectangle 3">
            <a:extLst>
              <a:ext uri="{FF2B5EF4-FFF2-40B4-BE49-F238E27FC236}">
                <a16:creationId xmlns:a16="http://schemas.microsoft.com/office/drawing/2014/main" id="{C963F068-CC20-E3D7-D3DC-2F29AEE0F77B}"/>
              </a:ext>
            </a:extLst>
          </p:cNvPr>
          <p:cNvSpPr>
            <a:spLocks noGrp="1" noChangeArrowheads="1"/>
          </p:cNvSpPr>
          <p:nvPr>
            <p:ph type="body" idx="4294967295"/>
          </p:nvPr>
        </p:nvSpPr>
        <p:spPr>
          <a:xfrm>
            <a:off x="1752600" y="1676400"/>
            <a:ext cx="8686800" cy="4495800"/>
          </a:xfrm>
        </p:spPr>
        <p:txBody>
          <a:bodyPr>
            <a:normAutofit/>
          </a:bodyPr>
          <a:lstStyle/>
          <a:p>
            <a:pPr eaLnBrk="1" hangingPunct="1">
              <a:lnSpc>
                <a:spcPct val="160000"/>
              </a:lnSpc>
              <a:defRPr/>
            </a:pPr>
            <a:r>
              <a:rPr lang="zh-CN" altLang="en-US" b="1" dirty="0">
                <a:effectLst>
                  <a:outerShdw blurRad="38100" dist="38100" dir="2700000" algn="tl">
                    <a:srgbClr val="C0C0C0"/>
                  </a:outerShdw>
                </a:effectLst>
                <a:latin typeface="楷体_GB2312" pitchFamily="49" charset="-122"/>
                <a:ea typeface="楷体_GB2312" pitchFamily="49" charset="-122"/>
              </a:rPr>
              <a:t>猴子       香蕉      熊猫</a:t>
            </a:r>
            <a:endParaRPr lang="en-US" altLang="zh-CN" b="1" dirty="0">
              <a:effectLst>
                <a:outerShdw blurRad="38100" dist="38100" dir="2700000" algn="tl">
                  <a:srgbClr val="C0C0C0"/>
                </a:outerShdw>
              </a:effectLst>
              <a:latin typeface="楷体_GB2312" pitchFamily="49" charset="-122"/>
              <a:ea typeface="楷体_GB2312" pitchFamily="49" charset="-122"/>
            </a:endParaRPr>
          </a:p>
          <a:p>
            <a:pPr eaLnBrk="1" hangingPunct="1">
              <a:lnSpc>
                <a:spcPct val="160000"/>
              </a:lnSpc>
              <a:defRPr/>
            </a:pPr>
            <a:r>
              <a:rPr lang="zh-CN" altLang="en-US" b="1" dirty="0">
                <a:effectLst>
                  <a:outerShdw blurRad="38100" dist="38100" dir="2700000" algn="tl">
                    <a:srgbClr val="C0C0C0"/>
                  </a:outerShdw>
                </a:effectLst>
                <a:latin typeface="楷体_GB2312" pitchFamily="49" charset="-122"/>
                <a:ea typeface="楷体_GB2312" pitchFamily="49" charset="-122"/>
              </a:rPr>
              <a:t>香波       空调      头发</a:t>
            </a:r>
            <a:endParaRPr lang="en-US" altLang="zh-CN" b="1" dirty="0">
              <a:effectLst>
                <a:outerShdw blurRad="38100" dist="38100" dir="2700000" algn="tl">
                  <a:srgbClr val="C0C0C0"/>
                </a:outerShdw>
              </a:effectLst>
              <a:latin typeface="楷体_GB2312" pitchFamily="49" charset="-122"/>
              <a:ea typeface="楷体_GB2312" pitchFamily="49" charset="-122"/>
            </a:endParaRPr>
          </a:p>
          <a:p>
            <a:pPr eaLnBrk="1" hangingPunct="1">
              <a:lnSpc>
                <a:spcPct val="160000"/>
              </a:lnSpc>
              <a:defRPr/>
            </a:pPr>
            <a:r>
              <a:rPr lang="zh-CN" altLang="en-US" b="1" dirty="0">
                <a:effectLst>
                  <a:outerShdw blurRad="38100" dist="38100" dir="2700000" algn="tl">
                    <a:srgbClr val="C0C0C0"/>
                  </a:outerShdw>
                </a:effectLst>
                <a:latin typeface="楷体_GB2312" pitchFamily="49" charset="-122"/>
                <a:ea typeface="楷体_GB2312" pitchFamily="49" charset="-122"/>
                <a:sym typeface="+mn-ea"/>
              </a:rPr>
              <a:t>教师       医生      作业</a:t>
            </a:r>
            <a:endParaRPr lang="en-US" altLang="zh-CN" b="1" dirty="0">
              <a:effectLst>
                <a:outerShdw blurRad="38100" dist="38100" dir="2700000" algn="tl">
                  <a:srgbClr val="C0C0C0"/>
                </a:outerShdw>
              </a:effectLst>
              <a:latin typeface="楷体_GB2312" pitchFamily="49" charset="-122"/>
              <a:ea typeface="楷体_GB2312" pitchFamily="49" charset="-122"/>
              <a:sym typeface="+mn-ea"/>
            </a:endParaRPr>
          </a:p>
          <a:p>
            <a:pPr eaLnBrk="1" hangingPunct="1">
              <a:lnSpc>
                <a:spcPct val="160000"/>
              </a:lnSpc>
              <a:defRPr/>
            </a:pPr>
            <a:r>
              <a:rPr lang="zh-CN" altLang="en-US" b="1" dirty="0">
                <a:effectLst>
                  <a:outerShdw blurRad="38100" dist="38100" dir="2700000" algn="tl">
                    <a:srgbClr val="C0C0C0"/>
                  </a:outerShdw>
                </a:effectLst>
                <a:latin typeface="楷体_GB2312" pitchFamily="49" charset="-122"/>
                <a:ea typeface="楷体_GB2312" pitchFamily="49" charset="-122"/>
                <a:sym typeface="+mn-ea"/>
              </a:rPr>
              <a:t>胡萝卜   兔子       茄子</a:t>
            </a:r>
            <a:endParaRPr lang="en-US" altLang="zh-CN" b="1" dirty="0">
              <a:effectLst>
                <a:outerShdw blurRad="38100" dist="38100" dir="2700000" algn="tl">
                  <a:srgbClr val="C0C0C0"/>
                </a:outerShdw>
              </a:effectLst>
              <a:latin typeface="楷体_GB2312" pitchFamily="49" charset="-122"/>
              <a:ea typeface="楷体_GB2312" pitchFamily="49" charset="-122"/>
              <a:sym typeface="+mn-ea"/>
            </a:endParaRPr>
          </a:p>
        </p:txBody>
      </p:sp>
    </p:spTree>
    <p:extLst>
      <p:ext uri="{BB962C8B-B14F-4D97-AF65-F5344CB8AC3E}">
        <p14:creationId xmlns:p14="http://schemas.microsoft.com/office/powerpoint/2010/main" val="165385872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F180F8E-F8C0-191E-E4F9-3786A4FE5F75}"/>
              </a:ext>
            </a:extLst>
          </p:cNvPr>
          <p:cNvPicPr>
            <a:picLocks noChangeAspect="1"/>
          </p:cNvPicPr>
          <p:nvPr/>
        </p:nvPicPr>
        <p:blipFill>
          <a:blip r:embed="rId2"/>
          <a:stretch>
            <a:fillRect/>
          </a:stretch>
        </p:blipFill>
        <p:spPr>
          <a:xfrm>
            <a:off x="5151038" y="2627306"/>
            <a:ext cx="1889924" cy="1603387"/>
          </a:xfrm>
          <a:prstGeom prst="rect">
            <a:avLst/>
          </a:prstGeom>
        </p:spPr>
      </p:pic>
    </p:spTree>
    <p:extLst>
      <p:ext uri="{BB962C8B-B14F-4D97-AF65-F5344CB8AC3E}">
        <p14:creationId xmlns:p14="http://schemas.microsoft.com/office/powerpoint/2010/main" val="114256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C92A457-8A63-4D9B-A05B-F8D576C09487}"/>
              </a:ext>
            </a:extLst>
          </p:cNvPr>
          <p:cNvSpPr>
            <a:spLocks noGrp="1" noChangeArrowheads="1"/>
          </p:cNvSpPr>
          <p:nvPr>
            <p:ph idx="1"/>
          </p:nvPr>
        </p:nvSpPr>
        <p:spPr/>
        <p:txBody>
          <a:bodyPr/>
          <a:lstStyle/>
          <a:p>
            <a:pPr eaLnBrk="1" hangingPunct="1">
              <a:lnSpc>
                <a:spcPct val="110000"/>
              </a:lnSpc>
              <a:buFontTx/>
              <a:buNone/>
              <a:defRPr/>
            </a:pPr>
            <a:r>
              <a:rPr lang="zh-CN" altLang="zh-CN" sz="3200" b="1" dirty="0">
                <a:solidFill>
                  <a:srgbClr val="666633"/>
                </a:solidFill>
                <a:effectLst>
                  <a:outerShdw blurRad="38100" dist="38100" dir="2700000" algn="tl">
                    <a:srgbClr val="C0C0C0"/>
                  </a:outerShdw>
                </a:effectLst>
                <a:latin typeface="+mn-ea"/>
              </a:rPr>
              <a:t>“</a:t>
            </a:r>
            <a:r>
              <a:rPr lang="zh-CN" altLang="en-US" sz="3200" b="1" dirty="0">
                <a:solidFill>
                  <a:srgbClr val="666633"/>
                </a:solidFill>
                <a:effectLst>
                  <a:outerShdw blurRad="38100" dist="38100" dir="2700000" algn="tl">
                    <a:srgbClr val="C0C0C0"/>
                  </a:outerShdw>
                </a:effectLst>
                <a:latin typeface="+mn-ea"/>
              </a:rPr>
              <a:t>无领域依附”</a:t>
            </a:r>
            <a:r>
              <a:rPr lang="zh-CN" altLang="en-US" dirty="0"/>
              <a:t> </a:t>
            </a:r>
            <a:r>
              <a:rPr lang="zh-CN" altLang="zh-CN" dirty="0">
                <a:latin typeface="Times New Roman" panose="02020603050405020304" pitchFamily="18" charset="0"/>
              </a:rPr>
              <a:t>(field-independence)</a:t>
            </a:r>
            <a:r>
              <a:rPr lang="zh-CN" altLang="en-US" dirty="0"/>
              <a:t>：</a:t>
            </a:r>
          </a:p>
          <a:p>
            <a:pPr eaLnBrk="1" hangingPunct="1">
              <a:lnSpc>
                <a:spcPct val="110000"/>
              </a:lnSpc>
              <a:defRPr/>
            </a:pPr>
            <a:r>
              <a:rPr lang="zh-CN" altLang="en-US" b="1" dirty="0">
                <a:ea typeface="楷体_GB2312" pitchFamily="49" charset="-122"/>
              </a:rPr>
              <a:t>把某一组成部分从整体中</a:t>
            </a:r>
            <a:r>
              <a:rPr lang="zh-CN" altLang="en-US" b="1" dirty="0">
                <a:solidFill>
                  <a:srgbClr val="FF0000"/>
                </a:solidFill>
                <a:ea typeface="楷体_GB2312" pitchFamily="49" charset="-122"/>
              </a:rPr>
              <a:t>分离</a:t>
            </a:r>
            <a:r>
              <a:rPr lang="zh-CN" altLang="en-US" b="1" dirty="0">
                <a:ea typeface="楷体_GB2312" pitchFamily="49" charset="-122"/>
              </a:rPr>
              <a:t>出来</a:t>
            </a:r>
          </a:p>
          <a:p>
            <a:pPr eaLnBrk="1" hangingPunct="1">
              <a:lnSpc>
                <a:spcPct val="110000"/>
              </a:lnSpc>
              <a:defRPr/>
            </a:pPr>
            <a:r>
              <a:rPr lang="zh-CN" altLang="en-US" b="1" dirty="0">
                <a:ea typeface="楷体_GB2312" pitchFamily="49" charset="-122"/>
              </a:rPr>
              <a:t>把某些组成部分从环境中离析出来并在具体环境中加以解决</a:t>
            </a:r>
            <a:r>
              <a:rPr lang="en-US" altLang="zh-CN" b="1" dirty="0">
                <a:ea typeface="楷体_GB2312" pitchFamily="49" charset="-122"/>
              </a:rPr>
              <a:t>---</a:t>
            </a:r>
            <a:r>
              <a:rPr lang="zh-CN" altLang="zh-CN" b="1" dirty="0">
                <a:solidFill>
                  <a:srgbClr val="FF0000"/>
                </a:solidFill>
                <a:ea typeface="楷体_GB2312" pitchFamily="49" charset="-122"/>
              </a:rPr>
              <a:t>解决具体问题</a:t>
            </a:r>
            <a:r>
              <a:rPr lang="zh-CN" altLang="zh-CN" b="1" dirty="0">
                <a:ea typeface="楷体_GB2312" pitchFamily="49" charset="-122"/>
              </a:rPr>
              <a:t>的能力</a:t>
            </a:r>
            <a:endParaRPr lang="zh-CN" altLang="en-US" b="1" dirty="0">
              <a:ea typeface="楷体_GB2312" pitchFamily="49" charset="-122"/>
            </a:endParaRPr>
          </a:p>
          <a:p>
            <a:pPr eaLnBrk="1" hangingPunct="1">
              <a:lnSpc>
                <a:spcPct val="110000"/>
              </a:lnSpc>
              <a:defRPr/>
            </a:pPr>
            <a:r>
              <a:rPr lang="zh-CN" altLang="en-US" b="1" dirty="0">
                <a:ea typeface="楷体_GB2312" pitchFamily="49" charset="-122"/>
              </a:rPr>
              <a:t>对应</a:t>
            </a:r>
            <a:r>
              <a:rPr lang="zh-CN" altLang="en-US" b="1" dirty="0">
                <a:solidFill>
                  <a:srgbClr val="FF0000"/>
                </a:solidFill>
                <a:ea typeface="楷体_GB2312" pitchFamily="49" charset="-122"/>
              </a:rPr>
              <a:t>西方文化</a:t>
            </a:r>
          </a:p>
          <a:p>
            <a:pPr eaLnBrk="1" hangingPunct="1">
              <a:lnSpc>
                <a:spcPct val="110000"/>
              </a:lnSpc>
              <a:defRPr/>
            </a:pPr>
            <a:r>
              <a:rPr lang="zh-CN" altLang="en-US" b="1" dirty="0">
                <a:ea typeface="楷体_GB2312" pitchFamily="49" charset="-122"/>
              </a:rPr>
              <a:t>对应</a:t>
            </a:r>
            <a:r>
              <a:rPr lang="zh-CN" altLang="en-US" b="1" dirty="0">
                <a:solidFill>
                  <a:srgbClr val="FF0000"/>
                </a:solidFill>
                <a:ea typeface="楷体_GB2312" pitchFamily="49" charset="-122"/>
              </a:rPr>
              <a:t>“弱环境文化”</a:t>
            </a:r>
          </a:p>
          <a:p>
            <a:pPr eaLnBrk="1" hangingPunct="1">
              <a:defRPr/>
            </a:pPr>
            <a:endParaRPr lang="zh-CN" altLang="zh-CN"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09EAB7F-B893-497F-91EA-228BED7EEF89}"/>
              </a:ext>
            </a:extLst>
          </p:cNvPr>
          <p:cNvSpPr>
            <a:spLocks noGrp="1" noChangeArrowheads="1"/>
          </p:cNvSpPr>
          <p:nvPr>
            <p:ph idx="1"/>
          </p:nvPr>
        </p:nvSpPr>
        <p:spPr/>
        <p:txBody>
          <a:bodyPr/>
          <a:lstStyle/>
          <a:p>
            <a:pPr eaLnBrk="1" hangingPunct="1">
              <a:lnSpc>
                <a:spcPct val="110000"/>
              </a:lnSpc>
              <a:defRPr/>
            </a:pPr>
            <a:endParaRPr lang="zh-CN" altLang="zh-CN" sz="900" b="1" dirty="0">
              <a:ea typeface="楷体_GB2312" pitchFamily="49" charset="-122"/>
            </a:endParaRPr>
          </a:p>
          <a:p>
            <a:pPr eaLnBrk="1" hangingPunct="1">
              <a:lnSpc>
                <a:spcPct val="110000"/>
              </a:lnSpc>
              <a:buFontTx/>
              <a:buNone/>
              <a:defRPr/>
            </a:pPr>
            <a:r>
              <a:rPr lang="zh-CN" altLang="zh-CN" sz="3200" b="1" dirty="0">
                <a:solidFill>
                  <a:srgbClr val="666633"/>
                </a:solidFill>
                <a:effectLst>
                  <a:outerShdw blurRad="38100" dist="38100" dir="2700000" algn="tl">
                    <a:srgbClr val="C0C0C0"/>
                  </a:outerShdw>
                </a:effectLst>
                <a:latin typeface="+mn-ea"/>
              </a:rPr>
              <a:t>“领域依附”</a:t>
            </a:r>
            <a:r>
              <a:rPr lang="zh-CN" altLang="en-US" b="1" dirty="0"/>
              <a:t> </a:t>
            </a:r>
            <a:r>
              <a:rPr lang="zh-CN" altLang="zh-CN" dirty="0">
                <a:latin typeface="Times New Roman" panose="02020603050405020304" pitchFamily="18" charset="0"/>
              </a:rPr>
              <a:t>(field-dependence)</a:t>
            </a:r>
            <a:r>
              <a:rPr lang="zh-CN" altLang="zh-CN" dirty="0"/>
              <a:t> </a:t>
            </a:r>
            <a:r>
              <a:rPr lang="zh-CN" altLang="en-US" dirty="0"/>
              <a:t>：</a:t>
            </a:r>
          </a:p>
          <a:p>
            <a:pPr eaLnBrk="1" hangingPunct="1">
              <a:lnSpc>
                <a:spcPct val="110000"/>
              </a:lnSpc>
              <a:defRPr/>
            </a:pPr>
            <a:r>
              <a:rPr lang="zh-CN" altLang="en-US" b="1" dirty="0">
                <a:ea typeface="楷体_GB2312" pitchFamily="49" charset="-122"/>
              </a:rPr>
              <a:t>从</a:t>
            </a:r>
            <a:r>
              <a:rPr lang="zh-CN" altLang="en-US" b="1" dirty="0">
                <a:solidFill>
                  <a:srgbClr val="FF0000"/>
                </a:solidFill>
                <a:ea typeface="楷体_GB2312" pitchFamily="49" charset="-122"/>
              </a:rPr>
              <a:t>整体</a:t>
            </a:r>
            <a:r>
              <a:rPr lang="zh-CN" altLang="en-US" b="1" dirty="0">
                <a:ea typeface="楷体_GB2312" pitchFamily="49" charset="-122"/>
              </a:rPr>
              <a:t>上把握事物本质属性</a:t>
            </a:r>
          </a:p>
          <a:p>
            <a:pPr eaLnBrk="1" hangingPunct="1">
              <a:lnSpc>
                <a:spcPct val="110000"/>
              </a:lnSpc>
              <a:defRPr/>
            </a:pPr>
            <a:r>
              <a:rPr lang="zh-CN" altLang="en-US" b="1" dirty="0">
                <a:solidFill>
                  <a:srgbClr val="FF0000"/>
                </a:solidFill>
                <a:ea typeface="楷体_GB2312" pitchFamily="49" charset="-122"/>
              </a:rPr>
              <a:t>统摄整体问题</a:t>
            </a:r>
            <a:r>
              <a:rPr lang="zh-CN" altLang="en-US" b="1" dirty="0">
                <a:ea typeface="楷体_GB2312" pitchFamily="49" charset="-122"/>
              </a:rPr>
              <a:t>，能领悟事物内部不同组成部分之间的</a:t>
            </a:r>
            <a:r>
              <a:rPr lang="zh-CN" altLang="en-US" b="1" dirty="0">
                <a:solidFill>
                  <a:srgbClr val="FF0000"/>
                </a:solidFill>
                <a:ea typeface="楷体_GB2312" pitchFamily="49" charset="-122"/>
              </a:rPr>
              <a:t>辨证的、内在的有机联系</a:t>
            </a:r>
            <a:r>
              <a:rPr lang="zh-CN" altLang="en-US" b="1" dirty="0">
                <a:ea typeface="楷体_GB2312" pitchFamily="49" charset="-122"/>
              </a:rPr>
              <a:t>。</a:t>
            </a:r>
          </a:p>
          <a:p>
            <a:pPr eaLnBrk="1" hangingPunct="1">
              <a:lnSpc>
                <a:spcPct val="110000"/>
              </a:lnSpc>
              <a:defRPr/>
            </a:pPr>
            <a:r>
              <a:rPr lang="zh-CN" altLang="en-US" b="1" dirty="0">
                <a:ea typeface="楷体_GB2312" pitchFamily="49" charset="-122"/>
              </a:rPr>
              <a:t>接近</a:t>
            </a:r>
            <a:r>
              <a:rPr lang="zh-CN" altLang="en-US" b="1" dirty="0">
                <a:solidFill>
                  <a:srgbClr val="FF0000"/>
                </a:solidFill>
                <a:ea typeface="楷体_GB2312" pitchFamily="49" charset="-122"/>
              </a:rPr>
              <a:t>东方文化</a:t>
            </a:r>
          </a:p>
          <a:p>
            <a:pPr eaLnBrk="1" hangingPunct="1">
              <a:lnSpc>
                <a:spcPct val="110000"/>
              </a:lnSpc>
              <a:defRPr/>
            </a:pPr>
            <a:r>
              <a:rPr lang="zh-CN" altLang="en-US" b="1" dirty="0">
                <a:ea typeface="楷体_GB2312" pitchFamily="49" charset="-122"/>
              </a:rPr>
              <a:t>对应</a:t>
            </a:r>
            <a:r>
              <a:rPr lang="zh-CN" altLang="en-US" b="1" dirty="0">
                <a:solidFill>
                  <a:srgbClr val="FF0000"/>
                </a:solidFill>
                <a:ea typeface="楷体_GB2312" pitchFamily="49" charset="-122"/>
              </a:rPr>
              <a:t>“强环境文化”</a:t>
            </a:r>
          </a:p>
          <a:p>
            <a:pPr eaLnBrk="1" hangingPunct="1">
              <a:defRPr/>
            </a:pPr>
            <a:endParaRPr lang="zh-CN" altLang="zh-CN"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C642E12-357A-41FE-8EA3-D7DE1C6F9B73}"/>
              </a:ext>
            </a:extLst>
          </p:cNvPr>
          <p:cNvSpPr>
            <a:spLocks noGrp="1" noChangeArrowheads="1"/>
          </p:cNvSpPr>
          <p:nvPr>
            <p:ph idx="1"/>
          </p:nvPr>
        </p:nvSpPr>
        <p:spPr>
          <a:xfrm>
            <a:off x="1828800" y="1600200"/>
            <a:ext cx="8229600" cy="4648200"/>
          </a:xfrm>
        </p:spPr>
        <p:txBody>
          <a:bodyPr>
            <a:normAutofit fontScale="85000" lnSpcReduction="10000"/>
          </a:bodyPr>
          <a:lstStyle/>
          <a:p>
            <a:pPr eaLnBrk="1" hangingPunct="1">
              <a:lnSpc>
                <a:spcPct val="150000"/>
              </a:lnSpc>
              <a:buFontTx/>
              <a:buNone/>
            </a:pPr>
            <a:r>
              <a:rPr lang="zh-CN" altLang="zh-CN" b="1">
                <a:solidFill>
                  <a:srgbClr val="0000FF"/>
                </a:solidFill>
              </a:rPr>
              <a:t>1、 整体思维与分析思维</a:t>
            </a:r>
          </a:p>
          <a:p>
            <a:pPr eaLnBrk="1" hangingPunct="1">
              <a:lnSpc>
                <a:spcPct val="150000"/>
              </a:lnSpc>
              <a:buFontTx/>
              <a:buNone/>
            </a:pPr>
            <a:r>
              <a:rPr lang="zh-CN" altLang="zh-CN" b="1">
                <a:solidFill>
                  <a:srgbClr val="FF0000"/>
                </a:solidFill>
              </a:rPr>
              <a:t>中国：</a:t>
            </a:r>
            <a:r>
              <a:rPr lang="zh-CN" altLang="zh-CN" b="1"/>
              <a:t>直觉的整体性与和谐的辨证性</a:t>
            </a:r>
          </a:p>
          <a:p>
            <a:pPr eaLnBrk="1" hangingPunct="1">
              <a:lnSpc>
                <a:spcPct val="150000"/>
              </a:lnSpc>
              <a:buFontTx/>
              <a:buNone/>
            </a:pPr>
            <a:r>
              <a:rPr lang="zh-CN" altLang="zh-CN" b="1">
                <a:solidFill>
                  <a:srgbClr val="0000FF"/>
                </a:solidFill>
              </a:rPr>
              <a:t>（1）直觉的整体性</a:t>
            </a:r>
            <a:r>
              <a:rPr lang="zh-CN" altLang="zh-CN" b="1"/>
              <a:t> （互补）</a:t>
            </a:r>
          </a:p>
          <a:p>
            <a:pPr eaLnBrk="1" hangingPunct="1">
              <a:lnSpc>
                <a:spcPct val="150000"/>
              </a:lnSpc>
            </a:pPr>
            <a:r>
              <a:rPr lang="zh-CN" altLang="zh-CN" b="1">
                <a:solidFill>
                  <a:srgbClr val="0000FF"/>
                </a:solidFill>
                <a:ea typeface="楷体_GB2312" pitchFamily="49" charset="-122"/>
              </a:rPr>
              <a:t>整体性：</a:t>
            </a:r>
            <a:r>
              <a:rPr lang="zh-CN" altLang="zh-CN" b="1">
                <a:ea typeface="楷体_GB2312" pitchFamily="49" charset="-122"/>
              </a:rPr>
              <a:t>习惯于把事物分为</a:t>
            </a:r>
            <a:r>
              <a:rPr lang="zh-CN" altLang="zh-CN" b="1">
                <a:solidFill>
                  <a:srgbClr val="FF0000"/>
                </a:solidFill>
                <a:ea typeface="楷体_GB2312" pitchFamily="49" charset="-122"/>
              </a:rPr>
              <a:t>对立</a:t>
            </a:r>
            <a:r>
              <a:rPr lang="zh-CN" altLang="zh-CN" b="1">
                <a:ea typeface="楷体_GB2312" pitchFamily="49" charset="-122"/>
              </a:rPr>
              <a:t>的</a:t>
            </a:r>
            <a:r>
              <a:rPr lang="zh-CN" altLang="zh-CN" b="1">
                <a:solidFill>
                  <a:srgbClr val="FF0000"/>
                </a:solidFill>
                <a:ea typeface="楷体_GB2312" pitchFamily="49" charset="-122"/>
              </a:rPr>
              <a:t>两个方面</a:t>
            </a:r>
            <a:r>
              <a:rPr lang="zh-CN" altLang="zh-CN" b="1">
                <a:ea typeface="楷体_GB2312" pitchFamily="49" charset="-122"/>
              </a:rPr>
              <a:t>，两方面是一个</a:t>
            </a:r>
            <a:r>
              <a:rPr lang="zh-CN" altLang="zh-CN" b="1">
                <a:solidFill>
                  <a:srgbClr val="FF0000"/>
                </a:solidFill>
                <a:ea typeface="楷体_GB2312" pitchFamily="49" charset="-122"/>
              </a:rPr>
              <a:t>不可分割的整体</a:t>
            </a:r>
            <a:r>
              <a:rPr lang="zh-CN" altLang="zh-CN" b="1">
                <a:ea typeface="楷体_GB2312" pitchFamily="49" charset="-122"/>
              </a:rPr>
              <a:t>，他们</a:t>
            </a:r>
            <a:r>
              <a:rPr lang="zh-CN" altLang="zh-CN" b="1">
                <a:solidFill>
                  <a:srgbClr val="FF0000"/>
                </a:solidFill>
                <a:ea typeface="楷体_GB2312" pitchFamily="49" charset="-122"/>
              </a:rPr>
              <a:t>互相制约，互相依存。</a:t>
            </a:r>
          </a:p>
          <a:p>
            <a:pPr eaLnBrk="1" hangingPunct="1">
              <a:lnSpc>
                <a:spcPct val="150000"/>
              </a:lnSpc>
            </a:pPr>
            <a:r>
              <a:rPr lang="zh-CN" altLang="zh-CN" b="1">
                <a:solidFill>
                  <a:srgbClr val="0000FF"/>
                </a:solidFill>
                <a:ea typeface="楷体_GB2312" pitchFamily="49" charset="-122"/>
              </a:rPr>
              <a:t>直接性：</a:t>
            </a:r>
            <a:r>
              <a:rPr lang="zh-CN" altLang="zh-CN" b="1">
                <a:ea typeface="楷体_GB2312" pitchFamily="49" charset="-122"/>
              </a:rPr>
              <a:t>重视直觉，通过</a:t>
            </a:r>
            <a:r>
              <a:rPr lang="zh-CN" altLang="zh-CN" b="1">
                <a:solidFill>
                  <a:srgbClr val="FF0000"/>
                </a:solidFill>
                <a:ea typeface="楷体_GB2312" pitchFamily="49" charset="-122"/>
              </a:rPr>
              <a:t>下意识或潜意识</a:t>
            </a:r>
            <a:r>
              <a:rPr lang="zh-CN" altLang="zh-CN" b="1">
                <a:ea typeface="楷体_GB2312" pitchFamily="49" charset="-122"/>
              </a:rPr>
              <a:t>而直接把握事物。</a:t>
            </a:r>
          </a:p>
          <a:p>
            <a:pPr eaLnBrk="1" hangingPunct="1">
              <a:lnSpc>
                <a:spcPct val="150000"/>
              </a:lnSpc>
            </a:pPr>
            <a:r>
              <a:rPr lang="zh-CN" altLang="zh-CN" b="1">
                <a:ea typeface="楷体_GB2312" pitchFamily="49" charset="-122"/>
              </a:rPr>
              <a:t>从</a:t>
            </a:r>
            <a:r>
              <a:rPr lang="zh-CN" altLang="zh-CN" b="1">
                <a:solidFill>
                  <a:srgbClr val="FF0000"/>
                </a:solidFill>
                <a:ea typeface="楷体_GB2312" pitchFamily="49" charset="-122"/>
              </a:rPr>
              <a:t>整体到局部</a:t>
            </a:r>
            <a:r>
              <a:rPr lang="zh-CN" altLang="zh-CN" b="1">
                <a:ea typeface="楷体_GB2312" pitchFamily="49" charset="-122"/>
              </a:rPr>
              <a:t>，</a:t>
            </a:r>
            <a:r>
              <a:rPr lang="zh-CN" altLang="zh-CN" b="1">
                <a:solidFill>
                  <a:srgbClr val="FF0000"/>
                </a:solidFill>
                <a:ea typeface="楷体_GB2312" pitchFamily="49" charset="-122"/>
              </a:rPr>
              <a:t>由大到小</a:t>
            </a:r>
            <a:r>
              <a:rPr lang="zh-CN" altLang="zh-CN" b="1">
                <a:ea typeface="楷体_GB2312" pitchFamily="49" charset="-122"/>
              </a:rPr>
              <a:t>的考虑方式。</a:t>
            </a:r>
            <a:r>
              <a:rPr lang="zh-CN" altLang="zh-CN"/>
              <a:t>                                             </a:t>
            </a:r>
            <a:r>
              <a:rPr lang="zh-CN" altLang="zh-CN">
                <a:ea typeface="楷体_GB2312" pitchFamily="49" charset="-122"/>
              </a:rPr>
              <a:t> </a:t>
            </a:r>
          </a:p>
        </p:txBody>
      </p:sp>
      <p:sp>
        <p:nvSpPr>
          <p:cNvPr id="17411" name="Text Box 3">
            <a:extLst>
              <a:ext uri="{FF2B5EF4-FFF2-40B4-BE49-F238E27FC236}">
                <a16:creationId xmlns:a16="http://schemas.microsoft.com/office/drawing/2014/main" id="{7B68D8F2-8C04-42AD-B610-C5D8FED056BA}"/>
              </a:ext>
            </a:extLst>
          </p:cNvPr>
          <p:cNvSpPr txBox="1">
            <a:spLocks noChangeArrowheads="1"/>
          </p:cNvSpPr>
          <p:nvPr/>
        </p:nvSpPr>
        <p:spPr bwMode="auto">
          <a:xfrm>
            <a:off x="2133601" y="533401"/>
            <a:ext cx="3427413" cy="646113"/>
          </a:xfrm>
          <a:prstGeom prst="rect">
            <a:avLst/>
          </a:prstGeom>
          <a:noFill/>
          <a:ln w="9525">
            <a:noFill/>
            <a:miter lim="800000"/>
          </a:ln>
          <a:effectLst/>
        </p:spPr>
        <p:txBody>
          <a:bodyPr wrap="none">
            <a:spAutoFit/>
          </a:bodyPr>
          <a:lstStyle/>
          <a:p>
            <a:pPr eaLnBrk="0" hangingPunct="0">
              <a:buFont typeface="Arial" panose="020B0604020202020204" pitchFamily="34" charset="0"/>
              <a:buNone/>
              <a:defRPr/>
            </a:pPr>
            <a:r>
              <a:rPr lang="zh-CN" altLang="en-US" sz="3600" b="1" dirty="0">
                <a:effectLst>
                  <a:outerShdw blurRad="38100" dist="38100" dir="2700000" algn="tl">
                    <a:srgbClr val="000000">
                      <a:alpha val="43137"/>
                    </a:srgbClr>
                  </a:outerShdw>
                </a:effectLst>
              </a:rPr>
              <a:t>中西方思维差异</a:t>
            </a:r>
          </a:p>
        </p:txBody>
      </p:sp>
      <p:sp>
        <p:nvSpPr>
          <p:cNvPr id="17412" name="Rectangle 4">
            <a:extLst>
              <a:ext uri="{FF2B5EF4-FFF2-40B4-BE49-F238E27FC236}">
                <a16:creationId xmlns:a16="http://schemas.microsoft.com/office/drawing/2014/main" id="{4429F5AA-571E-4F47-ABB8-F530D802ECD5}"/>
              </a:ext>
            </a:extLst>
          </p:cNvPr>
          <p:cNvSpPr>
            <a:spLocks noChangeArrowheads="1"/>
          </p:cNvSpPr>
          <p:nvPr/>
        </p:nvSpPr>
        <p:spPr bwMode="auto">
          <a:xfrm>
            <a:off x="5791200" y="1752600"/>
            <a:ext cx="231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zh-CN" sz="2400" b="1">
                <a:solidFill>
                  <a:srgbClr val="FF0000"/>
                </a:solidFill>
              </a:rPr>
              <a:t>——“领域依附”</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anim calcmode="lin" valueType="num">
                                      <p:cBhvr additive="base">
                                        <p:cTn id="7"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animEffect transition="in" filter="box(in)">
                                      <p:cBhvr>
                                        <p:cTn id="13" dur="500"/>
                                        <p:tgtEl>
                                          <p:spTgt spid="17410">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7410">
                                            <p:txEl>
                                              <p:pRg st="3" end="3"/>
                                            </p:txEl>
                                          </p:spTgt>
                                        </p:tgtEl>
                                        <p:attrNameLst>
                                          <p:attrName>style.visibility</p:attrName>
                                        </p:attrNameLst>
                                      </p:cBhvr>
                                      <p:to>
                                        <p:strVal val="visible"/>
                                      </p:to>
                                    </p:set>
                                    <p:animEffect transition="in" filter="box(in)">
                                      <p:cBhvr>
                                        <p:cTn id="16" dur="500"/>
                                        <p:tgtEl>
                                          <p:spTgt spid="17410">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animEffect transition="in" filter="box(in)">
                                      <p:cBhvr>
                                        <p:cTn id="19" dur="500"/>
                                        <p:tgtEl>
                                          <p:spTgt spid="17410">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17410">
                                            <p:txEl>
                                              <p:pRg st="5" end="5"/>
                                            </p:txEl>
                                          </p:spTgt>
                                        </p:tgtEl>
                                        <p:attrNameLst>
                                          <p:attrName>style.visibility</p:attrName>
                                        </p:attrNameLst>
                                      </p:cBhvr>
                                      <p:to>
                                        <p:strVal val="visible"/>
                                      </p:to>
                                    </p:set>
                                    <p:animEffect transition="in" filter="box(in)">
                                      <p:cBhvr>
                                        <p:cTn id="22" dur="500"/>
                                        <p:tgtEl>
                                          <p:spTgt spid="17410">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412"/>
                                        </p:tgtEl>
                                        <p:attrNameLst>
                                          <p:attrName>style.visibility</p:attrName>
                                        </p:attrNameLst>
                                      </p:cBhvr>
                                      <p:to>
                                        <p:strVal val="visible"/>
                                      </p:to>
                                    </p:set>
                                    <p:anim calcmode="lin" valueType="num">
                                      <p:cBhvr additive="base">
                                        <p:cTn id="27" dur="500" fill="hold"/>
                                        <p:tgtEl>
                                          <p:spTgt spid="17412"/>
                                        </p:tgtEl>
                                        <p:attrNameLst>
                                          <p:attrName>ppt_x</p:attrName>
                                        </p:attrNameLst>
                                      </p:cBhvr>
                                      <p:tavLst>
                                        <p:tav tm="0">
                                          <p:val>
                                            <p:strVal val="#ppt_x"/>
                                          </p:val>
                                        </p:tav>
                                        <p:tav tm="100000">
                                          <p:val>
                                            <p:strVal val="#ppt_x"/>
                                          </p:val>
                                        </p:tav>
                                      </p:tavLst>
                                    </p:anim>
                                    <p:anim calcmode="lin" valueType="num">
                                      <p:cBhvr additive="base">
                                        <p:cTn id="2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a:extLst>
              <a:ext uri="{FF2B5EF4-FFF2-40B4-BE49-F238E27FC236}">
                <a16:creationId xmlns:a16="http://schemas.microsoft.com/office/drawing/2014/main" id="{C3596716-D865-4310-A92B-827DD7A9D259}"/>
              </a:ext>
            </a:extLst>
          </p:cNvPr>
          <p:cNvSpPr txBox="1">
            <a:spLocks noChangeArrowheads="1"/>
          </p:cNvSpPr>
          <p:nvPr/>
        </p:nvSpPr>
        <p:spPr bwMode="auto">
          <a:xfrm>
            <a:off x="1981201" y="609601"/>
            <a:ext cx="3427413" cy="646113"/>
          </a:xfrm>
          <a:prstGeom prst="rect">
            <a:avLst/>
          </a:prstGeom>
          <a:noFill/>
          <a:ln w="9525">
            <a:noFill/>
            <a:miter lim="800000"/>
          </a:ln>
          <a:effectLst/>
        </p:spPr>
        <p:txBody>
          <a:bodyPr wrap="none">
            <a:spAutoFit/>
          </a:bodyPr>
          <a:lstStyle/>
          <a:p>
            <a:pPr eaLnBrk="0" hangingPunct="0">
              <a:buFont typeface="Arial" panose="020B0604020202020204" pitchFamily="34" charset="0"/>
              <a:buNone/>
              <a:defRPr/>
            </a:pPr>
            <a:r>
              <a:rPr lang="zh-CN" altLang="en-US" sz="3600" b="1" dirty="0">
                <a:effectLst>
                  <a:outerShdw blurRad="38100" dist="38100" dir="2700000" algn="tl">
                    <a:srgbClr val="000000">
                      <a:alpha val="43137"/>
                    </a:srgbClr>
                  </a:outerShdw>
                </a:effectLst>
              </a:rPr>
              <a:t>中西方思维差异</a:t>
            </a:r>
          </a:p>
        </p:txBody>
      </p:sp>
      <p:sp>
        <p:nvSpPr>
          <p:cNvPr id="13314" name="Text Box 5">
            <a:extLst>
              <a:ext uri="{FF2B5EF4-FFF2-40B4-BE49-F238E27FC236}">
                <a16:creationId xmlns:a16="http://schemas.microsoft.com/office/drawing/2014/main" id="{14C88544-7AD2-4588-A4F6-395CBE6B7DE9}"/>
              </a:ext>
            </a:extLst>
          </p:cNvPr>
          <p:cNvSpPr txBox="1">
            <a:spLocks noChangeArrowheads="1"/>
          </p:cNvSpPr>
          <p:nvPr/>
        </p:nvSpPr>
        <p:spPr bwMode="auto">
          <a:xfrm>
            <a:off x="1905000" y="1752601"/>
            <a:ext cx="82296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 typeface="Arial" panose="020B0604020202020204" pitchFamily="34" charset="0"/>
              <a:buNone/>
            </a:pPr>
            <a:r>
              <a:rPr lang="zh-CN" altLang="en-US" sz="2800" b="1" dirty="0">
                <a:solidFill>
                  <a:srgbClr val="0000FF"/>
                </a:solidFill>
                <a:ea typeface="微软雅黑" panose="020B0503020204020204" pitchFamily="34" charset="-122"/>
                <a:sym typeface="Arial" panose="020B0604020202020204" pitchFamily="34" charset="0"/>
              </a:rPr>
              <a:t>直觉的整体性：</a:t>
            </a:r>
            <a:r>
              <a:rPr lang="zh-CN" altLang="en-US" sz="2400" b="1" dirty="0">
                <a:sym typeface="Arial" panose="020B0604020202020204" pitchFamily="34" charset="0"/>
              </a:rPr>
              <a:t>整体地去认识自然并改造自然，认识世界并改造世界。</a:t>
            </a:r>
            <a:endParaRPr lang="en-US" altLang="zh-CN" sz="2400" b="1" dirty="0">
              <a:sym typeface="Arial" panose="020B0604020202020204" pitchFamily="34" charset="0"/>
            </a:endParaRPr>
          </a:p>
          <a:p>
            <a:pPr>
              <a:lnSpc>
                <a:spcPct val="150000"/>
              </a:lnSpc>
              <a:buFont typeface="Arial" panose="020B0604020202020204" pitchFamily="34" charset="0"/>
              <a:buNone/>
            </a:pPr>
            <a:r>
              <a:rPr lang="zh-CN" altLang="en-US" sz="2400" b="1" dirty="0">
                <a:solidFill>
                  <a:srgbClr val="0000FF"/>
                </a:solidFill>
                <a:sym typeface="Arial" panose="020B0604020202020204" pitchFamily="34" charset="0"/>
              </a:rPr>
              <a:t>与</a:t>
            </a:r>
            <a:r>
              <a:rPr lang="zh-CN" altLang="en-US" sz="2400" b="1" dirty="0">
                <a:solidFill>
                  <a:srgbClr val="FF0000"/>
                </a:solidFill>
                <a:sym typeface="Arial" panose="020B0604020202020204" pitchFamily="34" charset="0"/>
              </a:rPr>
              <a:t>自然</a:t>
            </a:r>
            <a:r>
              <a:rPr lang="zh-CN" altLang="en-US" sz="2400" b="1" dirty="0">
                <a:solidFill>
                  <a:srgbClr val="0000FF"/>
                </a:solidFill>
                <a:sym typeface="Arial" panose="020B0604020202020204" pitchFamily="34" charset="0"/>
              </a:rPr>
              <a:t>的关系：天人合一，人和自然的关系处于统一的结构之中。</a:t>
            </a:r>
            <a:endParaRPr lang="en-US" altLang="zh-CN" sz="2400" b="1" dirty="0">
              <a:solidFill>
                <a:srgbClr val="0000FF"/>
              </a:solidFill>
              <a:sym typeface="Arial" panose="020B0604020202020204" pitchFamily="34" charset="0"/>
            </a:endParaRPr>
          </a:p>
          <a:p>
            <a:pPr>
              <a:lnSpc>
                <a:spcPct val="150000"/>
              </a:lnSpc>
              <a:buFont typeface="Arial" panose="020B0604020202020204" pitchFamily="34" charset="0"/>
              <a:buNone/>
            </a:pPr>
            <a:r>
              <a:rPr lang="zh-CN" altLang="en-US" sz="2400" b="1" dirty="0">
                <a:solidFill>
                  <a:srgbClr val="0000FF"/>
                </a:solidFill>
                <a:sym typeface="Arial" panose="020B0604020202020204" pitchFamily="34" charset="0"/>
              </a:rPr>
              <a:t>与</a:t>
            </a:r>
            <a:r>
              <a:rPr lang="zh-CN" altLang="en-US" sz="2400" b="1" dirty="0">
                <a:solidFill>
                  <a:srgbClr val="FF0000"/>
                </a:solidFill>
                <a:sym typeface="Arial" panose="020B0604020202020204" pitchFamily="34" charset="0"/>
              </a:rPr>
              <a:t>社会</a:t>
            </a:r>
            <a:r>
              <a:rPr lang="zh-CN" altLang="en-US" sz="2400" b="1" dirty="0">
                <a:solidFill>
                  <a:srgbClr val="0000FF"/>
                </a:solidFill>
                <a:sym typeface="Arial" panose="020B0604020202020204" pitchFamily="34" charset="0"/>
              </a:rPr>
              <a:t>的关系：把个人放在整个人际关系中去把握。</a:t>
            </a:r>
            <a:endParaRPr lang="en-US" altLang="zh-CN" sz="2400" b="1" dirty="0">
              <a:solidFill>
                <a:srgbClr val="0000FF"/>
              </a:solidFill>
              <a:sym typeface="Arial" panose="020B0604020202020204" pitchFamily="34" charset="0"/>
            </a:endParaRPr>
          </a:p>
          <a:p>
            <a:pPr>
              <a:lnSpc>
                <a:spcPct val="150000"/>
              </a:lnSpc>
              <a:buFont typeface="Arial" panose="020B0604020202020204" pitchFamily="34" charset="0"/>
              <a:buNone/>
            </a:pPr>
            <a:r>
              <a:rPr lang="zh-CN" altLang="en-US" sz="2400" b="1" dirty="0">
                <a:solidFill>
                  <a:srgbClr val="0000FF"/>
                </a:solidFill>
                <a:sym typeface="Arial" panose="020B0604020202020204" pitchFamily="34" charset="0"/>
              </a:rPr>
              <a:t>在</a:t>
            </a:r>
            <a:r>
              <a:rPr lang="zh-CN" altLang="en-US" sz="2400" b="1" dirty="0">
                <a:solidFill>
                  <a:srgbClr val="FF0000"/>
                </a:solidFill>
                <a:sym typeface="Arial" panose="020B0604020202020204" pitchFamily="34" charset="0"/>
              </a:rPr>
              <a:t>处事</a:t>
            </a:r>
            <a:r>
              <a:rPr lang="zh-CN" altLang="en-US" sz="2400" b="1" dirty="0">
                <a:solidFill>
                  <a:srgbClr val="0000FF"/>
                </a:solidFill>
                <a:sym typeface="Arial" panose="020B0604020202020204" pitchFamily="34" charset="0"/>
              </a:rPr>
              <a:t>方面：重视直觉：通过下意识或潜意识活动而直接把握事物。</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3">
            <a:extLst>
              <a:ext uri="{FF2B5EF4-FFF2-40B4-BE49-F238E27FC236}">
                <a16:creationId xmlns:a16="http://schemas.microsoft.com/office/drawing/2014/main" id="{9B65F907-B56E-409E-8D65-741840330527}"/>
              </a:ext>
            </a:extLst>
          </p:cNvPr>
          <p:cNvSpPr txBox="1">
            <a:spLocks noChangeArrowheads="1"/>
          </p:cNvSpPr>
          <p:nvPr/>
        </p:nvSpPr>
        <p:spPr bwMode="auto">
          <a:xfrm>
            <a:off x="1981200" y="1600201"/>
            <a:ext cx="82296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Font typeface="Arial" panose="020B0604020202020204" pitchFamily="34" charset="0"/>
              <a:buNone/>
            </a:pPr>
            <a:r>
              <a:rPr lang="zh-CN" altLang="zh-CN" sz="2800" b="1">
                <a:solidFill>
                  <a:srgbClr val="0000FF"/>
                </a:solidFill>
                <a:ea typeface="微软雅黑" panose="020B0503020204020204" pitchFamily="34" charset="-122"/>
              </a:rPr>
              <a:t>（2）和谐的辨证性</a:t>
            </a:r>
          </a:p>
          <a:p>
            <a:pPr>
              <a:lnSpc>
                <a:spcPct val="150000"/>
              </a:lnSpc>
              <a:buFont typeface="Arial" panose="020B0604020202020204" pitchFamily="34" charset="0"/>
              <a:buNone/>
            </a:pPr>
            <a:r>
              <a:rPr lang="zh-CN" altLang="zh-CN" sz="2400" b="1"/>
              <a:t>追求公允、协调、互补和自行调节，以此达到事物的</a:t>
            </a:r>
            <a:r>
              <a:rPr lang="zh-CN" altLang="zh-CN" sz="2400" b="1">
                <a:solidFill>
                  <a:srgbClr val="FF0000"/>
                </a:solidFill>
              </a:rPr>
              <a:t>平衡和稳定</a:t>
            </a:r>
            <a:r>
              <a:rPr lang="zh-CN" altLang="zh-CN" sz="2400" b="1"/>
              <a:t>。</a:t>
            </a:r>
            <a:r>
              <a:rPr lang="zh-CN" altLang="zh-CN" sz="2800"/>
              <a:t> </a:t>
            </a:r>
            <a:endParaRPr lang="zh-CN" altLang="zh-CN"/>
          </a:p>
        </p:txBody>
      </p:sp>
      <p:pic>
        <p:nvPicPr>
          <p:cNvPr id="18436" name="矩形 3">
            <a:extLst>
              <a:ext uri="{FF2B5EF4-FFF2-40B4-BE49-F238E27FC236}">
                <a16:creationId xmlns:a16="http://schemas.microsoft.com/office/drawing/2014/main" id="{C8D09366-A093-488E-924E-EC150DFAA97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86200"/>
            <a:ext cx="55181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矩形 4">
            <a:extLst>
              <a:ext uri="{FF2B5EF4-FFF2-40B4-BE49-F238E27FC236}">
                <a16:creationId xmlns:a16="http://schemas.microsoft.com/office/drawing/2014/main" id="{0BBC2756-84C9-4258-A823-AEBFB17D001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743200"/>
            <a:ext cx="710723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矩形 5">
            <a:extLst>
              <a:ext uri="{FF2B5EF4-FFF2-40B4-BE49-F238E27FC236}">
                <a16:creationId xmlns:a16="http://schemas.microsoft.com/office/drawing/2014/main" id="{DE6F5C03-7CAE-47C1-A1C3-674ED8F40D6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181601"/>
            <a:ext cx="38290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1_200706291319201">
            <a:extLst>
              <a:ext uri="{FF2B5EF4-FFF2-40B4-BE49-F238E27FC236}">
                <a16:creationId xmlns:a16="http://schemas.microsoft.com/office/drawing/2014/main" id="{168F53BA-9E36-4FA5-89F6-09A2CB7CBBFA}"/>
              </a:ext>
            </a:extLst>
          </p:cNvPr>
          <p:cNvPicPr>
            <a:picLocks noChangeAspect="1" noChangeArrowheads="1"/>
          </p:cNvPicPr>
          <p:nvPr/>
        </p:nvPicPr>
        <p:blipFill>
          <a:blip r:embed="rId5">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8153400" y="480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xit" presetSubtype="16" fill="hold" nodeType="clickEffect">
                                  <p:stCondLst>
                                    <p:cond delay="0"/>
                                  </p:stCondLst>
                                  <p:childTnLst>
                                    <p:animEffect transition="out" filter="box(in)">
                                      <p:cBhvr>
                                        <p:cTn id="10" dur="500"/>
                                        <p:tgtEl>
                                          <p:spTgt spid="18436"/>
                                        </p:tgtEl>
                                      </p:cBhvr>
                                    </p:animEffect>
                                    <p:set>
                                      <p:cBhvr>
                                        <p:cTn id="11" dur="1" fill="hold">
                                          <p:stCondLst>
                                            <p:cond delay="499"/>
                                          </p:stCondLst>
                                        </p:cTn>
                                        <p:tgtEl>
                                          <p:spTgt spid="18436"/>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843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18437"/>
                                        </p:tgtEl>
                                        <p:attrNameLst>
                                          <p:attrName>ppt_x</p:attrName>
                                        </p:attrNameLst>
                                      </p:cBhvr>
                                      <p:tavLst>
                                        <p:tav tm="0">
                                          <p:val>
                                            <p:strVal val="ppt_x"/>
                                          </p:val>
                                        </p:tav>
                                        <p:tav tm="100000">
                                          <p:val>
                                            <p:strVal val="ppt_x"/>
                                          </p:val>
                                        </p:tav>
                                      </p:tavLst>
                                    </p:anim>
                                    <p:anim calcmode="lin" valueType="num">
                                      <p:cBhvr additive="base">
                                        <p:cTn id="20" dur="500"/>
                                        <p:tgtEl>
                                          <p:spTgt spid="18437"/>
                                        </p:tgtEl>
                                        <p:attrNameLst>
                                          <p:attrName>ppt_y</p:attrName>
                                        </p:attrNameLst>
                                      </p:cBhvr>
                                      <p:tavLst>
                                        <p:tav tm="0">
                                          <p:val>
                                            <p:strVal val="ppt_y"/>
                                          </p:val>
                                        </p:tav>
                                        <p:tav tm="100000">
                                          <p:val>
                                            <p:strVal val="1+ppt_h/2"/>
                                          </p:val>
                                        </p:tav>
                                      </p:tavLst>
                                    </p:anim>
                                    <p:set>
                                      <p:cBhvr>
                                        <p:cTn id="21" dur="1" fill="hold">
                                          <p:stCondLst>
                                            <p:cond delay="499"/>
                                          </p:stCondLst>
                                        </p:cTn>
                                        <p:tgtEl>
                                          <p:spTgt spid="18437"/>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843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1715</Words>
  <Application>Microsoft Office PowerPoint</Application>
  <PresentationFormat>宽屏</PresentationFormat>
  <Paragraphs>160</Paragraphs>
  <Slides>41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41</vt:i4>
      </vt:variant>
    </vt:vector>
  </HeadingPairs>
  <TitlesOfParts>
    <vt:vector size="51" baseType="lpstr">
      <vt:lpstr>等线</vt:lpstr>
      <vt:lpstr>等线 Light</vt:lpstr>
      <vt:lpstr>仿宋_GB2312</vt:lpstr>
      <vt:lpstr>楷体_GB2312</vt:lpstr>
      <vt:lpstr>宋体</vt:lpstr>
      <vt:lpstr>微软雅黑</vt:lpstr>
      <vt:lpstr>Arial</vt:lpstr>
      <vt:lpstr>Times New Roman</vt:lpstr>
      <vt:lpstr>Verdana</vt:lpstr>
      <vt:lpstr>Office 主题​​</vt:lpstr>
      <vt:lpstr>       Intercultural Business    Communication: Cases and Analyses </vt:lpstr>
      <vt:lpstr>天人合一与 物我二分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思维差异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两种思维方式在语言上的表现：</vt:lpstr>
      <vt:lpstr>PowerPoint 演示文稿</vt:lpstr>
      <vt:lpstr>PowerPoint 演示文稿</vt:lpstr>
      <vt:lpstr>两种思维方式在语言上的表现：</vt:lpstr>
      <vt:lpstr>PowerPoint 演示文稿</vt:lpstr>
      <vt:lpstr>PowerPoint 演示文稿</vt:lpstr>
      <vt:lpstr>中西思维方式不同实例</vt:lpstr>
      <vt:lpstr>PowerPoint 演示文稿</vt:lpstr>
      <vt:lpstr>非逻辑思维与逻辑思维的区别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ysx</dc:creator>
  <cp:lastModifiedBy>Ding Junling</cp:lastModifiedBy>
  <cp:revision>16</cp:revision>
  <dcterms:created xsi:type="dcterms:W3CDTF">2022-04-18T03:43:07Z</dcterms:created>
  <dcterms:modified xsi:type="dcterms:W3CDTF">2025-06-18T08:20:02Z</dcterms:modified>
</cp:coreProperties>
</file>