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409" r:id="rId2"/>
    <p:sldId id="819" r:id="rId3"/>
    <p:sldId id="701" r:id="rId4"/>
    <p:sldId id="792" r:id="rId5"/>
    <p:sldId id="1411" r:id="rId6"/>
    <p:sldId id="800" r:id="rId7"/>
    <p:sldId id="1410" r:id="rId8"/>
    <p:sldId id="782" r:id="rId9"/>
    <p:sldId id="758" r:id="rId10"/>
    <p:sldId id="759" r:id="rId11"/>
    <p:sldId id="884" r:id="rId12"/>
    <p:sldId id="887" r:id="rId13"/>
    <p:sldId id="888" r:id="rId14"/>
    <p:sldId id="889" r:id="rId15"/>
    <p:sldId id="760" r:id="rId16"/>
    <p:sldId id="761" r:id="rId17"/>
    <p:sldId id="762" r:id="rId18"/>
    <p:sldId id="763" r:id="rId19"/>
    <p:sldId id="1412" r:id="rId20"/>
    <p:sldId id="1413" r:id="rId21"/>
    <p:sldId id="764" r:id="rId22"/>
    <p:sldId id="765" r:id="rId23"/>
    <p:sldId id="1414" r:id="rId24"/>
    <p:sldId id="1415" r:id="rId25"/>
    <p:sldId id="783" r:id="rId26"/>
    <p:sldId id="784" r:id="rId27"/>
    <p:sldId id="785" r:id="rId28"/>
    <p:sldId id="766" r:id="rId29"/>
    <p:sldId id="767" r:id="rId30"/>
    <p:sldId id="786" r:id="rId3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2B3EE5-4939-A10E-430B-A144A21F2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1CA0787-2E75-0162-4DA8-128D68B4E7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9653058-2D55-F015-F2F6-99A8BDD75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22EC-CA57-41C5-8683-B1B878F09696}" type="datetimeFigureOut">
              <a:rPr lang="zh-CN" altLang="en-US" smtClean="0"/>
              <a:t>2025-06-18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D81DBE0-8E0B-D984-D1CF-F07A8B700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1ED1572-93DF-196C-C96D-7F70EB04C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0B73-7007-4409-8FC7-138174660D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2417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42E735-633B-271F-CFD7-BDACBE1C0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257C429-11E3-1D4F-C9C1-19BA465A3B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880D01B-6B50-B652-A32E-4AF96FD32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22EC-CA57-41C5-8683-B1B878F09696}" type="datetimeFigureOut">
              <a:rPr lang="zh-CN" altLang="en-US" smtClean="0"/>
              <a:t>2025-06-18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B5D12D7-7D10-F1EA-492D-9712884E0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42C4030-8821-8DBE-A121-3E461692B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0B73-7007-4409-8FC7-138174660D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755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AE35360A-31F1-5180-BFE8-A3463F4E5F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D47E142-2B95-A91A-8D5D-DCC17F93E4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FBFC83-BBF7-5E90-1452-195CD15D7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22EC-CA57-41C5-8683-B1B878F09696}" type="datetimeFigureOut">
              <a:rPr lang="zh-CN" altLang="en-US" smtClean="0"/>
              <a:t>2025-06-18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79FF55E-6FFC-09F2-1A3E-36F917DB7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B1D6670-9113-6815-6D9B-E05DC6509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0B73-7007-4409-8FC7-138174660D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4439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D4CAF6B-498E-51B2-79CC-21C485BC2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31B2762-C661-FC28-23E6-9A3DBEF4B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F942F02-5FE5-4A9C-2D6E-25C4170D5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22EC-CA57-41C5-8683-B1B878F09696}" type="datetimeFigureOut">
              <a:rPr lang="zh-CN" altLang="en-US" smtClean="0"/>
              <a:t>2025-06-18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5D9A812-E8E5-27FA-CB49-1E5D654D2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5D5E21C-6052-A0B5-D1D6-B5101A107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0B73-7007-4409-8FC7-138174660D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0794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614C85E-66F1-8540-3F84-570632714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B7C6FDD-14C7-39BB-0BCD-D4D7BDDC6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0309265-D852-55E4-B2A1-0F1017388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22EC-CA57-41C5-8683-B1B878F09696}" type="datetimeFigureOut">
              <a:rPr lang="zh-CN" altLang="en-US" smtClean="0"/>
              <a:t>2025-06-18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84CD925-8477-62E6-56EC-C29EEE8D9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4159165-AAAE-DEDE-53C0-4BE6D7514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0B73-7007-4409-8FC7-138174660D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0771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6CEADE-2C67-BBA6-7B28-80FE84A38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6BE492C-62BA-E90E-0426-C0067D5DD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084E3A0-9130-914C-6E7D-3271CD153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D764AED-6280-580C-C45E-1452A36DD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22EC-CA57-41C5-8683-B1B878F09696}" type="datetimeFigureOut">
              <a:rPr lang="zh-CN" altLang="en-US" smtClean="0"/>
              <a:t>2025-06-18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C5F673F-0977-7A5B-3928-BECFB36AA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0B84B2C-F0DF-24C5-4375-76414DDD1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0B73-7007-4409-8FC7-138174660D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2433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40A48B-FE3F-8BFE-61D5-178A0A31E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B691C0C-F9C2-EC7A-1BEE-9597876055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CA1C14F-24D8-B4E9-FD10-24147A6F6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B67875F-61E7-5D04-C5C2-7B4907D416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E6BA5C6C-1902-5262-D449-E7841CA18D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DFC3D010-46EF-5724-047E-09AD456EE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22EC-CA57-41C5-8683-B1B878F09696}" type="datetimeFigureOut">
              <a:rPr lang="zh-CN" altLang="en-US" smtClean="0"/>
              <a:t>2025-06-18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0EEB869-BF12-8CEC-1D29-E5FD1B857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046E2B5-8342-6B9D-33A8-4C60F3F07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0B73-7007-4409-8FC7-138174660D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6173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307C2-5266-0D3B-515D-371D42AF3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4BDD479-B8E6-0359-1571-7AB079978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22EC-CA57-41C5-8683-B1B878F09696}" type="datetimeFigureOut">
              <a:rPr lang="zh-CN" altLang="en-US" smtClean="0"/>
              <a:t>2025-06-18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838D209-ADD6-6F85-9057-90BD298AF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34012B6-107C-2C04-537D-6AC9D7412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0B73-7007-4409-8FC7-138174660D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3713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1E4183D-7E46-54CE-0B7B-121521571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22EC-CA57-41C5-8683-B1B878F09696}" type="datetimeFigureOut">
              <a:rPr lang="zh-CN" altLang="en-US" smtClean="0"/>
              <a:t>2025-06-18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0719541-3D6A-53F9-9DB0-682B9324D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C7364CA-2F82-6D5C-6039-BACDC9EF9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0B73-7007-4409-8FC7-138174660D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8117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794C2E-F00C-7EA8-DF86-5EF22F571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1D1F1D7-1CF9-C789-6510-49D878345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76BA79F-6E3A-02A5-FA25-6592B59D7F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1D24752-B190-A0C4-A655-40778D33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22EC-CA57-41C5-8683-B1B878F09696}" type="datetimeFigureOut">
              <a:rPr lang="zh-CN" altLang="en-US" smtClean="0"/>
              <a:t>2025-06-18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DB8B33-75DE-E3D3-640B-6F728FC83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1A43384-3DD5-3B64-08F9-E3A9C633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0B73-7007-4409-8FC7-138174660D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024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D479CA-19B5-5664-31AC-5C2EE0FAF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50F639D6-B25F-D278-A261-9BBEC9054A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E062A53-A502-029D-6E83-3C5D9191CB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C70FBF9-3817-0D97-D8F3-291819FCC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22EC-CA57-41C5-8683-B1B878F09696}" type="datetimeFigureOut">
              <a:rPr lang="zh-CN" altLang="en-US" smtClean="0"/>
              <a:t>2025-06-18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328C28F-9EE0-9ECE-B7C8-EBB054CC7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CFA8F-4063-BD0C-82E0-2CCDAF1F4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0B73-7007-4409-8FC7-138174660D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9048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5D41B34-EB6D-AF1F-6E18-6FC1E0F3D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89208F2-3EC6-8F71-9ED8-185A02E35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F2FBEB5-C2FA-908D-D048-E0DDD2231A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822EC-CA57-41C5-8683-B1B878F09696}" type="datetimeFigureOut">
              <a:rPr lang="zh-CN" altLang="en-US" smtClean="0"/>
              <a:t>2025-06-18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1006752-1A46-B96C-AE08-3195240EB7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B1EDFA7-162A-3160-0F6D-3C66960CCE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B0B73-7007-4409-8FC7-138174660D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9354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CD7C6F1-AD58-224C-69C2-1DA5F1B05F5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8213" y="730251"/>
            <a:ext cx="7772400" cy="2735263"/>
          </a:xfrm>
        </p:spPr>
        <p:txBody>
          <a:bodyPr>
            <a:normAutofit fontScale="90000"/>
          </a:bodyPr>
          <a:lstStyle/>
          <a:p>
            <a:r>
              <a:rPr lang="zh-CN" altLang="en-US" sz="4400" dirty="0"/>
              <a:t>     </a:t>
            </a:r>
            <a:br>
              <a:rPr lang="zh-CN" altLang="en-US" sz="4400" dirty="0"/>
            </a:br>
            <a:r>
              <a:rPr lang="zh-CN" altLang="en-US" b="1" dirty="0"/>
              <a:t> </a:t>
            </a:r>
            <a:r>
              <a:rPr lang="zh-CN" altLang="en-US" b="1" dirty="0">
                <a:solidFill>
                  <a:srgbClr val="0000CC"/>
                </a:solidFill>
              </a:rPr>
              <a:t>Inter</a:t>
            </a:r>
            <a:r>
              <a:rPr lang="en-US" altLang="zh-CN" b="1" dirty="0">
                <a:solidFill>
                  <a:srgbClr val="0000CC"/>
                </a:solidFill>
              </a:rPr>
              <a:t>cultural B</a:t>
            </a:r>
            <a:r>
              <a:rPr lang="zh-CN" altLang="en-US" b="1" dirty="0">
                <a:solidFill>
                  <a:srgbClr val="0000CC"/>
                </a:solidFill>
              </a:rPr>
              <a:t>u</a:t>
            </a:r>
            <a:r>
              <a:rPr lang="en-US" altLang="zh-CN" b="1" dirty="0" err="1">
                <a:solidFill>
                  <a:srgbClr val="0000CC"/>
                </a:solidFill>
              </a:rPr>
              <a:t>siness</a:t>
            </a:r>
            <a:r>
              <a:rPr lang="en-US" altLang="zh-CN" b="1" dirty="0">
                <a:solidFill>
                  <a:srgbClr val="0000CC"/>
                </a:solidFill>
              </a:rPr>
              <a:t>    </a:t>
            </a:r>
            <a:r>
              <a:rPr lang="zh-CN" altLang="en-US" b="1" dirty="0">
                <a:solidFill>
                  <a:srgbClr val="0000CC"/>
                </a:solidFill>
              </a:rPr>
              <a:t>C</a:t>
            </a:r>
            <a:r>
              <a:rPr lang="en-US" altLang="zh-CN" b="1" dirty="0" err="1">
                <a:solidFill>
                  <a:srgbClr val="0000CC"/>
                </a:solidFill>
              </a:rPr>
              <a:t>ommunication</a:t>
            </a:r>
            <a:r>
              <a:rPr lang="en-US" altLang="zh-CN" b="1" dirty="0">
                <a:solidFill>
                  <a:srgbClr val="0000CC"/>
                </a:solidFill>
              </a:rPr>
              <a:t>:</a:t>
            </a:r>
            <a:br>
              <a:rPr lang="en-US" altLang="zh-CN" b="1" dirty="0">
                <a:solidFill>
                  <a:srgbClr val="0000CC"/>
                </a:solidFill>
              </a:rPr>
            </a:br>
            <a:r>
              <a:rPr lang="en-US" altLang="zh-CN" b="1" dirty="0">
                <a:solidFill>
                  <a:srgbClr val="0000CC"/>
                </a:solidFill>
              </a:rPr>
              <a:t>Cases and Analyses</a:t>
            </a:r>
            <a:br>
              <a:rPr lang="zh-CN" altLang="en-US" sz="3600" dirty="0">
                <a:solidFill>
                  <a:srgbClr val="0000CC"/>
                </a:solidFill>
              </a:rPr>
            </a:br>
            <a:endParaRPr lang="zh-CN" altLang="en-US" sz="3600" dirty="0">
              <a:solidFill>
                <a:srgbClr val="0000CC"/>
              </a:solidFill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3E66613-A4FD-61CA-F46F-06E98FCCD9A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792538" y="3357563"/>
            <a:ext cx="6508750" cy="1079500"/>
          </a:xfrm>
        </p:spPr>
        <p:txBody>
          <a:bodyPr/>
          <a:lstStyle/>
          <a:p>
            <a:r>
              <a:rPr lang="zh-CN" altLang="en-US" dirty="0"/>
              <a:t>                                          </a:t>
            </a:r>
          </a:p>
          <a:p>
            <a:r>
              <a:rPr lang="en-US" altLang="zh-CN" dirty="0">
                <a:solidFill>
                  <a:srgbClr val="CC00CC"/>
                </a:solidFill>
              </a:rPr>
              <a:t>2025.2-2025.6</a:t>
            </a:r>
          </a:p>
          <a:p>
            <a:endParaRPr lang="en-US" altLang="zh-CN" dirty="0">
              <a:solidFill>
                <a:srgbClr val="CC00CC"/>
              </a:solidFill>
            </a:endParaRPr>
          </a:p>
          <a:p>
            <a:endParaRPr lang="en-US" altLang="zh-CN" dirty="0">
              <a:solidFill>
                <a:srgbClr val="CC00CC"/>
              </a:solidFill>
            </a:endParaRPr>
          </a:p>
          <a:p>
            <a:endParaRPr lang="en-US" altLang="zh-CN" dirty="0">
              <a:solidFill>
                <a:srgbClr val="CC00CC"/>
              </a:solidFill>
            </a:endParaRPr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AE1D49D3-57C4-1E42-AFF4-CB5BD3DEF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5776" y="3357563"/>
            <a:ext cx="41767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CN" altLang="en-US" sz="18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advTm="3556">
    <p:comb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>
            <a:extLst>
              <a:ext uri="{FF2B5EF4-FFF2-40B4-BE49-F238E27FC236}">
                <a16:creationId xmlns:a16="http://schemas.microsoft.com/office/drawing/2014/main" id="{F89FAD52-677A-DC7F-7F05-CCA25BAE26D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79650" y="4076701"/>
            <a:ext cx="5761038" cy="1381125"/>
          </a:xfrm>
        </p:spPr>
        <p:txBody>
          <a:bodyPr>
            <a:normAutofit/>
          </a:bodyPr>
          <a:lstStyle/>
          <a:p>
            <a:pPr algn="r">
              <a:defRPr/>
            </a:pPr>
            <a:r>
              <a:rPr lang="zh-CN" altLang="en-US" sz="72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墨</a:t>
            </a:r>
            <a:r>
              <a:rPr lang="zh-CN" altLang="en-US" sz="7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西哥</a:t>
            </a:r>
            <a:endParaRPr lang="zh-CN" altLang="en-US" sz="2800" dirty="0"/>
          </a:p>
        </p:txBody>
      </p:sp>
      <p:pic>
        <p:nvPicPr>
          <p:cNvPr id="63491" name="Picture 3" descr="023b5bb5c9ea15ce0c9ac8dab7003af33b87b2e8">
            <a:extLst>
              <a:ext uri="{FF2B5EF4-FFF2-40B4-BE49-F238E27FC236}">
                <a16:creationId xmlns:a16="http://schemas.microsoft.com/office/drawing/2014/main" id="{34EF8481-2C8B-4342-9A5C-9B4BBBDF78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300" y="692150"/>
            <a:ext cx="4154488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内容占位符 2">
            <a:extLst>
              <a:ext uri="{FF2B5EF4-FFF2-40B4-BE49-F238E27FC236}">
                <a16:creationId xmlns:a16="http://schemas.microsoft.com/office/drawing/2014/main" id="{A2B29163-DD08-EA45-A472-44753FD6020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8157" y="1555423"/>
            <a:ext cx="10665643" cy="462154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zh-CN" altLang="en-US" dirty="0"/>
              <a:t>面积196万多平方，拉美第3大国，</a:t>
            </a:r>
            <a:r>
              <a:rPr lang="zh-CN" altLang="en-US" dirty="0">
                <a:solidFill>
                  <a:srgbClr val="FF0000"/>
                </a:solidFill>
              </a:rPr>
              <a:t>中美洲</a:t>
            </a:r>
            <a:r>
              <a:rPr lang="zh-CN" altLang="en-US" dirty="0"/>
              <a:t>最大国。</a:t>
            </a:r>
            <a:endParaRPr lang="en-US" altLang="zh-CN" dirty="0"/>
          </a:p>
          <a:p>
            <a:pPr>
              <a:lnSpc>
                <a:spcPct val="100000"/>
              </a:lnSpc>
            </a:pPr>
            <a:r>
              <a:rPr lang="zh-CN" altLang="en-US" dirty="0"/>
              <a:t>北美洲南部，拉丁美洲西北端，南北美洲陆路交通的必经之地，素称“</a:t>
            </a:r>
            <a:r>
              <a:rPr lang="zh-CN" altLang="en-US" dirty="0">
                <a:solidFill>
                  <a:srgbClr val="FF0000"/>
                </a:solidFill>
              </a:rPr>
              <a:t>陆上桥梁</a:t>
            </a:r>
            <a:r>
              <a:rPr lang="zh-CN" altLang="en-US" dirty="0"/>
              <a:t>”。</a:t>
            </a:r>
            <a:endParaRPr lang="en-US" altLang="zh-CN" dirty="0"/>
          </a:p>
          <a:p>
            <a:pPr>
              <a:lnSpc>
                <a:spcPct val="100000"/>
              </a:lnSpc>
            </a:pPr>
            <a:r>
              <a:rPr lang="zh-CN" altLang="en-US" dirty="0"/>
              <a:t>北邻美国，南接危地马拉和伯利兹，东临墨西哥湾和加勒比海，西南濒太平洋。</a:t>
            </a:r>
            <a:endParaRPr lang="en-US" altLang="zh-CN" dirty="0"/>
          </a:p>
          <a:p>
            <a:pPr>
              <a:lnSpc>
                <a:spcPct val="100000"/>
              </a:lnSpc>
            </a:pPr>
            <a:r>
              <a:rPr lang="zh-CN" altLang="en-US" dirty="0"/>
              <a:t>著名的特万特佩克地峡将北、中美洲连成一片</a:t>
            </a:r>
            <a:endParaRPr lang="en-US" altLang="zh-CN" dirty="0"/>
          </a:p>
          <a:p>
            <a:pPr>
              <a:lnSpc>
                <a:spcPct val="100000"/>
              </a:lnSpc>
            </a:pPr>
            <a:r>
              <a:rPr lang="zh-CN" altLang="en-US" dirty="0"/>
              <a:t>多高原地形（5/6左右），冬无严寒，夏无酷暑，四季万木常青，有“</a:t>
            </a:r>
            <a:r>
              <a:rPr lang="zh-CN" altLang="en-US" dirty="0">
                <a:solidFill>
                  <a:srgbClr val="FF0000"/>
                </a:solidFill>
              </a:rPr>
              <a:t>高原明珠</a:t>
            </a:r>
            <a:r>
              <a:rPr lang="zh-CN" altLang="en-US" dirty="0"/>
              <a:t>”美称 </a:t>
            </a: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62032FF2-554D-D5D7-751B-9B458DCEF3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</a:rPr>
              <a:t>地理概貌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标题 1">
            <a:extLst>
              <a:ext uri="{FF2B5EF4-FFF2-40B4-BE49-F238E27FC236}">
                <a16:creationId xmlns:a16="http://schemas.microsoft.com/office/drawing/2014/main" id="{220BFBE6-4696-F566-9923-3B14F56867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</a:rPr>
              <a:t>人口  语言  国徽   国鸟</a:t>
            </a:r>
          </a:p>
        </p:txBody>
      </p:sp>
      <p:sp>
        <p:nvSpPr>
          <p:cNvPr id="65539" name="内容占位符 2">
            <a:extLst>
              <a:ext uri="{FF2B5EF4-FFF2-40B4-BE49-F238E27FC236}">
                <a16:creationId xmlns:a16="http://schemas.microsoft.com/office/drawing/2014/main" id="{0F9E5EA2-F8C2-91EA-FB75-E8F25389C6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CN" altLang="en-US" dirty="0"/>
              <a:t>人口1.032亿，居美洲</a:t>
            </a:r>
            <a:r>
              <a:rPr lang="zh-CN" altLang="en-US" dirty="0">
                <a:solidFill>
                  <a:srgbClr val="FF0000"/>
                </a:solidFill>
              </a:rPr>
              <a:t>第三位</a:t>
            </a:r>
            <a:r>
              <a:rPr lang="zh-CN" altLang="en-US" dirty="0"/>
              <a:t>，仅次</a:t>
            </a:r>
            <a:r>
              <a:rPr lang="zh-CN" altLang="en-US" dirty="0">
                <a:solidFill>
                  <a:srgbClr val="FF0000"/>
                </a:solidFill>
              </a:rPr>
              <a:t>美国和巴西</a:t>
            </a:r>
            <a:endParaRPr lang="en-US" altLang="zh-CN" dirty="0"/>
          </a:p>
          <a:p>
            <a:pPr>
              <a:lnSpc>
                <a:spcPct val="100000"/>
              </a:lnSpc>
            </a:pPr>
            <a:r>
              <a:rPr lang="zh-CN" altLang="en-US" dirty="0"/>
              <a:t>多信奉天主教。</a:t>
            </a:r>
            <a:r>
              <a:rPr lang="zh-CN" altLang="en-US" dirty="0">
                <a:solidFill>
                  <a:srgbClr val="FF0000"/>
                </a:solidFill>
              </a:rPr>
              <a:t>西班牙</a:t>
            </a:r>
            <a:r>
              <a:rPr lang="zh-CN" altLang="en-US" dirty="0"/>
              <a:t>语官方语言。</a:t>
            </a:r>
            <a:endParaRPr lang="en-US" altLang="zh-CN" dirty="0"/>
          </a:p>
          <a:p>
            <a:pPr>
              <a:lnSpc>
                <a:spcPct val="100000"/>
              </a:lnSpc>
            </a:pPr>
            <a:r>
              <a:rPr lang="zh-CN" altLang="en-US" dirty="0"/>
              <a:t>“雄鹰”国之象征，雄鹰  仙人掌。</a:t>
            </a:r>
            <a:endParaRPr lang="en-US" altLang="zh-CN" dirty="0"/>
          </a:p>
          <a:p>
            <a:pPr>
              <a:lnSpc>
                <a:spcPct val="100000"/>
              </a:lnSpc>
            </a:pPr>
            <a:r>
              <a:rPr lang="zh-CN" altLang="en-US" dirty="0"/>
              <a:t>国旗长方形，绿</a:t>
            </a:r>
            <a:r>
              <a:rPr lang="en-US" altLang="zh-CN" dirty="0"/>
              <a:t>-</a:t>
            </a:r>
            <a:r>
              <a:rPr lang="zh-CN" altLang="en-US" dirty="0"/>
              <a:t>独立和希望、白</a:t>
            </a:r>
            <a:r>
              <a:rPr lang="en-US" altLang="zh-CN" dirty="0"/>
              <a:t>-</a:t>
            </a:r>
            <a:r>
              <a:rPr lang="zh-CN" altLang="en-US" dirty="0"/>
              <a:t>和平与宗教信仰、红</a:t>
            </a:r>
            <a:r>
              <a:rPr lang="en-US" altLang="zh-CN" dirty="0"/>
              <a:t>-</a:t>
            </a:r>
            <a:r>
              <a:rPr lang="zh-CN" altLang="en-US" dirty="0"/>
              <a:t>统一。</a:t>
            </a:r>
          </a:p>
          <a:p>
            <a:pPr>
              <a:lnSpc>
                <a:spcPct val="100000"/>
              </a:lnSpc>
            </a:pPr>
            <a:r>
              <a:rPr lang="zh-CN" altLang="en-US" dirty="0"/>
              <a:t>国鸟</a:t>
            </a:r>
            <a:r>
              <a:rPr lang="zh-CN" altLang="en-US" dirty="0">
                <a:solidFill>
                  <a:srgbClr val="FF0000"/>
                </a:solidFill>
              </a:rPr>
              <a:t>:雄鹰。</a:t>
            </a:r>
            <a:endParaRPr lang="en-US" altLang="zh-CN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r>
              <a:rPr lang="zh-CN" altLang="en-US" dirty="0"/>
              <a:t>国花:仙人掌、大丽菊。国石:黑曜石。</a:t>
            </a:r>
            <a:endParaRPr lang="en-US" altLang="zh-CN" dirty="0"/>
          </a:p>
          <a:p>
            <a:pPr>
              <a:lnSpc>
                <a:spcPct val="100000"/>
              </a:lnSpc>
            </a:pPr>
            <a:r>
              <a:rPr lang="zh-CN" altLang="en-US" dirty="0"/>
              <a:t>独立日:9月16日(1810年)。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标题 1">
            <a:extLst>
              <a:ext uri="{FF2B5EF4-FFF2-40B4-BE49-F238E27FC236}">
                <a16:creationId xmlns:a16="http://schemas.microsoft.com/office/drawing/2014/main" id="{3C1A0A71-F6ED-3F94-EF42-4355ED331C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墨西哥城</a:t>
            </a:r>
          </a:p>
        </p:txBody>
      </p:sp>
      <p:sp>
        <p:nvSpPr>
          <p:cNvPr id="66563" name="内容占位符 2">
            <a:extLst>
              <a:ext uri="{FF2B5EF4-FFF2-40B4-BE49-F238E27FC236}">
                <a16:creationId xmlns:a16="http://schemas.microsoft.com/office/drawing/2014/main" id="{8FFAD7C3-1C4B-08B4-874D-C8DDA8373C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墨西哥城 (Mexico City，Ciudad de Mexico)首都，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5月平均气温12-26℃，1月平均气温6-19℃。 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墨西哥行政区划分为31个州和1个联邦区(墨西哥城)，州下设市(镇)(2394个)、村。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标题 1">
            <a:extLst>
              <a:ext uri="{FF2B5EF4-FFF2-40B4-BE49-F238E27FC236}">
                <a16:creationId xmlns:a16="http://schemas.microsoft.com/office/drawing/2014/main" id="{A0F973B0-326B-81D5-0073-7439572028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玛雅文化  玉米和仙人掌</a:t>
            </a:r>
          </a:p>
        </p:txBody>
      </p:sp>
      <p:sp>
        <p:nvSpPr>
          <p:cNvPr id="67587" name="内容占位符 2">
            <a:extLst>
              <a:ext uri="{FF2B5EF4-FFF2-40B4-BE49-F238E27FC236}">
                <a16:creationId xmlns:a16="http://schemas.microsoft.com/office/drawing/2014/main" id="{7BB15D52-65FD-31E5-ED0A-9280C8F2C5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rgbClr val="FF0000"/>
                </a:solidFill>
              </a:rPr>
              <a:t>印第安人古老文明中心之一</a:t>
            </a:r>
            <a:r>
              <a:rPr lang="zh-CN" altLang="en-US" dirty="0"/>
              <a:t>，玛雅文化、奥尔梅克文化、托尔特克文化和阿兹特克文化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公元前 太阳金字塔   月亮金字塔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“</a:t>
            </a:r>
            <a:r>
              <a:rPr lang="zh-CN" altLang="en-US" dirty="0">
                <a:solidFill>
                  <a:srgbClr val="FF0000"/>
                </a:solidFill>
              </a:rPr>
              <a:t>玉米的故乡</a:t>
            </a:r>
            <a:r>
              <a:rPr lang="zh-CN" altLang="en-US" dirty="0"/>
              <a:t>”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“</a:t>
            </a:r>
            <a:r>
              <a:rPr lang="zh-CN" altLang="en-US" dirty="0">
                <a:solidFill>
                  <a:srgbClr val="FF0000"/>
                </a:solidFill>
              </a:rPr>
              <a:t>仙人掌</a:t>
            </a:r>
            <a:r>
              <a:rPr lang="zh-CN" altLang="en-US" dirty="0"/>
              <a:t>的国度”、“白银王国”、“浮在油海上的国家”。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1261882552p8JAyW1h">
            <a:extLst>
              <a:ext uri="{FF2B5EF4-FFF2-40B4-BE49-F238E27FC236}">
                <a16:creationId xmlns:a16="http://schemas.microsoft.com/office/drawing/2014/main" id="{4A03ABA4-A651-A485-AF1E-2F90D4D732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775" y="188913"/>
            <a:ext cx="8197850" cy="633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17 CuadroTexto">
            <a:extLst>
              <a:ext uri="{FF2B5EF4-FFF2-40B4-BE49-F238E27FC236}">
                <a16:creationId xmlns:a16="http://schemas.microsoft.com/office/drawing/2014/main" id="{E4778605-E8AB-789C-ADC1-51A991BBA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9189" y="990601"/>
            <a:ext cx="30925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s-MX" altLang="zh-CN" sz="2400">
                <a:solidFill>
                  <a:srgbClr val="000000"/>
                </a:solidFill>
              </a:rPr>
              <a:t>Mexico City </a:t>
            </a:r>
            <a:r>
              <a:rPr lang="zh-CN" altLang="es-MX" sz="2400">
                <a:solidFill>
                  <a:srgbClr val="000000"/>
                </a:solidFill>
              </a:rPr>
              <a:t>墨西哥城</a:t>
            </a:r>
            <a:endParaRPr lang="zh-CN" altLang="es-MX" sz="240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pic>
        <p:nvPicPr>
          <p:cNvPr id="69635" name="7 Imagen" descr="teotihuacan.jpg">
            <a:extLst>
              <a:ext uri="{FF2B5EF4-FFF2-40B4-BE49-F238E27FC236}">
                <a16:creationId xmlns:a16="http://schemas.microsoft.com/office/drawing/2014/main" id="{5BA99B35-C75E-169D-DA5C-4569598618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581400"/>
            <a:ext cx="42037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36" name="11 Imagen" descr="mexico city1.jpg">
            <a:extLst>
              <a:ext uri="{FF2B5EF4-FFF2-40B4-BE49-F238E27FC236}">
                <a16:creationId xmlns:a16="http://schemas.microsoft.com/office/drawing/2014/main" id="{76F1855C-D1B2-B062-E223-98FBB74599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524000"/>
            <a:ext cx="40005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54E5DFEF-CCC6-CEE8-DE92-7B99339A24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rgbClr val="0000FF"/>
                </a:solidFill>
              </a:rPr>
              <a:t>                    </a:t>
            </a:r>
            <a:r>
              <a:rPr lang="zh-CN" altLang="en-US" sz="3600">
                <a:latin typeface="微软雅黑" panose="020B0503020204020204" pitchFamily="34" charset="-122"/>
              </a:rPr>
              <a:t>墨西哥人的性格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F918EB9-03D2-1C18-4DF7-C9CE4BECCDB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185151" y="4294189"/>
            <a:ext cx="2232025" cy="719137"/>
          </a:xfrm>
        </p:spPr>
        <p:txBody>
          <a:bodyPr/>
          <a:lstStyle/>
          <a:p>
            <a:pPr>
              <a:buFontTx/>
              <a:buNone/>
            </a:pPr>
            <a:endParaRPr lang="zh-CN" altLang="en-US" sz="12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buFontTx/>
              <a:buNone/>
            </a:pPr>
            <a:r>
              <a:rPr lang="zh-CN" altLang="en-US" sz="1800" b="1">
                <a:latin typeface="楷体" panose="02010609060101010101" pitchFamily="49" charset="-122"/>
                <a:ea typeface="宋体" panose="02010600030101010101" pitchFamily="2" charset="-122"/>
              </a:rPr>
              <a:t>比较注重感情</a:t>
            </a:r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647CD8A0-A273-0C96-4E6C-71B5948286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628776"/>
            <a:ext cx="3511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1800" b="1">
                <a:ea typeface="宋体" panose="02010600030101010101" pitchFamily="2" charset="-122"/>
              </a:rPr>
              <a:t>固执</a:t>
            </a:r>
          </a:p>
        </p:txBody>
      </p:sp>
      <p:sp>
        <p:nvSpPr>
          <p:cNvPr id="6149" name="Text Box 5">
            <a:extLst>
              <a:ext uri="{FF2B5EF4-FFF2-40B4-BE49-F238E27FC236}">
                <a16:creationId xmlns:a16="http://schemas.microsoft.com/office/drawing/2014/main" id="{3D42836C-2ABA-D069-87C2-E192227E8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14" y="2133600"/>
            <a:ext cx="2486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1800" b="1">
                <a:ea typeface="宋体" panose="02010600030101010101" pitchFamily="2" charset="-122"/>
              </a:rPr>
              <a:t>不妥协</a:t>
            </a:r>
          </a:p>
        </p:txBody>
      </p:sp>
      <p:sp>
        <p:nvSpPr>
          <p:cNvPr id="6150" name="Text Box 6">
            <a:extLst>
              <a:ext uri="{FF2B5EF4-FFF2-40B4-BE49-F238E27FC236}">
                <a16:creationId xmlns:a16="http://schemas.microsoft.com/office/drawing/2014/main" id="{B1570846-CE29-A634-2870-06ADBCDA4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2539" y="2709864"/>
            <a:ext cx="19573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1800" b="1">
                <a:ea typeface="宋体" panose="02010600030101010101" pitchFamily="2" charset="-122"/>
              </a:rPr>
              <a:t>个人人格至上</a:t>
            </a:r>
          </a:p>
        </p:txBody>
      </p:sp>
      <p:sp>
        <p:nvSpPr>
          <p:cNvPr id="6151" name="Text Box 7">
            <a:extLst>
              <a:ext uri="{FF2B5EF4-FFF2-40B4-BE49-F238E27FC236}">
                <a16:creationId xmlns:a16="http://schemas.microsoft.com/office/drawing/2014/main" id="{F0792BA8-3C62-D39E-E934-3873601C9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1325" y="3357564"/>
            <a:ext cx="2090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1800" b="1">
                <a:ea typeface="宋体" panose="02010600030101010101" pitchFamily="2" charset="-122"/>
              </a:rPr>
              <a:t>富于男子气概</a:t>
            </a:r>
          </a:p>
        </p:txBody>
      </p:sp>
      <p:sp>
        <p:nvSpPr>
          <p:cNvPr id="6152" name="Text Box 8">
            <a:extLst>
              <a:ext uri="{FF2B5EF4-FFF2-40B4-BE49-F238E27FC236}">
                <a16:creationId xmlns:a16="http://schemas.microsoft.com/office/drawing/2014/main" id="{4A141B13-24B0-6B2B-9BCA-60D09E83E2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7089" y="3862389"/>
            <a:ext cx="2066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1800" b="1">
                <a:ea typeface="宋体" panose="02010600030101010101" pitchFamily="2" charset="-122"/>
              </a:rPr>
              <a:t>开朗直爽</a:t>
            </a:r>
          </a:p>
        </p:txBody>
      </p:sp>
      <p:pic>
        <p:nvPicPr>
          <p:cNvPr id="6153" name="Picture 9" descr="2_110818181923_1">
            <a:extLst>
              <a:ext uri="{FF2B5EF4-FFF2-40B4-BE49-F238E27FC236}">
                <a16:creationId xmlns:a16="http://schemas.microsoft.com/office/drawing/2014/main" id="{43701F9D-9A98-90BA-B9A7-C45537C1B5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925" y="3213101"/>
            <a:ext cx="3752850" cy="340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  <p:bldP spid="6148" grpId="0" bldLvl="0"/>
      <p:bldP spid="6149" grpId="0" bldLvl="0"/>
      <p:bldP spid="6150" grpId="0" bldLvl="0"/>
      <p:bldP spid="6151" grpId="0" bldLvl="0"/>
      <p:bldP spid="6151" grpId="1" bldLvl="0"/>
      <p:bldP spid="6152" grpId="0" bldLvl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标题 1">
            <a:extLst>
              <a:ext uri="{FF2B5EF4-FFF2-40B4-BE49-F238E27FC236}">
                <a16:creationId xmlns:a16="http://schemas.microsoft.com/office/drawing/2014/main" id="{0E8FD876-17F4-061A-663E-F6EF4ABD82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Do  and don’t</a:t>
            </a:r>
            <a:endParaRPr lang="zh-CN" altLang="en-US"/>
          </a:p>
        </p:txBody>
      </p:sp>
      <p:sp>
        <p:nvSpPr>
          <p:cNvPr id="71683" name="内容占位符 2">
            <a:extLst>
              <a:ext uri="{FF2B5EF4-FFF2-40B4-BE49-F238E27FC236}">
                <a16:creationId xmlns:a16="http://schemas.microsoft.com/office/drawing/2014/main" id="{FCECA4DE-15E6-3DC0-4383-DDF948347C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es-ES" dirty="0"/>
              <a:t>For Mexicans, the building of a </a:t>
            </a:r>
            <a:r>
              <a:rPr lang="en-US" altLang="es-ES" b="1" dirty="0"/>
              <a:t>personal relationship </a:t>
            </a:r>
            <a:r>
              <a:rPr lang="en-US" altLang="es-ES" dirty="0"/>
              <a:t>comes before the building of a professional one.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dirty="0">
                <a:ea typeface="宋体" panose="02010600030101010101" pitchFamily="2" charset="-122"/>
              </a:rPr>
              <a:t>对墨西哥人来说，</a:t>
            </a:r>
            <a:r>
              <a:rPr lang="zh-CN" altLang="en-US" b="1" dirty="0">
                <a:ea typeface="宋体" panose="02010600030101010101" pitchFamily="2" charset="-122"/>
              </a:rPr>
              <a:t>个人关系</a:t>
            </a:r>
            <a:r>
              <a:rPr lang="zh-CN" altLang="en-US" dirty="0">
                <a:ea typeface="宋体" panose="02010600030101010101" pitchFamily="2" charset="-122"/>
              </a:rPr>
              <a:t>的建立通常在建立职业关系之前。</a:t>
            </a:r>
            <a:endParaRPr lang="en-US" altLang="es-ES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E10B08-E1C5-2E49-2786-9D7997FDE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标题 1">
            <a:extLst>
              <a:ext uri="{FF2B5EF4-FFF2-40B4-BE49-F238E27FC236}">
                <a16:creationId xmlns:a16="http://schemas.microsoft.com/office/drawing/2014/main" id="{B997A32B-C7A2-11DA-D2C5-7EFAA937DC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Do  and don’t</a:t>
            </a:r>
            <a:endParaRPr lang="zh-CN" altLang="en-US"/>
          </a:p>
        </p:txBody>
      </p:sp>
      <p:sp>
        <p:nvSpPr>
          <p:cNvPr id="71683" name="内容占位符 2">
            <a:extLst>
              <a:ext uri="{FF2B5EF4-FFF2-40B4-BE49-F238E27FC236}">
                <a16:creationId xmlns:a16="http://schemas.microsoft.com/office/drawing/2014/main" id="{83883A61-0BB6-CE63-0659-3046AD8D4E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es-ES" dirty="0"/>
              <a:t>Mexicans are often invited to visit the home, it is </a:t>
            </a:r>
            <a:r>
              <a:rPr lang="en-US" altLang="es-ES" b="1" dirty="0"/>
              <a:t>best to know the family </a:t>
            </a:r>
            <a:r>
              <a:rPr lang="en-US" altLang="es-ES" dirty="0"/>
              <a:t>and start a friendship with colleagues. 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dirty="0">
                <a:ea typeface="宋体" panose="02010600030101010101" pitchFamily="2" charset="-122"/>
              </a:rPr>
              <a:t>墨西哥人通常会邀请别人去家中做客，这是了解对方家庭，与同事建立友谊的最佳机会。</a:t>
            </a:r>
            <a:endParaRPr lang="en-US" altLang="es-ES" dirty="0">
              <a:solidFill>
                <a:srgbClr val="000000"/>
              </a:solidFill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27681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Line 4">
            <a:extLst>
              <a:ext uri="{FF2B5EF4-FFF2-40B4-BE49-F238E27FC236}">
                <a16:creationId xmlns:a16="http://schemas.microsoft.com/office/drawing/2014/main" id="{762EC05E-E2F0-658B-0E50-78BD2ACC0F1F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1500" y="2293938"/>
            <a:ext cx="4800600" cy="0"/>
          </a:xfrm>
          <a:prstGeom prst="line">
            <a:avLst/>
          </a:prstGeom>
          <a:noFill/>
          <a:ln w="28575" cap="rnd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7652" name="Line 9">
            <a:extLst>
              <a:ext uri="{FF2B5EF4-FFF2-40B4-BE49-F238E27FC236}">
                <a16:creationId xmlns:a16="http://schemas.microsoft.com/office/drawing/2014/main" id="{44B06264-F42C-52C3-6066-A52090C81CC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7775" y="3194050"/>
            <a:ext cx="4800600" cy="0"/>
          </a:xfrm>
          <a:prstGeom prst="line">
            <a:avLst/>
          </a:prstGeom>
          <a:noFill/>
          <a:ln w="28575" cap="rnd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7653" name="Line 11">
            <a:extLst>
              <a:ext uri="{FF2B5EF4-FFF2-40B4-BE49-F238E27FC236}">
                <a16:creationId xmlns:a16="http://schemas.microsoft.com/office/drawing/2014/main" id="{4FF904DD-37F6-4FC7-4223-D199514D6D3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16500" y="4149725"/>
            <a:ext cx="4800600" cy="0"/>
          </a:xfrm>
          <a:prstGeom prst="line">
            <a:avLst/>
          </a:prstGeom>
          <a:noFill/>
          <a:ln w="28575" cap="rnd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3190" name="Rectangle 12">
            <a:extLst>
              <a:ext uri="{FF2B5EF4-FFF2-40B4-BE49-F238E27FC236}">
                <a16:creationId xmlns:a16="http://schemas.microsoft.com/office/drawing/2014/main" id="{CBF80D9E-8F68-E04B-35F1-CC200257CAED}"/>
              </a:ext>
            </a:extLst>
          </p:cNvPr>
          <p:cNvSpPr/>
          <p:nvPr/>
        </p:nvSpPr>
        <p:spPr>
          <a:xfrm>
            <a:off x="5303834" y="3500435"/>
            <a:ext cx="5364166" cy="583569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zh-CN" altLang="en-US" sz="3200" b="1" noProof="1">
                <a:solidFill>
                  <a:srgbClr val="FF3399"/>
                </a:solidFill>
                <a:sym typeface="Calibri" panose="020F0502020204030204" charset="0"/>
              </a:rPr>
              <a:t>二、案例</a:t>
            </a:r>
            <a:endParaRPr lang="zh-CN" altLang="en-US" sz="3200" b="1" noProof="1"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  <a:sym typeface="Calibri" panose="020F0502020204030204" charset="0"/>
            </a:endParaRPr>
          </a:p>
        </p:txBody>
      </p:sp>
      <p:sp>
        <p:nvSpPr>
          <p:cNvPr id="27655" name="Line 13">
            <a:extLst>
              <a:ext uri="{FF2B5EF4-FFF2-40B4-BE49-F238E27FC236}">
                <a16:creationId xmlns:a16="http://schemas.microsoft.com/office/drawing/2014/main" id="{E9B06207-95A4-4B1D-C7CD-38AFD959DDA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5775" y="5070475"/>
            <a:ext cx="4800600" cy="0"/>
          </a:xfrm>
          <a:prstGeom prst="line">
            <a:avLst/>
          </a:prstGeom>
          <a:noFill/>
          <a:ln w="28575" cap="rnd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3192" name="Rectangle 14">
            <a:extLst>
              <a:ext uri="{FF2B5EF4-FFF2-40B4-BE49-F238E27FC236}">
                <a16:creationId xmlns:a16="http://schemas.microsoft.com/office/drawing/2014/main" id="{3B29B5CC-98B2-831D-2471-F522F26B5E3A}"/>
              </a:ext>
            </a:extLst>
          </p:cNvPr>
          <p:cNvSpPr/>
          <p:nvPr/>
        </p:nvSpPr>
        <p:spPr>
          <a:xfrm>
            <a:off x="4452127" y="4581525"/>
            <a:ext cx="5965048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charset="0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  <a:defRPr/>
            </a:pPr>
            <a:r>
              <a:rPr lang="zh-CN" altLang="en-US" sz="3200" b="1" noProof="1">
                <a:solidFill>
                  <a:srgbClr val="CC00CC"/>
                </a:solidFill>
                <a:latin typeface="微软雅黑" panose="020B0503020204020204" pitchFamily="34" charset="-122"/>
              </a:rPr>
              <a:t>三、</a:t>
            </a:r>
            <a:r>
              <a:rPr lang="zh-CN" altLang="en-US" sz="2800" b="1" noProof="1">
                <a:solidFill>
                  <a:srgbClr val="0000CC"/>
                </a:solidFill>
                <a:latin typeface="微软雅黑" panose="020B0503020204020204" pitchFamily="34" charset="-122"/>
              </a:rPr>
              <a:t>矛盾冲突   原因分析   文化沟通</a:t>
            </a:r>
            <a:endParaRPr lang="zh-CN" altLang="en-US" sz="2800" b="1" noProof="1">
              <a:solidFill>
                <a:srgbClr val="CC00CC"/>
              </a:solidFill>
              <a:latin typeface="微软雅黑" panose="020B0503020204020204" pitchFamily="34" charset="-122"/>
            </a:endParaRP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r>
              <a:rPr lang="zh-CN" altLang="en-US" sz="3200" b="1" noProof="1">
                <a:solidFill>
                  <a:srgbClr val="CC00CC"/>
                </a:solidFill>
                <a:latin typeface="微软雅黑" panose="020B0503020204020204" pitchFamily="34" charset="-122"/>
              </a:rPr>
              <a:t>      </a:t>
            </a:r>
            <a:endParaRPr lang="zh-CN" altLang="en-US" sz="2000" b="1" noProof="1">
              <a:solidFill>
                <a:srgbClr val="0000CC"/>
              </a:solidFill>
              <a:latin typeface="微软雅黑" panose="020B0503020204020204" pitchFamily="34" charset="-122"/>
            </a:endParaRP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endParaRPr lang="zh-CN" altLang="en-US" sz="3200" b="1" noProof="1">
              <a:gradFill>
                <a:gsLst>
                  <a:gs pos="0">
                    <a:srgbClr val="7B32B2"/>
                  </a:gs>
                  <a:gs pos="100000">
                    <a:srgbClr val="401A5D"/>
                  </a:gs>
                </a:gsLst>
                <a:lin scaled="0"/>
              </a:gradFill>
              <a:latin typeface="微软雅黑" panose="020B0503020204020204" pitchFamily="34" charset="-122"/>
            </a:endParaRPr>
          </a:p>
        </p:txBody>
      </p:sp>
      <p:grpSp>
        <p:nvGrpSpPr>
          <p:cNvPr id="27658" name="Group 19">
            <a:extLst>
              <a:ext uri="{FF2B5EF4-FFF2-40B4-BE49-F238E27FC236}">
                <a16:creationId xmlns:a16="http://schemas.microsoft.com/office/drawing/2014/main" id="{5D5E3134-36FD-E9D8-6EDF-E9D30D99E63C}"/>
              </a:ext>
            </a:extLst>
          </p:cNvPr>
          <p:cNvGrpSpPr>
            <a:grpSpLocks/>
          </p:cNvGrpSpPr>
          <p:nvPr/>
        </p:nvGrpSpPr>
        <p:grpSpPr bwMode="auto">
          <a:xfrm>
            <a:off x="4664075" y="3595369"/>
            <a:ext cx="393700" cy="393700"/>
            <a:chOff x="0" y="0"/>
            <a:chExt cx="416" cy="416"/>
          </a:xfrm>
        </p:grpSpPr>
        <p:sp>
          <p:nvSpPr>
            <p:cNvPr id="27692" name="Oval 67">
              <a:extLst>
                <a:ext uri="{FF2B5EF4-FFF2-40B4-BE49-F238E27FC236}">
                  <a16:creationId xmlns:a16="http://schemas.microsoft.com/office/drawing/2014/main" id="{D8575D0E-7B75-4138-0732-6E074270AE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416" cy="416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8A8A8A"/>
                </a:gs>
                <a:gs pos="100000">
                  <a:srgbClr val="FFFFFF"/>
                </a:gs>
              </a:gsLst>
              <a:lin ang="2700000" scaled="1"/>
            </a:gradFill>
            <a:ln w="9525">
              <a:solidFill>
                <a:srgbClr val="DDDDDD"/>
              </a:solidFill>
              <a:round/>
              <a:headEnd/>
              <a:tailEnd/>
            </a:ln>
            <a:effectLst>
              <a:outerShdw dist="35921" dir="2700000" algn="ctr" rotWithShape="0">
                <a:srgbClr val="4D4D4D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>
                <a:solidFill>
                  <a:srgbClr val="000000"/>
                </a:solidFill>
                <a:ea typeface="宋体" panose="02010600030101010101" pitchFamily="2" charset="-122"/>
                <a:sym typeface="Calibri" panose="020F0502020204030204" pitchFamily="34" charset="0"/>
              </a:endParaRPr>
            </a:p>
          </p:txBody>
        </p:sp>
        <p:grpSp>
          <p:nvGrpSpPr>
            <p:cNvPr id="27693" name="Group 21">
              <a:extLst>
                <a:ext uri="{FF2B5EF4-FFF2-40B4-BE49-F238E27FC236}">
                  <a16:creationId xmlns:a16="http://schemas.microsoft.com/office/drawing/2014/main" id="{C8B7CD88-B6D8-09EF-DF27-233E00A4CFEA}"/>
                </a:ext>
              </a:extLst>
            </p:cNvPr>
            <p:cNvGrpSpPr>
              <a:grpSpLocks/>
            </p:cNvGrpSpPr>
            <p:nvPr/>
          </p:nvGrpSpPr>
          <p:grpSpPr bwMode="auto">
            <a:xfrm rot="-2288454">
              <a:off x="35" y="28"/>
              <a:ext cx="348" cy="356"/>
              <a:chOff x="0" y="0"/>
              <a:chExt cx="433" cy="422"/>
            </a:xfrm>
          </p:grpSpPr>
          <p:pic>
            <p:nvPicPr>
              <p:cNvPr id="27695" name="Picture 69" descr="circuler_1">
                <a:extLst>
                  <a:ext uri="{FF2B5EF4-FFF2-40B4-BE49-F238E27FC236}">
                    <a16:creationId xmlns:a16="http://schemas.microsoft.com/office/drawing/2014/main" id="{8F316E50-473F-6514-12CB-82DC25A28B0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430" cy="4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27696" name="Group 23">
                <a:extLst>
                  <a:ext uri="{FF2B5EF4-FFF2-40B4-BE49-F238E27FC236}">
                    <a16:creationId xmlns:a16="http://schemas.microsoft.com/office/drawing/2014/main" id="{B028590F-7243-960D-2966-A444FB99466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2288454">
                <a:off x="-9" y="-6"/>
                <a:ext cx="449" cy="435"/>
                <a:chOff x="0" y="0"/>
                <a:chExt cx="341376" cy="347472"/>
              </a:xfrm>
            </p:grpSpPr>
            <p:pic>
              <p:nvPicPr>
                <p:cNvPr id="27698" name="Oval 70">
                  <a:extLst>
                    <a:ext uri="{FF2B5EF4-FFF2-40B4-BE49-F238E27FC236}">
                      <a16:creationId xmlns:a16="http://schemas.microsoft.com/office/drawing/2014/main" id="{543D0E27-64ED-8C33-B2F3-3F087856201A}"/>
                    </a:ext>
                  </a:extLst>
                </p:cNvPr>
                <p:cNvPicPr>
                  <a:picLocks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341376" cy="3474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27699" name="Text Box 25">
                  <a:extLst>
                    <a:ext uri="{FF2B5EF4-FFF2-40B4-BE49-F238E27FC236}">
                      <a16:creationId xmlns:a16="http://schemas.microsoft.com/office/drawing/2014/main" id="{F335BC2B-3725-CE3C-FB24-79F65FD1C94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 rot="-2288456">
                  <a:off x="55003" y="53678"/>
                  <a:ext cx="232883" cy="23823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>
                    <a:solidFill>
                      <a:srgbClr val="000000"/>
                    </a:solidFill>
                    <a:ea typeface="宋体" panose="02010600030101010101" pitchFamily="2" charset="-122"/>
                    <a:sym typeface="Calibri" panose="020F0502020204030204" pitchFamily="34" charset="0"/>
                  </a:endParaRPr>
                </a:p>
              </p:txBody>
            </p:sp>
          </p:grpSp>
          <p:pic>
            <p:nvPicPr>
              <p:cNvPr id="27697" name="Picture 71" descr="Picture2">
                <a:extLst>
                  <a:ext uri="{FF2B5EF4-FFF2-40B4-BE49-F238E27FC236}">
                    <a16:creationId xmlns:a16="http://schemas.microsoft.com/office/drawing/2014/main" id="{EA970392-6C77-850A-6413-F12560535CA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" y="4"/>
                <a:ext cx="345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7694" name="Picture 87">
              <a:extLst>
                <a:ext uri="{FF2B5EF4-FFF2-40B4-BE49-F238E27FC236}">
                  <a16:creationId xmlns:a16="http://schemas.microsoft.com/office/drawing/2014/main" id="{469517F9-CDCE-D518-2EBC-7E6E6F306E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015" t="9302" r="12404" b="12598"/>
            <a:stretch>
              <a:fillRect/>
            </a:stretch>
          </p:blipFill>
          <p:spPr bwMode="auto">
            <a:xfrm>
              <a:off x="29" y="14"/>
              <a:ext cx="359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59" name="Group 28">
            <a:extLst>
              <a:ext uri="{FF2B5EF4-FFF2-40B4-BE49-F238E27FC236}">
                <a16:creationId xmlns:a16="http://schemas.microsoft.com/office/drawing/2014/main" id="{8D35896B-7668-24F4-4223-7FFA6FB29EB9}"/>
              </a:ext>
            </a:extLst>
          </p:cNvPr>
          <p:cNvGrpSpPr>
            <a:grpSpLocks/>
          </p:cNvGrpSpPr>
          <p:nvPr/>
        </p:nvGrpSpPr>
        <p:grpSpPr bwMode="auto">
          <a:xfrm>
            <a:off x="3987800" y="4676775"/>
            <a:ext cx="393700" cy="393700"/>
            <a:chOff x="0" y="0"/>
            <a:chExt cx="416" cy="416"/>
          </a:xfrm>
        </p:grpSpPr>
        <p:sp>
          <p:nvSpPr>
            <p:cNvPr id="27684" name="Oval 72">
              <a:extLst>
                <a:ext uri="{FF2B5EF4-FFF2-40B4-BE49-F238E27FC236}">
                  <a16:creationId xmlns:a16="http://schemas.microsoft.com/office/drawing/2014/main" id="{007536F7-FC6C-94E8-DD3B-88206EEADA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416" cy="416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8A8A8A"/>
                </a:gs>
                <a:gs pos="100000">
                  <a:srgbClr val="FFFFFF"/>
                </a:gs>
              </a:gsLst>
              <a:lin ang="2700000" scaled="1"/>
            </a:gradFill>
            <a:ln w="9525">
              <a:solidFill>
                <a:srgbClr val="DDDDDD"/>
              </a:solidFill>
              <a:round/>
              <a:headEnd/>
              <a:tailEnd/>
            </a:ln>
            <a:effectLst>
              <a:outerShdw dist="35921" dir="2700000" algn="ctr" rotWithShape="0">
                <a:srgbClr val="4D4D4D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>
                <a:solidFill>
                  <a:srgbClr val="000000"/>
                </a:solidFill>
                <a:ea typeface="宋体" panose="02010600030101010101" pitchFamily="2" charset="-122"/>
                <a:sym typeface="Calibri" panose="020F0502020204030204" pitchFamily="34" charset="0"/>
              </a:endParaRPr>
            </a:p>
          </p:txBody>
        </p:sp>
        <p:grpSp>
          <p:nvGrpSpPr>
            <p:cNvPr id="27685" name="Group 30">
              <a:extLst>
                <a:ext uri="{FF2B5EF4-FFF2-40B4-BE49-F238E27FC236}">
                  <a16:creationId xmlns:a16="http://schemas.microsoft.com/office/drawing/2014/main" id="{B3FF2AA8-DAF4-E876-E2D7-42187D35B3F2}"/>
                </a:ext>
              </a:extLst>
            </p:cNvPr>
            <p:cNvGrpSpPr>
              <a:grpSpLocks/>
            </p:cNvGrpSpPr>
            <p:nvPr/>
          </p:nvGrpSpPr>
          <p:grpSpPr bwMode="auto">
            <a:xfrm rot="-2288454">
              <a:off x="35" y="28"/>
              <a:ext cx="348" cy="356"/>
              <a:chOff x="0" y="0"/>
              <a:chExt cx="433" cy="422"/>
            </a:xfrm>
          </p:grpSpPr>
          <p:pic>
            <p:nvPicPr>
              <p:cNvPr id="27687" name="Picture 74" descr="circuler_1">
                <a:extLst>
                  <a:ext uri="{FF2B5EF4-FFF2-40B4-BE49-F238E27FC236}">
                    <a16:creationId xmlns:a16="http://schemas.microsoft.com/office/drawing/2014/main" id="{13C08944-AE38-7F2A-5EFD-78C67162146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430" cy="4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27688" name="Group 32">
                <a:extLst>
                  <a:ext uri="{FF2B5EF4-FFF2-40B4-BE49-F238E27FC236}">
                    <a16:creationId xmlns:a16="http://schemas.microsoft.com/office/drawing/2014/main" id="{5C0D16AA-52A5-5B16-D8A6-275F039283E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2288454">
                <a:off x="-13" y="-7"/>
                <a:ext cx="457" cy="435"/>
                <a:chOff x="0" y="0"/>
                <a:chExt cx="347472" cy="347472"/>
              </a:xfrm>
            </p:grpSpPr>
            <p:pic>
              <p:nvPicPr>
                <p:cNvPr id="27690" name="Oval 75">
                  <a:extLst>
                    <a:ext uri="{FF2B5EF4-FFF2-40B4-BE49-F238E27FC236}">
                      <a16:creationId xmlns:a16="http://schemas.microsoft.com/office/drawing/2014/main" id="{0B974FEB-D95E-D2E9-D478-5D1F6C431279}"/>
                    </a:ext>
                  </a:extLst>
                </p:cNvPr>
                <p:cNvPicPr>
                  <a:picLocks noChangeArrowheads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347472" cy="3474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27691" name="Text Box 34">
                  <a:extLst>
                    <a:ext uri="{FF2B5EF4-FFF2-40B4-BE49-F238E27FC236}">
                      <a16:creationId xmlns:a16="http://schemas.microsoft.com/office/drawing/2014/main" id="{D14C131F-77D1-81C0-8995-30243F325A6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 rot="-2288456">
                  <a:off x="58305" y="54186"/>
                  <a:ext cx="232883" cy="23823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>
                    <a:solidFill>
                      <a:srgbClr val="000000"/>
                    </a:solidFill>
                    <a:ea typeface="宋体" panose="02010600030101010101" pitchFamily="2" charset="-122"/>
                    <a:sym typeface="Calibri" panose="020F0502020204030204" pitchFamily="34" charset="0"/>
                  </a:endParaRPr>
                </a:p>
              </p:txBody>
            </p:sp>
          </p:grpSp>
          <p:pic>
            <p:nvPicPr>
              <p:cNvPr id="27689" name="Picture 76" descr="Picture2">
                <a:extLst>
                  <a:ext uri="{FF2B5EF4-FFF2-40B4-BE49-F238E27FC236}">
                    <a16:creationId xmlns:a16="http://schemas.microsoft.com/office/drawing/2014/main" id="{C2938420-0A72-0C0E-9D60-7447B293991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" y="4"/>
                <a:ext cx="345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7686" name="Picture 88">
              <a:extLst>
                <a:ext uri="{FF2B5EF4-FFF2-40B4-BE49-F238E27FC236}">
                  <a16:creationId xmlns:a16="http://schemas.microsoft.com/office/drawing/2014/main" id="{B3A4002B-3E31-179E-7B99-96115F5EC55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015" t="9302" r="12404" b="12598"/>
            <a:stretch>
              <a:fillRect/>
            </a:stretch>
          </p:blipFill>
          <p:spPr bwMode="auto">
            <a:xfrm>
              <a:off x="27" y="14"/>
              <a:ext cx="359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60" name="Group 37">
            <a:extLst>
              <a:ext uri="{FF2B5EF4-FFF2-40B4-BE49-F238E27FC236}">
                <a16:creationId xmlns:a16="http://schemas.microsoft.com/office/drawing/2014/main" id="{42806E0B-1E05-413B-BE95-D91ADCDCEF59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2781300"/>
            <a:ext cx="393700" cy="393700"/>
            <a:chOff x="0" y="0"/>
            <a:chExt cx="416" cy="416"/>
          </a:xfrm>
        </p:grpSpPr>
        <p:sp>
          <p:nvSpPr>
            <p:cNvPr id="27678" name="Oval 81">
              <a:extLst>
                <a:ext uri="{FF2B5EF4-FFF2-40B4-BE49-F238E27FC236}">
                  <a16:creationId xmlns:a16="http://schemas.microsoft.com/office/drawing/2014/main" id="{727C75D7-E187-1854-0299-FFE0244271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416" cy="416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8A8A8A"/>
                </a:gs>
                <a:gs pos="100000">
                  <a:srgbClr val="FFFFFF"/>
                </a:gs>
              </a:gsLst>
              <a:lin ang="2700000" scaled="1"/>
            </a:gradFill>
            <a:ln w="9525">
              <a:solidFill>
                <a:srgbClr val="DDDDDD"/>
              </a:solidFill>
              <a:round/>
              <a:headEnd/>
              <a:tailEnd/>
            </a:ln>
            <a:effectLst>
              <a:outerShdw dist="35921" dir="2700000" algn="ctr" rotWithShape="0">
                <a:srgbClr val="4D4D4D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>
                <a:solidFill>
                  <a:srgbClr val="000000"/>
                </a:solidFill>
                <a:ea typeface="宋体" panose="02010600030101010101" pitchFamily="2" charset="-122"/>
                <a:sym typeface="Calibri" panose="020F0502020204030204" pitchFamily="34" charset="0"/>
              </a:endParaRPr>
            </a:p>
          </p:txBody>
        </p:sp>
        <p:grpSp>
          <p:nvGrpSpPr>
            <p:cNvPr id="27679" name="Group 39">
              <a:extLst>
                <a:ext uri="{FF2B5EF4-FFF2-40B4-BE49-F238E27FC236}">
                  <a16:creationId xmlns:a16="http://schemas.microsoft.com/office/drawing/2014/main" id="{69665A86-6777-0E87-DE4A-A4E9563D334F}"/>
                </a:ext>
              </a:extLst>
            </p:cNvPr>
            <p:cNvGrpSpPr>
              <a:grpSpLocks/>
            </p:cNvGrpSpPr>
            <p:nvPr/>
          </p:nvGrpSpPr>
          <p:grpSpPr bwMode="auto">
            <a:xfrm rot="-2288454">
              <a:off x="36" y="27"/>
              <a:ext cx="348" cy="356"/>
              <a:chOff x="0" y="0"/>
              <a:chExt cx="432" cy="422"/>
            </a:xfrm>
          </p:grpSpPr>
          <p:pic>
            <p:nvPicPr>
              <p:cNvPr id="27681" name="Picture 83" descr="circuler_1">
                <a:extLst>
                  <a:ext uri="{FF2B5EF4-FFF2-40B4-BE49-F238E27FC236}">
                    <a16:creationId xmlns:a16="http://schemas.microsoft.com/office/drawing/2014/main" id="{1D1353F7-9597-936B-C981-DE35F1BF80B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430" cy="4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7682" name="Oval 84">
                <a:extLst>
                  <a:ext uri="{FF2B5EF4-FFF2-40B4-BE49-F238E27FC236}">
                    <a16:creationId xmlns:a16="http://schemas.microsoft.com/office/drawing/2014/main" id="{EF0164EC-F119-E477-EB88-63FAFD8E1E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1" y="0"/>
                <a:ext cx="433" cy="422"/>
              </a:xfrm>
              <a:prstGeom prst="ellipse">
                <a:avLst/>
              </a:prstGeom>
              <a:solidFill>
                <a:srgbClr val="FB4F2D">
                  <a:alpha val="74901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微软雅黑" panose="020B0503020204020204" pitchFamily="34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微软雅黑" panose="020B0503020204020204" pitchFamily="34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微软雅黑" panose="020B0503020204020204" pitchFamily="34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微软雅黑" panose="020B0503020204020204" pitchFamily="34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微软雅黑" panose="020B0503020204020204" pitchFamily="34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微软雅黑" panose="020B0503020204020204" pitchFamily="34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微软雅黑" panose="020B0503020204020204" pitchFamily="34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微软雅黑" panose="020B0503020204020204" pitchFamily="34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微软雅黑" panose="020B0503020204020204" pitchFamily="34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CN" altLang="en-US">
                  <a:solidFill>
                    <a:srgbClr val="000000"/>
                  </a:solidFill>
                  <a:ea typeface="宋体" panose="02010600030101010101" pitchFamily="2" charset="-122"/>
                  <a:sym typeface="Calibri" panose="020F0502020204030204" pitchFamily="34" charset="0"/>
                </a:endParaRPr>
              </a:p>
            </p:txBody>
          </p:sp>
          <p:pic>
            <p:nvPicPr>
              <p:cNvPr id="27683" name="Picture 85" descr="Picture2">
                <a:extLst>
                  <a:ext uri="{FF2B5EF4-FFF2-40B4-BE49-F238E27FC236}">
                    <a16:creationId xmlns:a16="http://schemas.microsoft.com/office/drawing/2014/main" id="{9F7689FE-CE5A-D6EF-967E-24F162E9A5F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" y="4"/>
                <a:ext cx="345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7680" name="Picture 89">
              <a:extLst>
                <a:ext uri="{FF2B5EF4-FFF2-40B4-BE49-F238E27FC236}">
                  <a16:creationId xmlns:a16="http://schemas.microsoft.com/office/drawing/2014/main" id="{53A4E7AA-7C61-F76F-9B29-E5A7059BC9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015" t="9302" r="12404" b="12598"/>
            <a:stretch>
              <a:fillRect/>
            </a:stretch>
          </p:blipFill>
          <p:spPr bwMode="auto">
            <a:xfrm>
              <a:off x="27" y="14"/>
              <a:ext cx="359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3227" name="TextBox 40">
            <a:extLst>
              <a:ext uri="{FF2B5EF4-FFF2-40B4-BE49-F238E27FC236}">
                <a16:creationId xmlns:a16="http://schemas.microsoft.com/office/drawing/2014/main" id="{74C6956D-8EC2-F2A5-8886-EFCD17DD7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4450" y="2600325"/>
            <a:ext cx="55435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3200" b="1" dirty="0">
                <a:solidFill>
                  <a:srgbClr val="0000CC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一、</a:t>
            </a:r>
            <a:r>
              <a:rPr lang="zh-CN" altLang="en-US" sz="3200" b="1" noProof="1">
                <a:solidFill>
                  <a:srgbClr val="FF3399"/>
                </a:solidFill>
                <a:sym typeface="Calibri" panose="020F0502020204030204" charset="0"/>
              </a:rPr>
              <a:t>男性度</a:t>
            </a:r>
            <a:r>
              <a:rPr lang="en-US" altLang="zh-CN" sz="3200" b="1" noProof="1">
                <a:solidFill>
                  <a:srgbClr val="FF3399"/>
                </a:solidFill>
                <a:sym typeface="Calibri" panose="020F0502020204030204" charset="0"/>
              </a:rPr>
              <a:t>--</a:t>
            </a:r>
            <a:r>
              <a:rPr lang="zh-CN" altLang="en-US" sz="3200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sym typeface="Calibri" panose="020F0502020204030204" charset="0"/>
              </a:rPr>
              <a:t>女性度</a:t>
            </a:r>
            <a:endParaRPr lang="zh-CN" altLang="en-US" sz="3200" b="1" dirty="0">
              <a:solidFill>
                <a:srgbClr val="00CC00"/>
              </a:solidFill>
              <a:ea typeface="宋体" panose="02010600030101010101" pitchFamily="2" charset="-122"/>
              <a:sym typeface="Calibri" panose="020F0502020204030204" pitchFamily="34" charset="0"/>
            </a:endParaRP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3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3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3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3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3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931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931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2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938CB9-20FB-115D-37FB-74DD99220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标题 1">
            <a:extLst>
              <a:ext uri="{FF2B5EF4-FFF2-40B4-BE49-F238E27FC236}">
                <a16:creationId xmlns:a16="http://schemas.microsoft.com/office/drawing/2014/main" id="{848127F1-3F85-0CAC-06C8-05F0B6AD06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Do  and don’t</a:t>
            </a:r>
            <a:endParaRPr lang="zh-CN" altLang="en-US"/>
          </a:p>
        </p:txBody>
      </p:sp>
      <p:sp>
        <p:nvSpPr>
          <p:cNvPr id="71683" name="内容占位符 2">
            <a:extLst>
              <a:ext uri="{FF2B5EF4-FFF2-40B4-BE49-F238E27FC236}">
                <a16:creationId xmlns:a16="http://schemas.microsoft.com/office/drawing/2014/main" id="{572EA9E9-18DE-4EEF-B1C8-634484BFB1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es-ES" dirty="0"/>
              <a:t>If offered something to drink (usually coffee), </a:t>
            </a:r>
            <a:r>
              <a:rPr lang="en-US" altLang="es-ES" b="1" dirty="0"/>
              <a:t>don‘t refuse</a:t>
            </a:r>
            <a:r>
              <a:rPr lang="en-US" altLang="es-ES" dirty="0"/>
              <a:t>, this could be seen as an insult. 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dirty="0">
                <a:ea typeface="宋体" panose="02010600030101010101" pitchFamily="2" charset="-122"/>
              </a:rPr>
              <a:t>如果别人邀请你喝些什么（通常是咖啡），</a:t>
            </a:r>
            <a:r>
              <a:rPr lang="zh-CN" altLang="en-US" b="1" dirty="0">
                <a:ea typeface="宋体" panose="02010600030101010101" pitchFamily="2" charset="-122"/>
              </a:rPr>
              <a:t>不要拒绝</a:t>
            </a:r>
            <a:r>
              <a:rPr lang="zh-CN" altLang="en-US" dirty="0">
                <a:ea typeface="宋体" panose="02010600030101010101" pitchFamily="2" charset="-122"/>
              </a:rPr>
              <a:t>，否则可能会被视为无礼。</a:t>
            </a:r>
            <a:endParaRPr lang="en-US" altLang="zh-CN" dirty="0">
              <a:ea typeface="宋体" panose="02010600030101010101" pitchFamily="2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902941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内容占位符 2">
            <a:extLst>
              <a:ext uri="{FF2B5EF4-FFF2-40B4-BE49-F238E27FC236}">
                <a16:creationId xmlns:a16="http://schemas.microsoft.com/office/drawing/2014/main" id="{DF06A5C9-093A-3E43-FF97-8AB5CFC6AA3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500" dirty="0">
                <a:solidFill>
                  <a:srgbClr val="FF0000"/>
                </a:solidFill>
              </a:rPr>
              <a:t>多时制</a:t>
            </a:r>
            <a:endParaRPr lang="en-US" altLang="zh-CN" sz="3500" dirty="0"/>
          </a:p>
          <a:p>
            <a:pPr>
              <a:lnSpc>
                <a:spcPct val="150000"/>
              </a:lnSpc>
            </a:pPr>
            <a:r>
              <a:rPr lang="zh-CN" altLang="en-US" dirty="0"/>
              <a:t>案例：单时制的美国人和多时制的墨西哥人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现在取向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内容占位符 2">
            <a:extLst>
              <a:ext uri="{FF2B5EF4-FFF2-40B4-BE49-F238E27FC236}">
                <a16:creationId xmlns:a16="http://schemas.microsoft.com/office/drawing/2014/main" id="{D2F4A771-B4B1-16C8-BBE8-2D54A1A461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dirty="0">
                <a:solidFill>
                  <a:srgbClr val="FF0000"/>
                </a:solidFill>
              </a:rPr>
              <a:t>重视家庭责任</a:t>
            </a:r>
            <a:endParaRPr lang="en-US" altLang="zh-CN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dirty="0"/>
              <a:t>偏袒亲属在墨西哥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CB22C5-9B02-AB3F-65DF-97D6EE9F4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kern="0" spc="20" dirty="0">
                <a:solidFill>
                  <a:srgbClr val="060607"/>
                </a:solidFill>
                <a:latin typeface="Helvetica" panose="020B0604020202020204" pitchFamily="34" charset="0"/>
                <a:ea typeface="宋体" panose="02010600030101010101" pitchFamily="2" charset="-122"/>
                <a:cs typeface="Helvetica" panose="020B0604020202020204" pitchFamily="34" charset="0"/>
              </a:rPr>
              <a:t>家庭责任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F515804-A14F-244E-6B0F-B92D98C81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314960" algn="l">
              <a:lnSpc>
                <a:spcPct val="125000"/>
              </a:lnSpc>
              <a:buNone/>
            </a:pPr>
            <a:r>
              <a:rPr lang="zh-CN" altLang="zh-CN" sz="2400" kern="0" spc="20" dirty="0">
                <a:solidFill>
                  <a:srgbClr val="060607"/>
                </a:solidFill>
                <a:latin typeface="Helvetica" panose="020B0604020202020204" pitchFamily="34" charset="0"/>
                <a:ea typeface="宋体" panose="02010600030101010101" pitchFamily="2" charset="-122"/>
                <a:cs typeface="Helvetica" panose="020B0604020202020204" pitchFamily="34" charset="0"/>
              </a:rPr>
              <a:t>个人在家庭中的角色和义务，包括对家庭成员的照顾、支持和保护。</a:t>
            </a:r>
            <a:endParaRPr lang="en-US" altLang="zh-CN" sz="2400" kern="0" spc="20" dirty="0">
              <a:solidFill>
                <a:srgbClr val="060607"/>
              </a:solidFill>
              <a:latin typeface="Helvetica" panose="020B0604020202020204" pitchFamily="34" charset="0"/>
              <a:ea typeface="宋体" panose="02010600030101010101" pitchFamily="2" charset="-122"/>
              <a:cs typeface="Helvetica" panose="020B0604020202020204" pitchFamily="34" charset="0"/>
            </a:endParaRPr>
          </a:p>
          <a:p>
            <a:pPr indent="314960" algn="l">
              <a:lnSpc>
                <a:spcPct val="125000"/>
              </a:lnSpc>
              <a:buNone/>
            </a:pPr>
            <a:r>
              <a:rPr lang="zh-CN" altLang="zh-CN" sz="2400" kern="0" spc="20" dirty="0">
                <a:solidFill>
                  <a:srgbClr val="060607"/>
                </a:solidFill>
                <a:latin typeface="Helvetica" panose="020B0604020202020204" pitchFamily="34" charset="0"/>
                <a:ea typeface="宋体" panose="02010600030101010101" pitchFamily="2" charset="-122"/>
                <a:cs typeface="Helvetica" panose="020B0604020202020204" pitchFamily="34" charset="0"/>
              </a:rPr>
              <a:t>赡养父母、抚养子女、支持配偶以及其他家庭成员。</a:t>
            </a:r>
            <a:endParaRPr lang="en-US" altLang="zh-CN" sz="2400" kern="0" spc="20" dirty="0">
              <a:solidFill>
                <a:srgbClr val="060607"/>
              </a:solidFill>
              <a:latin typeface="Helvetica" panose="020B0604020202020204" pitchFamily="34" charset="0"/>
              <a:ea typeface="宋体" panose="02010600030101010101" pitchFamily="2" charset="-122"/>
              <a:cs typeface="Helvetica" panose="020B0604020202020204" pitchFamily="34" charset="0"/>
            </a:endParaRPr>
          </a:p>
          <a:p>
            <a:pPr indent="314960" algn="l">
              <a:lnSpc>
                <a:spcPct val="125000"/>
              </a:lnSpc>
              <a:buNone/>
            </a:pPr>
            <a:r>
              <a:rPr lang="zh-CN" altLang="zh-CN" sz="2400" kern="0" spc="20" dirty="0">
                <a:solidFill>
                  <a:srgbClr val="060607"/>
                </a:solidFill>
                <a:latin typeface="Helvetica" panose="020B0604020202020204" pitchFamily="34" charset="0"/>
                <a:ea typeface="宋体" panose="02010600030101010101" pitchFamily="2" charset="-122"/>
                <a:cs typeface="Helvetica" panose="020B0604020202020204" pitchFamily="34" charset="0"/>
              </a:rPr>
              <a:t>在集体主义文化中，如亚洲和拉丁美洲的一些国家，家庭责任往往被视为个人身份的核心部分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169982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3C596D-5737-011D-6F6C-E8EF31DD1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kern="0" spc="20" dirty="0">
                <a:solidFill>
                  <a:srgbClr val="060607"/>
                </a:solidFill>
                <a:latin typeface="Helvetica" panose="020B0604020202020204" pitchFamily="34" charset="0"/>
                <a:ea typeface="宋体" panose="02010600030101010101" pitchFamily="2" charset="-122"/>
                <a:cs typeface="Helvetica" panose="020B0604020202020204" pitchFamily="34" charset="0"/>
              </a:rPr>
              <a:t>职业道德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B2680FC-81F9-89D0-70C0-6EF1475D8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314960" algn="l">
              <a:lnSpc>
                <a:spcPct val="125000"/>
              </a:lnSpc>
              <a:buNone/>
            </a:pPr>
            <a:r>
              <a:rPr lang="zh-CN" altLang="zh-CN" kern="0" spc="20" dirty="0">
                <a:solidFill>
                  <a:srgbClr val="060607"/>
                </a:solidFill>
                <a:latin typeface="Helvetica" panose="020B0604020202020204" pitchFamily="34" charset="0"/>
                <a:ea typeface="宋体" panose="02010600030101010101" pitchFamily="2" charset="-122"/>
                <a:cs typeface="Helvetica" panose="020B0604020202020204" pitchFamily="34" charset="0"/>
              </a:rPr>
              <a:t>在职业活动中应遵循的行为准则和道德标准</a:t>
            </a:r>
            <a:endParaRPr lang="en-US" altLang="zh-CN" kern="0" spc="20" dirty="0">
              <a:solidFill>
                <a:srgbClr val="060607"/>
              </a:solidFill>
              <a:latin typeface="Helvetica" panose="020B0604020202020204" pitchFamily="34" charset="0"/>
              <a:ea typeface="宋体" panose="02010600030101010101" pitchFamily="2" charset="-122"/>
              <a:cs typeface="Helvetica" panose="020B0604020202020204" pitchFamily="34" charset="0"/>
            </a:endParaRPr>
          </a:p>
          <a:p>
            <a:pPr indent="314960" algn="l">
              <a:lnSpc>
                <a:spcPct val="125000"/>
              </a:lnSpc>
              <a:buNone/>
            </a:pPr>
            <a:r>
              <a:rPr lang="zh-CN" altLang="zh-CN" kern="0" spc="20" dirty="0">
                <a:solidFill>
                  <a:srgbClr val="060607"/>
                </a:solidFill>
                <a:latin typeface="Helvetica" panose="020B0604020202020204" pitchFamily="34" charset="0"/>
                <a:ea typeface="宋体" panose="02010600030101010101" pitchFamily="2" charset="-122"/>
                <a:cs typeface="Helvetica" panose="020B0604020202020204" pitchFamily="34" charset="0"/>
              </a:rPr>
              <a:t>诚实、公正、保密和责任等原则。</a:t>
            </a:r>
            <a:endParaRPr lang="en-US" altLang="zh-CN" kern="0" spc="20" dirty="0">
              <a:solidFill>
                <a:srgbClr val="060607"/>
              </a:solidFill>
              <a:latin typeface="Helvetica" panose="020B0604020202020204" pitchFamily="34" charset="0"/>
              <a:ea typeface="宋体" panose="02010600030101010101" pitchFamily="2" charset="-122"/>
              <a:cs typeface="Helvetica" panose="020B0604020202020204" pitchFamily="34" charset="0"/>
            </a:endParaRPr>
          </a:p>
          <a:p>
            <a:pPr indent="314960" algn="l">
              <a:lnSpc>
                <a:spcPct val="125000"/>
              </a:lnSpc>
              <a:buNone/>
            </a:pPr>
            <a:r>
              <a:rPr lang="zh-CN" altLang="zh-CN" kern="0" spc="20" dirty="0">
                <a:solidFill>
                  <a:srgbClr val="060607"/>
                </a:solidFill>
                <a:latin typeface="Helvetica" panose="020B0604020202020204" pitchFamily="34" charset="0"/>
                <a:ea typeface="宋体" panose="02010600030101010101" pitchFamily="2" charset="-122"/>
                <a:cs typeface="Helvetica" panose="020B0604020202020204" pitchFamily="34" charset="0"/>
              </a:rPr>
              <a:t>在一些文化中，职业道德可能更侧重于对组织的忠诚和对上级的尊重，而在其他文化中，可能更强调个人的诚信和对客户的透明度。</a:t>
            </a:r>
          </a:p>
          <a:p>
            <a:pPr indent="0" algn="l">
              <a:lnSpc>
                <a:spcPct val="125000"/>
              </a:lnSpc>
              <a:buNone/>
            </a:pPr>
            <a:endParaRPr lang="zh-CN" altLang="zh-CN" kern="0" spc="20" dirty="0">
              <a:solidFill>
                <a:srgbClr val="060607"/>
              </a:solidFill>
              <a:latin typeface="Helvetica" panose="020B0604020202020204" pitchFamily="34" charset="0"/>
              <a:ea typeface="宋体" panose="02010600030101010101" pitchFamily="2" charset="-122"/>
              <a:cs typeface="Helvetica" panose="020B0604020202020204" pitchFamily="34" charset="0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559913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73F276DE-7382-0B09-D7AF-49B9E243CD3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52600" y="1412876"/>
            <a:ext cx="8726488" cy="5140325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en-US" altLang="zh-CN" sz="2000" b="1" dirty="0">
              <a:solidFill>
                <a:schemeClr val="tx2"/>
              </a:solidFill>
              <a:latin typeface="宋体" panose="02010600030101010101" pitchFamily="2" charset="-122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sz="2000" b="1" dirty="0">
                <a:solidFill>
                  <a:schemeClr val="tx2"/>
                </a:solidFill>
                <a:latin typeface="宋体" panose="02010600030101010101" pitchFamily="2" charset="-122"/>
              </a:rPr>
              <a:t>四维度分析 （</a:t>
            </a:r>
            <a:r>
              <a:rPr lang="en-US" altLang="zh-CN" sz="1600" dirty="0">
                <a:solidFill>
                  <a:srgbClr val="333333"/>
                </a:solidFill>
                <a:highlight>
                  <a:srgbClr val="FFFFFF"/>
                </a:highlight>
              </a:rPr>
              <a:t>Geert Hofstede</a:t>
            </a:r>
            <a:r>
              <a:rPr lang="zh-CN" altLang="en-US" sz="1600" dirty="0">
                <a:solidFill>
                  <a:srgbClr val="333333"/>
                </a:solidFill>
                <a:highlight>
                  <a:srgbClr val="FFFFFF"/>
                </a:highlight>
              </a:rPr>
              <a:t>）</a:t>
            </a:r>
            <a:r>
              <a:rPr lang="zh-CN" altLang="en-US" sz="2000" b="1" dirty="0">
                <a:solidFill>
                  <a:schemeClr val="tx2"/>
                </a:solidFill>
                <a:latin typeface="宋体" panose="02010600030101010101" pitchFamily="2" charset="-122"/>
              </a:rPr>
              <a:t> </a:t>
            </a:r>
          </a:p>
          <a:p>
            <a:pPr eaLnBrk="1" hangingPunct="1">
              <a:buFontTx/>
              <a:buNone/>
              <a:defRPr/>
            </a:pPr>
            <a:r>
              <a:rPr lang="zh-CN" altLang="en-US" sz="1800" b="1" dirty="0">
                <a:solidFill>
                  <a:schemeClr val="bg1"/>
                </a:solidFill>
                <a:latin typeface="宋体" panose="02010600030101010101" pitchFamily="2" charset="-122"/>
              </a:rPr>
              <a:t>       </a:t>
            </a:r>
            <a:r>
              <a:rPr lang="en-US" altLang="zh-CN" sz="1800" b="1" dirty="0">
                <a:latin typeface="宋体" panose="02010600030101010101" pitchFamily="2" charset="-122"/>
              </a:rPr>
              <a:t>1.</a:t>
            </a:r>
            <a:r>
              <a:rPr lang="zh-CN" altLang="en-US" sz="1800" b="1" dirty="0">
                <a:latin typeface="宋体" panose="02010600030101010101" pitchFamily="2" charset="-122"/>
              </a:rPr>
              <a:t>历史比较</a:t>
            </a:r>
          </a:p>
        </p:txBody>
      </p:sp>
      <p:graphicFrame>
        <p:nvGraphicFramePr>
          <p:cNvPr id="310276" name="Group 4">
            <a:extLst>
              <a:ext uri="{FF2B5EF4-FFF2-40B4-BE49-F238E27FC236}">
                <a16:creationId xmlns:a16="http://schemas.microsoft.com/office/drawing/2014/main" id="{35355AE6-1CA2-CFD9-6642-32385FED57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603397"/>
              </p:ext>
            </p:extLst>
          </p:nvPr>
        </p:nvGraphicFramePr>
        <p:xfrm>
          <a:off x="2057400" y="2895600"/>
          <a:ext cx="8001000" cy="3306764"/>
        </p:xfrm>
        <a:graphic>
          <a:graphicData uri="http://schemas.openxmlformats.org/drawingml/2006/table">
            <a:tbl>
              <a:tblPr/>
              <a:tblGrid>
                <a:gridCol w="266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楷体_GB2312" pitchFamily="1" charset="-122"/>
                        </a:rPr>
                        <a:t>文化维度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楷体_GB2312" pitchFamily="1" charset="-122"/>
                        </a:rPr>
                        <a:t>封建社会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楷体_GB2312" pitchFamily="1" charset="-122"/>
                        </a:rPr>
                        <a:t>（中国）现实社会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权力距离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大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较大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40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不确定性避免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强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较强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个人</a:t>
                      </a: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-----</a:t>
                      </a: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集体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个人主义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集体主义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男性</a:t>
                      </a: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-----</a:t>
                      </a: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女性度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男尊女卑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男女平等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86956680-AF0B-6336-F85E-0AB7E00109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52600" y="1484314"/>
            <a:ext cx="8726488" cy="50688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zh-CN" altLang="en-US" sz="1800">
                <a:solidFill>
                  <a:srgbClr val="66FF33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 </a:t>
            </a:r>
            <a:r>
              <a:rPr lang="en-US" altLang="zh-CN" sz="2000" b="1">
                <a:solidFill>
                  <a:schemeClr val="tx2"/>
                </a:solidFill>
                <a:latin typeface="宋体" panose="02010600030101010101" pitchFamily="2" charset="-122"/>
              </a:rPr>
              <a:t>2.</a:t>
            </a:r>
            <a:r>
              <a:rPr lang="zh-CN" altLang="en-US" sz="2000" b="1">
                <a:solidFill>
                  <a:schemeClr val="tx2"/>
                </a:solidFill>
                <a:latin typeface="宋体" panose="02010600030101010101" pitchFamily="2" charset="-122"/>
              </a:rPr>
              <a:t>横向比较</a:t>
            </a:r>
          </a:p>
          <a:p>
            <a:pPr eaLnBrk="1" hangingPunct="1">
              <a:buFontTx/>
              <a:buNone/>
            </a:pPr>
            <a:r>
              <a:rPr lang="zh-CN" altLang="en-US" sz="1600" b="1">
                <a:solidFill>
                  <a:schemeClr val="tx2"/>
                </a:solidFill>
                <a:latin typeface="宋体" panose="02010600030101010101" pitchFamily="2" charset="-122"/>
              </a:rPr>
              <a:t>   </a:t>
            </a:r>
            <a:r>
              <a:rPr lang="en-US" altLang="zh-CN" sz="1800" b="1">
                <a:solidFill>
                  <a:schemeClr val="tx2"/>
                </a:solidFill>
                <a:latin typeface="宋体" panose="02010600030101010101" pitchFamily="2" charset="-122"/>
              </a:rPr>
              <a:t>(1)</a:t>
            </a:r>
            <a:r>
              <a:rPr lang="zh-CN" altLang="en-US" sz="1800" b="1">
                <a:solidFill>
                  <a:schemeClr val="tx2"/>
                </a:solidFill>
                <a:latin typeface="宋体" panose="02010600030101010101" pitchFamily="2" charset="-122"/>
              </a:rPr>
              <a:t>与美国的比较</a:t>
            </a:r>
          </a:p>
        </p:txBody>
      </p:sp>
      <p:graphicFrame>
        <p:nvGraphicFramePr>
          <p:cNvPr id="311300" name="Group 4">
            <a:extLst>
              <a:ext uri="{FF2B5EF4-FFF2-40B4-BE49-F238E27FC236}">
                <a16:creationId xmlns:a16="http://schemas.microsoft.com/office/drawing/2014/main" id="{06EE4874-F518-DC7A-0399-CAB184EDFB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167510"/>
              </p:ext>
            </p:extLst>
          </p:nvPr>
        </p:nvGraphicFramePr>
        <p:xfrm>
          <a:off x="2133600" y="2895600"/>
          <a:ext cx="8001000" cy="3270252"/>
        </p:xfrm>
        <a:graphic>
          <a:graphicData uri="http://schemas.openxmlformats.org/drawingml/2006/table">
            <a:tbl>
              <a:tblPr/>
              <a:tblGrid>
                <a:gridCol w="266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5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楷体_GB2312" pitchFamily="1" charset="-122"/>
                        </a:rPr>
                        <a:t>文化维度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楷体_GB2312" pitchFamily="1" charset="-122"/>
                        </a:rPr>
                        <a:t>美国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楷体_GB2312" pitchFamily="1" charset="-122"/>
                        </a:rPr>
                        <a:t>中国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权力距离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中</a:t>
                      </a: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(</a:t>
                      </a: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权力与民主</a:t>
                      </a: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大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40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不确定性避免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小</a:t>
                      </a: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(</a:t>
                      </a: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冒险</a:t>
                      </a: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较强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个人</a:t>
                      </a: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-----</a:t>
                      </a: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集体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强个人主义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强集体主义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9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男性</a:t>
                      </a: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-----</a:t>
                      </a: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女性度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中偏男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男女平等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DA7A1C99-5E37-E7F9-0BE2-7848AD8ED14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52600" y="1557338"/>
            <a:ext cx="8726488" cy="50720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zh-CN" altLang="en-US" sz="1800"/>
              <a:t>      </a:t>
            </a:r>
            <a:r>
              <a:rPr lang="en-US" altLang="zh-CN" sz="2000" b="1">
                <a:solidFill>
                  <a:schemeClr val="tx2"/>
                </a:solidFill>
                <a:latin typeface="楷体_GB2312" pitchFamily="1" charset="-122"/>
                <a:ea typeface="楷体_GB2312" pitchFamily="1" charset="-122"/>
              </a:rPr>
              <a:t>(2)</a:t>
            </a:r>
            <a:r>
              <a:rPr lang="zh-CN" altLang="en-US" sz="2000" b="1">
                <a:solidFill>
                  <a:schemeClr val="tx2"/>
                </a:solidFill>
                <a:latin typeface="楷体_GB2312" pitchFamily="1" charset="-122"/>
                <a:ea typeface="楷体_GB2312" pitchFamily="1" charset="-122"/>
              </a:rPr>
              <a:t>与日本的比较</a:t>
            </a:r>
          </a:p>
        </p:txBody>
      </p:sp>
      <p:graphicFrame>
        <p:nvGraphicFramePr>
          <p:cNvPr id="312324" name="Group 4">
            <a:extLst>
              <a:ext uri="{FF2B5EF4-FFF2-40B4-BE49-F238E27FC236}">
                <a16:creationId xmlns:a16="http://schemas.microsoft.com/office/drawing/2014/main" id="{C1193CF2-BB9E-770E-7857-D498A998E312}"/>
              </a:ext>
            </a:extLst>
          </p:cNvPr>
          <p:cNvGraphicFramePr>
            <a:graphicFrameLocks noGrp="1"/>
          </p:cNvGraphicFramePr>
          <p:nvPr/>
        </p:nvGraphicFramePr>
        <p:xfrm>
          <a:off x="2057400" y="2743201"/>
          <a:ext cx="8001000" cy="3292477"/>
        </p:xfrm>
        <a:graphic>
          <a:graphicData uri="http://schemas.openxmlformats.org/drawingml/2006/table">
            <a:tbl>
              <a:tblPr/>
              <a:tblGrid>
                <a:gridCol w="266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5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楷体_GB2312" pitchFamily="1" charset="-122"/>
                        </a:rPr>
                        <a:t>文化维度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楷体_GB2312" pitchFamily="1" charset="-122"/>
                        </a:rPr>
                        <a:t>日本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楷体_GB2312" pitchFamily="1" charset="-122"/>
                        </a:rPr>
                        <a:t>中国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权力距离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大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大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不确定性避免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强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强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个人</a:t>
                      </a: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-----</a:t>
                      </a: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集体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集体主义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集体主义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男性</a:t>
                      </a: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-----</a:t>
                      </a: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女性度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男尊女卑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中偏女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>
            <a:extLst>
              <a:ext uri="{FF2B5EF4-FFF2-40B4-BE49-F238E27FC236}">
                <a16:creationId xmlns:a16="http://schemas.microsoft.com/office/drawing/2014/main" id="{90572C72-FB5D-440E-8B8B-B9CDA67B37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188913"/>
            <a:ext cx="72009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8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应用激励理论中的文化相对性</a:t>
            </a: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CBE0A1F3-9803-D432-4683-2D380BEF3E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9" y="2276475"/>
            <a:ext cx="2808287" cy="6477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chemeClr val="bg1"/>
                </a:solidFill>
                <a:ea typeface="宋体" panose="02010600030101010101" pitchFamily="2" charset="-122"/>
              </a:rPr>
              <a:t>不确定性避免</a:t>
            </a:r>
          </a:p>
        </p:txBody>
      </p:sp>
      <p:sp>
        <p:nvSpPr>
          <p:cNvPr id="77828" name="Rectangle 4">
            <a:extLst>
              <a:ext uri="{FF2B5EF4-FFF2-40B4-BE49-F238E27FC236}">
                <a16:creationId xmlns:a16="http://schemas.microsoft.com/office/drawing/2014/main" id="{1291A139-7C77-E01C-AF1F-8EA687A63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9" y="4868863"/>
            <a:ext cx="2808287" cy="6477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chemeClr val="bg1"/>
                </a:solidFill>
                <a:ea typeface="宋体" panose="02010600030101010101" pitchFamily="2" charset="-122"/>
              </a:rPr>
              <a:t>男性度</a:t>
            </a:r>
            <a:r>
              <a:rPr lang="en-US" altLang="zh-CN" b="1">
                <a:solidFill>
                  <a:schemeClr val="bg1"/>
                </a:solidFill>
                <a:ea typeface="宋体" panose="02010600030101010101" pitchFamily="2" charset="-122"/>
              </a:rPr>
              <a:t>——</a:t>
            </a:r>
            <a:r>
              <a:rPr lang="zh-CN" altLang="en-US" b="1">
                <a:solidFill>
                  <a:schemeClr val="bg1"/>
                </a:solidFill>
                <a:ea typeface="宋体" panose="02010600030101010101" pitchFamily="2" charset="-122"/>
              </a:rPr>
              <a:t>女性度</a:t>
            </a:r>
          </a:p>
        </p:txBody>
      </p:sp>
      <p:sp>
        <p:nvSpPr>
          <p:cNvPr id="305157" name="AutoShape 5">
            <a:extLst>
              <a:ext uri="{FF2B5EF4-FFF2-40B4-BE49-F238E27FC236}">
                <a16:creationId xmlns:a16="http://schemas.microsoft.com/office/drawing/2014/main" id="{2747E45B-BC70-5DD7-628F-F471E1E3F466}"/>
              </a:ext>
            </a:extLst>
          </p:cNvPr>
          <p:cNvSpPr>
            <a:spLocks/>
          </p:cNvSpPr>
          <p:nvPr/>
        </p:nvSpPr>
        <p:spPr bwMode="auto">
          <a:xfrm>
            <a:off x="5087938" y="1844676"/>
            <a:ext cx="360362" cy="1439863"/>
          </a:xfrm>
          <a:prstGeom prst="leftBrace">
            <a:avLst>
              <a:gd name="adj1" fmla="val 33149"/>
              <a:gd name="adj2" fmla="val 50000"/>
            </a:avLst>
          </a:prstGeom>
          <a:noFill/>
          <a:ln w="381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1800">
              <a:ea typeface="宋体" panose="02010600030101010101" pitchFamily="2" charset="-122"/>
            </a:endParaRPr>
          </a:p>
        </p:txBody>
      </p:sp>
      <p:sp>
        <p:nvSpPr>
          <p:cNvPr id="305158" name="Rectangle 6">
            <a:extLst>
              <a:ext uri="{FF2B5EF4-FFF2-40B4-BE49-F238E27FC236}">
                <a16:creationId xmlns:a16="http://schemas.microsoft.com/office/drawing/2014/main" id="{F6C9B309-552F-17AE-7909-E4383D7EF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1557338"/>
            <a:ext cx="1223962" cy="6477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chemeClr val="bg1"/>
                </a:solidFill>
                <a:ea typeface="宋体" panose="02010600030101010101" pitchFamily="2" charset="-122"/>
              </a:rPr>
              <a:t>强</a:t>
            </a:r>
          </a:p>
        </p:txBody>
      </p:sp>
      <p:sp>
        <p:nvSpPr>
          <p:cNvPr id="305159" name="Rectangle 7">
            <a:extLst>
              <a:ext uri="{FF2B5EF4-FFF2-40B4-BE49-F238E27FC236}">
                <a16:creationId xmlns:a16="http://schemas.microsoft.com/office/drawing/2014/main" id="{B6A46148-3149-A6C3-A357-43A6CB3A8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1" y="1557338"/>
            <a:ext cx="2665413" cy="6477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chemeClr val="bg1"/>
                </a:solidFill>
                <a:ea typeface="宋体" panose="02010600030101010101" pitchFamily="2" charset="-122"/>
              </a:rPr>
              <a:t>安全</a:t>
            </a:r>
          </a:p>
        </p:txBody>
      </p:sp>
      <p:sp>
        <p:nvSpPr>
          <p:cNvPr id="305160" name="Line 8">
            <a:extLst>
              <a:ext uri="{FF2B5EF4-FFF2-40B4-BE49-F238E27FC236}">
                <a16:creationId xmlns:a16="http://schemas.microsoft.com/office/drawing/2014/main" id="{17435C75-99E3-DE71-0DCA-5006A08763C6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0" y="1844675"/>
            <a:ext cx="6477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05161" name="Rectangle 9">
            <a:extLst>
              <a:ext uri="{FF2B5EF4-FFF2-40B4-BE49-F238E27FC236}">
                <a16:creationId xmlns:a16="http://schemas.microsoft.com/office/drawing/2014/main" id="{F96CF874-3FEF-39EB-AB87-5EAF29214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2852738"/>
            <a:ext cx="1223962" cy="6477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chemeClr val="bg1"/>
                </a:solidFill>
                <a:ea typeface="宋体" panose="02010600030101010101" pitchFamily="2" charset="-122"/>
              </a:rPr>
              <a:t>弱</a:t>
            </a:r>
          </a:p>
        </p:txBody>
      </p:sp>
      <p:sp>
        <p:nvSpPr>
          <p:cNvPr id="305162" name="Rectangle 10">
            <a:extLst>
              <a:ext uri="{FF2B5EF4-FFF2-40B4-BE49-F238E27FC236}">
                <a16:creationId xmlns:a16="http://schemas.microsoft.com/office/drawing/2014/main" id="{7045375E-063A-50A9-1750-40DE3F2A68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1" y="2852738"/>
            <a:ext cx="2665413" cy="6477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chemeClr val="bg1"/>
                </a:solidFill>
                <a:ea typeface="宋体" panose="02010600030101010101" pitchFamily="2" charset="-122"/>
              </a:rPr>
              <a:t>冒险</a:t>
            </a:r>
          </a:p>
        </p:txBody>
      </p:sp>
      <p:sp>
        <p:nvSpPr>
          <p:cNvPr id="305163" name="Line 11">
            <a:extLst>
              <a:ext uri="{FF2B5EF4-FFF2-40B4-BE49-F238E27FC236}">
                <a16:creationId xmlns:a16="http://schemas.microsoft.com/office/drawing/2014/main" id="{DE9240E4-27B3-49A9-6586-A0B45AA06C58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0" y="3140075"/>
            <a:ext cx="6477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05164" name="AutoShape 12">
            <a:extLst>
              <a:ext uri="{FF2B5EF4-FFF2-40B4-BE49-F238E27FC236}">
                <a16:creationId xmlns:a16="http://schemas.microsoft.com/office/drawing/2014/main" id="{E16D5507-5E3B-9D8B-E5FB-BF632B020486}"/>
              </a:ext>
            </a:extLst>
          </p:cNvPr>
          <p:cNvSpPr>
            <a:spLocks/>
          </p:cNvSpPr>
          <p:nvPr/>
        </p:nvSpPr>
        <p:spPr bwMode="auto">
          <a:xfrm>
            <a:off x="5087938" y="4508501"/>
            <a:ext cx="360362" cy="1368425"/>
          </a:xfrm>
          <a:prstGeom prst="leftBrace">
            <a:avLst>
              <a:gd name="adj1" fmla="val 31504"/>
              <a:gd name="adj2" fmla="val 50000"/>
            </a:avLst>
          </a:prstGeom>
          <a:noFill/>
          <a:ln w="381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1800">
              <a:ea typeface="宋体" panose="02010600030101010101" pitchFamily="2" charset="-122"/>
            </a:endParaRPr>
          </a:p>
        </p:txBody>
      </p:sp>
      <p:sp>
        <p:nvSpPr>
          <p:cNvPr id="305165" name="Rectangle 13">
            <a:extLst>
              <a:ext uri="{FF2B5EF4-FFF2-40B4-BE49-F238E27FC236}">
                <a16:creationId xmlns:a16="http://schemas.microsoft.com/office/drawing/2014/main" id="{82160355-BF34-212C-39E5-13D4A05DD8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4149725"/>
            <a:ext cx="1223962" cy="6477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chemeClr val="bg1"/>
                </a:solidFill>
                <a:ea typeface="宋体" panose="02010600030101010101" pitchFamily="2" charset="-122"/>
              </a:rPr>
              <a:t>男性度</a:t>
            </a:r>
          </a:p>
        </p:txBody>
      </p:sp>
      <p:sp>
        <p:nvSpPr>
          <p:cNvPr id="305166" name="Rectangle 14">
            <a:extLst>
              <a:ext uri="{FF2B5EF4-FFF2-40B4-BE49-F238E27FC236}">
                <a16:creationId xmlns:a16="http://schemas.microsoft.com/office/drawing/2014/main" id="{6FBEF1F2-DC71-8C96-70D6-1CAF437D6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1" y="4149725"/>
            <a:ext cx="2665413" cy="6477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chemeClr val="bg1"/>
                </a:solidFill>
                <a:ea typeface="宋体" panose="02010600030101010101" pitchFamily="2" charset="-122"/>
              </a:rPr>
              <a:t>成就</a:t>
            </a:r>
          </a:p>
        </p:txBody>
      </p:sp>
      <p:sp>
        <p:nvSpPr>
          <p:cNvPr id="305167" name="Line 15">
            <a:extLst>
              <a:ext uri="{FF2B5EF4-FFF2-40B4-BE49-F238E27FC236}">
                <a16:creationId xmlns:a16="http://schemas.microsoft.com/office/drawing/2014/main" id="{4BE9A9F6-1257-75F9-E058-CE5011219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0" y="4437063"/>
            <a:ext cx="6477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05168" name="Rectangle 16">
            <a:extLst>
              <a:ext uri="{FF2B5EF4-FFF2-40B4-BE49-F238E27FC236}">
                <a16:creationId xmlns:a16="http://schemas.microsoft.com/office/drawing/2014/main" id="{C67F3E33-EAED-D4E2-BB9D-6EA496EFE3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5445125"/>
            <a:ext cx="1223962" cy="6477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chemeClr val="bg1"/>
                </a:solidFill>
                <a:ea typeface="宋体" panose="02010600030101010101" pitchFamily="2" charset="-122"/>
              </a:rPr>
              <a:t>女性度</a:t>
            </a:r>
          </a:p>
        </p:txBody>
      </p:sp>
      <p:sp>
        <p:nvSpPr>
          <p:cNvPr id="305169" name="Rectangle 17">
            <a:extLst>
              <a:ext uri="{FF2B5EF4-FFF2-40B4-BE49-F238E27FC236}">
                <a16:creationId xmlns:a16="http://schemas.microsoft.com/office/drawing/2014/main" id="{2DD08DA5-A53B-E10C-6127-EA0ECC066C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1" y="5445125"/>
            <a:ext cx="2665413" cy="6477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chemeClr val="bg1"/>
                </a:solidFill>
                <a:ea typeface="宋体" panose="02010600030101010101" pitchFamily="2" charset="-122"/>
              </a:rPr>
              <a:t>生活质量</a:t>
            </a:r>
          </a:p>
        </p:txBody>
      </p:sp>
      <p:sp>
        <p:nvSpPr>
          <p:cNvPr id="305170" name="Line 18">
            <a:extLst>
              <a:ext uri="{FF2B5EF4-FFF2-40B4-BE49-F238E27FC236}">
                <a16:creationId xmlns:a16="http://schemas.microsoft.com/office/drawing/2014/main" id="{E13EE0E6-E700-3CB4-0719-C6A92E67C686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0" y="5732463"/>
            <a:ext cx="6477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5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5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0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30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0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30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5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5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0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05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05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7" dur="500"/>
                                        <p:tgtEl>
                                          <p:spTgt spid="30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05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6" dur="500"/>
                                        <p:tgtEl>
                                          <p:spTgt spid="305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58" grpId="0" bldLvl="0" animBg="1"/>
      <p:bldP spid="305159" grpId="0" bldLvl="0" animBg="1"/>
      <p:bldP spid="305161" grpId="0" bldLvl="0" animBg="1"/>
      <p:bldP spid="305162" grpId="0" bldLvl="0" animBg="1"/>
      <p:bldP spid="305165" grpId="0" bldLvl="0" animBg="1"/>
      <p:bldP spid="305166" grpId="0" bldLvl="0" animBg="1"/>
      <p:bldP spid="305168" grpId="0" bldLvl="0" animBg="1"/>
      <p:bldP spid="305169" grpId="0" bldLvl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2">
            <a:extLst>
              <a:ext uri="{FF2B5EF4-FFF2-40B4-BE49-F238E27FC236}">
                <a16:creationId xmlns:a16="http://schemas.microsoft.com/office/drawing/2014/main" id="{83D59342-F97A-D423-264F-7E77DEB988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217488"/>
            <a:ext cx="72009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8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在应用组织理论中的文化相对性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58130DD8-E95A-AB3B-DDB0-C9B5ED8E5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9" y="2276475"/>
            <a:ext cx="2808287" cy="6477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chemeClr val="bg1"/>
                </a:solidFill>
                <a:ea typeface="宋体" panose="02010600030101010101" pitchFamily="2" charset="-122"/>
              </a:rPr>
              <a:t>权力距离</a:t>
            </a:r>
          </a:p>
        </p:txBody>
      </p:sp>
      <p:sp>
        <p:nvSpPr>
          <p:cNvPr id="307204" name="AutoShape 4">
            <a:extLst>
              <a:ext uri="{FF2B5EF4-FFF2-40B4-BE49-F238E27FC236}">
                <a16:creationId xmlns:a16="http://schemas.microsoft.com/office/drawing/2014/main" id="{229DADE1-787F-3431-24BA-666975380815}"/>
              </a:ext>
            </a:extLst>
          </p:cNvPr>
          <p:cNvSpPr>
            <a:spLocks/>
          </p:cNvSpPr>
          <p:nvPr/>
        </p:nvSpPr>
        <p:spPr bwMode="auto">
          <a:xfrm>
            <a:off x="5087938" y="1844676"/>
            <a:ext cx="360362" cy="1439863"/>
          </a:xfrm>
          <a:prstGeom prst="leftBrace">
            <a:avLst>
              <a:gd name="adj1" fmla="val 33149"/>
              <a:gd name="adj2" fmla="val 50000"/>
            </a:avLst>
          </a:prstGeom>
          <a:noFill/>
          <a:ln w="381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1800">
              <a:ea typeface="宋体" panose="02010600030101010101" pitchFamily="2" charset="-122"/>
            </a:endParaRPr>
          </a:p>
        </p:txBody>
      </p:sp>
      <p:sp>
        <p:nvSpPr>
          <p:cNvPr id="307205" name="Rectangle 5">
            <a:extLst>
              <a:ext uri="{FF2B5EF4-FFF2-40B4-BE49-F238E27FC236}">
                <a16:creationId xmlns:a16="http://schemas.microsoft.com/office/drawing/2014/main" id="{71D820D6-7D4A-CD4A-7E11-3AEA558F29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1557338"/>
            <a:ext cx="1223962" cy="6477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chemeClr val="bg1"/>
                </a:solidFill>
                <a:ea typeface="宋体" panose="02010600030101010101" pitchFamily="2" charset="-122"/>
              </a:rPr>
              <a:t>大</a:t>
            </a:r>
          </a:p>
        </p:txBody>
      </p:sp>
      <p:sp>
        <p:nvSpPr>
          <p:cNvPr id="307206" name="Rectangle 6">
            <a:extLst>
              <a:ext uri="{FF2B5EF4-FFF2-40B4-BE49-F238E27FC236}">
                <a16:creationId xmlns:a16="http://schemas.microsoft.com/office/drawing/2014/main" id="{2F647D71-30EC-A46E-CDAD-AA86DC76F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1" y="1557338"/>
            <a:ext cx="2665413" cy="6477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chemeClr val="bg1"/>
                </a:solidFill>
                <a:ea typeface="宋体" panose="02010600030101010101" pitchFamily="2" charset="-122"/>
              </a:rPr>
              <a:t>集中决策</a:t>
            </a:r>
          </a:p>
        </p:txBody>
      </p:sp>
      <p:sp>
        <p:nvSpPr>
          <p:cNvPr id="307207" name="Line 7">
            <a:extLst>
              <a:ext uri="{FF2B5EF4-FFF2-40B4-BE49-F238E27FC236}">
                <a16:creationId xmlns:a16="http://schemas.microsoft.com/office/drawing/2014/main" id="{F48A4AAA-2652-D4CC-07BE-E1B304C50CA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0" y="1844675"/>
            <a:ext cx="6477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07208" name="Rectangle 8">
            <a:extLst>
              <a:ext uri="{FF2B5EF4-FFF2-40B4-BE49-F238E27FC236}">
                <a16:creationId xmlns:a16="http://schemas.microsoft.com/office/drawing/2014/main" id="{EDB28E72-4908-9157-2944-86F94BAC5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2852738"/>
            <a:ext cx="1223962" cy="6477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chemeClr val="bg1"/>
                </a:solidFill>
                <a:ea typeface="宋体" panose="02010600030101010101" pitchFamily="2" charset="-122"/>
              </a:rPr>
              <a:t>小</a:t>
            </a:r>
          </a:p>
        </p:txBody>
      </p:sp>
      <p:sp>
        <p:nvSpPr>
          <p:cNvPr id="307209" name="Rectangle 9">
            <a:extLst>
              <a:ext uri="{FF2B5EF4-FFF2-40B4-BE49-F238E27FC236}">
                <a16:creationId xmlns:a16="http://schemas.microsoft.com/office/drawing/2014/main" id="{1B44E296-0BBF-8D41-D9A3-234AB163E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1" y="2852738"/>
            <a:ext cx="2665413" cy="6477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chemeClr val="bg1"/>
                </a:solidFill>
                <a:ea typeface="宋体" panose="02010600030101010101" pitchFamily="2" charset="-122"/>
              </a:rPr>
              <a:t>分散决策</a:t>
            </a:r>
          </a:p>
        </p:txBody>
      </p:sp>
      <p:sp>
        <p:nvSpPr>
          <p:cNvPr id="307210" name="Line 10">
            <a:extLst>
              <a:ext uri="{FF2B5EF4-FFF2-40B4-BE49-F238E27FC236}">
                <a16:creationId xmlns:a16="http://schemas.microsoft.com/office/drawing/2014/main" id="{BF2BF30B-EE7A-C706-68DA-B5790D865ACD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0" y="3140075"/>
            <a:ext cx="6477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859" name="Rectangle 11">
            <a:extLst>
              <a:ext uri="{FF2B5EF4-FFF2-40B4-BE49-F238E27FC236}">
                <a16:creationId xmlns:a16="http://schemas.microsoft.com/office/drawing/2014/main" id="{A5FB6488-0200-D796-50DB-CB9EFC34A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9" y="4724400"/>
            <a:ext cx="2808287" cy="6477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chemeClr val="bg1"/>
                </a:solidFill>
                <a:ea typeface="宋体" panose="02010600030101010101" pitchFamily="2" charset="-122"/>
              </a:rPr>
              <a:t>不确定性避免</a:t>
            </a:r>
          </a:p>
        </p:txBody>
      </p:sp>
      <p:sp>
        <p:nvSpPr>
          <p:cNvPr id="307212" name="AutoShape 12">
            <a:extLst>
              <a:ext uri="{FF2B5EF4-FFF2-40B4-BE49-F238E27FC236}">
                <a16:creationId xmlns:a16="http://schemas.microsoft.com/office/drawing/2014/main" id="{8971B2EA-F15A-D49F-AADB-5763970623DA}"/>
              </a:ext>
            </a:extLst>
          </p:cNvPr>
          <p:cNvSpPr>
            <a:spLocks/>
          </p:cNvSpPr>
          <p:nvPr/>
        </p:nvSpPr>
        <p:spPr bwMode="auto">
          <a:xfrm>
            <a:off x="5087938" y="4292601"/>
            <a:ext cx="360362" cy="1439863"/>
          </a:xfrm>
          <a:prstGeom prst="leftBrace">
            <a:avLst>
              <a:gd name="adj1" fmla="val 33149"/>
              <a:gd name="adj2" fmla="val 50000"/>
            </a:avLst>
          </a:prstGeom>
          <a:noFill/>
          <a:ln w="381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1800">
              <a:ea typeface="宋体" panose="02010600030101010101" pitchFamily="2" charset="-122"/>
            </a:endParaRPr>
          </a:p>
        </p:txBody>
      </p:sp>
      <p:sp>
        <p:nvSpPr>
          <p:cNvPr id="307213" name="Rectangle 13">
            <a:extLst>
              <a:ext uri="{FF2B5EF4-FFF2-40B4-BE49-F238E27FC236}">
                <a16:creationId xmlns:a16="http://schemas.microsoft.com/office/drawing/2014/main" id="{3C05CE00-ACA5-DE0A-8418-4D82D7E5AB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4005263"/>
            <a:ext cx="1223962" cy="6477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chemeClr val="bg1"/>
                </a:solidFill>
                <a:ea typeface="宋体" panose="02010600030101010101" pitchFamily="2" charset="-122"/>
              </a:rPr>
              <a:t>强</a:t>
            </a:r>
          </a:p>
        </p:txBody>
      </p:sp>
      <p:sp>
        <p:nvSpPr>
          <p:cNvPr id="307214" name="Rectangle 14">
            <a:extLst>
              <a:ext uri="{FF2B5EF4-FFF2-40B4-BE49-F238E27FC236}">
                <a16:creationId xmlns:a16="http://schemas.microsoft.com/office/drawing/2014/main" id="{1E3C77B6-A9B5-DCA8-6C52-CD87BFCADB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1" y="4005263"/>
            <a:ext cx="2665413" cy="6477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chemeClr val="bg1"/>
                </a:solidFill>
                <a:ea typeface="宋体" panose="02010600030101010101" pitchFamily="2" charset="-122"/>
              </a:rPr>
              <a:t>形式化</a:t>
            </a:r>
          </a:p>
        </p:txBody>
      </p:sp>
      <p:sp>
        <p:nvSpPr>
          <p:cNvPr id="307215" name="Line 15">
            <a:extLst>
              <a:ext uri="{FF2B5EF4-FFF2-40B4-BE49-F238E27FC236}">
                <a16:creationId xmlns:a16="http://schemas.microsoft.com/office/drawing/2014/main" id="{56D61F2F-56B7-C351-82D0-B7CC130AD1F1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0" y="4292600"/>
            <a:ext cx="6477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07216" name="Rectangle 16">
            <a:extLst>
              <a:ext uri="{FF2B5EF4-FFF2-40B4-BE49-F238E27FC236}">
                <a16:creationId xmlns:a16="http://schemas.microsoft.com/office/drawing/2014/main" id="{B5448816-ADCC-D01A-5ACE-506BC01FE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5300663"/>
            <a:ext cx="1223962" cy="6477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chemeClr val="bg1"/>
                </a:solidFill>
                <a:ea typeface="宋体" panose="02010600030101010101" pitchFamily="2" charset="-122"/>
              </a:rPr>
              <a:t>弱</a:t>
            </a:r>
          </a:p>
        </p:txBody>
      </p:sp>
      <p:sp>
        <p:nvSpPr>
          <p:cNvPr id="307217" name="Rectangle 17">
            <a:extLst>
              <a:ext uri="{FF2B5EF4-FFF2-40B4-BE49-F238E27FC236}">
                <a16:creationId xmlns:a16="http://schemas.microsoft.com/office/drawing/2014/main" id="{E8B8D5A5-174B-8706-7830-33FA4C48F8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1" y="5300663"/>
            <a:ext cx="2665413" cy="6477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chemeClr val="bg1"/>
                </a:solidFill>
                <a:ea typeface="宋体" panose="02010600030101010101" pitchFamily="2" charset="-122"/>
              </a:rPr>
              <a:t>灵活性</a:t>
            </a:r>
          </a:p>
        </p:txBody>
      </p:sp>
      <p:sp>
        <p:nvSpPr>
          <p:cNvPr id="307218" name="Line 18">
            <a:extLst>
              <a:ext uri="{FF2B5EF4-FFF2-40B4-BE49-F238E27FC236}">
                <a16:creationId xmlns:a16="http://schemas.microsoft.com/office/drawing/2014/main" id="{3588C8D9-C654-0929-C76A-AE842D412D9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0" y="5588000"/>
            <a:ext cx="6477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0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30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0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30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7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7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0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0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0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7" dur="500"/>
                                        <p:tgtEl>
                                          <p:spTgt spid="30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0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6" dur="500"/>
                                        <p:tgtEl>
                                          <p:spTgt spid="30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5" grpId="0" bldLvl="0" animBg="1"/>
      <p:bldP spid="307206" grpId="0" bldLvl="0" animBg="1"/>
      <p:bldP spid="307208" grpId="0" bldLvl="0" animBg="1"/>
      <p:bldP spid="307209" grpId="0" bldLvl="0" animBg="1"/>
      <p:bldP spid="307213" grpId="0" bldLvl="0" animBg="1"/>
      <p:bldP spid="307214" grpId="0" bldLvl="0" animBg="1"/>
      <p:bldP spid="307216" grpId="0" bldLvl="0" animBg="1"/>
      <p:bldP spid="307217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>
            <a:extLst>
              <a:ext uri="{FF2B5EF4-FFF2-40B4-BE49-F238E27FC236}">
                <a16:creationId xmlns:a16="http://schemas.microsoft.com/office/drawing/2014/main" id="{EFA048BF-B89F-1728-2F60-FF07ED24F2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1557338"/>
            <a:ext cx="8280400" cy="3309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130000"/>
              </a:lnSpc>
              <a:spcBef>
                <a:spcPct val="30000"/>
              </a:spcBef>
              <a:buNone/>
            </a:pPr>
            <a:r>
              <a:rPr lang="zh-CN" altLang="en-US" sz="2000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霍夫斯泰德 ，</a:t>
            </a:r>
            <a:r>
              <a:rPr lang="zh-CN" altLang="en-US" sz="1600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（</a:t>
            </a:r>
            <a:r>
              <a:rPr lang="en-US" altLang="zh-CN" sz="1600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Geert Hofstede</a:t>
            </a:r>
            <a:r>
              <a:rPr lang="zh-CN" altLang="en-US" sz="1600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）</a:t>
            </a:r>
          </a:p>
          <a:p>
            <a:pPr eaLnBrk="1" hangingPunct="1">
              <a:lnSpc>
                <a:spcPct val="130000"/>
              </a:lnSpc>
              <a:spcBef>
                <a:spcPct val="30000"/>
              </a:spcBef>
              <a:buFontTx/>
              <a:buNone/>
            </a:pPr>
            <a:r>
              <a:rPr lang="zh-CN" altLang="en-US" sz="1600" b="0" i="0" dirty="0">
                <a:effectLst/>
                <a:latin typeface="-apple-system"/>
              </a:rPr>
              <a:t>荷兰学者</a:t>
            </a:r>
            <a:endParaRPr lang="en-US" altLang="zh-CN" sz="1600" b="0" i="0" dirty="0">
              <a:effectLst/>
              <a:latin typeface="-apple-system"/>
            </a:endParaRPr>
          </a:p>
          <a:p>
            <a:pPr eaLnBrk="1" hangingPunct="1">
              <a:lnSpc>
                <a:spcPct val="130000"/>
              </a:lnSpc>
              <a:spcBef>
                <a:spcPct val="30000"/>
              </a:spcBef>
              <a:buFontTx/>
              <a:buNone/>
            </a:pPr>
            <a:r>
              <a:rPr lang="zh-CN" altLang="en-US" sz="2000" b="1" dirty="0">
                <a:solidFill>
                  <a:srgbClr val="0000FF"/>
                </a:solidFill>
                <a:ea typeface="楷体_GB2312" pitchFamily="1" charset="-122"/>
              </a:rPr>
              <a:t>确定</a:t>
            </a:r>
            <a:r>
              <a:rPr lang="zh-CN" altLang="en-US" sz="2000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民族文化特征的维度</a:t>
            </a:r>
            <a:endParaRPr lang="en-US" altLang="zh-CN" sz="2000" b="1" dirty="0">
              <a:solidFill>
                <a:srgbClr val="0000FF"/>
              </a:solidFill>
              <a:latin typeface="楷体_GB2312" pitchFamily="1" charset="-122"/>
              <a:ea typeface="楷体_GB2312" pitchFamily="1" charset="-122"/>
            </a:endParaRPr>
          </a:p>
          <a:p>
            <a:pPr eaLnBrk="1" hangingPunct="1">
              <a:lnSpc>
                <a:spcPct val="130000"/>
              </a:lnSpc>
              <a:spcBef>
                <a:spcPct val="30000"/>
              </a:spcBef>
              <a:buFontTx/>
              <a:buNone/>
            </a:pPr>
            <a:r>
              <a:rPr lang="zh-CN" altLang="en-US" sz="2000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个人主义</a:t>
            </a:r>
            <a:r>
              <a:rPr lang="en-US" altLang="zh-CN" sz="2000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-</a:t>
            </a:r>
            <a:r>
              <a:rPr lang="zh-CN" altLang="en-US" sz="2000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集体主义</a:t>
            </a:r>
          </a:p>
          <a:p>
            <a:pPr eaLnBrk="1" hangingPunct="1">
              <a:lnSpc>
                <a:spcPct val="130000"/>
              </a:lnSpc>
              <a:spcBef>
                <a:spcPct val="30000"/>
              </a:spcBef>
              <a:buFontTx/>
              <a:buNone/>
            </a:pPr>
            <a:r>
              <a:rPr lang="zh-CN" altLang="en-US" sz="2000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权力距离</a:t>
            </a:r>
            <a:endParaRPr lang="en-US" altLang="zh-CN" sz="2000" b="1" dirty="0">
              <a:solidFill>
                <a:srgbClr val="FF0000"/>
              </a:solidFill>
              <a:latin typeface="楷体_GB2312" pitchFamily="1" charset="-122"/>
              <a:ea typeface="楷体_GB2312" pitchFamily="1" charset="-122"/>
            </a:endParaRPr>
          </a:p>
          <a:p>
            <a:pPr eaLnBrk="1" hangingPunct="1">
              <a:lnSpc>
                <a:spcPct val="130000"/>
              </a:lnSpc>
              <a:spcBef>
                <a:spcPct val="30000"/>
              </a:spcBef>
              <a:buFontTx/>
              <a:buNone/>
            </a:pPr>
            <a:r>
              <a:rPr lang="zh-CN" altLang="en-US" sz="2000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长期取向 短期取向</a:t>
            </a:r>
            <a:endParaRPr lang="en-US" altLang="zh-CN" sz="2000" b="1" dirty="0">
              <a:solidFill>
                <a:srgbClr val="FF0000"/>
              </a:solidFill>
              <a:latin typeface="楷体_GB2312" pitchFamily="1" charset="-122"/>
              <a:ea typeface="楷体_GB2312" pitchFamily="1" charset="-122"/>
            </a:endParaRPr>
          </a:p>
          <a:p>
            <a:pPr eaLnBrk="1" hangingPunct="1">
              <a:lnSpc>
                <a:spcPct val="130000"/>
              </a:lnSpc>
              <a:spcBef>
                <a:spcPct val="30000"/>
              </a:spcBef>
              <a:buFontTx/>
              <a:buNone/>
            </a:pPr>
            <a:r>
              <a:rPr lang="zh-CN" altLang="en-US" sz="2000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男性度</a:t>
            </a:r>
            <a:r>
              <a:rPr lang="en-US" altLang="zh-CN" sz="2000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-</a:t>
            </a:r>
            <a:r>
              <a:rPr lang="zh-CN" altLang="en-US" sz="2000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女性度</a:t>
            </a:r>
          </a:p>
        </p:txBody>
      </p:sp>
      <p:sp>
        <p:nvSpPr>
          <p:cNvPr id="29699" name="Text Box 3">
            <a:extLst>
              <a:ext uri="{FF2B5EF4-FFF2-40B4-BE49-F238E27FC236}">
                <a16:creationId xmlns:a16="http://schemas.microsoft.com/office/drawing/2014/main" id="{080A5955-BEFA-54F5-5E2A-6E400EF36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217488"/>
            <a:ext cx="72009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8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28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民族文化的维度</a:t>
            </a:r>
          </a:p>
        </p:txBody>
      </p:sp>
      <p:pic>
        <p:nvPicPr>
          <p:cNvPr id="300036" name="Picture 4" descr="吉尔特·霍夫斯塔德（Geert Hofstede）">
            <a:extLst>
              <a:ext uri="{FF2B5EF4-FFF2-40B4-BE49-F238E27FC236}">
                <a16:creationId xmlns:a16="http://schemas.microsoft.com/office/drawing/2014/main" id="{1AACE7C1-AA26-B2A6-1EB9-003D4B78B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7076" y="4076701"/>
            <a:ext cx="1768475" cy="239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0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0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840D15C3-63D1-62C4-385D-1E185F2557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17714" y="1268414"/>
            <a:ext cx="8650287" cy="46751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zh-CN" altLang="en-US" sz="2000" b="1">
                <a:solidFill>
                  <a:schemeClr val="tx2"/>
                </a:solidFill>
                <a:latin typeface="宋体" panose="02010600030101010101" pitchFamily="2" charset="-122"/>
              </a:rPr>
              <a:t>文化对管理的影响</a:t>
            </a:r>
          </a:p>
          <a:p>
            <a:pPr eaLnBrk="1" hangingPunct="1">
              <a:buFontTx/>
              <a:buNone/>
            </a:pPr>
            <a:r>
              <a:rPr lang="zh-CN" altLang="en-US" sz="1800" b="1">
                <a:solidFill>
                  <a:schemeClr val="tx2"/>
                </a:solidFill>
                <a:latin typeface="宋体" panose="02010600030101010101" pitchFamily="2" charset="-122"/>
              </a:rPr>
              <a:t>  </a:t>
            </a:r>
            <a:r>
              <a:rPr lang="en-US" altLang="zh-CN" sz="1800" b="1">
                <a:solidFill>
                  <a:schemeClr val="tx2"/>
                </a:solidFill>
                <a:latin typeface="宋体" panose="02010600030101010101" pitchFamily="2" charset="-122"/>
              </a:rPr>
              <a:t>(1)</a:t>
            </a:r>
            <a:r>
              <a:rPr lang="zh-CN" altLang="en-US" sz="1800" b="1">
                <a:solidFill>
                  <a:schemeClr val="tx2"/>
                </a:solidFill>
                <a:latin typeface="宋体" panose="02010600030101010101" pitchFamily="2" charset="-122"/>
              </a:rPr>
              <a:t>激励上的特点</a:t>
            </a:r>
          </a:p>
        </p:txBody>
      </p:sp>
      <p:sp>
        <p:nvSpPr>
          <p:cNvPr id="79875" name="Text Box 3">
            <a:extLst>
              <a:ext uri="{FF2B5EF4-FFF2-40B4-BE49-F238E27FC236}">
                <a16:creationId xmlns:a16="http://schemas.microsoft.com/office/drawing/2014/main" id="{76809141-B033-77B0-F43C-978AC3906B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57200"/>
            <a:ext cx="7010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Char char="n"/>
            </a:pPr>
            <a:r>
              <a:rPr lang="zh-CN" altLang="en-US" sz="3600" b="1">
                <a:solidFill>
                  <a:srgbClr val="FFFF00"/>
                </a:solidFill>
                <a:latin typeface="Times New Roman" panose="02020603050405020304" pitchFamily="18" charset="0"/>
                <a:ea typeface="楷体_GB2312" pitchFamily="1" charset="-122"/>
              </a:rPr>
              <a:t>管理心理学</a:t>
            </a:r>
          </a:p>
        </p:txBody>
      </p:sp>
      <p:graphicFrame>
        <p:nvGraphicFramePr>
          <p:cNvPr id="313348" name="Group 4">
            <a:extLst>
              <a:ext uri="{FF2B5EF4-FFF2-40B4-BE49-F238E27FC236}">
                <a16:creationId xmlns:a16="http://schemas.microsoft.com/office/drawing/2014/main" id="{FCFDFA47-52D3-6100-0A0C-39B2CE276426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2743201"/>
          <a:ext cx="8610600" cy="3886201"/>
        </p:xfrm>
        <a:graphic>
          <a:graphicData uri="http://schemas.openxmlformats.org/drawingml/2006/table">
            <a:tbl>
              <a:tblPr/>
              <a:tblGrid>
                <a:gridCol w="1103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2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美   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日   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中   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动机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成就</a:t>
                      </a: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+</a:t>
                      </a:r>
                      <a:r>
                        <a:rPr kumimoji="0" lang="zh-CN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冒险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成就</a:t>
                      </a: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+</a:t>
                      </a: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安全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生活质量</a:t>
                      </a: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+</a:t>
                      </a: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安全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需要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成就需要</a:t>
                      </a: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(</a:t>
                      </a: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个人</a:t>
                      </a: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安全 </a:t>
                      </a: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+ </a:t>
                      </a: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个人成就需要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社会需要 </a:t>
                      </a: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+ </a:t>
                      </a: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安全、个人需要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3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工作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工作丰富化</a:t>
                      </a: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,</a:t>
                      </a: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重建个人职业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集体班组成就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健康的人际关系</a:t>
                      </a: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,</a:t>
                      </a: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降低个人间竞争关系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001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楷体_GB2312" pitchFamily="1" charset="-122"/>
                          <a:ea typeface="楷体_GB2312" pitchFamily="1" charset="-122"/>
                        </a:rPr>
                        <a:t>激励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从个人主义出发，考虑组织层次，规则是获取目标的手段，打破层次与官僚的传统，建立矩阵组织。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从集体主义出发，强调民族、组织、社会、个人忠诚，最终获利。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</a:rPr>
                        <a:t>从集体主义出发，考虑国家民族、个人、企业三者利益的统一。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>
            <a:extLst>
              <a:ext uri="{FF2B5EF4-FFF2-40B4-BE49-F238E27FC236}">
                <a16:creationId xmlns:a16="http://schemas.microsoft.com/office/drawing/2014/main" id="{FA088E69-E86D-938D-751E-6F911EBBC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901" y="1649691"/>
            <a:ext cx="9744812" cy="2425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dirty="0"/>
              <a:t>男性度与女性度即社会上居于统治地位的价值标准。社会对</a:t>
            </a:r>
            <a:r>
              <a:rPr lang="zh-CN" altLang="en-US" dirty="0">
                <a:latin typeface="微软雅黑" panose="020B0503020204020204" pitchFamily="34" charset="-122"/>
              </a:rPr>
              <a:t>“</a:t>
            </a:r>
            <a:r>
              <a:rPr lang="zh-CN" altLang="en-US" dirty="0"/>
              <a:t>男子气概</a:t>
            </a:r>
            <a:r>
              <a:rPr lang="zh-CN" altLang="en-US" dirty="0">
                <a:latin typeface="微软雅黑" panose="020B0503020204020204" pitchFamily="34" charset="-122"/>
              </a:rPr>
              <a:t>”</a:t>
            </a:r>
            <a:r>
              <a:rPr lang="zh-CN" altLang="en-US" dirty="0"/>
              <a:t>的评价越高，其男子与女子之间的价值观差异也就越大。</a:t>
            </a:r>
            <a:endParaRPr lang="en-US" altLang="zh-CN" dirty="0"/>
          </a:p>
          <a:p>
            <a:pPr>
              <a:lnSpc>
                <a:spcPct val="130000"/>
              </a:lnSpc>
              <a:spcBef>
                <a:spcPct val="0"/>
              </a:spcBef>
              <a:buNone/>
            </a:pPr>
            <a:endParaRPr lang="en-US" altLang="zh-CN" dirty="0"/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zh-CN" altLang="en-US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男性度是代表在社会中</a:t>
            </a:r>
            <a:r>
              <a:rPr lang="zh-CN" altLang="en-US" b="1" dirty="0">
                <a:solidFill>
                  <a:srgbClr val="0000FF"/>
                </a:solidFill>
                <a:ea typeface="楷体_GB2312" pitchFamily="1" charset="-122"/>
              </a:rPr>
              <a:t>“</a:t>
            </a:r>
            <a:r>
              <a:rPr lang="zh-CN" altLang="en-US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男性</a:t>
            </a:r>
            <a:r>
              <a:rPr lang="zh-CN" altLang="en-US" b="1" dirty="0">
                <a:solidFill>
                  <a:srgbClr val="0000FF"/>
                </a:solidFill>
                <a:ea typeface="楷体_GB2312" pitchFamily="1" charset="-122"/>
              </a:rPr>
              <a:t>”</a:t>
            </a:r>
            <a:r>
              <a:rPr lang="zh-CN" altLang="en-US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优势的价值程度，例如，自信、获得金钱和物质、不关心他人等；女性度则相反。</a:t>
            </a:r>
          </a:p>
        </p:txBody>
      </p:sp>
      <p:sp>
        <p:nvSpPr>
          <p:cNvPr id="58371" name="Text Box 3">
            <a:extLst>
              <a:ext uri="{FF2B5EF4-FFF2-40B4-BE49-F238E27FC236}">
                <a16:creationId xmlns:a16="http://schemas.microsoft.com/office/drawing/2014/main" id="{D9C4906B-2021-7884-CF4A-85C426F611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901" y="153879"/>
            <a:ext cx="981624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3600" b="1" dirty="0">
                <a:solidFill>
                  <a:srgbClr val="FF0000"/>
                </a:solidFill>
                <a:ea typeface="宋体" panose="02010600030101010101" pitchFamily="2" charset="-122"/>
              </a:rPr>
              <a:t>Masculine VS </a:t>
            </a:r>
            <a:r>
              <a:rPr lang="en-US" altLang="zh-CN" sz="3600" b="1" dirty="0" err="1">
                <a:solidFill>
                  <a:srgbClr val="FF0000"/>
                </a:solidFill>
                <a:ea typeface="宋体" panose="02010600030101010101" pitchFamily="2" charset="-122"/>
              </a:rPr>
              <a:t>Feminality</a:t>
            </a:r>
            <a:endParaRPr lang="en-US" altLang="zh-CN" sz="36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66E295-DDA1-876B-0DEB-4D79FBBC3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Text Box 3">
            <a:extLst>
              <a:ext uri="{FF2B5EF4-FFF2-40B4-BE49-F238E27FC236}">
                <a16:creationId xmlns:a16="http://schemas.microsoft.com/office/drawing/2014/main" id="{E0261CF7-69B3-9ED6-1E7A-5EFAB34AB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901" y="153879"/>
            <a:ext cx="981624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3600" b="1" dirty="0">
                <a:solidFill>
                  <a:srgbClr val="FF0000"/>
                </a:solidFill>
                <a:ea typeface="宋体" panose="02010600030101010101" pitchFamily="2" charset="-122"/>
              </a:rPr>
              <a:t>Masculine VS </a:t>
            </a:r>
            <a:r>
              <a:rPr lang="en-US" altLang="zh-CN" sz="3600" b="1" dirty="0" err="1">
                <a:solidFill>
                  <a:srgbClr val="FF0000"/>
                </a:solidFill>
                <a:ea typeface="宋体" panose="02010600030101010101" pitchFamily="2" charset="-122"/>
              </a:rPr>
              <a:t>Feminality</a:t>
            </a:r>
            <a:endParaRPr lang="en-US" altLang="zh-CN" sz="36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04132" name="Text Box 4">
            <a:extLst>
              <a:ext uri="{FF2B5EF4-FFF2-40B4-BE49-F238E27FC236}">
                <a16:creationId xmlns:a16="http://schemas.microsoft.com/office/drawing/2014/main" id="{6AAF1637-0B4A-221F-4988-FEE9BCEE7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37" y="1791093"/>
            <a:ext cx="9556276" cy="1707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30000"/>
              </a:spcBef>
              <a:buFontTx/>
              <a:buNone/>
            </a:pPr>
            <a:r>
              <a:rPr lang="zh-CN" altLang="en-US" sz="2000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    </a:t>
            </a:r>
            <a:r>
              <a:rPr lang="zh-CN" altLang="en-US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（</a:t>
            </a:r>
            <a:r>
              <a:rPr lang="en-US" altLang="zh-CN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1</a:t>
            </a:r>
            <a:r>
              <a:rPr lang="zh-CN" altLang="en-US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）男性度：社会中性别角色是截然明确划分的；</a:t>
            </a:r>
            <a:endParaRPr lang="en-US" altLang="zh-CN" b="1" dirty="0">
              <a:solidFill>
                <a:srgbClr val="0000FF"/>
              </a:solidFill>
              <a:latin typeface="楷体_GB2312" pitchFamily="1" charset="-122"/>
              <a:ea typeface="楷体_GB2312" pitchFamily="1" charset="-122"/>
            </a:endParaRPr>
          </a:p>
          <a:p>
            <a:pPr eaLnBrk="1" hangingPunct="1">
              <a:lnSpc>
                <a:spcPct val="130000"/>
              </a:lnSpc>
              <a:spcBef>
                <a:spcPct val="30000"/>
              </a:spcBef>
              <a:buFontTx/>
              <a:buNone/>
            </a:pPr>
            <a:r>
              <a:rPr lang="en-US" altLang="zh-CN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                          </a:t>
            </a:r>
            <a:r>
              <a:rPr lang="zh-CN" altLang="en-US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社会中男性应占统治地位；</a:t>
            </a:r>
            <a:endParaRPr lang="en-US" altLang="zh-CN" b="1" dirty="0">
              <a:solidFill>
                <a:srgbClr val="0000FF"/>
              </a:solidFill>
              <a:latin typeface="楷体_GB2312" pitchFamily="1" charset="-122"/>
              <a:ea typeface="楷体_GB2312" pitchFamily="1" charset="-122"/>
            </a:endParaRPr>
          </a:p>
          <a:p>
            <a:pPr eaLnBrk="1" hangingPunct="1">
              <a:lnSpc>
                <a:spcPct val="130000"/>
              </a:lnSpc>
              <a:spcBef>
                <a:spcPct val="30000"/>
              </a:spcBef>
              <a:buFontTx/>
              <a:buNone/>
            </a:pPr>
            <a:r>
              <a:rPr lang="en-US" altLang="zh-CN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                          </a:t>
            </a:r>
            <a:r>
              <a:rPr lang="zh-CN" altLang="en-US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钱和物质是重要的；羡慕成功的有成就者等。</a:t>
            </a:r>
          </a:p>
        </p:txBody>
      </p:sp>
      <p:sp>
        <p:nvSpPr>
          <p:cNvPr id="304133" name="Text Box 5">
            <a:extLst>
              <a:ext uri="{FF2B5EF4-FFF2-40B4-BE49-F238E27FC236}">
                <a16:creationId xmlns:a16="http://schemas.microsoft.com/office/drawing/2014/main" id="{7984BE01-256B-5576-3CEB-826EE740B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37" y="3747368"/>
            <a:ext cx="10197299" cy="111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30000"/>
              </a:spcBef>
              <a:buFontTx/>
              <a:buNone/>
            </a:pPr>
            <a:r>
              <a:rPr lang="zh-CN" altLang="en-US" sz="2000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    </a:t>
            </a:r>
            <a:r>
              <a:rPr lang="zh-CN" altLang="en-US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（</a:t>
            </a:r>
            <a:r>
              <a:rPr lang="en-US" altLang="zh-CN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2</a:t>
            </a:r>
            <a:r>
              <a:rPr lang="zh-CN" altLang="en-US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）女性度：社会中的性别角色不是固定的；</a:t>
            </a:r>
            <a:endParaRPr lang="en-US" altLang="zh-CN" b="1" dirty="0">
              <a:solidFill>
                <a:srgbClr val="0000FF"/>
              </a:solidFill>
              <a:latin typeface="楷体_GB2312" pitchFamily="1" charset="-122"/>
              <a:ea typeface="楷体_GB2312" pitchFamily="1" charset="-122"/>
            </a:endParaRPr>
          </a:p>
          <a:p>
            <a:pPr eaLnBrk="1" hangingPunct="1">
              <a:lnSpc>
                <a:spcPct val="130000"/>
              </a:lnSpc>
              <a:spcBef>
                <a:spcPct val="30000"/>
              </a:spcBef>
              <a:buFontTx/>
              <a:buNone/>
            </a:pPr>
            <a:r>
              <a:rPr lang="en-US" altLang="zh-CN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                         </a:t>
            </a:r>
            <a:r>
              <a:rPr lang="zh-CN" altLang="en-US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两性间应该平等；人和环境是重要的；同情不幸者等。</a:t>
            </a:r>
          </a:p>
        </p:txBody>
      </p:sp>
    </p:spTree>
    <p:extLst>
      <p:ext uri="{BB962C8B-B14F-4D97-AF65-F5344CB8AC3E}">
        <p14:creationId xmlns:p14="http://schemas.microsoft.com/office/powerpoint/2010/main" val="6214669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4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4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4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04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04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04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32" grpId="0"/>
      <p:bldP spid="3041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BC23FCB6-5477-B874-AFCE-09811173F6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5716588" cy="1138237"/>
          </a:xfrm>
        </p:spPr>
        <p:txBody>
          <a:bodyPr/>
          <a:lstStyle/>
          <a:p>
            <a:pPr eaLnBrk="1" hangingPunct="1"/>
            <a:r>
              <a:rPr lang="zh-CN" altLang="en-US" sz="2000" b="1">
                <a:ea typeface="楷体_GB2312" pitchFamily="1" charset="-122"/>
              </a:rPr>
              <a:t>民族文化的维度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4B926132-8E42-4995-F4F9-8CED198F67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zh-CN" altLang="en-US" b="1">
                <a:solidFill>
                  <a:srgbClr val="66FF33"/>
                </a:solidFill>
                <a:latin typeface="宋体" panose="02010600030101010101" pitchFamily="2" charset="-122"/>
              </a:rPr>
              <a:t>女性度的特征</a:t>
            </a:r>
          </a:p>
          <a:p>
            <a:pPr eaLnBrk="1" hangingPunct="1">
              <a:buFontTx/>
              <a:buNone/>
            </a:pPr>
            <a:r>
              <a:rPr lang="en-US" altLang="zh-CN" b="1">
                <a:solidFill>
                  <a:srgbClr val="0000FF"/>
                </a:solidFill>
                <a:latin typeface="宋体" panose="02010600030101010101" pitchFamily="2" charset="-122"/>
              </a:rPr>
              <a:t>(1)</a:t>
            </a:r>
            <a:r>
              <a:rPr lang="zh-CN" altLang="en-US" b="1">
                <a:solidFill>
                  <a:srgbClr val="0000FF"/>
                </a:solidFill>
                <a:latin typeface="宋体" panose="02010600030101010101" pitchFamily="2" charset="-122"/>
              </a:rPr>
              <a:t>男人不必自信</a:t>
            </a:r>
            <a:r>
              <a:rPr lang="en-US" altLang="zh-CN" b="1">
                <a:solidFill>
                  <a:srgbClr val="0000FF"/>
                </a:solidFill>
                <a:latin typeface="宋体" panose="02010600030101010101" pitchFamily="2" charset="-122"/>
              </a:rPr>
              <a:t>,</a:t>
            </a:r>
            <a:r>
              <a:rPr lang="zh-CN" altLang="en-US" b="1">
                <a:solidFill>
                  <a:srgbClr val="0000FF"/>
                </a:solidFill>
                <a:latin typeface="宋体" panose="02010600030101010101" pitchFamily="2" charset="-122"/>
              </a:rPr>
              <a:t>也可哺育孩子。</a:t>
            </a:r>
          </a:p>
          <a:p>
            <a:pPr eaLnBrk="1" hangingPunct="1">
              <a:buFontTx/>
              <a:buNone/>
            </a:pPr>
            <a:r>
              <a:rPr lang="en-US" altLang="zh-CN" b="1">
                <a:solidFill>
                  <a:srgbClr val="0000FF"/>
                </a:solidFill>
                <a:latin typeface="宋体" panose="02010600030101010101" pitchFamily="2" charset="-122"/>
              </a:rPr>
              <a:t>(2)</a:t>
            </a:r>
            <a:r>
              <a:rPr lang="zh-CN" altLang="en-US" b="1">
                <a:solidFill>
                  <a:srgbClr val="0000FF"/>
                </a:solidFill>
                <a:latin typeface="宋体" panose="02010600030101010101" pitchFamily="2" charset="-122"/>
              </a:rPr>
              <a:t>男女平等。</a:t>
            </a:r>
          </a:p>
          <a:p>
            <a:pPr eaLnBrk="1" hangingPunct="1">
              <a:buFontTx/>
              <a:buNone/>
            </a:pPr>
            <a:r>
              <a:rPr lang="en-US" altLang="zh-CN" b="1">
                <a:solidFill>
                  <a:srgbClr val="0000FF"/>
                </a:solidFill>
                <a:latin typeface="宋体" panose="02010600030101010101" pitchFamily="2" charset="-122"/>
              </a:rPr>
              <a:t>(3)</a:t>
            </a:r>
            <a:r>
              <a:rPr lang="zh-CN" altLang="en-US" b="1">
                <a:solidFill>
                  <a:srgbClr val="0000FF"/>
                </a:solidFill>
                <a:latin typeface="宋体" panose="02010600030101010101" pitchFamily="2" charset="-122"/>
              </a:rPr>
              <a:t>追求生活质量</a:t>
            </a:r>
            <a:r>
              <a:rPr lang="en-US" altLang="zh-CN" b="1">
                <a:solidFill>
                  <a:srgbClr val="0000FF"/>
                </a:solidFill>
                <a:latin typeface="宋体" panose="02010600030101010101" pitchFamily="2" charset="-122"/>
              </a:rPr>
              <a:t>,</a:t>
            </a:r>
            <a:r>
              <a:rPr lang="zh-CN" altLang="en-US" b="1">
                <a:solidFill>
                  <a:srgbClr val="0000FF"/>
                </a:solidFill>
                <a:latin typeface="宋体" panose="02010600030101010101" pitchFamily="2" charset="-122"/>
              </a:rPr>
              <a:t>重视人和环境</a:t>
            </a:r>
            <a:r>
              <a:rPr lang="en-US" altLang="zh-CN" b="1">
                <a:solidFill>
                  <a:srgbClr val="0000FF"/>
                </a:solidFill>
                <a:latin typeface="宋体" panose="02010600030101010101" pitchFamily="2" charset="-122"/>
              </a:rPr>
              <a:t>,   </a:t>
            </a:r>
          </a:p>
          <a:p>
            <a:pPr eaLnBrk="1" hangingPunct="1">
              <a:buFontTx/>
              <a:buNone/>
            </a:pPr>
            <a:r>
              <a:rPr lang="en-US" altLang="zh-CN" b="1">
                <a:solidFill>
                  <a:srgbClr val="0000FF"/>
                </a:solidFill>
                <a:latin typeface="宋体" panose="02010600030101010101" pitchFamily="2" charset="-122"/>
              </a:rPr>
              <a:t>   </a:t>
            </a:r>
            <a:r>
              <a:rPr lang="zh-CN" altLang="en-US" b="1">
                <a:solidFill>
                  <a:srgbClr val="0000FF"/>
                </a:solidFill>
                <a:latin typeface="宋体" panose="02010600030101010101" pitchFamily="2" charset="-122"/>
              </a:rPr>
              <a:t>相互依赖是理想。</a:t>
            </a:r>
          </a:p>
          <a:p>
            <a:pPr eaLnBrk="1" hangingPunct="1">
              <a:buFontTx/>
              <a:buNone/>
            </a:pPr>
            <a:r>
              <a:rPr lang="en-US" altLang="zh-CN" b="1">
                <a:solidFill>
                  <a:srgbClr val="0000FF"/>
                </a:solidFill>
                <a:latin typeface="宋体" panose="02010600030101010101" pitchFamily="2" charset="-122"/>
              </a:rPr>
              <a:t>(4)</a:t>
            </a:r>
            <a:r>
              <a:rPr lang="zh-CN" altLang="en-US" b="1">
                <a:solidFill>
                  <a:srgbClr val="0000FF"/>
                </a:solidFill>
                <a:latin typeface="宋体" panose="02010600030101010101" pitchFamily="2" charset="-122"/>
              </a:rPr>
              <a:t>同情不幸者。</a:t>
            </a:r>
          </a:p>
          <a:p>
            <a:pPr eaLnBrk="1" hangingPunct="1">
              <a:buFontTx/>
              <a:buNone/>
            </a:pPr>
            <a:r>
              <a:rPr lang="en-US" altLang="zh-CN" b="1">
                <a:solidFill>
                  <a:srgbClr val="0000FF"/>
                </a:solidFill>
                <a:latin typeface="宋体" panose="02010600030101010101" pitchFamily="2" charset="-122"/>
              </a:rPr>
              <a:t>(5)</a:t>
            </a:r>
            <a:r>
              <a:rPr lang="zh-CN" altLang="en-US" b="1">
                <a:solidFill>
                  <a:srgbClr val="0000FF"/>
                </a:solidFill>
                <a:latin typeface="宋体" panose="02010600030101010101" pitchFamily="2" charset="-122"/>
              </a:rPr>
              <a:t>小和慢是美好的。</a:t>
            </a:r>
          </a:p>
          <a:p>
            <a:pPr eaLnBrk="1" hangingPunct="1"/>
            <a:endParaRPr lang="zh-CN" altLang="en-US" b="1"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BB0C28-5CAD-9D4C-1FFC-CD9F200EE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8DBC9EC0-1AB9-5AB3-73DD-33F4B075DF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solidFill>
                  <a:srgbClr val="FF0000"/>
                </a:solidFill>
              </a:rPr>
              <a:t>代表国家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C3E1F085-738B-C683-270F-1B5BB9AEB4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zh-CN" altLang="en-US" dirty="0"/>
              <a:t>美国是男性度较强的国家，企业当中重大决策通常由高层做出，    </a:t>
            </a:r>
            <a:endParaRPr lang="en-US" altLang="zh-CN" dirty="0"/>
          </a:p>
          <a:p>
            <a:pPr marL="0" indent="0" eaLnBrk="1" hangingPunct="1">
              <a:lnSpc>
                <a:spcPct val="150000"/>
              </a:lnSpc>
              <a:buNone/>
              <a:defRPr/>
            </a:pPr>
            <a:r>
              <a:rPr lang="en-US" altLang="zh-CN" dirty="0"/>
              <a:t>          </a:t>
            </a:r>
            <a:r>
              <a:rPr lang="zh-CN" altLang="en-US" dirty="0"/>
              <a:t>员工频繁变换工作，对企业缺乏认同感，</a:t>
            </a:r>
            <a:endParaRPr lang="en-US" altLang="zh-CN" dirty="0"/>
          </a:p>
          <a:p>
            <a:pPr marL="0" indent="0" eaLnBrk="1" hangingPunct="1">
              <a:lnSpc>
                <a:spcPct val="150000"/>
              </a:lnSpc>
              <a:buNone/>
              <a:defRPr/>
            </a:pPr>
            <a:r>
              <a:rPr lang="en-US" altLang="zh-CN" dirty="0"/>
              <a:t>         </a:t>
            </a:r>
            <a:r>
              <a:rPr lang="zh-CN" altLang="en-US" dirty="0"/>
              <a:t> 通常不会积极地参与管理。</a:t>
            </a:r>
            <a:endParaRPr lang="en-US" altLang="zh-CN" dirty="0"/>
          </a:p>
          <a:p>
            <a:pPr eaLnBrk="1" hangingPunct="1">
              <a:lnSpc>
                <a:spcPct val="150000"/>
              </a:lnSpc>
              <a:defRPr/>
            </a:pPr>
            <a:r>
              <a:rPr lang="zh-CN" altLang="en-US" dirty="0"/>
              <a:t>中国女性度倾向，注重和谐和道德伦理，崇尚积极入世的精神。   </a:t>
            </a:r>
            <a:endParaRPr lang="en-US" altLang="zh-CN" dirty="0"/>
          </a:p>
          <a:p>
            <a:pPr marL="0" indent="0" eaLnBrk="1" hangingPunct="1">
              <a:lnSpc>
                <a:spcPct val="150000"/>
              </a:lnSpc>
              <a:buNone/>
              <a:defRPr/>
            </a:pPr>
            <a:r>
              <a:rPr lang="en-US" altLang="zh-CN" dirty="0"/>
              <a:t>           </a:t>
            </a:r>
            <a:r>
              <a:rPr lang="zh-CN" altLang="en-US" dirty="0"/>
              <a:t>员工积极参与管理的人本主义政策。</a:t>
            </a:r>
          </a:p>
          <a:p>
            <a:pPr eaLnBrk="1" hangingPunct="1">
              <a:defRPr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92828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482553B6-E0E1-4464-52CC-94E5D7B64E18}"/>
              </a:ext>
            </a:extLst>
          </p:cNvPr>
          <p:cNvSpPr/>
          <p:nvPr/>
        </p:nvSpPr>
        <p:spPr>
          <a:xfrm>
            <a:off x="2207568" y="2999811"/>
            <a:ext cx="7704856" cy="249151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sz="3600" kern="100" dirty="0">
                <a:highlight>
                  <a:srgbClr val="00FF00"/>
                </a:highlight>
                <a:latin typeface="宋体" panose="02010600030101010101" pitchFamily="2" charset="-122"/>
                <a:cs typeface="Times New Roman" panose="02020603050405020304" pitchFamily="18" charset="0"/>
              </a:rPr>
              <a:t>案例：</a:t>
            </a:r>
            <a:r>
              <a:rPr lang="en-US" altLang="zh-CN" sz="3600" kern="100" dirty="0">
                <a:highlight>
                  <a:srgbClr val="00FF00"/>
                </a:highlight>
                <a:latin typeface="宋体" panose="02010600030101010101" pitchFamily="2" charset="-122"/>
                <a:cs typeface="Times New Roman" panose="02020603050405020304" pitchFamily="18" charset="0"/>
              </a:rPr>
              <a:t> Foreign Assignment Means Promotion?</a:t>
            </a:r>
            <a:endParaRPr lang="zh-CN" altLang="zh-CN" sz="3600" dirty="0"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zh-CN" sz="3600" kern="100" dirty="0">
                <a:highlight>
                  <a:srgbClr val="00FF00"/>
                </a:highlight>
                <a:latin typeface="宋体" panose="02010600030101010101" pitchFamily="2" charset="-122"/>
                <a:cs typeface="Times New Roman" panose="02020603050405020304" pitchFamily="18" charset="0"/>
              </a:rPr>
              <a:t>外派就一定意味着晋升吗？</a:t>
            </a:r>
            <a:endParaRPr lang="zh-CN" altLang="zh-CN" sz="3600" dirty="0"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矩形 1">
            <a:extLst>
              <a:ext uri="{FF2B5EF4-FFF2-40B4-BE49-F238E27FC236}">
                <a16:creationId xmlns:a16="http://schemas.microsoft.com/office/drawing/2014/main" id="{78034D96-0433-32DC-999A-45AEE1021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4" y="3000375"/>
            <a:ext cx="7704137" cy="2455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关于男性度与女性度</a:t>
            </a:r>
            <a:endParaRPr lang="en-US" altLang="zh-CN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参见朱勇 教学案例 </a:t>
            </a:r>
            <a:endParaRPr lang="en-US" altLang="zh-CN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p311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遭遇女权主义</a:t>
            </a:r>
            <a:endParaRPr lang="zh-CN" altLang="zh-CN" sz="360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1216</Words>
  <Application>Microsoft Office PowerPoint</Application>
  <PresentationFormat>宽屏</PresentationFormat>
  <Paragraphs>195</Paragraphs>
  <Slides>30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45" baseType="lpstr">
      <vt:lpstr>-apple-system</vt:lpstr>
      <vt:lpstr>等线</vt:lpstr>
      <vt:lpstr>等线 Light</vt:lpstr>
      <vt:lpstr>黑体</vt:lpstr>
      <vt:lpstr>楷体</vt:lpstr>
      <vt:lpstr>楷体_GB2312</vt:lpstr>
      <vt:lpstr>隶书</vt:lpstr>
      <vt:lpstr>宋体</vt:lpstr>
      <vt:lpstr>微软雅黑</vt:lpstr>
      <vt:lpstr>Arial</vt:lpstr>
      <vt:lpstr>Calibri</vt:lpstr>
      <vt:lpstr>Helvetica</vt:lpstr>
      <vt:lpstr>Times New Roman</vt:lpstr>
      <vt:lpstr>Wingdings</vt:lpstr>
      <vt:lpstr>Office 主题​​</vt:lpstr>
      <vt:lpstr>       Intercultural Business    Communication: Cases and Analyses </vt:lpstr>
      <vt:lpstr>PowerPoint 演示文稿</vt:lpstr>
      <vt:lpstr>PowerPoint 演示文稿</vt:lpstr>
      <vt:lpstr>PowerPoint 演示文稿</vt:lpstr>
      <vt:lpstr>PowerPoint 演示文稿</vt:lpstr>
      <vt:lpstr>民族文化的维度</vt:lpstr>
      <vt:lpstr>代表国家</vt:lpstr>
      <vt:lpstr>PowerPoint 演示文稿</vt:lpstr>
      <vt:lpstr>PowerPoint 演示文稿</vt:lpstr>
      <vt:lpstr>墨西哥</vt:lpstr>
      <vt:lpstr>地理概貌</vt:lpstr>
      <vt:lpstr>人口  语言  国徽   国鸟</vt:lpstr>
      <vt:lpstr>墨西哥城</vt:lpstr>
      <vt:lpstr>玛雅文化  玉米和仙人掌</vt:lpstr>
      <vt:lpstr>PowerPoint 演示文稿</vt:lpstr>
      <vt:lpstr>PowerPoint 演示文稿</vt:lpstr>
      <vt:lpstr>                    墨西哥人的性格</vt:lpstr>
      <vt:lpstr>Do  and don’t</vt:lpstr>
      <vt:lpstr>Do  and don’t</vt:lpstr>
      <vt:lpstr>Do  and don’t</vt:lpstr>
      <vt:lpstr>PowerPoint 演示文稿</vt:lpstr>
      <vt:lpstr>PowerPoint 演示文稿</vt:lpstr>
      <vt:lpstr>家庭责任</vt:lpstr>
      <vt:lpstr>职业道德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Ding Junling</dc:creator>
  <cp:lastModifiedBy>Ding Junling</cp:lastModifiedBy>
  <cp:revision>6</cp:revision>
  <dcterms:created xsi:type="dcterms:W3CDTF">2025-04-09T08:47:10Z</dcterms:created>
  <dcterms:modified xsi:type="dcterms:W3CDTF">2025-06-18T07:58:35Z</dcterms:modified>
</cp:coreProperties>
</file>