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62"/>
  </p:notesMasterIdLst>
  <p:sldIdLst>
    <p:sldId id="1031" r:id="rId6"/>
    <p:sldId id="1032" r:id="rId7"/>
    <p:sldId id="1033" r:id="rId8"/>
    <p:sldId id="1034" r:id="rId9"/>
    <p:sldId id="1172" r:id="rId10"/>
    <p:sldId id="261" r:id="rId11"/>
    <p:sldId id="1230" r:id="rId12"/>
    <p:sldId id="265" r:id="rId13"/>
    <p:sldId id="1141" r:id="rId14"/>
    <p:sldId id="1142" r:id="rId15"/>
    <p:sldId id="1143" r:id="rId16"/>
    <p:sldId id="1144" r:id="rId17"/>
    <p:sldId id="1247" r:id="rId18"/>
    <p:sldId id="1249" r:id="rId19"/>
    <p:sldId id="1145" r:id="rId20"/>
    <p:sldId id="1146" r:id="rId21"/>
    <p:sldId id="1039" r:id="rId22"/>
    <p:sldId id="1173" r:id="rId23"/>
    <p:sldId id="1231" r:id="rId24"/>
    <p:sldId id="1045" r:id="rId25"/>
    <p:sldId id="1258" r:id="rId26"/>
    <p:sldId id="1239" r:id="rId27"/>
    <p:sldId id="1240" r:id="rId28"/>
    <p:sldId id="1241" r:id="rId29"/>
    <p:sldId id="1242" r:id="rId30"/>
    <p:sldId id="1165" r:id="rId31"/>
    <p:sldId id="1243" r:id="rId32"/>
    <p:sldId id="1244" r:id="rId33"/>
    <p:sldId id="1245" r:id="rId34"/>
    <p:sldId id="1246" r:id="rId35"/>
    <p:sldId id="1148" r:id="rId36"/>
    <p:sldId id="1156" r:id="rId37"/>
    <p:sldId id="1149" r:id="rId38"/>
    <p:sldId id="1248" r:id="rId39"/>
    <p:sldId id="1257" r:id="rId40"/>
    <p:sldId id="1255" r:id="rId41"/>
    <p:sldId id="1256" r:id="rId42"/>
    <p:sldId id="1167" r:id="rId43"/>
    <p:sldId id="1150" r:id="rId44"/>
    <p:sldId id="1151" r:id="rId45"/>
    <p:sldId id="1152" r:id="rId46"/>
    <p:sldId id="1166" r:id="rId47"/>
    <p:sldId id="1168" r:id="rId48"/>
    <p:sldId id="1169" r:id="rId49"/>
    <p:sldId id="1220" r:id="rId50"/>
    <p:sldId id="1221" r:id="rId51"/>
    <p:sldId id="1153" r:id="rId52"/>
    <p:sldId id="1154" r:id="rId53"/>
    <p:sldId id="1155" r:id="rId54"/>
    <p:sldId id="1250" r:id="rId55"/>
    <p:sldId id="1234" r:id="rId56"/>
    <p:sldId id="1235" r:id="rId57"/>
    <p:sldId id="1236" r:id="rId58"/>
    <p:sldId id="1233" r:id="rId59"/>
    <p:sldId id="1232" r:id="rId60"/>
    <p:sldId id="1217" r:id="rId6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FFFF00"/>
    <a:srgbClr val="7DB8F0"/>
    <a:srgbClr val="00CC00"/>
    <a:srgbClr val="6699FF"/>
    <a:srgbClr val="84A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67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2529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3" name="文本占位符 22530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22532" name="页眉占位符 2253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2533" name="日期占位符 2253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2025-06-18</a:t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4" name="页脚占位符 2253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/>
          </a:p>
        </p:txBody>
      </p:sp>
      <p:sp>
        <p:nvSpPr>
          <p:cNvPr id="22535" name="灯片编号占位符 22534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  <a:t>39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4035" name="Rectangle 3"/>
          <p:cNvSpPr>
            <a:spLocks noGrp="1"/>
          </p:cNvSpPr>
          <p:nvPr>
            <p:ph type="body"/>
          </p:nvPr>
        </p:nvSpPr>
        <p:spPr>
          <a:xfrm>
            <a:off x="914400" y="4341813"/>
            <a:ext cx="5029200" cy="4116387"/>
          </a:xfrm>
        </p:spPr>
        <p:txBody>
          <a:bodyPr vert="horz"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>
                <a:latin typeface="Times New Roman" panose="02020603050405020304" pitchFamily="18" charset="0"/>
              </a:rPr>
              <a:t>40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6083" name="Rectangle 3"/>
          <p:cNvSpPr>
            <a:spLocks noGrp="1"/>
          </p:cNvSpPr>
          <p:nvPr>
            <p:ph type="body"/>
          </p:nvPr>
        </p:nvSpPr>
        <p:spPr>
          <a:xfrm>
            <a:off x="914400" y="4341813"/>
            <a:ext cx="5029200" cy="4116387"/>
          </a:xfrm>
        </p:spPr>
        <p:txBody>
          <a:bodyPr vert="horz"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60463"/>
            <a:ext cx="7772400" cy="10810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ClrTx/>
              <a:buSzTx/>
              <a:buFontTx/>
              <a:defRPr sz="40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1913" y="2457450"/>
            <a:ext cx="6400800" cy="1044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 sz="3000"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3000"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3000"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30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60463"/>
            <a:ext cx="7772400" cy="10810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ClrTx/>
              <a:buSzTx/>
              <a:buFontTx/>
              <a:defRPr sz="40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1913" y="2457450"/>
            <a:ext cx="6400800" cy="1044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 sz="3000"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3000"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3000"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30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9388"/>
            <a:ext cx="4032504" cy="46767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9388"/>
            <a:ext cx="4032504" cy="46767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60463"/>
            <a:ext cx="7772400" cy="10810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defRPr sz="40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1913" y="2457450"/>
            <a:ext cx="6400800" cy="1044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 sz="3000"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3000"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3000"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30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63962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889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2474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731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9822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097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1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62122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5979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700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6212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60463"/>
            <a:ext cx="7772400" cy="10810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defRPr sz="40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1913" y="2457450"/>
            <a:ext cx="6400800" cy="1044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 sz="3000"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3000"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3000"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30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24142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7129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8458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95884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695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50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9388"/>
            <a:ext cx="4032504" cy="46767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9388"/>
            <a:ext cx="4032504" cy="46767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03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4846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8442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10009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583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4213" y="1160463"/>
            <a:ext cx="7772400" cy="10810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Tx/>
              <a:defRPr sz="40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31913" y="2457450"/>
            <a:ext cx="6400800" cy="1044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 sz="3000"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 sz="3000"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 sz="3000"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 sz="3000"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 sz="30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1696087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21473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6202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9388"/>
            <a:ext cx="4032504" cy="46767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0553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538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5420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900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50734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1170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1350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2930" cy="58499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48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957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449388"/>
            <a:ext cx="8229600" cy="4676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957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449388"/>
            <a:ext cx="8229600" cy="4676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3D9510C-F059-B1A6-E938-C7DCE25AE1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225"/>
            <a:ext cx="8229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6DB79EB-A18C-B132-34C8-442729B26E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9388"/>
            <a:ext cx="8229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5218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A7D8DC7E-D6C7-7F1E-2D54-864B317D06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225"/>
            <a:ext cx="8229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15974251-9C99-606E-DF59-8BCF4FA1DB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9388"/>
            <a:ext cx="8229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244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9DE021D5-6C0C-FF88-CC68-BD1778BFE9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6225"/>
            <a:ext cx="82296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C0F5C2F1-4B10-4F67-913B-2D0D827EC9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9388"/>
            <a:ext cx="8229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479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914400" indent="-914400"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2pPr>
      <a:lvl3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3pPr>
      <a:lvl4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4pPr>
      <a:lvl5pPr marL="9144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5pPr>
      <a:lvl6pPr marL="13716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6pPr>
      <a:lvl7pPr marL="18288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7pPr>
      <a:lvl8pPr marL="22860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8pPr>
      <a:lvl9pPr marL="2743200" indent="-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91137"/>
          <p:cNvSpPr>
            <a:spLocks noGrp="1"/>
          </p:cNvSpPr>
          <p:nvPr>
            <p:ph type="ctrTitle"/>
          </p:nvPr>
        </p:nvSpPr>
        <p:spPr>
          <a:xfrm>
            <a:off x="684213" y="730250"/>
            <a:ext cx="7772400" cy="2735263"/>
          </a:xfrm>
        </p:spPr>
        <p:txBody>
          <a:bodyPr anchor="ctr"/>
          <a:lstStyle/>
          <a:p>
            <a:pPr defTabSz="914400">
              <a:buSzTx/>
            </a:pPr>
            <a:r>
              <a:rPr lang="zh-CN" altLang="en-US" sz="4400" kern="1200" baseline="0" dirty="0">
                <a:latin typeface="+mj-lt"/>
                <a:ea typeface="+mj-ea"/>
                <a:cs typeface="+mj-cs"/>
                <a:sym typeface="Calibri" panose="020F0502020204030204" pitchFamily="34" charset="0"/>
              </a:rPr>
              <a:t>     </a:t>
            </a:r>
            <a:br>
              <a:rPr lang="zh-CN" altLang="en-US" sz="4400" kern="1200" baseline="0" dirty="0">
                <a:latin typeface="+mj-lt"/>
                <a:ea typeface="+mj-ea"/>
                <a:cs typeface="+mj-cs"/>
                <a:sym typeface="Calibri" panose="020F0502020204030204" pitchFamily="34" charset="0"/>
              </a:rPr>
            </a:br>
            <a:r>
              <a:rPr lang="zh-CN" altLang="en-US" sz="4400" kern="1200" baseline="0" dirty="0">
                <a:latin typeface="+mj-lt"/>
                <a:ea typeface="+mj-ea"/>
                <a:cs typeface="+mj-cs"/>
                <a:sym typeface="Calibri" panose="020F0502020204030204" pitchFamily="34" charset="0"/>
              </a:rPr>
              <a:t> </a:t>
            </a:r>
            <a:r>
              <a:rPr lang="zh-CN" altLang="en-US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Inter</a:t>
            </a:r>
            <a:r>
              <a:rPr lang="en-US" altLang="zh-CN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cultural B</a:t>
            </a:r>
            <a:r>
              <a:rPr lang="zh-CN" altLang="en-US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u</a:t>
            </a:r>
            <a:r>
              <a:rPr lang="en-US" altLang="zh-CN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siness    </a:t>
            </a:r>
            <a:r>
              <a:rPr lang="zh-CN" altLang="en-US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C</a:t>
            </a:r>
            <a:r>
              <a:rPr lang="en-US" altLang="zh-CN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ommunication:</a:t>
            </a:r>
            <a:br>
              <a:rPr lang="en-US" altLang="zh-CN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</a:br>
            <a:r>
              <a:rPr lang="en-US" altLang="zh-CN" sz="44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Cases and Analyses</a:t>
            </a:r>
            <a:br>
              <a:rPr lang="zh-CN" altLang="en-US" sz="3600" kern="1200" baseline="0" dirty="0">
                <a:solidFill>
                  <a:srgbClr val="0000CC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</a:br>
            <a:endParaRPr lang="zh-CN" altLang="en-US" sz="3600" kern="1200" baseline="0" dirty="0">
              <a:solidFill>
                <a:srgbClr val="0000CC"/>
              </a:solidFill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146" name="副标题 91138"/>
          <p:cNvSpPr>
            <a:spLocks noGrp="1"/>
          </p:cNvSpPr>
          <p:nvPr>
            <p:ph type="subTitle" idx="1"/>
          </p:nvPr>
        </p:nvSpPr>
        <p:spPr>
          <a:xfrm>
            <a:off x="2268538" y="3357563"/>
            <a:ext cx="6508750" cy="1079500"/>
          </a:xfrm>
        </p:spPr>
        <p:txBody>
          <a:bodyPr anchor="t"/>
          <a:lstStyle/>
          <a:p>
            <a:pPr defTabSz="914400">
              <a:buSzTx/>
            </a:pPr>
            <a:r>
              <a:rPr lang="zh-CN" altLang="en-US" kern="1200" baseline="0" dirty="0">
                <a:latin typeface="+mn-lt"/>
                <a:ea typeface="+mn-ea"/>
                <a:cs typeface="+mn-cs"/>
                <a:sym typeface="Calibri" panose="020F0502020204030204" pitchFamily="34" charset="0"/>
              </a:rPr>
              <a:t>                                          </a:t>
            </a:r>
          </a:p>
          <a:p>
            <a:pPr defTabSz="914400">
              <a:buSzTx/>
            </a:pPr>
            <a:r>
              <a:rPr lang="en-US" altLang="zh-CN" kern="1200" baseline="0" dirty="0">
                <a:solidFill>
                  <a:srgbClr val="CC00CC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rPr>
              <a:t>2025.2-2025.6</a:t>
            </a:r>
          </a:p>
          <a:p>
            <a:pPr defTabSz="914400">
              <a:buSzTx/>
            </a:pPr>
            <a:endParaRPr lang="en-US" altLang="zh-CN" kern="1200" baseline="0" dirty="0">
              <a:solidFill>
                <a:srgbClr val="CC00CC"/>
              </a:solidFill>
              <a:latin typeface="+mn-lt"/>
              <a:ea typeface="+mn-ea"/>
              <a:cs typeface="+mn-cs"/>
              <a:sym typeface="Calibri" panose="020F0502020204030204" pitchFamily="34" charset="0"/>
            </a:endParaRPr>
          </a:p>
          <a:p>
            <a:pPr defTabSz="914400">
              <a:buSzTx/>
            </a:pPr>
            <a:endParaRPr lang="en-US" altLang="zh-CN" kern="1200" baseline="0" dirty="0">
              <a:solidFill>
                <a:srgbClr val="CC00CC"/>
              </a:solidFill>
              <a:latin typeface="+mn-lt"/>
              <a:ea typeface="+mn-ea"/>
              <a:cs typeface="+mn-cs"/>
              <a:sym typeface="Calibri" panose="020F0502020204030204" pitchFamily="34" charset="0"/>
            </a:endParaRPr>
          </a:p>
          <a:p>
            <a:pPr defTabSz="914400">
              <a:buSzTx/>
            </a:pPr>
            <a:endParaRPr lang="en-US" altLang="zh-CN" kern="1200" baseline="0" dirty="0">
              <a:solidFill>
                <a:srgbClr val="CC00CC"/>
              </a:solidFill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147" name="文本框 91139"/>
          <p:cNvSpPr txBox="1"/>
          <p:nvPr/>
        </p:nvSpPr>
        <p:spPr>
          <a:xfrm>
            <a:off x="2771775" y="3357563"/>
            <a:ext cx="417671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3556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9625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                          矛盾冲突</a:t>
            </a:r>
          </a:p>
        </p:txBody>
      </p:sp>
      <p:sp>
        <p:nvSpPr>
          <p:cNvPr id="96259" name="内容占位符 96258"/>
          <p:cNvSpPr>
            <a:spLocks noGrp="1"/>
          </p:cNvSpPr>
          <p:nvPr>
            <p:ph idx="1"/>
          </p:nvPr>
        </p:nvSpPr>
        <p:spPr>
          <a:xfrm>
            <a:off x="457200" y="1449388"/>
            <a:ext cx="8867328" cy="4676775"/>
          </a:xfrm>
        </p:spPr>
        <p:txBody>
          <a:bodyPr anchor="t"/>
          <a:lstStyle/>
          <a:p>
            <a:pPr fontAlgn="base"/>
            <a:r>
              <a:rPr lang="zh-CN" altLang="en-US" strike="noStrike" noProof="1"/>
              <a:t>案例主体</a:t>
            </a:r>
            <a:r>
              <a:rPr lang="en-US" altLang="zh-CN" strike="noStrike" noProof="1"/>
              <a:t>: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trike="noStrike" noProof="1"/>
              <a:t>和</a:t>
            </a:r>
            <a:r>
              <a:rPr lang="zh-CN" altLang="en-US" strike="noStrike" noProof="1">
                <a:solidFill>
                  <a:srgbClr val="FFFF00"/>
                </a:solidFill>
              </a:rPr>
              <a:t>墨西哥</a:t>
            </a:r>
            <a:r>
              <a:rPr lang="zh-CN" altLang="en-US" strike="noStrike" noProof="1"/>
              <a:t> 电信公司 </a:t>
            </a:r>
          </a:p>
          <a:p>
            <a:pPr fontAlgn="base"/>
            <a:r>
              <a:rPr lang="zh-CN" altLang="en-US" strike="noStrike" noProof="1"/>
              <a:t>问题</a:t>
            </a:r>
            <a:r>
              <a:rPr lang="en-US" altLang="zh-CN" strike="noStrike" noProof="1"/>
              <a:t>:</a:t>
            </a:r>
          </a:p>
          <a:p>
            <a:pPr fontAlgn="base"/>
            <a:r>
              <a:rPr lang="en-US" altLang="zh-CN" sz="2400" strike="noStrike" noProof="1"/>
              <a:t>1</a:t>
            </a:r>
            <a:r>
              <a:rPr lang="zh-CN" altLang="en-US" sz="2400" strike="noStrike" noProof="1"/>
              <a:t>）</a:t>
            </a:r>
            <a:r>
              <a:rPr lang="zh-CN" altLang="en-US" sz="24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z="2400" strike="noStrike" noProof="1"/>
              <a:t>公司认为赢得墨西哥公司的订单</a:t>
            </a:r>
            <a:r>
              <a:rPr lang="en-US" altLang="zh-CN" sz="2400" strike="noStrike" noProof="1"/>
              <a:t>,</a:t>
            </a:r>
            <a:r>
              <a:rPr lang="zh-CN" altLang="en-US" sz="2400" strike="noStrike" noProof="1"/>
              <a:t>主要在于产品质量，于是精心准备了产品介绍的演示稿。</a:t>
            </a:r>
          </a:p>
          <a:p>
            <a:pPr fontAlgn="base"/>
            <a:r>
              <a:rPr lang="en-US" altLang="zh-CN" sz="2400" strike="noStrike" noProof="1"/>
              <a:t>2</a:t>
            </a:r>
            <a:r>
              <a:rPr lang="zh-CN" altLang="en-US" sz="2400" strike="noStrike" noProof="1"/>
              <a:t>）</a:t>
            </a:r>
            <a:r>
              <a:rPr lang="zh-CN" altLang="en-US" sz="24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z="2400" strike="noStrike" noProof="1"/>
              <a:t>人制定紧凑的日程，</a:t>
            </a:r>
            <a:r>
              <a:rPr lang="zh-CN" altLang="en-US" sz="2400" strike="noStrike" noProof="1">
                <a:sym typeface="+mn-ea"/>
              </a:rPr>
              <a:t>认为高效安排对双方都有好处；</a:t>
            </a:r>
            <a:endParaRPr lang="zh-CN" altLang="en-US" sz="2400" strike="noStrike" noProof="1"/>
          </a:p>
          <a:p>
            <a:pPr marL="0" indent="0" fontAlgn="base">
              <a:buNone/>
            </a:pPr>
            <a:r>
              <a:rPr lang="zh-CN" altLang="en-US" sz="2400" strike="noStrike" noProof="1"/>
              <a:t>                              上午介绍产品，</a:t>
            </a:r>
            <a:r>
              <a:rPr lang="zh-CN" altLang="en-US" sz="2400" strike="noStrike" noProof="1">
                <a:sym typeface="+mn-ea"/>
              </a:rPr>
              <a:t>即使墨西哥部长不在场仍继续</a:t>
            </a:r>
          </a:p>
          <a:p>
            <a:pPr marL="0" indent="0" fontAlgn="base">
              <a:buNone/>
            </a:pPr>
            <a:r>
              <a:rPr lang="zh-CN" altLang="en-US" sz="2400" strike="noStrike" noProof="1"/>
              <a:t>                               中午午餐</a:t>
            </a:r>
            <a:r>
              <a:rPr lang="zh-CN" altLang="en-US" sz="2400" strike="noStrike" noProof="1">
                <a:sym typeface="+mn-ea"/>
              </a:rPr>
              <a:t>两个小时</a:t>
            </a:r>
            <a:r>
              <a:rPr lang="zh-CN" altLang="en-US" sz="2400" strike="noStrike" noProof="1"/>
              <a:t>，</a:t>
            </a:r>
          </a:p>
          <a:p>
            <a:pPr marL="0" indent="0" fontAlgn="base">
              <a:buNone/>
            </a:pPr>
            <a:r>
              <a:rPr lang="zh-CN" altLang="en-US" sz="2400" strike="noStrike" noProof="1"/>
              <a:t>                               下午产品提问环节，</a:t>
            </a:r>
          </a:p>
          <a:p>
            <a:pPr marL="0" indent="0" fontAlgn="base">
              <a:buNone/>
            </a:pPr>
            <a:r>
              <a:rPr lang="zh-CN" altLang="en-US" sz="2400" strike="noStrike" noProof="1"/>
              <a:t>                                之后他们就飞回美国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10035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en-US" sz="2800" dirty="0"/>
              <a:t>）</a:t>
            </a:r>
            <a:r>
              <a:rPr lang="zh-CN" altLang="en-US" sz="2800" dirty="0">
                <a:solidFill>
                  <a:srgbClr val="FFFF00"/>
                </a:solidFill>
              </a:rPr>
              <a:t>墨西哥</a:t>
            </a:r>
            <a:r>
              <a:rPr lang="zh-CN" altLang="en-US" sz="2800" dirty="0"/>
              <a:t>人先是迟到了一个小时，之后在介绍产品的过程中，</a:t>
            </a:r>
            <a:r>
              <a:rPr lang="zh-CN" altLang="en-US" sz="2800" dirty="0">
                <a:solidFill>
                  <a:srgbClr val="FFFF00"/>
                </a:solidFill>
              </a:rPr>
              <a:t>墨西哥</a:t>
            </a:r>
            <a:r>
              <a:rPr lang="zh-CN" altLang="en-US" sz="2800" dirty="0"/>
              <a:t>的电信部长出去接电话，他不在场时产品介绍仍在继续，认为不尊重。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en-US" sz="2800" dirty="0"/>
              <a:t>）法国为和</a:t>
            </a:r>
            <a:r>
              <a:rPr lang="zh-CN" altLang="en-US" sz="2800" dirty="0">
                <a:solidFill>
                  <a:srgbClr val="FFFF00"/>
                </a:solidFill>
              </a:rPr>
              <a:t>墨西哥</a:t>
            </a:r>
            <a:r>
              <a:rPr lang="zh-CN" altLang="en-US" sz="2800" dirty="0"/>
              <a:t>公司建立关系准备用</a:t>
            </a:r>
            <a:r>
              <a:rPr lang="en-US" altLang="zh-CN" sz="2800" b="1" dirty="0"/>
              <a:t>2</a:t>
            </a:r>
            <a:r>
              <a:rPr lang="zh-CN" altLang="en-US" sz="2800" dirty="0"/>
              <a:t>周的时间，而美国公司只用</a:t>
            </a:r>
            <a:r>
              <a:rPr lang="en-US" altLang="zh-CN" sz="2800" b="1" dirty="0"/>
              <a:t>1</a:t>
            </a:r>
            <a:r>
              <a:rPr lang="zh-CN" altLang="en-US" sz="2800" dirty="0"/>
              <a:t>天</a:t>
            </a:r>
            <a:r>
              <a:rPr lang="en-US" altLang="zh-CN" sz="2800" dirty="0"/>
              <a:t>----</a:t>
            </a:r>
            <a:r>
              <a:rPr lang="zh-CN" altLang="en-US" sz="2800" dirty="0"/>
              <a:t>法国公司赢得了订单。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9728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                         原因分析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5842" name="文本占位符 9728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>
              <a:lnSpc>
                <a:spcPct val="150000"/>
              </a:lnSpc>
            </a:pPr>
            <a:r>
              <a:rPr lang="zh-CN" altLang="en-US" strike="noStrike" noProof="1"/>
              <a:t>时间观念上的不同取向</a:t>
            </a:r>
            <a:endParaRPr lang="en-US" altLang="zh-CN" strike="noStrike" noProof="1"/>
          </a:p>
          <a:p>
            <a:pPr marL="0" indent="0" fontAlgn="base">
              <a:lnSpc>
                <a:spcPct val="150000"/>
              </a:lnSpc>
              <a:buNone/>
            </a:pPr>
            <a:endParaRPr lang="zh-CN" altLang="en-US" strike="noStrike" noProof="1"/>
          </a:p>
          <a:p>
            <a:pPr fontAlgn="base">
              <a:lnSpc>
                <a:spcPct val="150000"/>
              </a:lnSpc>
            </a:pP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trike="noStrike" noProof="1"/>
              <a:t>单时制文化，为了提高工作效率，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trike="noStrike" noProof="1"/>
              <a:t>公司习惯制定紧凑的日程安排，强调守时的重要性，他们认为不能同时处理多件事情，开会就是开会，不应该有任何的打断。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3395C7-727F-4468-A98A-931F9691E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美国人的时间观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DAB5BC6-68CF-5748-A9B0-88CB10D9C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540000"/>
            <a:ext cx="6667500" cy="2977232"/>
          </a:xfrm>
        </p:spPr>
      </p:pic>
    </p:spTree>
    <p:extLst>
      <p:ext uri="{BB962C8B-B14F-4D97-AF65-F5344CB8AC3E}">
        <p14:creationId xmlns:p14="http://schemas.microsoft.com/office/powerpoint/2010/main" val="354931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EEF4D-8BE8-4EE2-D3CF-869F5BA6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191B1F"/>
                </a:solidFill>
                <a:latin typeface="-apple-system"/>
              </a:rPr>
              <a:t>单时制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9AF1E-E3EC-65A0-1B47-9E114CBE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一次只做一件事，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集中精力，固定时间内完成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这样可做更多事，且效率更高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此外，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工作时长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=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成功   越长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=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越努力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=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越成功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172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占位符 10137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zh-CN" altLang="en-US" strike="noStrike" noProof="1">
                <a:solidFill>
                  <a:srgbClr val="FFFF00"/>
                </a:solidFill>
              </a:rPr>
              <a:t>墨</a:t>
            </a:r>
            <a:r>
              <a:rPr lang="zh-CN" altLang="en-US" b="1" strike="noStrike" noProof="1">
                <a:solidFill>
                  <a:srgbClr val="FFFF00"/>
                </a:solidFill>
              </a:rPr>
              <a:t>西哥</a:t>
            </a:r>
            <a:endParaRPr lang="en-US" altLang="zh-CN" b="1" strike="noStrike" noProof="1">
              <a:solidFill>
                <a:srgbClr val="FFFF00"/>
              </a:solidFill>
            </a:endParaRPr>
          </a:p>
          <a:p>
            <a:pPr fontAlgn="base"/>
            <a:r>
              <a:rPr lang="zh-CN" altLang="en-US" strike="noStrike" noProof="1"/>
              <a:t>多时制</a:t>
            </a:r>
            <a:endParaRPr lang="en-US" altLang="zh-CN" strike="noStrike" noProof="1"/>
          </a:p>
          <a:p>
            <a:pPr fontAlgn="base"/>
            <a:r>
              <a:rPr lang="zh-CN" altLang="en-US" strike="noStrike" noProof="1"/>
              <a:t>和睦人际关系更重要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</a:t>
            </a:r>
            <a:r>
              <a:rPr lang="zh-CN" altLang="en-US" strike="noStrike" noProof="1">
                <a:solidFill>
                  <a:srgbClr val="FFFF00"/>
                </a:solidFill>
              </a:rPr>
              <a:t>  墨西哥</a:t>
            </a:r>
            <a:r>
              <a:rPr lang="zh-CN" altLang="en-US" strike="noStrike" noProof="1"/>
              <a:t>人迟到 </a:t>
            </a:r>
            <a:r>
              <a:rPr lang="en-US" altLang="zh-CN" b="1" strike="noStrike" noProof="1"/>
              <a:t>1</a:t>
            </a:r>
            <a:r>
              <a:rPr lang="zh-CN" altLang="en-US" strike="noStrike" noProof="1"/>
              <a:t>小时，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  同时处理多件</a:t>
            </a:r>
            <a:r>
              <a:rPr lang="zh-CN" altLang="en-US" b="1" strike="noStrike" noProof="1"/>
              <a:t>事情</a:t>
            </a:r>
            <a:r>
              <a:rPr lang="en-US" altLang="zh-CN" b="1" strike="noStrike" noProof="1"/>
              <a:t>--</a:t>
            </a:r>
            <a:r>
              <a:rPr lang="zh-CN" altLang="en-US" strike="noStrike" noProof="1"/>
              <a:t>电信部长开会接电话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 </a:t>
            </a:r>
            <a:endParaRPr lang="en-US" altLang="zh-CN" strike="noStrike" noProof="1"/>
          </a:p>
          <a:p>
            <a:pPr marL="0" indent="0" fontAlgn="base">
              <a:buNone/>
            </a:pPr>
            <a:r>
              <a:rPr lang="zh-CN" altLang="en-US" strike="noStrike" noProof="1"/>
              <a:t>（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美国人</a:t>
            </a:r>
            <a:r>
              <a:rPr lang="zh-CN" altLang="en-US" strike="noStrike" noProof="1"/>
              <a:t>无法理解；</a:t>
            </a:r>
            <a:r>
              <a:rPr lang="zh-CN" altLang="en-US" strike="noStrike" noProof="1">
                <a:solidFill>
                  <a:srgbClr val="FFFF00"/>
                </a:solidFill>
              </a:rPr>
              <a:t>墨西哥</a:t>
            </a:r>
            <a:r>
              <a:rPr lang="zh-CN" altLang="en-US" strike="noStrike" noProof="1"/>
              <a:t>人无法忍受）</a:t>
            </a:r>
          </a:p>
          <a:p>
            <a:pPr fontAlgn="base"/>
            <a:r>
              <a:rPr lang="zh-CN" altLang="en-US" strike="noStrike" noProof="1"/>
              <a:t>最后不欢而散</a:t>
            </a:r>
          </a:p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983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                       文化沟通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7890" name="文本占位符 98306"/>
          <p:cNvSpPr>
            <a:spLocks noGrp="1"/>
          </p:cNvSpPr>
          <p:nvPr>
            <p:ph idx="1"/>
          </p:nvPr>
        </p:nvSpPr>
        <p:spPr>
          <a:xfrm>
            <a:off x="457200" y="944560"/>
            <a:ext cx="8229600" cy="5181600"/>
          </a:xfrm>
        </p:spPr>
        <p:txBody>
          <a:bodyPr anchor="t"/>
          <a:lstStyle/>
          <a:p>
            <a:pPr fontAlgn="base"/>
            <a:r>
              <a:rPr lang="zh-CN" altLang="en-US" strike="noStrike" noProof="1"/>
              <a:t>时间观</a:t>
            </a:r>
          </a:p>
          <a:p>
            <a:pPr fontAlgn="base"/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美方</a:t>
            </a:r>
          </a:p>
          <a:p>
            <a:pPr fontAlgn="base">
              <a:buNone/>
            </a:pPr>
            <a:r>
              <a:rPr lang="zh-CN" altLang="en-US" strike="noStrike" noProof="1"/>
              <a:t> </a:t>
            </a:r>
            <a:r>
              <a:rPr lang="en-US" altLang="zh-CN" strike="noStrike" noProof="1"/>
              <a:t>1</a:t>
            </a:r>
            <a:r>
              <a:rPr lang="zh-CN" altLang="en-US" strike="noStrike" noProof="1"/>
              <a:t>）了解墨西哥</a:t>
            </a:r>
            <a:r>
              <a:rPr lang="zh-CN" altLang="en-US" noProof="1"/>
              <a:t>多时制</a:t>
            </a:r>
            <a:r>
              <a:rPr lang="zh-CN" altLang="en-US" strike="noStrike" noProof="1"/>
              <a:t>，弹性</a:t>
            </a:r>
            <a:r>
              <a:rPr lang="zh-CN" altLang="en-US" strike="noStrike" noProof="1">
                <a:sym typeface="+mn-ea"/>
              </a:rPr>
              <a:t>安排时间</a:t>
            </a:r>
            <a:endParaRPr lang="zh-CN" altLang="en-US" strike="noStrike" noProof="1"/>
          </a:p>
          <a:p>
            <a:pPr marL="0" indent="0" fontAlgn="base">
              <a:buNone/>
            </a:pPr>
            <a:r>
              <a:rPr lang="en-US" altLang="zh-CN" strike="noStrike" noProof="1"/>
              <a:t>2</a:t>
            </a:r>
            <a:r>
              <a:rPr lang="zh-CN" altLang="en-US" strike="noStrike" noProof="1"/>
              <a:t>）对不守时或不时打断工作进程理解；</a:t>
            </a:r>
          </a:p>
          <a:p>
            <a:pPr marL="0" indent="0" fontAlgn="base">
              <a:buNone/>
            </a:pPr>
            <a:r>
              <a:rPr lang="en-US" altLang="zh-CN" strike="noStrike" noProof="1"/>
              <a:t>3</a:t>
            </a:r>
            <a:r>
              <a:rPr lang="zh-CN" altLang="en-US" strike="noStrike" noProof="1"/>
              <a:t>）花时间建立长期和谐关系，非只讲效率；</a:t>
            </a:r>
            <a:endParaRPr lang="en-US" altLang="zh-CN" strike="noStrike" noProof="1"/>
          </a:p>
          <a:p>
            <a:pPr fontAlgn="base"/>
            <a:r>
              <a:rPr lang="zh-CN" altLang="en-US" strike="noStrike" noProof="1">
                <a:solidFill>
                  <a:srgbClr val="FFFF00"/>
                </a:solidFill>
              </a:rPr>
              <a:t>墨方</a:t>
            </a:r>
            <a:endParaRPr lang="zh-CN" altLang="en-US" strike="noStrike" noProof="1"/>
          </a:p>
          <a:p>
            <a:pPr marL="0" indent="0" fontAlgn="base">
              <a:buNone/>
            </a:pPr>
            <a:r>
              <a:rPr lang="en-US" altLang="zh-CN" strike="noStrike" noProof="1"/>
              <a:t>1</a:t>
            </a:r>
            <a:r>
              <a:rPr lang="zh-CN" altLang="en-US" strike="noStrike" noProof="1"/>
              <a:t>）了解美方单</a:t>
            </a:r>
            <a:r>
              <a:rPr lang="zh-CN" altLang="en-US" noProof="1"/>
              <a:t>时制</a:t>
            </a:r>
            <a:r>
              <a:rPr lang="zh-CN" altLang="en-US" strike="noStrike" noProof="1"/>
              <a:t>，要注重守时</a:t>
            </a:r>
          </a:p>
          <a:p>
            <a:pPr marL="0" indent="0" fontAlgn="base">
              <a:buNone/>
            </a:pPr>
            <a:r>
              <a:rPr lang="en-US" altLang="zh-CN" strike="noStrike" noProof="1"/>
              <a:t>2</a:t>
            </a:r>
            <a:r>
              <a:rPr lang="zh-CN" altLang="en-US" strike="noStrike" noProof="1"/>
              <a:t>）同一时间只做一</a:t>
            </a:r>
            <a:r>
              <a:rPr lang="zh-CN" altLang="en-US" b="1" strike="noStrike" noProof="1"/>
              <a:t>事</a:t>
            </a:r>
          </a:p>
          <a:p>
            <a:pPr marL="0" indent="0" fontAlgn="base">
              <a:buNone/>
            </a:pPr>
            <a:r>
              <a:rPr lang="en-US" altLang="zh-CN" b="1" strike="noStrike" noProof="1"/>
              <a:t>3</a:t>
            </a:r>
            <a:r>
              <a:rPr lang="zh-CN" altLang="en-US" b="1" strike="noStrike" noProof="1"/>
              <a:t>）</a:t>
            </a:r>
            <a:r>
              <a:rPr lang="zh-CN" altLang="en-US" strike="noStrike" noProof="1"/>
              <a:t>不随意改变日程， 效率比关系重要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9932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fontAlgn="base"/>
            <a:r>
              <a:rPr lang="zh-CN" altLang="en-US" strike="noStrike" noProof="1"/>
              <a:t>                              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时间观  美国</a:t>
            </a:r>
            <a:r>
              <a:rPr lang="en-US" altLang="zh-CN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日本</a:t>
            </a:r>
          </a:p>
        </p:txBody>
      </p:sp>
      <p:sp>
        <p:nvSpPr>
          <p:cNvPr id="38914" name="文本占位符 9933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endParaRPr lang="zh-CN" altLang="en-US" strike="noStrike" noProof="1"/>
          </a:p>
          <a:p>
            <a:pPr fontAlgn="base"/>
            <a:r>
              <a:rPr lang="en-US" altLang="zh-CN" sz="3000" strike="noStrike" noProof="1"/>
              <a:t>Cultural Clash in a Multicultural Team</a:t>
            </a:r>
          </a:p>
          <a:p>
            <a:pPr fontAlgn="base"/>
            <a:r>
              <a:rPr lang="zh-CN" altLang="zh-CN" i="1" strike="noStrike" noProof="1"/>
              <a:t>会议原定于上午9点开始，可等人来齐正式</a:t>
            </a:r>
            <a:r>
              <a:rPr lang="zh-CN" altLang="en-US" i="1" strike="noStrike" noProof="1"/>
              <a:t>开始</a:t>
            </a:r>
            <a:r>
              <a:rPr lang="zh-CN" altLang="zh-CN" i="1" strike="noStrike" noProof="1"/>
              <a:t>已经9:45 了 ，</a:t>
            </a:r>
            <a:r>
              <a:rPr lang="zh-CN" altLang="en-US" i="1" strike="noStrike" noProof="1"/>
              <a:t>开</a:t>
            </a:r>
            <a:r>
              <a:rPr lang="zh-CN" altLang="zh-CN" i="1" strike="noStrike" noProof="1"/>
              <a:t>会过程中，美国人和印度尼西亚人、日本人之间又有很多不愉快的插曲</a:t>
            </a:r>
            <a:r>
              <a:rPr lang="en-US" altLang="zh-CN" sz="3000" i="1" strike="noStrike" noProof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pPr fontAlgn="base"/>
            <a:endParaRPr lang="en-US" altLang="zh-CN" sz="3000" i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/>
            <a:r>
              <a:rPr lang="zh-CN" altLang="en-US" strike="noStrike" noProof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请看案例</a:t>
            </a:r>
          </a:p>
          <a:p>
            <a:pPr fontAlgn="base">
              <a:buNone/>
            </a:pPr>
            <a:endParaRPr lang="zh-CN" altLang="en-US" strike="noStrike" noProof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迈克</a:t>
            </a:r>
            <a:r>
              <a:rPr lang="zh-CN" altLang="en-US" sz="2800" dirty="0">
                <a:solidFill>
                  <a:srgbClr val="FF0000"/>
                </a:solidFill>
              </a:rPr>
              <a:t>美国</a:t>
            </a:r>
            <a:r>
              <a:rPr lang="zh-CN" altLang="en-US" sz="2800" dirty="0"/>
              <a:t>德克萨斯州 项目经理，在</a:t>
            </a:r>
            <a:r>
              <a:rPr lang="zh-CN" altLang="en-US" sz="2800" dirty="0">
                <a:solidFill>
                  <a:srgbClr val="0000CC"/>
                </a:solidFill>
              </a:rPr>
              <a:t>印尼</a:t>
            </a:r>
            <a:endParaRPr lang="en-US" altLang="zh-CN" sz="2800" dirty="0"/>
          </a:p>
          <a:p>
            <a:r>
              <a:rPr lang="zh-CN" altLang="en-US" sz="2800" dirty="0"/>
              <a:t>上午</a:t>
            </a:r>
            <a:r>
              <a:rPr lang="en-US" altLang="zh-CN" sz="2800" dirty="0">
                <a:solidFill>
                  <a:srgbClr val="FF0000"/>
                </a:solidFill>
              </a:rPr>
              <a:t>9</a:t>
            </a:r>
            <a:r>
              <a:rPr lang="zh-CN" altLang="en-US" sz="2800" dirty="0">
                <a:solidFill>
                  <a:srgbClr val="FF0000"/>
                </a:solidFill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</a:rPr>
              <a:t>00 </a:t>
            </a:r>
            <a:r>
              <a:rPr lang="zh-CN" altLang="en-US" sz="2800" dirty="0"/>
              <a:t>会议，9：20，三位印尼人才来</a:t>
            </a:r>
            <a:endParaRPr lang="en-US" altLang="zh-CN" sz="2800" dirty="0"/>
          </a:p>
          <a:p>
            <a:r>
              <a:rPr lang="zh-CN" altLang="en-US" sz="2800" dirty="0"/>
              <a:t>且带3个本未邀请的人</a:t>
            </a:r>
            <a:r>
              <a:rPr lang="en-US" altLang="zh-CN" sz="2800" dirty="0"/>
              <a:t>--</a:t>
            </a:r>
            <a:r>
              <a:rPr lang="zh-CN" altLang="en-US" sz="2800" dirty="0"/>
              <a:t>不得不重排座 多拿椅</a:t>
            </a:r>
          </a:p>
          <a:p>
            <a:r>
              <a:rPr lang="zh-CN" altLang="en-US" sz="2800" dirty="0"/>
              <a:t>四个</a:t>
            </a:r>
            <a:r>
              <a:rPr lang="zh-CN" altLang="en-US" sz="2800" dirty="0">
                <a:solidFill>
                  <a:srgbClr val="CC0099"/>
                </a:solidFill>
              </a:rPr>
              <a:t>日本人</a:t>
            </a:r>
            <a:r>
              <a:rPr lang="zh-CN" altLang="en-US" sz="2800" dirty="0"/>
              <a:t>更换座位坐在一起</a:t>
            </a:r>
            <a:endParaRPr lang="en-US" altLang="zh-CN" sz="2800" dirty="0"/>
          </a:p>
          <a:p>
            <a:r>
              <a:rPr lang="zh-CN" altLang="en-US" sz="2800" dirty="0"/>
              <a:t>待印尼高级成员致开幕词  发言多出</a:t>
            </a:r>
            <a:r>
              <a:rPr lang="en-US" altLang="zh-CN" sz="2800" dirty="0"/>
              <a:t>10</a:t>
            </a:r>
            <a:r>
              <a:rPr lang="zh-CN" altLang="en-US" sz="2800" dirty="0"/>
              <a:t>分钟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>
                <a:solidFill>
                  <a:srgbClr val="FF0000"/>
                </a:solidFill>
              </a:rPr>
              <a:t>9：45</a:t>
            </a:r>
            <a:r>
              <a:rPr lang="zh-CN" altLang="en-US" sz="2800" dirty="0"/>
              <a:t>开始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E8E52B-49D2-4B52-B03B-88730C9A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5865515"/>
          </a:xfrm>
        </p:spPr>
        <p:txBody>
          <a:bodyPr/>
          <a:lstStyle/>
          <a:p>
            <a:r>
              <a:rPr lang="zh-CN" altLang="en-US" sz="2400" dirty="0"/>
              <a:t>迈问有什么问题 没有人主动提出第一个问题</a:t>
            </a:r>
            <a:endParaRPr lang="en-US" altLang="zh-CN" sz="2400" dirty="0"/>
          </a:p>
          <a:p>
            <a:r>
              <a:rPr lang="zh-CN" altLang="en-US" sz="2400" dirty="0"/>
              <a:t>有人问布迪问题，印尼的成员都参加讨论了</a:t>
            </a:r>
            <a:endParaRPr lang="en-US" altLang="zh-CN" sz="2400" dirty="0"/>
          </a:p>
          <a:p>
            <a:r>
              <a:rPr lang="zh-CN" altLang="en-US" sz="2400" dirty="0"/>
              <a:t>印尼成员</a:t>
            </a:r>
            <a:r>
              <a:rPr lang="zh-CN" altLang="en-US" sz="2400" dirty="0">
                <a:solidFill>
                  <a:srgbClr val="FF0000"/>
                </a:solidFill>
              </a:rPr>
              <a:t>不着边际地</a:t>
            </a:r>
            <a:r>
              <a:rPr lang="zh-CN" altLang="en-US" sz="2400" dirty="0"/>
              <a:t>闲扯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  <a:p>
            <a:r>
              <a:rPr lang="zh-CN" altLang="en-US" sz="2400" dirty="0"/>
              <a:t>迈克和美技术主管</a:t>
            </a:r>
            <a:r>
              <a:rPr lang="zh-CN" altLang="en-US" sz="2400" dirty="0">
                <a:solidFill>
                  <a:srgbClr val="FF0000"/>
                </a:solidFill>
              </a:rPr>
              <a:t>发生争执</a:t>
            </a:r>
            <a:r>
              <a:rPr lang="zh-CN" altLang="en-US" sz="2400" dirty="0"/>
              <a:t>，印尼和日本人</a:t>
            </a:r>
            <a:r>
              <a:rPr lang="zh-CN" altLang="en-US" sz="2400" dirty="0">
                <a:solidFill>
                  <a:srgbClr val="CC0099"/>
                </a:solidFill>
              </a:rPr>
              <a:t>惊呆</a:t>
            </a:r>
            <a:endParaRPr lang="en-US" altLang="zh-CN" sz="2400" dirty="0">
              <a:solidFill>
                <a:srgbClr val="CC0099"/>
              </a:solidFill>
            </a:endParaRPr>
          </a:p>
          <a:p>
            <a:endParaRPr lang="en-US" altLang="zh-CN" sz="2400" dirty="0">
              <a:solidFill>
                <a:srgbClr val="CC0099"/>
              </a:solidFill>
            </a:endParaRPr>
          </a:p>
          <a:p>
            <a:r>
              <a:rPr lang="zh-CN" altLang="en-US" sz="2400" dirty="0"/>
              <a:t>十点半，印尼人和日本人提议休息，有咖啡无小吃印尼人极为不满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  <a:p>
            <a:r>
              <a:rPr lang="zh-CN" altLang="en-US" sz="2400" dirty="0"/>
              <a:t>迈克希望投票表决 </a:t>
            </a:r>
            <a:r>
              <a:rPr lang="zh-CN" altLang="en-US" sz="2400" dirty="0">
                <a:solidFill>
                  <a:srgbClr val="FF0000"/>
                </a:solidFill>
              </a:rPr>
              <a:t>日</a:t>
            </a:r>
            <a:r>
              <a:rPr lang="zh-CN" altLang="en-US" sz="2400" dirty="0"/>
              <a:t>团长需征求总部意见，一周后反馈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346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2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None/>
            </a:pPr>
            <a:r>
              <a:rPr lang="zh-CN" altLang="en-US" sz="3900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第五讲   单时制  多时制</a:t>
            </a:r>
            <a:endParaRPr lang="en-US" altLang="zh-CN" sz="40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0547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</a:t>
            </a:r>
            <a:r>
              <a:rPr lang="en-US" altLang="zh-CN" dirty="0"/>
              <a:t>Questions for discussion</a:t>
            </a:r>
          </a:p>
        </p:txBody>
      </p:sp>
      <p:sp>
        <p:nvSpPr>
          <p:cNvPr id="105475" name="内容占位符 10547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sz="3100" dirty="0"/>
              <a:t>1</a:t>
            </a:r>
            <a:r>
              <a:rPr lang="zh-CN" altLang="en-US" sz="3100" dirty="0"/>
              <a:t>．</a:t>
            </a:r>
            <a:r>
              <a:rPr lang="en-US" altLang="zh-CN" sz="3100" dirty="0"/>
              <a:t>Did the Indonesians get to the meeting on time?What are the differences in  Indonesian and the American time concept?</a:t>
            </a:r>
          </a:p>
          <a:p>
            <a:pPr marL="0" indent="0">
              <a:buNone/>
            </a:pPr>
            <a:endParaRPr lang="en-US" altLang="zh-CN" sz="3100" dirty="0"/>
          </a:p>
          <a:p>
            <a:r>
              <a:rPr lang="en-US" altLang="zh-CN" sz="3100" dirty="0"/>
              <a:t>2</a:t>
            </a:r>
            <a:r>
              <a:rPr lang="zh-CN" altLang="en-US" sz="3100" dirty="0"/>
              <a:t>．</a:t>
            </a:r>
            <a:r>
              <a:rPr lang="en-US" altLang="zh-CN" sz="3100" dirty="0"/>
              <a:t>Was Mike comfortable with silent reaction when he invited questions from the participants?Why?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F2885-C570-6158-A95E-ECFA67C8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05473">
            <a:extLst>
              <a:ext uri="{FF2B5EF4-FFF2-40B4-BE49-F238E27FC236}">
                <a16:creationId xmlns:a16="http://schemas.microsoft.com/office/drawing/2014/main" id="{E7748C02-7149-3AAE-D509-7FAFE826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</a:t>
            </a:r>
            <a:r>
              <a:rPr lang="en-US" altLang="zh-CN" dirty="0"/>
              <a:t>Questions for discussion</a:t>
            </a:r>
          </a:p>
        </p:txBody>
      </p:sp>
      <p:sp>
        <p:nvSpPr>
          <p:cNvPr id="105475" name="内容占位符 105474">
            <a:extLst>
              <a:ext uri="{FF2B5EF4-FFF2-40B4-BE49-F238E27FC236}">
                <a16:creationId xmlns:a16="http://schemas.microsoft.com/office/drawing/2014/main" id="{1110A766-43B9-85E5-4AC1-9790544D9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sz="3100" dirty="0"/>
              <a:t>3.Did Mike conclude with a final dicision on what they had been discussing?Why?How do you explain the answer of </a:t>
            </a:r>
            <a:r>
              <a:rPr lang="en-US" altLang="zh-CN" sz="3100" dirty="0" err="1"/>
              <a:t>Mr.Yamaguchi</a:t>
            </a:r>
            <a:r>
              <a:rPr lang="en-US" altLang="zh-CN" sz="3100" dirty="0"/>
              <a:t>?</a:t>
            </a:r>
          </a:p>
          <a:p>
            <a:pPr marL="0" indent="0">
              <a:buNone/>
            </a:pPr>
            <a:endParaRPr lang="en-US" altLang="zh-CN" sz="3100" dirty="0"/>
          </a:p>
          <a:p>
            <a:r>
              <a:rPr lang="en-US" altLang="zh-CN" sz="3100" dirty="0"/>
              <a:t>4.If the participants were Chinese, do you think the same story could happen? Why?</a:t>
            </a:r>
          </a:p>
        </p:txBody>
      </p:sp>
    </p:spTree>
    <p:extLst>
      <p:ext uri="{BB962C8B-B14F-4D97-AF65-F5344CB8AC3E}">
        <p14:creationId xmlns:p14="http://schemas.microsoft.com/office/powerpoint/2010/main" val="412689492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12641">
            <a:extLst>
              <a:ext uri="{FF2B5EF4-FFF2-40B4-BE49-F238E27FC236}">
                <a16:creationId xmlns:a16="http://schemas.microsoft.com/office/drawing/2014/main" id="{95C5C445-D91A-84EB-8465-196B8687C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                                                                        矛盾冲突</a:t>
            </a:r>
            <a:br>
              <a:rPr lang="zh-CN" altLang="en-US" sz="2800"/>
            </a:br>
            <a:endParaRPr lang="zh-CN" altLang="en-US" sz="2800"/>
          </a:p>
        </p:txBody>
      </p:sp>
      <p:sp>
        <p:nvSpPr>
          <p:cNvPr id="32770" name="文本占位符 112642">
            <a:extLst>
              <a:ext uri="{FF2B5EF4-FFF2-40B4-BE49-F238E27FC236}">
                <a16:creationId xmlns:a16="http://schemas.microsoft.com/office/drawing/2014/main" id="{F66A1209-CFBF-4906-8F09-27A7C48C9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49388"/>
            <a:ext cx="8578850" cy="4676775"/>
          </a:xfrm>
        </p:spPr>
        <p:txBody>
          <a:bodyPr/>
          <a:lstStyle/>
          <a:p>
            <a:pPr>
              <a:defRPr/>
            </a:pPr>
            <a:r>
              <a:rPr lang="zh-CN" altLang="en-US" dirty="0"/>
              <a:t>案例主体</a:t>
            </a:r>
            <a:r>
              <a:rPr lang="en-US" altLang="zh-CN" dirty="0"/>
              <a:t>:</a:t>
            </a:r>
            <a:r>
              <a:rPr lang="zh-CN" altLang="en-US" dirty="0">
                <a:solidFill>
                  <a:srgbClr val="FFFF00"/>
                </a:solidFill>
              </a:rPr>
              <a:t>美国</a:t>
            </a:r>
            <a:r>
              <a:rPr lang="zh-CN" altLang="en-US" dirty="0"/>
              <a:t>人、</a:t>
            </a:r>
            <a:r>
              <a:rPr lang="zh-CN" altLang="en-US" dirty="0">
                <a:solidFill>
                  <a:srgbClr val="FF00FF"/>
                </a:solidFill>
              </a:rPr>
              <a:t>印度尼西人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00CC00"/>
                </a:solidFill>
              </a:rPr>
              <a:t>日本人</a:t>
            </a:r>
            <a:r>
              <a:rPr lang="zh-CN" altLang="en-US" dirty="0"/>
              <a:t> </a:t>
            </a:r>
          </a:p>
          <a:p>
            <a:pPr>
              <a:defRPr/>
            </a:pPr>
            <a:r>
              <a:rPr lang="en-US" altLang="zh-CN" dirty="0"/>
              <a:t>1</a:t>
            </a:r>
            <a:r>
              <a:rPr lang="zh-CN" altLang="en-US" dirty="0"/>
              <a:t>）上午</a:t>
            </a:r>
            <a:r>
              <a:rPr lang="en-US" altLang="zh-CN" b="1" dirty="0"/>
              <a:t>9:00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FF"/>
                </a:solidFill>
              </a:rPr>
              <a:t>印尼</a:t>
            </a:r>
            <a:r>
              <a:rPr lang="zh-CN" altLang="en-US" dirty="0"/>
              <a:t>晚到</a:t>
            </a:r>
            <a:r>
              <a:rPr lang="en-US" altLang="zh-CN" b="1" dirty="0"/>
              <a:t>20</a:t>
            </a:r>
            <a:r>
              <a:rPr lang="zh-CN" altLang="en-US" dirty="0"/>
              <a:t>分钟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dirty="0"/>
              <a:t>          </a:t>
            </a:r>
            <a:r>
              <a:rPr lang="zh-CN" altLang="en-US" dirty="0"/>
              <a:t> 另一位印尼高级成员更晚  </a:t>
            </a:r>
            <a:r>
              <a:rPr lang="en-US" altLang="zh-CN" b="1" dirty="0"/>
              <a:t>5</a:t>
            </a:r>
            <a:r>
              <a:rPr lang="zh-CN" altLang="en-US" dirty="0"/>
              <a:t>分钟致辞延长 </a:t>
            </a:r>
            <a:r>
              <a:rPr lang="en-US" altLang="zh-CN" b="1" dirty="0"/>
              <a:t>10</a:t>
            </a:r>
            <a:r>
              <a:rPr lang="zh-CN" altLang="en-US" dirty="0"/>
              <a:t>分钟，          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dirty="0"/>
              <a:t> </a:t>
            </a:r>
            <a:r>
              <a:rPr lang="zh-CN" altLang="en-US" dirty="0"/>
              <a:t>           </a:t>
            </a:r>
            <a:r>
              <a:rPr lang="en-US" altLang="zh-CN" dirty="0"/>
              <a:t>9</a:t>
            </a:r>
            <a:r>
              <a:rPr lang="en-US" altLang="zh-CN" b="1" dirty="0"/>
              <a:t>:45</a:t>
            </a:r>
            <a:r>
              <a:rPr lang="zh-CN" altLang="en-US" dirty="0"/>
              <a:t>才开始；</a:t>
            </a:r>
          </a:p>
          <a:p>
            <a:pPr>
              <a:defRPr/>
            </a:pPr>
            <a:r>
              <a:rPr lang="en-US" altLang="zh-CN" dirty="0"/>
              <a:t>2</a:t>
            </a:r>
            <a:r>
              <a:rPr lang="zh-CN" altLang="en-US" dirty="0"/>
              <a:t>）讨论中，让</a:t>
            </a:r>
            <a:r>
              <a:rPr lang="zh-CN" altLang="en-US" dirty="0">
                <a:solidFill>
                  <a:srgbClr val="FFFF00"/>
                </a:solidFill>
              </a:rPr>
              <a:t>美国人</a:t>
            </a:r>
            <a:r>
              <a:rPr lang="zh-CN" altLang="en-US" dirty="0"/>
              <a:t>更生气</a:t>
            </a:r>
            <a:r>
              <a:rPr lang="zh-CN" altLang="en-US" dirty="0">
                <a:solidFill>
                  <a:srgbClr val="FF00FF"/>
                </a:solidFill>
              </a:rPr>
              <a:t>印尼人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dirty="0"/>
              <a:t>           </a:t>
            </a:r>
            <a:r>
              <a:rPr lang="zh-CN" altLang="en-US" dirty="0"/>
              <a:t>扯闲话；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占位符 113666">
            <a:extLst>
              <a:ext uri="{FF2B5EF4-FFF2-40B4-BE49-F238E27FC236}">
                <a16:creationId xmlns:a16="http://schemas.microsoft.com/office/drawing/2014/main" id="{F2C93984-6E9E-4092-1483-20A2AAD12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9388"/>
            <a:ext cx="8867775" cy="4676775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FF00"/>
                </a:solidFill>
              </a:rPr>
              <a:t>美国人</a:t>
            </a:r>
            <a:r>
              <a:rPr lang="zh-CN" altLang="en-US" dirty="0"/>
              <a:t>请大家就安排和目的提想法，沉默；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FF00"/>
                </a:solidFill>
              </a:rPr>
              <a:t>美国</a:t>
            </a:r>
            <a:r>
              <a:rPr lang="zh-CN" altLang="en-US" dirty="0"/>
              <a:t>主管</a:t>
            </a:r>
            <a:r>
              <a:rPr lang="en-US" altLang="zh-CN" dirty="0"/>
              <a:t>Mike</a:t>
            </a:r>
            <a:r>
              <a:rPr lang="zh-CN" altLang="en-US" dirty="0"/>
              <a:t>和技术人员</a:t>
            </a:r>
            <a:r>
              <a:rPr lang="en-US" altLang="zh-CN" dirty="0"/>
              <a:t>Robert</a:t>
            </a:r>
            <a:r>
              <a:rPr lang="zh-CN" altLang="en-US" dirty="0"/>
              <a:t>激烈争论让</a:t>
            </a:r>
            <a:r>
              <a:rPr lang="zh-CN" altLang="en-US" dirty="0">
                <a:solidFill>
                  <a:srgbClr val="00CC00"/>
                </a:solidFill>
              </a:rPr>
              <a:t>日本人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FF"/>
                </a:solidFill>
              </a:rPr>
              <a:t>印尼人</a:t>
            </a:r>
            <a:r>
              <a:rPr lang="zh-CN" altLang="en-US" dirty="0"/>
              <a:t>难以接受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5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FF00"/>
                </a:solidFill>
              </a:rPr>
              <a:t>美国人</a:t>
            </a:r>
            <a:r>
              <a:rPr lang="zh-CN" altLang="en-US" dirty="0"/>
              <a:t>本想作最后决定，但</a:t>
            </a:r>
            <a:r>
              <a:rPr lang="zh-CN" altLang="en-US" dirty="0">
                <a:solidFill>
                  <a:srgbClr val="00CC00"/>
                </a:solidFill>
              </a:rPr>
              <a:t>日本人</a:t>
            </a:r>
            <a:r>
              <a:rPr lang="zh-CN" altLang="en-US" dirty="0"/>
              <a:t>却需征求总部意见要一周后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06497">
            <a:extLst>
              <a:ext uri="{FF2B5EF4-FFF2-40B4-BE49-F238E27FC236}">
                <a16:creationId xmlns:a16="http://schemas.microsoft.com/office/drawing/2014/main" id="{1961D4C0-57E3-DE97-63AC-22F58ECC1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    原因分析</a:t>
            </a:r>
          </a:p>
        </p:txBody>
      </p:sp>
      <p:sp>
        <p:nvSpPr>
          <p:cNvPr id="106499" name="内容占位符 106498">
            <a:extLst>
              <a:ext uri="{FF2B5EF4-FFF2-40B4-BE49-F238E27FC236}">
                <a16:creationId xmlns:a16="http://schemas.microsoft.com/office/drawing/2014/main" id="{40AC3207-A58A-07E0-0B00-C0EFFFBF5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200" noProof="1">
                <a:solidFill>
                  <a:schemeClr val="hlink"/>
                </a:solidFill>
              </a:rPr>
              <a:t>问题</a:t>
            </a:r>
            <a:r>
              <a:rPr lang="en-US" altLang="zh-CN" sz="2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en-US" altLang="zh-CN" sz="2200" noProof="1">
                <a:solidFill>
                  <a:schemeClr val="hlink"/>
                </a:solidFill>
              </a:rPr>
              <a:t>:  </a:t>
            </a:r>
            <a:r>
              <a:rPr lang="zh-CN" altLang="en-US" sz="28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美国</a:t>
            </a:r>
            <a:r>
              <a:rPr lang="zh-CN" altLang="en-US" sz="2800" noProof="1">
                <a:solidFill>
                  <a:schemeClr val="hlink"/>
                </a:solidFill>
              </a:rPr>
              <a:t>和</a:t>
            </a:r>
            <a:r>
              <a:rPr lang="zh-CN" altLang="en-US" sz="2800" noProof="1">
                <a:solidFill>
                  <a:schemeClr val="folHlink"/>
                </a:solidFill>
              </a:rPr>
              <a:t>印尼</a:t>
            </a:r>
            <a:r>
              <a:rPr lang="zh-CN" altLang="en-US" sz="2800" noProof="1">
                <a:solidFill>
                  <a:schemeClr val="hlink"/>
                </a:solidFill>
              </a:rPr>
              <a:t>时间观</a:t>
            </a:r>
            <a:endParaRPr lang="en-US" altLang="zh-CN" sz="2800" noProof="1">
              <a:solidFill>
                <a:schemeClr val="hlink"/>
              </a:solidFill>
            </a:endParaRPr>
          </a:p>
          <a:p>
            <a:pPr>
              <a:defRPr/>
            </a:pPr>
            <a:endParaRPr lang="en-US" altLang="zh-CN" sz="2200" noProof="1">
              <a:solidFill>
                <a:schemeClr val="hlink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200" noProof="1">
                <a:solidFill>
                  <a:schemeClr val="folHlink"/>
                </a:solidFill>
              </a:rPr>
              <a:t>     </a:t>
            </a:r>
            <a:r>
              <a:rPr lang="zh-CN" altLang="en-US" sz="2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美方</a:t>
            </a:r>
            <a:endParaRPr lang="zh-CN" altLang="en-US" sz="2200" noProof="1">
              <a:solidFill>
                <a:schemeClr val="folHlink"/>
              </a:solidFill>
            </a:endParaRPr>
          </a:p>
          <a:p>
            <a:pPr>
              <a:defRPr/>
            </a:pPr>
            <a:r>
              <a:rPr lang="en-US" altLang="zh-CN" sz="2200" noProof="1"/>
              <a:t>1</a:t>
            </a:r>
            <a:r>
              <a:rPr lang="zh-CN" altLang="en-US" sz="2200" noProof="1"/>
              <a:t>）</a:t>
            </a:r>
            <a:r>
              <a:rPr lang="en-US" altLang="zh-CN" sz="2200" noProof="1"/>
              <a:t>“</a:t>
            </a:r>
            <a:r>
              <a:rPr lang="zh-CN" altLang="en-US" sz="2200" noProof="1"/>
              <a:t>单时制</a:t>
            </a:r>
            <a:r>
              <a:rPr lang="en-US" altLang="zh-CN" sz="2200" noProof="1"/>
              <a:t>”</a:t>
            </a:r>
            <a:r>
              <a:rPr lang="zh-CN" altLang="en-US" sz="2200" noProof="1"/>
              <a:t>，守时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2200" noProof="1"/>
              <a:t>            印尼人迟到或致辞超时间是不守时</a:t>
            </a:r>
          </a:p>
          <a:p>
            <a:pPr>
              <a:defRPr/>
            </a:pPr>
            <a:r>
              <a:rPr lang="en-US" altLang="zh-CN" sz="2200" noProof="1"/>
              <a:t>2</a:t>
            </a:r>
            <a:r>
              <a:rPr lang="zh-CN" altLang="en-US" sz="2200" noProof="1"/>
              <a:t>）在同一时间段只做一件事情，开会即开会，不应有打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2200" noProof="1"/>
              <a:t>            断</a:t>
            </a:r>
            <a:r>
              <a:rPr lang="en-US" altLang="zh-CN" sz="2200" noProof="1"/>
              <a:t>---</a:t>
            </a:r>
            <a:r>
              <a:rPr lang="zh-CN" altLang="en-US" sz="2200" noProof="1"/>
              <a:t>出去接电话或聊天；</a:t>
            </a:r>
            <a:endParaRPr lang="en-US" altLang="zh-CN" sz="2200" noProof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2200" noProof="1"/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200" noProof="1">
                <a:solidFill>
                  <a:schemeClr val="folHlink"/>
                </a:solidFill>
              </a:rPr>
              <a:t>     印尼方</a:t>
            </a:r>
          </a:p>
          <a:p>
            <a:pPr>
              <a:defRPr/>
            </a:pPr>
            <a:r>
              <a:rPr lang="en-US" altLang="zh-CN" sz="2200" noProof="1"/>
              <a:t>1</a:t>
            </a:r>
            <a:r>
              <a:rPr lang="zh-CN" altLang="en-US" sz="2200" noProof="1"/>
              <a:t>）</a:t>
            </a:r>
            <a:r>
              <a:rPr lang="en-US" altLang="zh-CN" sz="2200" noProof="1"/>
              <a:t>“</a:t>
            </a:r>
            <a:r>
              <a:rPr lang="zh-CN" altLang="en-US" sz="2200" noProof="1"/>
              <a:t>多时制</a:t>
            </a:r>
            <a:r>
              <a:rPr lang="en-US" altLang="zh-CN" sz="2200" noProof="1"/>
              <a:t>”</a:t>
            </a:r>
            <a:r>
              <a:rPr lang="zh-CN" altLang="en-US" sz="2200" noProof="1"/>
              <a:t>国家，和谐的人际关系比制定或严格遵守时</a:t>
            </a:r>
            <a:endParaRPr lang="en-US" altLang="zh-CN" sz="2200" noProof="1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2200" noProof="1"/>
              <a:t>            </a:t>
            </a:r>
            <a:r>
              <a:rPr lang="zh-CN" altLang="en-US" sz="2200" noProof="1"/>
              <a:t>间安排更重要；</a:t>
            </a:r>
          </a:p>
          <a:p>
            <a:pPr>
              <a:defRPr/>
            </a:pPr>
            <a:r>
              <a:rPr lang="en-US" altLang="zh-CN" sz="2200" noProof="1"/>
              <a:t>2</a:t>
            </a:r>
            <a:r>
              <a:rPr lang="zh-CN" altLang="en-US" sz="2200" noProof="1"/>
              <a:t>）同一个时间段可以同时做几件事情，如开会时聊天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占位符 111618">
            <a:extLst>
              <a:ext uri="{FF2B5EF4-FFF2-40B4-BE49-F238E27FC236}">
                <a16:creationId xmlns:a16="http://schemas.microsoft.com/office/drawing/2014/main" id="{832C2E6A-C3D9-094C-253A-F7E626FE4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2" y="836712"/>
            <a:ext cx="8547735" cy="46767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CN" altLang="en-US" noProof="1">
                <a:solidFill>
                  <a:srgbClr val="FF0000"/>
                </a:solidFill>
              </a:rPr>
              <a:t>问题</a:t>
            </a:r>
            <a:r>
              <a:rPr lang="en-US" altLang="zh-CN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</a:t>
            </a:r>
            <a:r>
              <a:rPr lang="zh-CN" altLang="en-US" noProof="1">
                <a:solidFill>
                  <a:srgbClr val="FF0000"/>
                </a:solidFill>
              </a:rPr>
              <a:t>：对沉默和公开争论的看法</a:t>
            </a:r>
            <a:endParaRPr lang="en-US" altLang="zh-CN" noProof="1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0000CC"/>
              </a:solidFill>
            </a:endParaRPr>
          </a:p>
          <a:p>
            <a:pPr>
              <a:lnSpc>
                <a:spcPts val="4200"/>
              </a:lnSpc>
              <a:defRPr/>
            </a:pPr>
            <a:r>
              <a:rPr lang="en-US" altLang="zh-CN" noProof="1"/>
              <a:t>1</a:t>
            </a:r>
            <a:r>
              <a:rPr lang="zh-CN" altLang="en-US" noProof="1"/>
              <a:t>）</a:t>
            </a:r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美方</a:t>
            </a:r>
            <a:r>
              <a:rPr lang="zh-CN" altLang="en-US" noProof="1"/>
              <a:t>，交谈 辩论是追求真理，沉默会被认为无能力没有积极性；</a:t>
            </a:r>
          </a:p>
          <a:p>
            <a:pPr>
              <a:lnSpc>
                <a:spcPts val="4200"/>
              </a:lnSpc>
              <a:defRPr/>
            </a:pPr>
            <a:r>
              <a:rPr lang="en-US" altLang="zh-CN" noProof="1"/>
              <a:t>2</a:t>
            </a:r>
            <a:r>
              <a:rPr lang="zh-CN" altLang="en-US" noProof="1"/>
              <a:t>）</a:t>
            </a:r>
            <a:r>
              <a:rPr lang="zh-CN" altLang="en-US" noProof="1">
                <a:solidFill>
                  <a:schemeClr val="folHlink"/>
                </a:solidFill>
              </a:rPr>
              <a:t>日本和印尼方</a:t>
            </a:r>
            <a:r>
              <a:rPr lang="zh-CN" altLang="en-US" noProof="1"/>
              <a:t>，受佛教的影响，</a:t>
            </a:r>
            <a:r>
              <a:rPr lang="en-US" altLang="zh-CN" noProof="1"/>
              <a:t>“</a:t>
            </a:r>
            <a:r>
              <a:rPr lang="zh-CN" altLang="en-US" noProof="1"/>
              <a:t>沉默是金</a:t>
            </a:r>
            <a:r>
              <a:rPr lang="en-US" altLang="zh-CN" noProof="1"/>
              <a:t>”</a:t>
            </a:r>
            <a:r>
              <a:rPr lang="zh-CN" altLang="en-US" noProof="1"/>
              <a:t>，</a:t>
            </a:r>
          </a:p>
          <a:p>
            <a:pPr marL="0" indent="0">
              <a:lnSpc>
                <a:spcPts val="4200"/>
              </a:lnSpc>
              <a:buFont typeface="Arial" panose="020B0604020202020204" pitchFamily="34" charset="0"/>
              <a:buNone/>
              <a:defRPr/>
            </a:pPr>
            <a:r>
              <a:rPr lang="zh-CN" altLang="en-US" noProof="1"/>
              <a:t>           日本人的沉默：</a:t>
            </a:r>
          </a:p>
          <a:p>
            <a:pPr marL="0" indent="0">
              <a:lnSpc>
                <a:spcPts val="4200"/>
              </a:lnSpc>
              <a:buFont typeface="Arial" panose="020B0604020202020204" pitchFamily="34" charset="0"/>
              <a:buNone/>
              <a:defRPr/>
            </a:pPr>
            <a:r>
              <a:rPr lang="zh-CN" altLang="en-US" noProof="1"/>
              <a:t>         </a:t>
            </a:r>
            <a:r>
              <a:rPr lang="en-US" altLang="zh-CN" noProof="1"/>
              <a:t>a</a:t>
            </a:r>
            <a:r>
              <a:rPr lang="zh-CN" altLang="en-US" noProof="1"/>
              <a:t>可信，善于交谈反而让人不可信</a:t>
            </a:r>
          </a:p>
          <a:p>
            <a:pPr marL="0" indent="0">
              <a:lnSpc>
                <a:spcPts val="4200"/>
              </a:lnSpc>
              <a:buFont typeface="Arial" panose="020B0604020202020204" pitchFamily="34" charset="0"/>
              <a:buNone/>
              <a:defRPr/>
            </a:pPr>
            <a:r>
              <a:rPr lang="zh-CN" altLang="en-US" noProof="1"/>
              <a:t>         </a:t>
            </a:r>
            <a:r>
              <a:rPr lang="en-US" altLang="zh-CN" noProof="1"/>
              <a:t>b</a:t>
            </a:r>
            <a:r>
              <a:rPr lang="zh-CN" altLang="en-US" noProof="1"/>
              <a:t>可避免冲突或尴尬</a:t>
            </a:r>
            <a:r>
              <a:rPr lang="en-US" altLang="zh-CN" noProof="1"/>
              <a:t>--</a:t>
            </a:r>
            <a:r>
              <a:rPr lang="zh-CN" altLang="en-US" noProof="1"/>
              <a:t>面子，避免冲突</a:t>
            </a:r>
          </a:p>
          <a:p>
            <a:pPr>
              <a:lnSpc>
                <a:spcPts val="4200"/>
              </a:lnSpc>
              <a:defRPr/>
            </a:pPr>
            <a:r>
              <a:rPr lang="en-US" altLang="zh-CN" noProof="1"/>
              <a:t>3</a:t>
            </a:r>
            <a:r>
              <a:rPr lang="zh-CN" altLang="en-US" noProof="1"/>
              <a:t>）美国人想让大家提议时</a:t>
            </a:r>
          </a:p>
          <a:p>
            <a:pPr marL="0" indent="0">
              <a:lnSpc>
                <a:spcPts val="4200"/>
              </a:lnSpc>
              <a:buFont typeface="Arial" panose="020B0604020202020204" pitchFamily="34" charset="0"/>
              <a:buNone/>
              <a:defRPr/>
            </a:pPr>
            <a:r>
              <a:rPr lang="zh-CN" altLang="en-US" noProof="1"/>
              <a:t>           没人主动发言</a:t>
            </a:r>
          </a:p>
          <a:p>
            <a:pPr>
              <a:lnSpc>
                <a:spcPct val="90000"/>
              </a:lnSpc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中国人看沉默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论语  巧言令色  鲜矣仁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雄辩滔滔 旁征博引 左右逢源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沉默是金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114690">
            <a:extLst>
              <a:ext uri="{FF2B5EF4-FFF2-40B4-BE49-F238E27FC236}">
                <a16:creationId xmlns:a16="http://schemas.microsoft.com/office/drawing/2014/main" id="{637929B2-DC23-D8B6-0323-430673B2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9385"/>
            <a:ext cx="8686800" cy="4676775"/>
          </a:xfrm>
        </p:spPr>
        <p:txBody>
          <a:bodyPr/>
          <a:lstStyle/>
          <a:p>
            <a:pPr>
              <a:defRPr/>
            </a:pPr>
            <a:r>
              <a:rPr lang="zh-CN" altLang="en-US" noProof="1">
                <a:solidFill>
                  <a:srgbClr val="FF0000"/>
                </a:solidFill>
              </a:rPr>
              <a:t>问题</a:t>
            </a:r>
            <a:r>
              <a:rPr lang="en-US" altLang="zh-CN" noProof="1">
                <a:solidFill>
                  <a:srgbClr val="FF0000"/>
                </a:solidFill>
              </a:rPr>
              <a:t>3 “</a:t>
            </a:r>
            <a:r>
              <a:rPr lang="zh-CN" altLang="en-US" noProof="1">
                <a:solidFill>
                  <a:srgbClr val="FF0000"/>
                </a:solidFill>
              </a:rPr>
              <a:t>个人主义与集体主义</a:t>
            </a:r>
            <a:r>
              <a:rPr lang="en-US" altLang="zh-CN" noProof="1">
                <a:solidFill>
                  <a:srgbClr val="FF0000"/>
                </a:solidFill>
              </a:rPr>
              <a:t>”</a:t>
            </a:r>
          </a:p>
          <a:p>
            <a:pPr>
              <a:defRPr/>
            </a:pPr>
            <a:endParaRPr lang="en-US" altLang="zh-CN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美方</a:t>
            </a:r>
            <a:r>
              <a:rPr lang="zh-CN" altLang="en-US" noProof="1"/>
              <a:t>个人主义，</a:t>
            </a:r>
            <a:r>
              <a:rPr lang="en-US" altLang="zh-CN" noProof="1"/>
              <a:t>--</a:t>
            </a:r>
            <a:r>
              <a:rPr lang="zh-CN" altLang="en-US" noProof="1"/>
              <a:t>个人有权作决定，会议即将结束，迈克望就最后决定达成一致</a:t>
            </a:r>
            <a:endParaRPr lang="en-US" altLang="zh-CN" noProof="1"/>
          </a:p>
          <a:p>
            <a:pPr>
              <a:lnSpc>
                <a:spcPct val="150000"/>
              </a:lnSpc>
              <a:defRPr/>
            </a:pPr>
            <a:endParaRPr lang="zh-CN" altLang="en-US" noProof="1"/>
          </a:p>
          <a:p>
            <a:pPr>
              <a:lnSpc>
                <a:spcPct val="150000"/>
              </a:lnSpc>
              <a:defRPr/>
            </a:pPr>
            <a:r>
              <a:rPr lang="zh-CN" altLang="en-US" noProof="1">
                <a:solidFill>
                  <a:schemeClr val="folHlink"/>
                </a:solidFill>
              </a:rPr>
              <a:t>日本</a:t>
            </a:r>
            <a:r>
              <a:rPr lang="zh-CN" altLang="en-US" noProof="1"/>
              <a:t>集体主义</a:t>
            </a:r>
            <a:r>
              <a:rPr lang="en-US" altLang="zh-CN" noProof="1"/>
              <a:t>--</a:t>
            </a:r>
            <a:r>
              <a:rPr lang="zh-CN" altLang="en-US" noProof="1"/>
              <a:t>重要</a:t>
            </a:r>
            <a:r>
              <a:rPr lang="zh-CN" altLang="en-US" b="1" noProof="1"/>
              <a:t>事情应</a:t>
            </a:r>
            <a:r>
              <a:rPr lang="zh-CN" altLang="en-US" noProof="1"/>
              <a:t>由集体协商再作决定，</a:t>
            </a:r>
            <a:endParaRPr lang="en-US" altLang="zh-CN" noProof="1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noProof="1"/>
              <a:t>     </a:t>
            </a:r>
            <a:r>
              <a:rPr lang="zh-CN" altLang="en-US" noProof="1"/>
              <a:t>山口说还需征求总部意见，大概要一周的时间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117761">
            <a:extLst>
              <a:ext uri="{FF2B5EF4-FFF2-40B4-BE49-F238E27FC236}">
                <a16:creationId xmlns:a16="http://schemas.microsoft.com/office/drawing/2014/main" id="{16C52875-C6F2-C253-4FAF-652C975E8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文化沟通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7106" name="文本占位符 117762">
            <a:extLst>
              <a:ext uri="{FF2B5EF4-FFF2-40B4-BE49-F238E27FC236}">
                <a16:creationId xmlns:a16="http://schemas.microsoft.com/office/drawing/2014/main" id="{56B70E79-D536-8767-739B-70E3CE26C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456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zh-CN" altLang="en-US" sz="3000" noProof="1"/>
              <a:t>互相理解，互相包容</a:t>
            </a:r>
          </a:p>
          <a:p>
            <a:pPr>
              <a:defRPr/>
            </a:pPr>
            <a:r>
              <a:rPr lang="zh-CN" altLang="en-US" sz="3000" noProof="1">
                <a:solidFill>
                  <a:schemeClr val="folHlink"/>
                </a:solidFill>
              </a:rPr>
              <a:t>印尼人</a:t>
            </a:r>
            <a:r>
              <a:rPr lang="zh-CN" altLang="en-US" sz="3000" noProof="1"/>
              <a:t>和美国等西方国家商务往来</a:t>
            </a:r>
            <a:endParaRPr lang="en-US" altLang="zh-CN" sz="3000" noProof="1"/>
          </a:p>
          <a:p>
            <a:pPr marL="0" indent="0">
              <a:buNone/>
              <a:defRPr/>
            </a:pPr>
            <a:r>
              <a:rPr lang="en-US" altLang="zh-CN" sz="3000" noProof="1"/>
              <a:t>    </a:t>
            </a:r>
            <a:r>
              <a:rPr lang="zh-CN" altLang="en-US" sz="3000" noProof="1"/>
              <a:t>准时，专心做好一件事</a:t>
            </a:r>
          </a:p>
          <a:p>
            <a:pPr>
              <a:defRPr/>
            </a:pPr>
            <a:endParaRPr lang="en-US" altLang="zh-CN" sz="3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美国人</a:t>
            </a:r>
            <a:r>
              <a:rPr lang="zh-CN" altLang="en-US" sz="3000" noProof="1"/>
              <a:t>对印尼人的不守时也应有准备</a:t>
            </a:r>
            <a:endParaRPr lang="en-US" altLang="zh-CN" sz="3000" noProof="1"/>
          </a:p>
          <a:p>
            <a:pPr marL="0" indent="0">
              <a:buNone/>
              <a:defRPr/>
            </a:pPr>
            <a:r>
              <a:rPr lang="en-US" altLang="zh-CN" sz="3000" noProof="1"/>
              <a:t>    </a:t>
            </a:r>
            <a:r>
              <a:rPr lang="zh-CN" altLang="en-US" sz="3000" noProof="1"/>
              <a:t>时间安排松散，留余地</a:t>
            </a:r>
            <a:endParaRPr lang="en-US" altLang="zh-CN" sz="3000" noProof="1"/>
          </a:p>
          <a:p>
            <a:pPr>
              <a:defRPr/>
            </a:pPr>
            <a:endParaRPr lang="zh-CN" altLang="en-US" sz="3000" noProof="1"/>
          </a:p>
          <a:p>
            <a:pPr>
              <a:defRPr/>
            </a:pPr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同</a:t>
            </a:r>
            <a:r>
              <a:rPr lang="zh-CN" altLang="en-US" sz="3000" noProof="1">
                <a:solidFill>
                  <a:schemeClr val="folHlink"/>
                </a:solidFill>
              </a:rPr>
              <a:t>日本人或印尼人</a:t>
            </a:r>
            <a:r>
              <a:rPr lang="zh-CN" altLang="en-US" sz="3000" noProof="1"/>
              <a:t>讨论问题</a:t>
            </a:r>
            <a:endParaRPr lang="en-US" altLang="zh-CN" sz="3000" noProof="1"/>
          </a:p>
          <a:p>
            <a:pPr marL="0" indent="0">
              <a:buNone/>
              <a:defRPr/>
            </a:pPr>
            <a:r>
              <a:rPr lang="en-US" altLang="zh-CN" sz="3000" noProof="1"/>
              <a:t>    </a:t>
            </a:r>
            <a:r>
              <a:rPr lang="zh-CN" altLang="en-US" sz="3000" noProof="1"/>
              <a:t>耐心引导，理解沉默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占位符 115714">
            <a:extLst>
              <a:ext uri="{FF2B5EF4-FFF2-40B4-BE49-F238E27FC236}">
                <a16:creationId xmlns:a16="http://schemas.microsoft.com/office/drawing/2014/main" id="{4F06B5C7-4F6A-A88B-6457-3ADF8712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defRPr/>
            </a:pPr>
            <a:r>
              <a:rPr lang="zh-CN" altLang="en-US" sz="3000" noProof="1">
                <a:solidFill>
                  <a:schemeClr val="folHlink"/>
                </a:solidFill>
              </a:rPr>
              <a:t>日本人或印尼人</a:t>
            </a:r>
            <a:r>
              <a:rPr lang="zh-CN" altLang="en-US" sz="3000" noProof="1"/>
              <a:t>也应理解讨论未必有损于关系，反有助于寻找解决方案</a:t>
            </a:r>
            <a:endParaRPr lang="en-US" altLang="zh-CN" sz="3000" noProof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3000" noProof="1"/>
          </a:p>
          <a:p>
            <a:pPr>
              <a:defRPr/>
            </a:pPr>
            <a:r>
              <a:rPr lang="zh-CN" altLang="en-US" sz="3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美</a:t>
            </a:r>
            <a:r>
              <a:rPr lang="zh-CN" altLang="en-US" sz="3000" noProof="1">
                <a:solidFill>
                  <a:schemeClr val="folHlink"/>
                </a:solidFill>
              </a:rPr>
              <a:t>日双方</a:t>
            </a:r>
            <a:r>
              <a:rPr lang="zh-CN" altLang="en-US" sz="3000" noProof="1"/>
              <a:t>关于作决定，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3000" noProof="1"/>
              <a:t>    个人：提高做事效率；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3000" noProof="1"/>
              <a:t>     集体：需花更多时间 考虑多方  谨慎</a:t>
            </a:r>
            <a:endParaRPr lang="en-US" altLang="zh-CN" sz="3000" noProof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3000" noProof="1"/>
          </a:p>
          <a:p>
            <a:pPr>
              <a:defRPr/>
            </a:pPr>
            <a:r>
              <a:rPr lang="zh-CN" altLang="en-US" sz="3000" noProof="1"/>
              <a:t>双方应尊重彼此选择， 甚至互相学习</a:t>
            </a:r>
          </a:p>
          <a:p>
            <a:pPr>
              <a:defRPr/>
            </a:pPr>
            <a:endParaRPr lang="zh-CN" altLang="en-US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4"/>
          <p:cNvSpPr/>
          <p:nvPr/>
        </p:nvSpPr>
        <p:spPr>
          <a:xfrm>
            <a:off x="2857500" y="2293938"/>
            <a:ext cx="4800600" cy="0"/>
          </a:xfrm>
          <a:prstGeom prst="line">
            <a:avLst/>
          </a:prstGeom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93187" name="Rectangle 8"/>
          <p:cNvSpPr/>
          <p:nvPr/>
        </p:nvSpPr>
        <p:spPr>
          <a:xfrm>
            <a:off x="3543300" y="1773238"/>
            <a:ext cx="5600700" cy="206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 </a:t>
            </a:r>
            <a:r>
              <a:rPr lang="zh-CN" altLang="en-US" sz="3200" b="1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  <a:p>
            <a:r>
              <a:rPr lang="zh-CN" altLang="en-US" sz="3200" b="1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矛盾冲突   原因分析   文化沟通</a:t>
            </a:r>
          </a:p>
          <a:p>
            <a:r>
              <a:rPr lang="zh-CN" altLang="en-US" sz="32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Line 9"/>
          <p:cNvSpPr/>
          <p:nvPr/>
        </p:nvSpPr>
        <p:spPr>
          <a:xfrm>
            <a:off x="3533775" y="3194050"/>
            <a:ext cx="4800600" cy="0"/>
          </a:xfrm>
          <a:prstGeom prst="line">
            <a:avLst/>
          </a:prstGeom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8196" name="Line 11"/>
          <p:cNvSpPr/>
          <p:nvPr/>
        </p:nvSpPr>
        <p:spPr>
          <a:xfrm>
            <a:off x="3492500" y="4149725"/>
            <a:ext cx="4800600" cy="0"/>
          </a:xfrm>
          <a:prstGeom prst="line">
            <a:avLst/>
          </a:prstGeom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93190" name="Rectangle 12"/>
          <p:cNvSpPr/>
          <p:nvPr/>
        </p:nvSpPr>
        <p:spPr>
          <a:xfrm>
            <a:off x="3779838" y="3500438"/>
            <a:ext cx="5364162" cy="584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FF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200" b="1" dirty="0">
                <a:solidFill>
                  <a:srgbClr val="00CC00"/>
                </a:solidFill>
                <a:sym typeface="微软雅黑" panose="020B0503020204020204" pitchFamily="34" charset="-122"/>
              </a:rPr>
              <a:t>单时制 多时制</a:t>
            </a:r>
            <a:endParaRPr lang="zh-CN" altLang="en-US" sz="3200" b="1" dirty="0">
              <a:solidFill>
                <a:srgbClr val="FF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0" name="Group 10"/>
          <p:cNvGrpSpPr/>
          <p:nvPr/>
        </p:nvGrpSpPr>
        <p:grpSpPr>
          <a:xfrm>
            <a:off x="2771775" y="1700213"/>
            <a:ext cx="476250" cy="661987"/>
            <a:chOff x="0" y="0"/>
            <a:chExt cx="416" cy="416"/>
          </a:xfrm>
        </p:grpSpPr>
        <p:sp>
          <p:nvSpPr>
            <p:cNvPr id="6155" name="Oval 52"/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 cmpd="sng">
              <a:solidFill>
                <a:srgbClr val="DDDDDD"/>
              </a:solidFill>
              <a:rou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202" name="Group 12"/>
            <p:cNvGrpSpPr/>
            <p:nvPr/>
          </p:nvGrpSpPr>
          <p:grpSpPr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8203" name="Picture 54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30" cy="4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8204" name="Group 14"/>
              <p:cNvGrpSpPr/>
              <p:nvPr/>
            </p:nvGrpSpPr>
            <p:grpSpPr>
              <a:xfrm rot="2288454">
                <a:off x="-3" y="-5"/>
                <a:ext cx="438" cy="430"/>
                <a:chOff x="0" y="0"/>
                <a:chExt cx="890016" cy="890016"/>
              </a:xfrm>
            </p:grpSpPr>
            <p:pic>
              <p:nvPicPr>
                <p:cNvPr id="8205" name="Oval 5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890016" cy="890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06" name="Text Box 16"/>
                <p:cNvSpPr txBox="1"/>
                <p:nvPr/>
              </p:nvSpPr>
              <p:spPr>
                <a:xfrm rot="-2288456">
                  <a:off x="135961" y="137323"/>
                  <a:ext cx="622584" cy="61768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8207" name="Picture 56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" y="4"/>
                <a:ext cx="345" cy="14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08" name="Picture 57"/>
            <p:cNvPicPr>
              <a:picLocks noChangeAspect="1"/>
            </p:cNvPicPr>
            <p:nvPr/>
          </p:nvPicPr>
          <p:blipFill>
            <a:blip r:embed="rId5"/>
            <a:srcRect l="12015" t="9302" r="12404" b="12598"/>
            <a:stretch>
              <a:fillRect/>
            </a:stretch>
          </p:blipFill>
          <p:spPr>
            <a:xfrm>
              <a:off x="27" y="14"/>
              <a:ext cx="359" cy="37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209" name="Group 19"/>
          <p:cNvGrpSpPr/>
          <p:nvPr/>
        </p:nvGrpSpPr>
        <p:grpSpPr>
          <a:xfrm>
            <a:off x="2679437" y="3573463"/>
            <a:ext cx="813063" cy="393700"/>
            <a:chOff x="0" y="0"/>
            <a:chExt cx="416" cy="416"/>
          </a:xfrm>
        </p:grpSpPr>
        <p:sp>
          <p:nvSpPr>
            <p:cNvPr id="6164" name="Oval 67"/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 cmpd="sng">
              <a:solidFill>
                <a:srgbClr val="DDDDDD"/>
              </a:solidFill>
              <a:rou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211" name="Group 21"/>
            <p:cNvGrpSpPr/>
            <p:nvPr/>
          </p:nvGrpSpPr>
          <p:grpSpPr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8212" name="Picture 69" descr="circuler_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30" cy="4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8213" name="Group 23"/>
              <p:cNvGrpSpPr/>
              <p:nvPr/>
            </p:nvGrpSpPr>
            <p:grpSpPr>
              <a:xfrm rot="2288454">
                <a:off x="-9" y="-6"/>
                <a:ext cx="449" cy="435"/>
                <a:chOff x="0" y="0"/>
                <a:chExt cx="341376" cy="347472"/>
              </a:xfrm>
            </p:grpSpPr>
            <p:pic>
              <p:nvPicPr>
                <p:cNvPr id="8214" name="Oval 7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8215" name="Text Box 25"/>
                <p:cNvSpPr txBox="1"/>
                <p:nvPr/>
              </p:nvSpPr>
              <p:spPr>
                <a:xfrm rot="-2288456">
                  <a:off x="55003" y="53678"/>
                  <a:ext cx="232883" cy="2382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zh-CN" altLang="en-US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8216" name="Picture 71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" y="4"/>
                <a:ext cx="345" cy="14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8217" name="Picture 87"/>
            <p:cNvPicPr>
              <a:picLocks noChangeAspect="1"/>
            </p:cNvPicPr>
            <p:nvPr/>
          </p:nvPicPr>
          <p:blipFill>
            <a:blip r:embed="rId5"/>
            <a:srcRect l="12015" t="9302" r="12404" b="12598"/>
            <a:stretch>
              <a:fillRect/>
            </a:stretch>
          </p:blipFill>
          <p:spPr>
            <a:xfrm>
              <a:off x="29" y="14"/>
              <a:ext cx="359" cy="37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65889">
            <a:extLst>
              <a:ext uri="{FF2B5EF4-FFF2-40B4-BE49-F238E27FC236}">
                <a16:creationId xmlns:a16="http://schemas.microsoft.com/office/drawing/2014/main" id="{3AF738B9-C4E8-3197-DD75-DB6505DEC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霍尔：单时制和多时制</a:t>
            </a:r>
          </a:p>
        </p:txBody>
      </p:sp>
      <p:sp>
        <p:nvSpPr>
          <p:cNvPr id="41987" name="文本占位符 165890">
            <a:extLst>
              <a:ext uri="{FF2B5EF4-FFF2-40B4-BE49-F238E27FC236}">
                <a16:creationId xmlns:a16="http://schemas.microsoft.com/office/drawing/2014/main" id="{87F6F5CB-4EE8-4475-74C6-302828B92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美国人类学家、跨文化研究学者爱德华</a:t>
            </a:r>
            <a:r>
              <a:rPr lang="en-US" altLang="zh-CN"/>
              <a:t>·</a:t>
            </a:r>
            <a:r>
              <a:rPr lang="zh-CN" altLang="en-US"/>
              <a:t>霍尔</a:t>
            </a:r>
          </a:p>
        </p:txBody>
      </p:sp>
      <p:pic>
        <p:nvPicPr>
          <p:cNvPr id="41988" name="图片 165892" descr="爱德华·霍尔">
            <a:extLst>
              <a:ext uri="{FF2B5EF4-FFF2-40B4-BE49-F238E27FC236}">
                <a16:creationId xmlns:a16="http://schemas.microsoft.com/office/drawing/2014/main" id="{0CF3EE6F-CFC1-1867-A633-7D221DB6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2625"/>
            <a:ext cx="5545138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占位符 171010"/>
          <p:cNvSpPr>
            <a:spLocks noGrp="1"/>
          </p:cNvSpPr>
          <p:nvPr>
            <p:ph idx="1"/>
          </p:nvPr>
        </p:nvSpPr>
        <p:spPr>
          <a:xfrm>
            <a:off x="457200" y="1449388"/>
            <a:ext cx="9659416" cy="4676775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altLang="zh-CN" dirty="0"/>
              <a:t>Edward Twitchell Hall Jr.(May 16, 1914– July 20, 2009)</a:t>
            </a:r>
            <a:r>
              <a:rPr lang="zh-CN" altLang="en-US" dirty="0"/>
              <a:t>，美人类学家，系统研究跨文化传播活动第一人。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Silent Language (1959)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The Hidden Dimension (1966)   </a:t>
            </a:r>
            <a:r>
              <a:rPr lang="zh-CN" altLang="en-US" dirty="0">
                <a:solidFill>
                  <a:srgbClr val="FF0000"/>
                </a:solidFill>
              </a:rPr>
              <a:t>对比霍夫斯泰德文化维度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Beyond Culture (1976)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Understanding Cultural Differences - Germans, French and Americans (1990, Yarmouth, Maine) </a:t>
            </a: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内容占位符 3">
            <a:extLst>
              <a:ext uri="{FF2B5EF4-FFF2-40B4-BE49-F238E27FC236}">
                <a16:creationId xmlns:a16="http://schemas.microsoft.com/office/drawing/2014/main" id="{3A7D984D-455E-068B-CD96-1F9BAB8DAD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0" y="368300"/>
            <a:ext cx="1752600" cy="2790825"/>
          </a:xfrm>
        </p:spPr>
      </p:pic>
      <p:pic>
        <p:nvPicPr>
          <p:cNvPr id="44035" name="图片 5">
            <a:extLst>
              <a:ext uri="{FF2B5EF4-FFF2-40B4-BE49-F238E27FC236}">
                <a16:creationId xmlns:a16="http://schemas.microsoft.com/office/drawing/2014/main" id="{69A7BB21-8D0F-967F-5560-0C65FE2F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69863"/>
            <a:ext cx="33115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7">
            <a:extLst>
              <a:ext uri="{FF2B5EF4-FFF2-40B4-BE49-F238E27FC236}">
                <a16:creationId xmlns:a16="http://schemas.microsoft.com/office/drawing/2014/main" id="{1546D350-DD0C-94C6-1DCE-8F171F2E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00325"/>
            <a:ext cx="2943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9">
            <a:extLst>
              <a:ext uri="{FF2B5EF4-FFF2-40B4-BE49-F238E27FC236}">
                <a16:creationId xmlns:a16="http://schemas.microsoft.com/office/drawing/2014/main" id="{0FC05325-C161-3AFF-A380-B619F7FB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186113"/>
            <a:ext cx="3086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11">
            <a:extLst>
              <a:ext uri="{FF2B5EF4-FFF2-40B4-BE49-F238E27FC236}">
                <a16:creationId xmlns:a16="http://schemas.microsoft.com/office/drawing/2014/main" id="{EDE77B84-DBF9-B1C1-C089-D6CF0F55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169863"/>
            <a:ext cx="25717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6998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en-US" altLang="zh-CN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monochromic-time or M-tim</a:t>
            </a:r>
          </a:p>
          <a:p>
            <a:r>
              <a:rPr lang="zh-CN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线性</a:t>
            </a:r>
            <a:r>
              <a:rPr lang="en-US" altLang="zh-CN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，可分割，</a:t>
            </a:r>
            <a:r>
              <a:rPr lang="zh-CN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像</a:t>
            </a:r>
            <a:r>
              <a:rPr lang="en-US" altLang="zh-CN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道路，向前伸展到未来。向后延伸到过去</a:t>
            </a:r>
            <a:r>
              <a:rPr lang="zh-CN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</a:t>
            </a:r>
            <a:r>
              <a:rPr lang="zh-CN" altLang="en-US" sz="3200" dirty="0">
                <a:sym typeface="+mn-ea"/>
              </a:rPr>
              <a:t>是有限的资源，</a:t>
            </a:r>
            <a:endParaRPr lang="en-US" altLang="zh-CN" sz="3200" dirty="0">
              <a:sym typeface="+mn-ea"/>
            </a:endParaRPr>
          </a:p>
          <a:p>
            <a:pPr algn="l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CN" altLang="en-US" sz="32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如  </a:t>
            </a: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中国</a:t>
            </a:r>
          </a:p>
          <a:p>
            <a:pPr marL="0" indent="0" algn="l" fontAlgn="base">
              <a:lnSpc>
                <a:spcPts val="3800"/>
              </a:lnSpc>
              <a:buNone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           美国</a:t>
            </a:r>
          </a:p>
          <a:p>
            <a:pPr marL="0" indent="0" algn="l" fontAlgn="base">
              <a:lnSpc>
                <a:spcPts val="3800"/>
              </a:lnSpc>
              <a:buNone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           英国</a:t>
            </a:r>
          </a:p>
          <a:p>
            <a:pPr marL="0" indent="0" algn="l" fontAlgn="base">
              <a:lnSpc>
                <a:spcPts val="3800"/>
              </a:lnSpc>
              <a:buNone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           德国</a:t>
            </a:r>
          </a:p>
          <a:p>
            <a:pPr marL="0" indent="0" algn="l" fontAlgn="base">
              <a:lnSpc>
                <a:spcPts val="3800"/>
              </a:lnSpc>
              <a:buNone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           瑞士</a:t>
            </a:r>
          </a:p>
          <a:p>
            <a:pPr marL="0" indent="0" algn="l" fontAlgn="base">
              <a:lnSpc>
                <a:spcPts val="3800"/>
              </a:lnSpc>
              <a:buNone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           北欧国家</a:t>
            </a:r>
          </a:p>
          <a:p>
            <a:pPr marL="0" indent="0">
              <a:buNone/>
            </a:pPr>
            <a:endParaRPr lang="en-US" altLang="zh-CN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0DF2E-16F2-4718-9659-42B7946B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单时制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265D854-02FA-AB4E-9089-4C4A6DA5B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631"/>
            <a:ext cx="8229600" cy="2304288"/>
          </a:xfrm>
        </p:spPr>
      </p:pic>
    </p:spTree>
    <p:extLst>
      <p:ext uri="{BB962C8B-B14F-4D97-AF65-F5344CB8AC3E}">
        <p14:creationId xmlns:p14="http://schemas.microsoft.com/office/powerpoint/2010/main" val="3289700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466C-6E77-A9B4-B4AD-8D310C6D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A45E0-5189-C420-0B25-E717BCFF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60607"/>
                </a:solidFill>
                <a:latin typeface="inherit"/>
              </a:rPr>
              <a:t>单时制特点</a:t>
            </a:r>
            <a:r>
              <a:rPr lang="zh-CN" altLang="en-US" b="0" dirty="0">
                <a:solidFill>
                  <a:srgbClr val="060607"/>
                </a:solidFill>
                <a:latin typeface="inherit"/>
              </a:rPr>
              <a:t>：</a:t>
            </a:r>
            <a:br>
              <a:rPr lang="zh-CN" altLang="en-US" b="0" dirty="0">
                <a:solidFill>
                  <a:srgbClr val="060607"/>
                </a:solidFill>
                <a:latin typeface="inherit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8B9AFA-E998-DD50-50C6-B67FA2337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严格遵守时间表和计划。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一次只做一件事，强调效率和专注。</a:t>
            </a:r>
          </a:p>
          <a:p>
            <a:pPr algn="l" fontAlgn="base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3200" b="0" i="0" dirty="0">
                <a:solidFill>
                  <a:srgbClr val="060607"/>
                </a:solidFill>
                <a:effectLst/>
                <a:latin typeface="inherit"/>
              </a:rPr>
              <a:t>守时被视为一种重要的社会规范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52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91C8F-86E0-2AF9-F30E-715C6212B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169986">
            <a:extLst>
              <a:ext uri="{FF2B5EF4-FFF2-40B4-BE49-F238E27FC236}">
                <a16:creationId xmlns:a16="http://schemas.microsoft.com/office/drawing/2014/main" id="{48605FF0-DB62-387C-B2A0-FF3D1E34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en-US" altLang="zh-CN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polychromic-time or P-time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  在某一时间段同时多人交谈或同时处理几件事情</a:t>
            </a:r>
            <a:endParaRPr lang="en-US" altLang="zh-CN" strike="noStrike" noProof="1"/>
          </a:p>
          <a:p>
            <a:pPr marL="0" indent="0">
              <a:buNone/>
            </a:pPr>
            <a:r>
              <a:rPr lang="zh-CN" altLang="en-US" noProof="1"/>
              <a:t>      和谐</a:t>
            </a:r>
            <a:r>
              <a:rPr lang="zh-CN" altLang="en-US" strike="noStrike" noProof="1"/>
              <a:t>关系重于效率；</a:t>
            </a:r>
            <a:endParaRPr lang="en-US" altLang="zh-CN" strike="noStrike" noProof="1"/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如法国</a:t>
            </a:r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     意大利</a:t>
            </a:r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     日本</a:t>
            </a:r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     墨西哥</a:t>
            </a:r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     大部分拉美国家</a:t>
            </a:r>
          </a:p>
          <a:p>
            <a:pPr marL="0" indent="0" algn="l" fontAlgn="base">
              <a:lnSpc>
                <a:spcPts val="3400"/>
              </a:lnSpc>
              <a:buNone/>
            </a:pPr>
            <a:r>
              <a:rPr lang="zh-CN" altLang="en-US" b="0" i="0" dirty="0">
                <a:solidFill>
                  <a:srgbClr val="060607"/>
                </a:solidFill>
                <a:effectLst/>
                <a:latin typeface="inherit"/>
              </a:rPr>
              <a:t>     大部分中东地区国家</a:t>
            </a:r>
          </a:p>
          <a:p>
            <a:pPr fontAlgn="base"/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25174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82F14-0CC9-BA7C-BC8A-905CB488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60607"/>
                </a:solidFill>
                <a:latin typeface="inherit"/>
              </a:rPr>
              <a:t>多时制特点</a:t>
            </a:r>
            <a:r>
              <a:rPr lang="zh-CN" altLang="en-US" b="0" dirty="0">
                <a:solidFill>
                  <a:srgbClr val="060607"/>
                </a:solidFill>
                <a:latin typeface="inherit"/>
              </a:rPr>
              <a:t>：</a:t>
            </a:r>
            <a:br>
              <a:rPr lang="zh-CN" altLang="en-US" b="0" dirty="0">
                <a:solidFill>
                  <a:srgbClr val="060607"/>
                </a:solidFill>
                <a:latin typeface="inherit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339B36-8B63-B105-AF88-66105CAF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 fontAlgn="base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CN" altLang="en-US" sz="2800" b="0" i="0" dirty="0">
                <a:solidFill>
                  <a:srgbClr val="060607"/>
                </a:solidFill>
                <a:effectLst/>
                <a:latin typeface="inherit"/>
              </a:rPr>
              <a:t>更注重人际关系和任务的完成，而不是严格的时间安排。</a:t>
            </a:r>
          </a:p>
          <a:p>
            <a:pPr marL="742950" lvl="1" indent="-285750" algn="l" fontAlgn="base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CN" altLang="en-US" sz="2800" b="0" i="0" dirty="0">
                <a:solidFill>
                  <a:srgbClr val="060607"/>
                </a:solidFill>
                <a:effectLst/>
                <a:latin typeface="inherit"/>
              </a:rPr>
              <a:t>可以容忍被打断，灵活调整计划。</a:t>
            </a:r>
          </a:p>
          <a:p>
            <a:pPr marL="742950" lvl="1" indent="-285750" algn="l" fontAlgn="base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zh-CN" altLang="en-US" sz="2800" b="0" i="0" dirty="0">
                <a:solidFill>
                  <a:srgbClr val="060607"/>
                </a:solidFill>
                <a:effectLst/>
                <a:latin typeface="inherit"/>
              </a:rPr>
              <a:t>时间观念相对宽松。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168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二者无优劣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单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向制</a:t>
            </a: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和多项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制</a:t>
            </a: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的差别</a:t>
            </a:r>
          </a:p>
          <a:p>
            <a:pPr marL="0" indent="0" fontAlgn="base">
              <a:buNone/>
            </a:pP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观念不同  </a:t>
            </a:r>
          </a:p>
          <a:p>
            <a:pPr marL="0" indent="0" fontAlgn="base">
              <a:buNone/>
            </a:pP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程序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不</a:t>
            </a: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一</a:t>
            </a:r>
          </a:p>
          <a:p>
            <a:pPr marL="0" indent="0" fontAlgn="base">
              <a:buNone/>
            </a:pPr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轻重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有别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宋体" panose="02010600030101010101" pitchFamily="2" charset="-122"/>
              </a:rPr>
              <a:t>对时间的感知</a:t>
            </a:r>
          </a:p>
        </p:txBody>
      </p:sp>
      <p:sp>
        <p:nvSpPr>
          <p:cNvPr id="198659" name="Rectangle 3"/>
          <p:cNvSpPr>
            <a:spLocks noGrp="1"/>
          </p:cNvSpPr>
          <p:nvPr>
            <p:ph sz="half" idx="4294967295"/>
          </p:nvPr>
        </p:nvSpPr>
        <p:spPr>
          <a:xfrm>
            <a:off x="457200" y="1676400"/>
            <a:ext cx="4032250" cy="4525963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 typeface="Arial" panose="020B0604020202020204" pitchFamily="34" charset="0"/>
              <a:defRPr sz="2800"/>
            </a:lvl1pPr>
            <a:lvl2pPr lvl="1">
              <a:buClrTx/>
              <a:buSzTx/>
              <a:buFont typeface="Arial" panose="020B0604020202020204" pitchFamily="34" charset="0"/>
              <a:defRPr sz="2400"/>
            </a:lvl2pPr>
            <a:lvl3pPr lvl="2">
              <a:buClrTx/>
              <a:buSzTx/>
              <a:buFont typeface="Arial" panose="020B0604020202020204" pitchFamily="34" charset="0"/>
              <a:defRPr sz="2000"/>
            </a:lvl3pPr>
            <a:lvl4pPr lvl="3">
              <a:buClrTx/>
              <a:buSzTx/>
              <a:buFont typeface="Arial" panose="020B0604020202020204" pitchFamily="34" charset="0"/>
              <a:defRPr sz="1800"/>
            </a:lvl4pPr>
            <a:lvl5pPr lvl="4">
              <a:buClrTx/>
              <a:buSzTx/>
              <a:buFont typeface="Arial" panose="020B0604020202020204" pitchFamily="34" charset="0"/>
              <a:defRPr sz="1800"/>
            </a:lvl5pPr>
          </a:lstStyle>
          <a:p>
            <a:pPr lv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u="sng" dirty="0">
                <a:ea typeface="宋体" panose="02010600030101010101" pitchFamily="2" charset="-122"/>
              </a:rPr>
              <a:t>Monochronic</a:t>
            </a:r>
            <a:r>
              <a:rPr lang="zh-CN" altLang="en-US" sz="2800" u="sng" dirty="0">
                <a:ea typeface="宋体" panose="02010600030101010101" pitchFamily="2" charset="-122"/>
              </a:rPr>
              <a:t>单时制</a:t>
            </a:r>
            <a:r>
              <a:rPr lang="en-US" altLang="en-US" sz="2800" dirty="0"/>
              <a:t> 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一次做一件事情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直线形</a:t>
            </a:r>
            <a:r>
              <a:rPr lang="en-US" altLang="en-US" sz="2800" dirty="0"/>
              <a:t> &amp; </a:t>
            </a:r>
            <a:r>
              <a:rPr lang="zh-CN" altLang="en-US" sz="2800" dirty="0">
                <a:ea typeface="宋体" panose="02010600030101010101" pitchFamily="2" charset="-122"/>
              </a:rPr>
              <a:t>有限性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商品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经济用语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精确划分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西方文化倾向</a:t>
            </a:r>
          </a:p>
        </p:txBody>
      </p:sp>
      <p:sp>
        <p:nvSpPr>
          <p:cNvPr id="198660" name="Rectangle 4"/>
          <p:cNvSpPr>
            <a:spLocks noGrp="1"/>
          </p:cNvSpPr>
          <p:nvPr>
            <p:ph sz="half" idx="4294967295"/>
          </p:nvPr>
        </p:nvSpPr>
        <p:spPr>
          <a:xfrm>
            <a:off x="4654550" y="1676400"/>
            <a:ext cx="4032250" cy="4525963"/>
          </a:xfrm>
        </p:spPr>
        <p:txBody>
          <a:bodyPr vert="horz" wrap="square" lIns="91440" tIns="45720" rIns="91440" bIns="45720" anchor="t"/>
          <a:lstStyle>
            <a:lvl1pPr lvl="0">
              <a:buClrTx/>
              <a:buSzTx/>
              <a:buFont typeface="Arial" panose="020B0604020202020204" pitchFamily="34" charset="0"/>
              <a:defRPr sz="2800"/>
            </a:lvl1pPr>
            <a:lvl2pPr lvl="1">
              <a:buClrTx/>
              <a:buSzTx/>
              <a:buFont typeface="Arial" panose="020B0604020202020204" pitchFamily="34" charset="0"/>
              <a:defRPr sz="2400"/>
            </a:lvl2pPr>
            <a:lvl3pPr lvl="2">
              <a:buClrTx/>
              <a:buSzTx/>
              <a:buFont typeface="Arial" panose="020B0604020202020204" pitchFamily="34" charset="0"/>
              <a:defRPr sz="2000"/>
            </a:lvl3pPr>
            <a:lvl4pPr lvl="3">
              <a:buClrTx/>
              <a:buSzTx/>
              <a:buFont typeface="Arial" panose="020B0604020202020204" pitchFamily="34" charset="0"/>
              <a:defRPr sz="1800"/>
            </a:lvl4pPr>
            <a:lvl5pPr lvl="4">
              <a:buClrTx/>
              <a:buSzTx/>
              <a:buFont typeface="Arial" panose="020B0604020202020204" pitchFamily="34" charset="0"/>
              <a:defRPr sz="1800"/>
            </a:lvl5pPr>
          </a:lstStyle>
          <a:p>
            <a:pPr lvl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 dirty="0"/>
              <a:t>Polychronic</a:t>
            </a:r>
            <a:r>
              <a:rPr lang="zh-CN" altLang="en-US" sz="2800" u="sng" dirty="0">
                <a:ea typeface="宋体" panose="02010600030101010101" pitchFamily="2" charset="-122"/>
              </a:rPr>
              <a:t>多时制</a:t>
            </a:r>
            <a:endParaRPr lang="en-US" altLang="en-US" sz="2800" u="sng" dirty="0"/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一次做多件事情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圆周形</a:t>
            </a:r>
            <a:r>
              <a:rPr lang="en-US" altLang="en-US" sz="2800" dirty="0"/>
              <a:t>, </a:t>
            </a:r>
            <a:r>
              <a:rPr lang="zh-CN" altLang="en-US" sz="2800" dirty="0">
                <a:ea typeface="宋体" panose="02010600030101010101" pitchFamily="2" charset="-122"/>
              </a:rPr>
              <a:t>永无止境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无商品意义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流动性和灵活性</a:t>
            </a: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sz="2800" dirty="0">
                <a:ea typeface="宋体" panose="02010600030101010101" pitchFamily="2" charset="-122"/>
              </a:rPr>
              <a:t>周而复始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Tx/>
              <a:buSzTx/>
            </a:pPr>
            <a:r>
              <a:rPr lang="zh-CN" altLang="en-US" dirty="0">
                <a:ea typeface="宋体" panose="02010600030101010101" pitchFamily="2" charset="-122"/>
              </a:rPr>
              <a:t>阿拉伯 墨西哥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43012" name="灯片编号占位符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algn="r"/>
            <a:r>
              <a:rPr lang="en-US" altLang="zh-CN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5-</a:t>
            </a:r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39</a:t>
            </a:fld>
            <a:endParaRPr lang="en-US" altLang="zh-CN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标题 9420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                单时制和多时制</a:t>
            </a:r>
          </a:p>
        </p:txBody>
      </p:sp>
      <p:sp>
        <p:nvSpPr>
          <p:cNvPr id="94211" name="内容占位符 9421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en-US" altLang="zh-CN" strike="noStrike" noProof="1"/>
              <a:t>Monochronic Americans and Polychronic Mexicans</a:t>
            </a:r>
          </a:p>
          <a:p>
            <a:pPr fontAlgn="base">
              <a:buNone/>
            </a:pPr>
            <a:endParaRPr lang="en-US" altLang="zh-CN" strike="noStrike" noProof="1"/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一家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美国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电信公司和一家</a:t>
            </a:r>
            <a:r>
              <a:rPr lang="zh-CN" altLang="en-US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法国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公司为了和一家</a:t>
            </a:r>
            <a:r>
              <a:rPr lang="zh-CN" altLang="en-US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墨西哥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公司建立合作关系而互相竞争,美国公司对自己的产品很有信心，精心准备了演示稿，本来是胜券在握，可是却没得到这家墨西哥公司的青睐……</a:t>
            </a:r>
          </a:p>
          <a:p>
            <a:pPr fontAlgn="base"/>
            <a:endParaRPr lang="zh-CN" altLang="en-US" i="1" strike="noStrike" noProof="1"/>
          </a:p>
          <a:p>
            <a:pPr fontAlgn="base"/>
            <a:r>
              <a:rPr lang="zh-CN" altLang="en-US" i="1" strike="noStrike" noProof="1"/>
              <a:t>阅读：美国人的时间观</a:t>
            </a:r>
            <a:endParaRPr lang="zh-CN" altLang="en-US" i="1" strike="noStrike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/>
            <a:r>
              <a:rPr lang="zh-CN" altLang="en-US" sz="35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MS Mincho" pitchFamily="49" charset="-128"/>
              </a:rPr>
              <a:t>参看案例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灯片编号占位符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algn="r"/>
            <a:r>
              <a:rPr lang="en-US" altLang="zh-CN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5-</a:t>
            </a:r>
            <a:fld id="{9A0DB2DC-4C9A-4742-B13C-FB6460FD3503}" type="slidenum">
              <a:rPr lang="en-US" altLang="zh-CN" sz="1200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</a:t>
            </a:fld>
            <a:endParaRPr lang="en-US" altLang="zh-CN" sz="1200" dirty="0">
              <a:solidFill>
                <a:srgbClr val="89898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5058" name="Picture 4" descr="表5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6106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占位符 16691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>
              <a:lnSpc>
                <a:spcPct val="150000"/>
              </a:lnSpc>
            </a:pPr>
            <a:r>
              <a:rPr lang="zh-CN" altLang="en-US" b="1" i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中国</a:t>
            </a:r>
            <a:r>
              <a:rPr lang="zh-CN" altLang="en-US" b="1" i="1" strike="noStrike" noProof="1"/>
              <a:t>时间观念（多时制）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trike="noStrike" noProof="1"/>
              <a:t>  “时间就是金钱。”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trike="noStrike" noProof="1"/>
              <a:t>  “一寸光阴一寸金，寸金难买寸光阴。”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noProof="1"/>
              <a:t>     </a:t>
            </a:r>
            <a:r>
              <a:rPr lang="zh-CN" altLang="en-US" strike="noStrike" noProof="1"/>
              <a:t>俗话：三天为请，两天为叫，一日为提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中国时间观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过去时间取向</a:t>
            </a:r>
            <a:r>
              <a:rPr lang="zh-CN" altLang="en-US" dirty="0"/>
              <a:t>。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西方国家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zh-CN" altLang="en-US" dirty="0"/>
              <a:t>     </a:t>
            </a:r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将来时间取向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中国对</a:t>
            </a:r>
            <a:r>
              <a:rPr lang="zh-CN" altLang="en-US">
                <a:solidFill>
                  <a:schemeClr val="accent2"/>
                </a:solidFill>
              </a:rPr>
              <a:t>老</a:t>
            </a:r>
            <a:r>
              <a:rPr lang="zh-CN" altLang="en-US"/>
              <a:t>的称呼也体现了时间观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日常生活中，我们经常用</a:t>
            </a:r>
          </a:p>
          <a:p>
            <a:r>
              <a:rPr lang="zh-CN" altLang="en-US" dirty="0"/>
              <a:t>您老</a:t>
            </a:r>
          </a:p>
          <a:p>
            <a:r>
              <a:rPr lang="zh-CN" altLang="en-US" dirty="0"/>
              <a:t>老爷爷</a:t>
            </a:r>
          </a:p>
          <a:p>
            <a:r>
              <a:rPr lang="zh-CN" altLang="en-US" dirty="0"/>
              <a:t>老王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中西 “</a:t>
            </a:r>
            <a:r>
              <a:rPr lang="zh-CN" altLang="en-US" dirty="0">
                <a:solidFill>
                  <a:schemeClr val="accent2"/>
                </a:solidFill>
              </a:rPr>
              <a:t>老” </a:t>
            </a:r>
            <a:r>
              <a:rPr lang="zh-CN" altLang="en-US" dirty="0"/>
              <a:t>差异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中国</a:t>
            </a:r>
            <a:r>
              <a:rPr lang="zh-CN" altLang="en-US" dirty="0"/>
              <a:t>老练，老当益壮，老成练达。</a:t>
            </a:r>
          </a:p>
          <a:p>
            <a:r>
              <a:rPr lang="zh-CN" altLang="en-US" dirty="0"/>
              <a:t>老骥伏枥，志在千里</a:t>
            </a:r>
          </a:p>
          <a:p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>
                <a:solidFill>
                  <a:schemeClr val="accent2"/>
                </a:solidFill>
              </a:rPr>
              <a:t>美国</a:t>
            </a:r>
            <a:r>
              <a:rPr lang="zh-CN" altLang="en-US" dirty="0"/>
              <a:t>，如</a:t>
            </a:r>
            <a:r>
              <a:rPr lang="zh-CN" altLang="en-US" dirty="0">
                <a:sym typeface="+mn-ea"/>
              </a:rPr>
              <a:t>age</a:t>
            </a:r>
            <a:r>
              <a:rPr lang="en-US" altLang="zh-CN" dirty="0" err="1">
                <a:sym typeface="+mn-ea"/>
              </a:rPr>
              <a:t>d,senior,golden</a:t>
            </a:r>
            <a:r>
              <a:rPr lang="en-US" altLang="zh-CN" dirty="0">
                <a:sym typeface="+mn-ea"/>
              </a:rPr>
              <a:t> age</a:t>
            </a:r>
            <a:r>
              <a:rPr lang="zh-CN" altLang="en-US" dirty="0">
                <a:sym typeface="+mn-ea"/>
              </a:rPr>
              <a:t>代老人；</a:t>
            </a:r>
            <a:endParaRPr lang="en-US" altLang="zh-CN" dirty="0">
              <a:sym typeface="+mn-ea"/>
            </a:endParaRPr>
          </a:p>
          <a:p>
            <a:r>
              <a:rPr lang="en-US" altLang="zh-CN" dirty="0"/>
              <a:t>old</a:t>
            </a:r>
            <a:r>
              <a:rPr lang="zh-CN" altLang="en-US" dirty="0"/>
              <a:t>被赋予否定义</a:t>
            </a:r>
            <a:r>
              <a:rPr lang="en-US" altLang="zh-CN" dirty="0"/>
              <a:t>,</a:t>
            </a:r>
            <a:r>
              <a:rPr lang="zh-CN" altLang="en-US" dirty="0"/>
              <a:t>且有pas</a:t>
            </a:r>
            <a:r>
              <a:rPr lang="en-US" altLang="zh-CN" dirty="0"/>
              <a:t>t</a:t>
            </a:r>
            <a:r>
              <a:rPr lang="zh-CN" altLang="en-US" dirty="0"/>
              <a:t> 、useless</a:t>
            </a:r>
            <a:r>
              <a:rPr lang="en-US" altLang="zh-CN" dirty="0"/>
              <a:t>,</a:t>
            </a:r>
            <a:r>
              <a:rPr lang="zh-CN" altLang="en-US" dirty="0"/>
              <a:t> hopeless之意</a:t>
            </a:r>
            <a:endParaRPr lang="en-US" altLang="zh-C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1474470"/>
            <a:ext cx="822960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美国梦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92530" y="1449705"/>
            <a:ext cx="6757670" cy="46767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占位符 16793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美国</a:t>
            </a:r>
            <a:r>
              <a:rPr lang="zh-CN" altLang="en-US" strike="noStrike" noProof="1"/>
              <a:t>人日程上写满约会</a:t>
            </a:r>
            <a:endParaRPr lang="en-US" altLang="zh-CN" strike="noStrike" noProof="1"/>
          </a:p>
          <a:p>
            <a:pPr fontAlgn="base"/>
            <a:r>
              <a:rPr lang="zh-CN" altLang="en-US" strike="noStrike" noProof="1"/>
              <a:t>时间一段一段，</a:t>
            </a:r>
            <a:r>
              <a:rPr lang="en-US" altLang="zh-CN" noProof="1"/>
              <a:t>5</a:t>
            </a:r>
            <a:r>
              <a:rPr lang="zh-CN" altLang="en-US" noProof="1"/>
              <a:t>分钟</a:t>
            </a:r>
            <a:r>
              <a:rPr lang="en-US" altLang="zh-CN" noProof="1"/>
              <a:t>-</a:t>
            </a:r>
            <a:r>
              <a:rPr lang="en-US" altLang="zh-CN" strike="noStrike" noProof="1"/>
              <a:t>15</a:t>
            </a:r>
            <a:r>
              <a:rPr lang="zh-CN" altLang="en-US" strike="noStrike" noProof="1"/>
              <a:t>分钟不等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  留给一个人 两个或三个或更多时间段</a:t>
            </a:r>
          </a:p>
          <a:p>
            <a:pPr marL="0" indent="0" fontAlgn="base">
              <a:buNone/>
            </a:pPr>
            <a:r>
              <a:rPr lang="zh-CN" altLang="en-US" strike="noStrike" noProof="1"/>
              <a:t>     </a:t>
            </a:r>
            <a:endParaRPr lang="en-US" altLang="zh-CN" strike="noStrike" noProof="1"/>
          </a:p>
          <a:p>
            <a:pPr marL="0" indent="0" fontAlgn="base">
              <a:buNone/>
            </a:pPr>
            <a:endParaRPr lang="zh-CN" altLang="en-US" strike="noStrike" noProof="1"/>
          </a:p>
          <a:p>
            <a:pPr fontAlgn="base"/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英国</a:t>
            </a:r>
            <a:r>
              <a:rPr lang="zh-CN" altLang="en-US" strike="noStrike" noProof="1"/>
              <a:t>人工作和休闲分明的时间观念 </a:t>
            </a:r>
            <a:endParaRPr lang="en-US" altLang="zh-CN" strike="noStrike" noProof="1"/>
          </a:p>
          <a:p>
            <a:pPr fontAlgn="base"/>
            <a:r>
              <a:rPr lang="en-US" altLang="zh-CN" strike="noStrike" noProof="1"/>
              <a:t>diary</a:t>
            </a:r>
            <a:endParaRPr lang="zh-CN" altLang="en-US" strike="noStrike" noProof="1"/>
          </a:p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占位符 16896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anchor="t"/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altLang="zh-CN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</a:t>
            </a:r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法国人</a:t>
            </a:r>
          </a:p>
          <a:p>
            <a:pPr fontAlgn="base">
              <a:lnSpc>
                <a:spcPct val="150000"/>
              </a:lnSpc>
            </a:pPr>
            <a:r>
              <a:rPr lang="zh-CN" altLang="en-US" strike="noStrike" noProof="1"/>
              <a:t>“时间就是金钱”，</a:t>
            </a:r>
            <a:endParaRPr lang="en-US" altLang="zh-CN" noProof="1"/>
          </a:p>
          <a:p>
            <a:pPr fontAlgn="base">
              <a:lnSpc>
                <a:spcPct val="150000"/>
              </a:lnSpc>
            </a:pPr>
            <a:r>
              <a:rPr lang="zh-CN" altLang="en-US" strike="noStrike" noProof="1"/>
              <a:t>“将时间还给时间”“明天天还会亮”。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trike="noStrike" noProof="1"/>
              <a:t>     </a:t>
            </a:r>
            <a:r>
              <a:rPr lang="zh-CN" altLang="en-US" noProof="1"/>
              <a:t>迟到：</a:t>
            </a:r>
            <a:r>
              <a:rPr lang="zh-CN" altLang="en-US" strike="noStrike" noProof="1"/>
              <a:t>交通、孩病、前晚有晚会等</a:t>
            </a:r>
            <a:r>
              <a:rPr lang="en-US" altLang="zh-CN" noProof="1"/>
              <a:t>-</a:t>
            </a:r>
            <a:r>
              <a:rPr lang="zh-CN" altLang="en-US" strike="noStrike" noProof="1"/>
              <a:t>理由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trike="noStrike" noProof="1"/>
              <a:t>      浪漫，兴趣广，工作之余好静的人喜欢读书、看电影</a:t>
            </a:r>
            <a:r>
              <a:rPr lang="zh-CN" altLang="en-US" noProof="1"/>
              <a:t>    </a:t>
            </a:r>
            <a:endParaRPr lang="en-US" altLang="zh-CN" noProof="1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zh-CN" strike="noStrike" noProof="1"/>
              <a:t>      </a:t>
            </a:r>
            <a:r>
              <a:rPr lang="zh-CN" altLang="en-US" strike="noStrike" noProof="1"/>
              <a:t>滑雪、踏青 </a:t>
            </a:r>
            <a:endParaRPr lang="en-US" altLang="zh-CN" strike="noStrike" noProof="1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zh-CN" noProof="1"/>
              <a:t> </a:t>
            </a:r>
            <a:r>
              <a:rPr lang="zh-CN" altLang="en-US" strike="noStrike" noProof="1"/>
              <a:t>“打发时间”</a:t>
            </a:r>
            <a:r>
              <a:rPr lang="en-US" altLang="zh-CN" noProof="1"/>
              <a:t>”</a:t>
            </a:r>
            <a:r>
              <a:rPr lang="zh-CN" altLang="en-US" strike="noStrike" noProof="1"/>
              <a:t>杀时间</a:t>
            </a:r>
            <a:r>
              <a:rPr lang="en-US" altLang="zh-CN" strike="noStrike" noProof="1"/>
              <a:t>”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zh-CN" altLang="en-US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  <a:p>
            <a:pPr fontAlgn="base"/>
            <a:r>
              <a:rPr lang="zh-CN" altLang="en-US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德国人</a:t>
            </a:r>
            <a:r>
              <a:rPr lang="zh-CN" altLang="en-US" strike="noStrike" noProof="1">
                <a:sym typeface="+mn-ea"/>
              </a:rPr>
              <a:t>守时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   </a:t>
            </a:r>
            <a:r>
              <a:rPr lang="zh-CN" altLang="en-US" dirty="0">
                <a:solidFill>
                  <a:srgbClr val="191B1F"/>
                </a:solidFill>
                <a:latin typeface="-apple-system"/>
              </a:rPr>
              <a:t> 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科学真理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zh-CN" strike="noStrike" noProof="1">
                <a:solidFill>
                  <a:srgbClr val="191B1F"/>
                </a:solidFill>
                <a:latin typeface="-apple-system"/>
                <a:sym typeface="+mn-ea"/>
              </a:rPr>
              <a:t>   </a:t>
            </a:r>
            <a:r>
              <a:rPr lang="zh-CN" altLang="en-US" strike="noStrike" noProof="1">
                <a:sym typeface="+mn-ea"/>
              </a:rPr>
              <a:t>提前计划，</a:t>
            </a:r>
            <a:r>
              <a:rPr lang="zh-CN" altLang="en-US" noProof="1">
                <a:sym typeface="+mn-ea"/>
              </a:rPr>
              <a:t>访</a:t>
            </a:r>
            <a:r>
              <a:rPr lang="zh-CN" altLang="en-US" strike="noStrike" noProof="1">
                <a:sym typeface="+mn-ea"/>
              </a:rPr>
              <a:t>友不提前到 迟到五分钟</a:t>
            </a:r>
            <a:endParaRPr lang="en-US" altLang="zh-CN" strike="noStrike" noProof="1"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微软雅黑"/>
                <a:cs typeface="+mn-cs"/>
                <a:sym typeface="Calibri" panose="020F0502020204030204" pitchFamily="34" charset="0"/>
              </a:rPr>
              <a:t>瑞士人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91B1F"/>
                </a:solidFill>
                <a:effectLst/>
                <a:uLnTx/>
                <a:uFillTx/>
                <a:latin typeface="-apple-system"/>
                <a:ea typeface="微软雅黑"/>
                <a:cs typeface="+mn-cs"/>
                <a:sym typeface="Calibri" panose="020F0502020204030204" pitchFamily="34" charset="0"/>
              </a:rPr>
              <a:t>的整洁感和计划感。</a:t>
            </a:r>
            <a:endParaRPr kumimoji="0" lang="en-US" altLang="zh-CN" sz="2600" u="none" strike="noStrike" kern="1200" cap="none" spc="0" normalizeH="0" baseline="0" noProof="0" dirty="0">
              <a:ln>
                <a:noFill/>
              </a:ln>
              <a:solidFill>
                <a:srgbClr val="191B1F"/>
              </a:solidFill>
              <a:uLnTx/>
              <a:uFillTx/>
              <a:latin typeface="-apple-system"/>
              <a:ea typeface="微软雅黑"/>
              <a:cs typeface="+mn-cs"/>
              <a:sym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钟表业、光学仪器、医药产品和银行业。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飞机、车船准时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一切都可精确计算和预测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191B1F"/>
              </a:solidFill>
              <a:effectLst/>
              <a:uLnTx/>
              <a:uFillTx/>
              <a:latin typeface="-apple-system"/>
              <a:ea typeface="微软雅黑"/>
              <a:cs typeface="+mn-cs"/>
              <a:sym typeface="Calibri" panose="020F0502020204030204" pitchFamily="34" charset="0"/>
            </a:endParaRPr>
          </a:p>
          <a:p>
            <a:pPr fontAlgn="base"/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86629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美国</a:t>
            </a:r>
            <a:r>
              <a:rPr lang="zh-CN" altLang="en-US" dirty="0"/>
              <a:t>电信公司推出新产品，并推向国际市场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此前公司在拉美国家市场不大，此次目标增加在拉美销量。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竞争对手一家</a:t>
            </a:r>
            <a:r>
              <a:rPr lang="zh-CN" altLang="en-US" dirty="0">
                <a:solidFill>
                  <a:srgbClr val="CC0099"/>
                </a:solidFill>
              </a:rPr>
              <a:t>法国</a:t>
            </a:r>
            <a:r>
              <a:rPr lang="zh-CN" altLang="en-US" dirty="0"/>
              <a:t>公司，质量稍逊一筹，但售后服务人尽皆知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3535C-3D1A-146D-C297-83295A52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意大利人和</a:t>
            </a:r>
            <a:r>
              <a:rPr lang="zh-CN" altLang="en-US" dirty="0">
                <a:solidFill>
                  <a:srgbClr val="00B050"/>
                </a:solidFill>
              </a:rPr>
              <a:t>西班牙人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750C60-CDBE-8A18-8BDD-F1E8E4C7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意大利人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：时间的考虑通常会受制于人的感受。“你为什么这么生气，因为我九点半就来了？”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“因为我的日记上写着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9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点，”</a:t>
            </a:r>
            <a:r>
              <a:rPr lang="zh-CN" altLang="en-US" b="0" i="0" dirty="0">
                <a:solidFill>
                  <a:srgbClr val="C00000"/>
                </a:solidFill>
                <a:effectLst/>
                <a:latin typeface="-apple-system"/>
              </a:rPr>
              <a:t>德国人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说。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“那你为什么不写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9:30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，这样我们都会很开心？”是合乎逻辑的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-apple-system"/>
              </a:rPr>
              <a:t>意大利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式回应。</a:t>
            </a:r>
            <a:endParaRPr lang="en-US" altLang="zh-CN" b="0" i="0" dirty="0">
              <a:solidFill>
                <a:srgbClr val="191B1F"/>
              </a:solidFill>
              <a:effectLst/>
              <a:latin typeface="-apple-system"/>
            </a:endParaRPr>
          </a:p>
          <a:p>
            <a:pPr algn="l">
              <a:lnSpc>
                <a:spcPct val="150000"/>
              </a:lnSpc>
            </a:pPr>
            <a:r>
              <a:rPr lang="zh-CN" altLang="en-US" b="0" i="0" dirty="0">
                <a:solidFill>
                  <a:srgbClr val="00B050"/>
                </a:solidFill>
                <a:effectLst/>
                <a:latin typeface="-apple-system"/>
              </a:rPr>
              <a:t>西班牙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人会站在意大利人这边。西班牙人总是意识到双重真理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——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直接的现实和诗意的整体。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628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AD5E9-3BB2-436D-93E3-670CF28E2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08F2F0-AF9B-45CC-A336-39FEEF80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do you want to do </a:t>
            </a:r>
          </a:p>
          <a:p>
            <a:pPr marL="0" indent="0">
              <a:buNone/>
            </a:pPr>
            <a:r>
              <a:rPr lang="en-US" altLang="zh-CN" dirty="0"/>
              <a:t>          in this one wild and precious life</a:t>
            </a:r>
            <a:r>
              <a:rPr lang="zh-CN" altLang="en-US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8530175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A9255-AA1B-4A11-B018-D71E4574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时间心理学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0CE8E36-4C12-494A-96E9-31C44173E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1" y="1570036"/>
            <a:ext cx="3614251" cy="4676775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A0BFFF8-75F5-4D07-B2A4-DE28CFFD2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28812"/>
            <a:ext cx="5272286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31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AD346-74E7-4017-80D0-EC8F2EBC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时间心理学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2A04B0-B0D6-4E5B-8A56-CF65626E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消极的过去时间观</a:t>
            </a:r>
            <a:endParaRPr lang="en-US" altLang="zh-CN" dirty="0"/>
          </a:p>
          <a:p>
            <a:r>
              <a:rPr lang="zh-CN" altLang="en-US" dirty="0"/>
              <a:t>积极的过去时间观</a:t>
            </a:r>
            <a:endParaRPr lang="en-US" altLang="zh-CN" dirty="0"/>
          </a:p>
          <a:p>
            <a:r>
              <a:rPr lang="zh-CN" altLang="en-US" dirty="0"/>
              <a:t>宿命主义的现在时间观</a:t>
            </a:r>
            <a:endParaRPr lang="en-US" altLang="zh-CN" dirty="0"/>
          </a:p>
          <a:p>
            <a:r>
              <a:rPr lang="zh-CN" altLang="en-US" dirty="0"/>
              <a:t>享乐主义的现在时间观</a:t>
            </a:r>
            <a:endParaRPr lang="en-US" altLang="zh-CN" dirty="0"/>
          </a:p>
          <a:p>
            <a:r>
              <a:rPr lang="zh-CN" altLang="en-US" dirty="0"/>
              <a:t>未来时间观</a:t>
            </a:r>
            <a:endParaRPr lang="en-US" altLang="zh-CN" dirty="0"/>
          </a:p>
          <a:p>
            <a:r>
              <a:rPr lang="zh-CN" altLang="en-US" dirty="0"/>
              <a:t>超未来时间观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560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6BF51-5CB7-474A-B028-A7A05CD5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77930D-9313-4D4D-BD12-E29506599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6" y="1449388"/>
            <a:ext cx="8081467" cy="4676775"/>
          </a:xfrm>
        </p:spPr>
      </p:pic>
    </p:spTree>
    <p:extLst>
      <p:ext uri="{BB962C8B-B14F-4D97-AF65-F5344CB8AC3E}">
        <p14:creationId xmlns:p14="http://schemas.microsoft.com/office/powerpoint/2010/main" val="774095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51573-E22B-4153-8B37-F71253BF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AEA716F-BADD-4411-A370-A31E096DC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7965"/>
            <a:ext cx="8229600" cy="4579620"/>
          </a:xfrm>
        </p:spPr>
      </p:pic>
    </p:spTree>
    <p:extLst>
      <p:ext uri="{BB962C8B-B14F-4D97-AF65-F5344CB8AC3E}">
        <p14:creationId xmlns:p14="http://schemas.microsoft.com/office/powerpoint/2010/main" val="409301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>
                <a:solidFill>
                  <a:srgbClr val="FF0000"/>
                </a:solidFill>
              </a:rPr>
              <a:t>低语境是否应被推崇</a:t>
            </a:r>
            <a:r>
              <a:rPr lang="zh-CN" alt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价值判断</a:t>
            </a:r>
            <a:r>
              <a:rPr lang="zh-CN" altLang="en-US" dirty="0">
                <a:solidFill>
                  <a:srgbClr val="002060"/>
                </a:solidFill>
              </a:rPr>
              <a:t>都存在范围问题，</a:t>
            </a:r>
            <a:r>
              <a:rPr lang="zh-CN" altLang="en-US" dirty="0">
                <a:solidFill>
                  <a:srgbClr val="002060"/>
                </a:solidFill>
                <a:sym typeface="+mn-ea"/>
              </a:rPr>
              <a:t>实际上都是事物相对人的价值判断——所有价值判断一定是以人为中心进行的，而人和人群是差异万千的，以各种人和人群——贫富贵贱、男女老少、古今东西为中心的价值判断，不可能统一，必然存在各种重合与差异的部分。</a:t>
            </a:r>
            <a:endParaRPr lang="zh-CN" altLang="en-US" dirty="0">
              <a:solidFill>
                <a:srgbClr val="00206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事实判断</a:t>
            </a:r>
            <a:r>
              <a:rPr lang="zh-CN" altLang="en-US" dirty="0">
                <a:solidFill>
                  <a:srgbClr val="002060"/>
                </a:solidFill>
              </a:rPr>
              <a:t>只存在精度问题。</a:t>
            </a:r>
            <a:r>
              <a:rPr lang="zh-CN" altLang="en-US" dirty="0">
                <a:solidFill>
                  <a:srgbClr val="002060"/>
                </a:solidFill>
                <a:sym typeface="+mn-ea"/>
              </a:rPr>
              <a:t>“水在零度会结冰成为固体”，这是个事实判断</a:t>
            </a:r>
            <a:endParaRPr lang="zh-CN" altLang="en-US" dirty="0">
              <a:solidFill>
                <a:srgbClr val="002060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4085" y="4745492"/>
            <a:ext cx="1822157" cy="845463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" name="Freeform 3"/>
          <p:cNvSpPr/>
          <p:nvPr/>
        </p:nvSpPr>
        <p:spPr>
          <a:xfrm>
            <a:off x="4524085" y="3912032"/>
            <a:ext cx="1136357" cy="1571696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  <a:ln/>
        </p:spPr>
      </p:sp>
      <p:sp>
        <p:nvSpPr>
          <p:cNvPr id="4" name="Freeform 4"/>
          <p:cNvSpPr/>
          <p:nvPr/>
        </p:nvSpPr>
        <p:spPr>
          <a:xfrm>
            <a:off x="2709572" y="4745492"/>
            <a:ext cx="1814513" cy="845463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5" name="Freeform 5"/>
          <p:cNvSpPr/>
          <p:nvPr/>
        </p:nvSpPr>
        <p:spPr>
          <a:xfrm>
            <a:off x="3395373" y="3912032"/>
            <a:ext cx="1135285" cy="1571696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  <a:ln/>
        </p:spPr>
      </p:sp>
      <p:sp>
        <p:nvSpPr>
          <p:cNvPr id="6" name="Freeform 6"/>
          <p:cNvSpPr/>
          <p:nvPr/>
        </p:nvSpPr>
        <p:spPr>
          <a:xfrm>
            <a:off x="4206902" y="3548915"/>
            <a:ext cx="642009" cy="1934813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347534" y="4259109"/>
            <a:ext cx="2198502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Noto Sans SC"/>
                <a:ea typeface="Noto Sans SC"/>
                <a:cs typeface="Noto Sans SC"/>
              </a:rPr>
              <a:t>日程紧密</a:t>
            </a:r>
            <a:endParaRPr lang="en-US" sz="24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7198" y="4610966"/>
            <a:ext cx="2198502" cy="1048878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非常紧密</a:t>
            </a:r>
            <a:endParaRPr lang="en-US" sz="2000" dirty="0">
              <a:solidFill>
                <a:srgbClr val="FF0000"/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6162" y="2674185"/>
            <a:ext cx="2198502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Noto Sans SC"/>
                <a:ea typeface="Noto Sans SC"/>
                <a:cs typeface="Noto Sans SC"/>
              </a:rPr>
              <a:t>展示新产品</a:t>
            </a:r>
            <a:endParaRPr lang="en-US" sz="20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5826" y="3026042"/>
            <a:ext cx="2198502" cy="1048878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精心准备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演示稿，历史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中长期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潜力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405708" y="2051044"/>
            <a:ext cx="2265069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Noto Sans SC"/>
                <a:ea typeface="Noto Sans SC"/>
                <a:cs typeface="Noto Sans SC"/>
              </a:rPr>
              <a:t>向部长汇报</a:t>
            </a:r>
            <a:endParaRPr lang="en-US" sz="20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23071" y="2402901"/>
            <a:ext cx="2198502" cy="1048878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展示专业性和诚意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8849" y="2557617"/>
            <a:ext cx="2198502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Noto Sans SC"/>
                <a:ea typeface="Noto Sans SC"/>
                <a:cs typeface="Noto Sans SC"/>
              </a:rPr>
              <a:t>安排午餐</a:t>
            </a:r>
            <a:endParaRPr lang="en-US" sz="20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86095" y="3026042"/>
            <a:ext cx="2198502" cy="1048878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2000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两小时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午餐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10522" y="4259109"/>
            <a:ext cx="2198502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Noto Sans SC"/>
                <a:ea typeface="Noto Sans SC"/>
                <a:cs typeface="Noto Sans SC"/>
              </a:rPr>
              <a:t>解答问题</a:t>
            </a:r>
            <a:endParaRPr lang="en-US" sz="20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00186" y="4610966"/>
            <a:ext cx="2198502" cy="1048878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下午</a:t>
            </a:r>
            <a:r>
              <a:rPr lang="en-US" altLang="zh-CN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Q&amp;A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7017" y="1056246"/>
            <a:ext cx="8429625" cy="685800"/>
          </a:xfrm>
          <a:prstGeom prst="rect">
            <a:avLst/>
          </a:prstGeom>
          <a:ln/>
        </p:spPr>
        <p:txBody>
          <a:bodyPr vert="horz" wrap="square" lIns="92869" tIns="92869" rIns="42863" bIns="92869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25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美国 </a:t>
            </a:r>
            <a:r>
              <a:rPr lang="en-US" sz="225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墨西哥之行</a:t>
            </a:r>
            <a:endParaRPr lang="en-US" sz="225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846053" y="4814362"/>
            <a:ext cx="637223" cy="346249"/>
          </a:xfrm>
          <a:prstGeom prst="rect">
            <a:avLst/>
          </a:prstGeom>
          <a:ln/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en-US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95372" y="4162459"/>
            <a:ext cx="637223" cy="346249"/>
          </a:xfrm>
          <a:prstGeom prst="rect">
            <a:avLst/>
          </a:prstGeom>
          <a:ln/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en-US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05473" y="3919644"/>
            <a:ext cx="637223" cy="346249"/>
          </a:xfrm>
          <a:prstGeom prst="rect">
            <a:avLst/>
          </a:prstGeom>
          <a:ln/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en-US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23219" y="4162459"/>
            <a:ext cx="637223" cy="346249"/>
          </a:xfrm>
          <a:prstGeom prst="rect">
            <a:avLst/>
          </a:prstGeom>
          <a:ln/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en-US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21573" y="4814362"/>
            <a:ext cx="637223" cy="346249"/>
          </a:xfrm>
          <a:prstGeom prst="rect">
            <a:avLst/>
          </a:prstGeom>
          <a:ln/>
        </p:spPr>
        <p:txBody>
          <a:bodyPr vert="horz" wrap="square" lIns="68580" tIns="34290" rIns="68580" bIns="34290" rtlCol="0" anchor="ctr" anchorCtr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en-US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C074B-34C4-4E4F-B355-C94C36A8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zh-CN" altLang="en-US" dirty="0"/>
              <a:t>（1）会议开始，墨代表</a:t>
            </a:r>
            <a:r>
              <a:rPr lang="zh-CN" altLang="en-US" dirty="0">
                <a:solidFill>
                  <a:srgbClr val="FF0000"/>
                </a:solidFill>
              </a:rPr>
              <a:t>迟到</a:t>
            </a:r>
            <a:r>
              <a:rPr lang="zh-CN" altLang="en-US" dirty="0"/>
              <a:t>一小时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）然后，部长就</a:t>
            </a:r>
            <a:r>
              <a:rPr lang="zh-CN" altLang="en-US" dirty="0">
                <a:solidFill>
                  <a:srgbClr val="FF0000"/>
                </a:solidFill>
              </a:rPr>
              <a:t>出去接电话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   </a:t>
            </a:r>
            <a:r>
              <a:rPr lang="zh-CN" altLang="en-US" dirty="0"/>
              <a:t>(</a:t>
            </a:r>
            <a:r>
              <a:rPr lang="en-US" altLang="zh-CN" dirty="0"/>
              <a:t>3</a:t>
            </a:r>
            <a:r>
              <a:rPr lang="zh-CN" altLang="en-US" dirty="0"/>
              <a:t>)。。。。</a:t>
            </a:r>
            <a:endParaRPr lang="en-US" altLang="zh-CN" dirty="0"/>
          </a:p>
          <a:p>
            <a:r>
              <a:rPr lang="zh-CN" altLang="en-US" dirty="0"/>
              <a:t>美方坚持</a:t>
            </a:r>
            <a:r>
              <a:rPr lang="zh-CN" altLang="en-US" dirty="0">
                <a:solidFill>
                  <a:srgbClr val="FF0000"/>
                </a:solidFill>
              </a:rPr>
              <a:t>售后服务</a:t>
            </a:r>
            <a:r>
              <a:rPr lang="zh-CN" altLang="en-US" dirty="0"/>
              <a:t>合同和</a:t>
            </a:r>
            <a:r>
              <a:rPr lang="zh-CN" altLang="en-US" dirty="0">
                <a:solidFill>
                  <a:srgbClr val="FF0000"/>
                </a:solidFill>
              </a:rPr>
              <a:t>销售</a:t>
            </a:r>
            <a:r>
              <a:rPr lang="zh-CN" altLang="en-US" dirty="0"/>
              <a:t>合同分开，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且售后服务</a:t>
            </a:r>
            <a:r>
              <a:rPr lang="zh-CN" altLang="en-US" dirty="0">
                <a:solidFill>
                  <a:srgbClr val="FF0000"/>
                </a:solidFill>
              </a:rPr>
              <a:t>只限于</a:t>
            </a:r>
            <a:r>
              <a:rPr lang="zh-CN" altLang="en-US" dirty="0"/>
              <a:t>安装使用后的</a:t>
            </a:r>
            <a:r>
              <a:rPr lang="zh-CN" altLang="en-US" dirty="0">
                <a:solidFill>
                  <a:srgbClr val="FF0000"/>
                </a:solidFill>
              </a:rPr>
              <a:t>两年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42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882809" y="4446199"/>
            <a:ext cx="748594" cy="748594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3" name="AutoShape 3"/>
          <p:cNvSpPr/>
          <p:nvPr/>
        </p:nvSpPr>
        <p:spPr>
          <a:xfrm rot="2700000">
            <a:off x="4847820" y="4446199"/>
            <a:ext cx="748594" cy="748594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4" name="AutoShape 4"/>
          <p:cNvSpPr/>
          <p:nvPr/>
        </p:nvSpPr>
        <p:spPr>
          <a:xfrm rot="2700000">
            <a:off x="882809" y="2533174"/>
            <a:ext cx="748594" cy="74702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5" name="Freeform 5"/>
          <p:cNvSpPr/>
          <p:nvPr/>
        </p:nvSpPr>
        <p:spPr>
          <a:xfrm>
            <a:off x="1061367" y="2684836"/>
            <a:ext cx="391478" cy="390692"/>
          </a:xfrm>
          <a:custGeom>
            <a:avLst/>
            <a:gdLst/>
            <a:ahLst/>
            <a:cxnLst/>
            <a:rect l="l" t="t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</a:path>
              <a:path w="376" h="376"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</a:path>
              <a:path w="376" h="376"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</a:path>
              <a:path w="376" h="376"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</a:path>
              <a:path w="376" h="376"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 rot="2700000">
            <a:off x="4847820" y="2529674"/>
            <a:ext cx="748594" cy="748594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id="7" name="Freeform 7"/>
          <p:cNvSpPr/>
          <p:nvPr/>
        </p:nvSpPr>
        <p:spPr>
          <a:xfrm>
            <a:off x="4988624" y="2679622"/>
            <a:ext cx="466987" cy="477917"/>
          </a:xfrm>
          <a:custGeom>
            <a:avLst/>
            <a:gdLst/>
            <a:ahLst/>
            <a:cxnLst/>
            <a:rect l="l" t="t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</a:path>
              <a:path w="417" h="426"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</a:path>
              <a:path w="417" h="426"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</a:path>
              <a:path w="417" h="426"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</a:path>
              <a:path w="417" h="426"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8" name="TextBox 8"/>
          <p:cNvSpPr txBox="1"/>
          <p:nvPr/>
        </p:nvSpPr>
        <p:spPr>
          <a:xfrm>
            <a:off x="1896301" y="2063110"/>
            <a:ext cx="2546247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latin typeface="Noto Sans SC"/>
                <a:ea typeface="Noto Sans SC"/>
                <a:cs typeface="Noto Sans SC"/>
              </a:rPr>
              <a:t>松散日程</a:t>
            </a:r>
            <a:endParaRPr lang="en-US" sz="24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96301" y="4077856"/>
            <a:ext cx="2546247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400" b="1" dirty="0" err="1">
                <a:latin typeface="Noto Sans SC"/>
                <a:ea typeface="Noto Sans SC"/>
                <a:cs typeface="Noto Sans SC"/>
              </a:rPr>
              <a:t>强调合作历史</a:t>
            </a:r>
            <a:endParaRPr lang="en-US" sz="24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43723" y="2063110"/>
            <a:ext cx="2546247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latin typeface="Noto Sans SC"/>
                <a:ea typeface="Noto Sans SC"/>
                <a:cs typeface="Noto Sans SC"/>
              </a:rPr>
              <a:t>灵活策略</a:t>
            </a:r>
            <a:endParaRPr lang="en-US" sz="24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3723" y="4077856"/>
            <a:ext cx="2546247" cy="367751"/>
          </a:xfrm>
          <a:prstGeom prst="rect">
            <a:avLst/>
          </a:prstGeom>
          <a:ln/>
        </p:spPr>
        <p:txBody>
          <a:bodyPr vert="horz" wrap="square" lIns="49506" tIns="24789" rIns="49506" bIns="24789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 dirty="0" err="1">
                <a:latin typeface="Noto Sans SC"/>
                <a:ea typeface="Noto Sans SC"/>
                <a:cs typeface="Noto Sans SC"/>
              </a:rPr>
              <a:t>售后服务</a:t>
            </a:r>
            <a:endParaRPr lang="en-US" sz="2400" b="1" dirty="0"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6301" y="2469496"/>
            <a:ext cx="2198502" cy="1241134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日程松散</a:t>
            </a:r>
            <a:endParaRPr lang="en-US" altLang="zh-CN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主要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拿到订单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6301" y="4462811"/>
            <a:ext cx="2198502" cy="1241134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演示稿重点和墨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合作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历史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43723" y="2469496"/>
            <a:ext cx="2198502" cy="1241134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在两周内WWWWW</a:t>
            </a:r>
            <a:r>
              <a:rPr lang="zh-CN" alt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视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具体情况而定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943723" y="4462811"/>
            <a:ext cx="2198502" cy="1241134"/>
          </a:xfrm>
          <a:prstGeom prst="rect">
            <a:avLst/>
          </a:prstGeom>
          <a:ln/>
        </p:spPr>
        <p:txBody>
          <a:bodyPr vert="horz" wrap="square" lIns="49506" tIns="24789" rIns="49506" bIns="24789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是销售合同的一部分，售后服务是无限期的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7017" y="1056246"/>
            <a:ext cx="8429625" cy="685800"/>
          </a:xfrm>
          <a:prstGeom prst="rect">
            <a:avLst/>
          </a:prstGeom>
          <a:ln/>
        </p:spPr>
        <p:txBody>
          <a:bodyPr vert="horz" wrap="square" lIns="92869" tIns="92869" rIns="42863" bIns="92869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25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法国</a:t>
            </a:r>
            <a:endParaRPr lang="en-US" sz="225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001752" y="4664690"/>
            <a:ext cx="510707" cy="311610"/>
          </a:xfrm>
          <a:custGeom>
            <a:avLst/>
            <a:gdLst/>
            <a:ahLst/>
            <a:cxnLst/>
            <a:rect l="l" t="t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</a:path>
              <a:path w="400" h="244"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18" name="Freeform 18"/>
          <p:cNvSpPr/>
          <p:nvPr/>
        </p:nvSpPr>
        <p:spPr>
          <a:xfrm>
            <a:off x="5043309" y="4643652"/>
            <a:ext cx="357617" cy="356402"/>
          </a:xfrm>
          <a:custGeom>
            <a:avLst/>
            <a:gdLst/>
            <a:ahLst/>
            <a:cxnLst/>
            <a:rect l="l" t="t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</a:path>
              <a:path w="316" h="316"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标题 9523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                        </a:t>
            </a:r>
            <a:r>
              <a:rPr lang="en-US" altLang="zh-CN" dirty="0"/>
              <a:t>Questions for discussion</a:t>
            </a:r>
          </a:p>
        </p:txBody>
      </p:sp>
      <p:sp>
        <p:nvSpPr>
          <p:cNvPr id="95235" name="内容占位符 9523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sz="3100" dirty="0"/>
              <a:t>1</a:t>
            </a:r>
            <a:r>
              <a:rPr lang="zh-CN" altLang="en-US" sz="3100" dirty="0"/>
              <a:t>．</a:t>
            </a:r>
            <a:r>
              <a:rPr lang="en-US" altLang="zh-CN" sz="3100" dirty="0"/>
              <a:t>What had gone wrong for the Americans?</a:t>
            </a:r>
          </a:p>
          <a:p>
            <a:r>
              <a:rPr lang="en-US" altLang="zh-CN" sz="3100" dirty="0"/>
              <a:t>2</a:t>
            </a:r>
            <a:r>
              <a:rPr lang="zh-CN" altLang="en-US" sz="3100" dirty="0"/>
              <a:t>．</a:t>
            </a:r>
            <a:r>
              <a:rPr lang="en-US" altLang="zh-CN" sz="3100" dirty="0"/>
              <a:t>What differences can you find in terms of the time concepts of Americans and Mexicans?  </a:t>
            </a:r>
          </a:p>
          <a:p>
            <a:r>
              <a:rPr lang="en-US" altLang="zh-CN" sz="3100" dirty="0"/>
              <a:t>3.What was the key for the success of the French company?</a:t>
            </a:r>
          </a:p>
          <a:p>
            <a:r>
              <a:rPr lang="en-US" altLang="zh-CN" sz="3100" dirty="0"/>
              <a:t>4.What should the American company have done to win the contract?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16933564"/>
  <p:tag name="KSO_WM_UNIT_PLACING_PICTURE_USER_VIEWPORT" val="{&quot;height&quot;:7285,&quot;width&quot;:1296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73409420"/>
  <p:tag name="KSO_WM_UNIT_PLACING_PICTURE_USER_VIEWPORT" val="{&quot;height&quot;:7365,&quot;width&quot;:10642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2196</Words>
  <Application>Microsoft Office PowerPoint</Application>
  <PresentationFormat>全屏显示(4:3)</PresentationFormat>
  <Paragraphs>312</Paragraphs>
  <Slides>56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56</vt:i4>
      </vt:variant>
    </vt:vector>
  </HeadingPairs>
  <TitlesOfParts>
    <vt:vector size="73" baseType="lpstr">
      <vt:lpstr>-apple-system</vt:lpstr>
      <vt:lpstr>inherit</vt:lpstr>
      <vt:lpstr>MS Mincho</vt:lpstr>
      <vt:lpstr>Noto Sans SC</vt:lpstr>
      <vt:lpstr>华文楷体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Office 主题​​</vt:lpstr>
      <vt:lpstr>1_Office 主题​​</vt:lpstr>
      <vt:lpstr>2_Office 主题​​</vt:lpstr>
      <vt:lpstr>3_Office 主题​​</vt:lpstr>
      <vt:lpstr>4_Office 主题​​</vt:lpstr>
      <vt:lpstr>       Intercultural Business    Communication: Cases and Analyses </vt:lpstr>
      <vt:lpstr>PowerPoint 演示文稿</vt:lpstr>
      <vt:lpstr>PowerPoint 演示文稿</vt:lpstr>
      <vt:lpstr>                                         单时制和多时制</vt:lpstr>
      <vt:lpstr>案例二</vt:lpstr>
      <vt:lpstr>PowerPoint 演示文稿</vt:lpstr>
      <vt:lpstr>PowerPoint 演示文稿</vt:lpstr>
      <vt:lpstr>PowerPoint 演示文稿</vt:lpstr>
      <vt:lpstr>                         Questions for discussion</vt:lpstr>
      <vt:lpstr>                                                   矛盾冲突</vt:lpstr>
      <vt:lpstr>PowerPoint 演示文稿</vt:lpstr>
      <vt:lpstr>                                                  原因分析 </vt:lpstr>
      <vt:lpstr>美国人的时间观</vt:lpstr>
      <vt:lpstr>单时制</vt:lpstr>
      <vt:lpstr>PowerPoint 演示文稿</vt:lpstr>
      <vt:lpstr>                                                文化沟通 </vt:lpstr>
      <vt:lpstr>                               时间观  美国-日本</vt:lpstr>
      <vt:lpstr>案例三</vt:lpstr>
      <vt:lpstr>PowerPoint 演示文稿</vt:lpstr>
      <vt:lpstr>                         Questions for discussion</vt:lpstr>
      <vt:lpstr>                         Questions for discussion</vt:lpstr>
      <vt:lpstr>                                                                        矛盾冲突 </vt:lpstr>
      <vt:lpstr>PowerPoint 演示文稿</vt:lpstr>
      <vt:lpstr>                                                      原因分析</vt:lpstr>
      <vt:lpstr>PowerPoint 演示文稿</vt:lpstr>
      <vt:lpstr>中国人看沉默</vt:lpstr>
      <vt:lpstr>PowerPoint 演示文稿</vt:lpstr>
      <vt:lpstr>                                                文化沟通 </vt:lpstr>
      <vt:lpstr>PowerPoint 演示文稿</vt:lpstr>
      <vt:lpstr>                                        霍尔：单时制和多时制</vt:lpstr>
      <vt:lpstr>PowerPoint 演示文稿</vt:lpstr>
      <vt:lpstr>PowerPoint 演示文稿</vt:lpstr>
      <vt:lpstr>PowerPoint 演示文稿</vt:lpstr>
      <vt:lpstr>单时制</vt:lpstr>
      <vt:lpstr>单时制特点： </vt:lpstr>
      <vt:lpstr>PowerPoint 演示文稿</vt:lpstr>
      <vt:lpstr>多时制特点： </vt:lpstr>
      <vt:lpstr>二者无优劣</vt:lpstr>
      <vt:lpstr>对时间的感知</vt:lpstr>
      <vt:lpstr>PowerPoint 演示文稿</vt:lpstr>
      <vt:lpstr>PowerPoint 演示文稿</vt:lpstr>
      <vt:lpstr>中国时间观</vt:lpstr>
      <vt:lpstr>中国对老的称呼也体现了时间观</vt:lpstr>
      <vt:lpstr>中西 “老” 差异</vt:lpstr>
      <vt:lpstr>美国梦</vt:lpstr>
      <vt:lpstr>美国梦</vt:lpstr>
      <vt:lpstr>PowerPoint 演示文稿</vt:lpstr>
      <vt:lpstr>PowerPoint 演示文稿</vt:lpstr>
      <vt:lpstr>PowerPoint 演示文稿</vt:lpstr>
      <vt:lpstr>意大利人和西班牙人</vt:lpstr>
      <vt:lpstr>问：</vt:lpstr>
      <vt:lpstr>时间心理学</vt:lpstr>
      <vt:lpstr>时间心理学</vt:lpstr>
      <vt:lpstr>时间 </vt:lpstr>
      <vt:lpstr>时间</vt:lpstr>
      <vt:lpstr> 低语境是否应被推崇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HarryChen</dc:creator>
  <cp:lastModifiedBy>Ding Junling</cp:lastModifiedBy>
  <cp:revision>71</cp:revision>
  <dcterms:created xsi:type="dcterms:W3CDTF">2011-12-30T11:04:00Z</dcterms:created>
  <dcterms:modified xsi:type="dcterms:W3CDTF">2025-06-18T06:00:33Z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