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09" r:id="rId2"/>
    <p:sldId id="1033" r:id="rId3"/>
    <p:sldId id="1122" r:id="rId4"/>
    <p:sldId id="1286" r:id="rId5"/>
    <p:sldId id="820" r:id="rId6"/>
    <p:sldId id="702" r:id="rId7"/>
    <p:sldId id="707" r:id="rId8"/>
    <p:sldId id="719" r:id="rId9"/>
    <p:sldId id="1293" r:id="rId10"/>
    <p:sldId id="1415" r:id="rId11"/>
    <p:sldId id="1416" r:id="rId12"/>
    <p:sldId id="1294" r:id="rId13"/>
    <p:sldId id="1295" r:id="rId14"/>
    <p:sldId id="1296" r:id="rId15"/>
    <p:sldId id="1297" r:id="rId16"/>
    <p:sldId id="1298" r:id="rId17"/>
    <p:sldId id="1299" r:id="rId18"/>
    <p:sldId id="1300" r:id="rId19"/>
    <p:sldId id="1301" r:id="rId20"/>
    <p:sldId id="1282" r:id="rId21"/>
    <p:sldId id="1384" r:id="rId22"/>
    <p:sldId id="1385" r:id="rId23"/>
    <p:sldId id="1284" r:id="rId24"/>
    <p:sldId id="1285" r:id="rId25"/>
    <p:sldId id="1287" r:id="rId26"/>
    <p:sldId id="1288" r:id="rId27"/>
    <p:sldId id="1290" r:id="rId28"/>
    <p:sldId id="1261" r:id="rId29"/>
    <p:sldId id="1262" r:id="rId30"/>
    <p:sldId id="1375" r:id="rId31"/>
    <p:sldId id="1263" r:id="rId32"/>
    <p:sldId id="1264" r:id="rId33"/>
    <p:sldId id="1265" r:id="rId34"/>
    <p:sldId id="266" r:id="rId35"/>
    <p:sldId id="1413" r:id="rId36"/>
    <p:sldId id="272" r:id="rId37"/>
    <p:sldId id="274" r:id="rId38"/>
    <p:sldId id="276" r:id="rId39"/>
    <p:sldId id="1414" r:id="rId40"/>
    <p:sldId id="279" r:id="rId41"/>
    <p:sldId id="1327" r:id="rId42"/>
    <p:sldId id="1289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921798-FBA2-BE75-CF4A-92769AB05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AF7F8AA-D5A1-EC8B-5956-44CE61371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8FDBBB-E07A-D31D-5B2F-0866B88C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1E4B03-6BD9-C585-AE9C-D8E54B7B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409B87-C355-1B19-08FA-D46D6FEF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1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F45FFC-1B5A-17B2-DC82-CFE748BB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4B5A74-5311-49EE-595E-EABF0639A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1B6655-4760-32EA-D298-B6A0A36B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16A20B-7FE3-A278-341D-3D3D8CC5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F9EEC4-FDE1-4E18-E984-1562DD09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99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285F87-E65A-DA03-E64D-BADF9C144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061470-135F-75A1-B43A-0D7A8028F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60BF8-9EE0-9517-D453-986FC3E6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5AD1C-FBF1-80CC-8636-E753947D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374C4B-73B4-77AB-BD9E-EE9C32AA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00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521DD8-1E1D-04F1-627E-8792E309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0521FF-DB5F-E8F6-1D05-23910BE7C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CFC043-2409-4B55-BB69-77CDE4F5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21194-9411-9C66-3C38-0747F9CE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BFE1C-D36E-836E-5FA9-6B4C7BA6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F145BF-7EC0-C05F-F678-1E206BB7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E3CC24-0EDD-41BA-B1A3-CE6A7A2B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1B035A-FF62-AB95-6B30-CBEC23E5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EE0B9E-33E1-B2F8-8238-537116AA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B58C79-AEC4-B15B-E208-276B0DAA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3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BDD8C-950B-B544-AA1F-83DA8182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1AE451-CCED-8411-4ACB-5BB1872BA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BE5F08-7F17-B9FE-6E28-96716ACDD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35AD1A-14B9-06C5-67D3-6E827A9C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4B0F45-AC40-273D-33AB-1D38956B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80531E-D56C-7371-1532-A62AF7D6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41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BD54F-BAB3-7B02-9A2C-917DF95B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213093-143A-2E55-04BB-24C7C5353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FF6AF0-9187-D994-2C27-BD692DD44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A73CCC-A9CC-79BB-6B99-6F9042FCD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239DD99-9699-5FB0-70A9-C236F3970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6C87F6-4965-A7DD-14C5-05290DCC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58E202-5359-02AB-236C-589270D2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3F196BD-2EF1-DCA0-8024-239E0C98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88950-293C-92A8-360C-D3455A1E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C551CF-BE15-60B8-ECB1-2187C724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DD11FF-0DE1-8FCA-6350-1FC4AF99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00F14A-2FEE-B73F-0E64-B11949C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4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B3E212-3219-AEC6-51AC-C57B5012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4986C7-1B60-7E8A-F929-61F67EB2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843B0A-F8B1-8671-7256-72A1EB5C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22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40CE5-68C4-557B-2514-5D98B51E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700D73-251D-900F-5A44-65FBAFE6C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07C2E5-90F5-8CCA-FC83-19D3A980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377A4C-B9DF-2D87-7A31-BB9E11CB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61201E-BD8D-D9D5-576D-E3668F73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15A4E8-789E-687E-95A1-480FD562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3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77085F-A244-F126-F49E-9FEC39AC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BD7E2B-F7FB-FE96-1074-12D44120F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442A11-D128-205D-7891-BC3827C20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2DA09D-B113-355F-D898-7C5D9A86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CDC6DF-E827-7C91-D0C4-6475E002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2A2EC6-4C46-00ED-5DB4-0E170609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93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463A94-2974-1030-1C59-4CBD26FD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F5662A-ADB5-4CD8-7CEE-F8EEB1B6A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DAF16-4897-9913-AA8D-A66C19991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C984A-5BC8-4970-B7B6-4C86222288DC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6C487A-FC35-3E23-93D0-093409B12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B7368-C420-23E4-D64A-797D81253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EEF3-E850-4B35-908B-341AFCB387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6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h.sina.com.cn/citylink/ed/l/2009-06-18/12482446_3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D7C6F1-AD58-224C-69C2-1DA5F1B05F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730251"/>
            <a:ext cx="7772400" cy="2735263"/>
          </a:xfrm>
        </p:spPr>
        <p:txBody>
          <a:bodyPr>
            <a:normAutofit fontScale="90000"/>
          </a:bodyPr>
          <a:lstStyle/>
          <a:p>
            <a:r>
              <a:rPr lang="zh-CN" altLang="en-US" sz="4400" dirty="0"/>
              <a:t>     </a:t>
            </a:r>
            <a:br>
              <a:rPr lang="zh-CN" altLang="en-US" sz="4400" dirty="0"/>
            </a:br>
            <a:r>
              <a:rPr lang="zh-CN" altLang="en-US" b="1" dirty="0"/>
              <a:t> </a:t>
            </a:r>
            <a:r>
              <a:rPr lang="zh-CN" altLang="en-US" b="1" dirty="0">
                <a:solidFill>
                  <a:srgbClr val="0000CC"/>
                </a:solidFill>
              </a:rPr>
              <a:t>Inter</a:t>
            </a:r>
            <a:r>
              <a:rPr lang="en-US" altLang="zh-CN" b="1" dirty="0">
                <a:solidFill>
                  <a:srgbClr val="0000CC"/>
                </a:solidFill>
              </a:rPr>
              <a:t>cultural B</a:t>
            </a:r>
            <a:r>
              <a:rPr lang="zh-CN" altLang="en-US" b="1" dirty="0">
                <a:solidFill>
                  <a:srgbClr val="0000CC"/>
                </a:solidFill>
              </a:rPr>
              <a:t>u</a:t>
            </a:r>
            <a:r>
              <a:rPr lang="en-US" altLang="zh-CN" b="1" dirty="0" err="1">
                <a:solidFill>
                  <a:srgbClr val="0000CC"/>
                </a:solidFill>
              </a:rPr>
              <a:t>siness</a:t>
            </a:r>
            <a:r>
              <a:rPr lang="en-US" altLang="zh-CN" b="1" dirty="0">
                <a:solidFill>
                  <a:srgbClr val="0000CC"/>
                </a:solidFill>
              </a:rPr>
              <a:t>    </a:t>
            </a:r>
            <a:r>
              <a:rPr lang="zh-CN" altLang="en-US" b="1" dirty="0">
                <a:solidFill>
                  <a:srgbClr val="0000CC"/>
                </a:solidFill>
              </a:rPr>
              <a:t>C</a:t>
            </a:r>
            <a:r>
              <a:rPr lang="en-US" altLang="zh-CN" b="1" dirty="0" err="1">
                <a:solidFill>
                  <a:srgbClr val="0000CC"/>
                </a:solidFill>
              </a:rPr>
              <a:t>ommunication</a:t>
            </a:r>
            <a:r>
              <a:rPr lang="en-US" altLang="zh-CN" b="1" dirty="0">
                <a:solidFill>
                  <a:srgbClr val="0000CC"/>
                </a:solidFill>
              </a:rPr>
              <a:t>:</a:t>
            </a:r>
            <a:br>
              <a:rPr lang="en-US" altLang="zh-CN" b="1" dirty="0">
                <a:solidFill>
                  <a:srgbClr val="0000CC"/>
                </a:solidFill>
              </a:rPr>
            </a:br>
            <a:r>
              <a:rPr lang="en-US" altLang="zh-CN" b="1" dirty="0">
                <a:solidFill>
                  <a:srgbClr val="0000CC"/>
                </a:solidFill>
              </a:rPr>
              <a:t>Cases and Analyses</a:t>
            </a:r>
            <a:br>
              <a:rPr lang="zh-CN" altLang="en-US" sz="3600" dirty="0">
                <a:solidFill>
                  <a:srgbClr val="0000CC"/>
                </a:solidFill>
              </a:rPr>
            </a:br>
            <a:endParaRPr lang="zh-CN" altLang="en-US" sz="3600" dirty="0">
              <a:solidFill>
                <a:srgbClr val="0000CC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3E66613-A4FD-61CA-F46F-06E98FCCD9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92538" y="3357563"/>
            <a:ext cx="6508750" cy="1079500"/>
          </a:xfrm>
        </p:spPr>
        <p:txBody>
          <a:bodyPr/>
          <a:lstStyle/>
          <a:p>
            <a:r>
              <a:rPr lang="zh-CN" altLang="en-US" dirty="0"/>
              <a:t>                                          </a:t>
            </a:r>
          </a:p>
          <a:p>
            <a:r>
              <a:rPr lang="en-US" altLang="zh-CN" dirty="0">
                <a:solidFill>
                  <a:srgbClr val="CC00CC"/>
                </a:solidFill>
              </a:rPr>
              <a:t>2025.2-2025.6</a:t>
            </a:r>
          </a:p>
          <a:p>
            <a:endParaRPr lang="en-US" altLang="zh-CN" dirty="0">
              <a:solidFill>
                <a:srgbClr val="CC00CC"/>
              </a:solidFill>
            </a:endParaRPr>
          </a:p>
          <a:p>
            <a:endParaRPr lang="en-US" altLang="zh-CN" dirty="0">
              <a:solidFill>
                <a:srgbClr val="CC00CC"/>
              </a:solidFill>
            </a:endParaRPr>
          </a:p>
          <a:p>
            <a:endParaRPr lang="en-US" altLang="zh-CN" dirty="0">
              <a:solidFill>
                <a:srgbClr val="CC00CC"/>
              </a:solidFill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E1D49D3-57C4-1E42-AFF4-CB5BD3DE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3357563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3556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07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63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1468950-FDC5-3585-18B4-3A50EC9F7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FF6600"/>
                </a:solidFill>
                <a:latin typeface="Arial" panose="020B0604020202020204" pitchFamily="34" charset="0"/>
              </a:rPr>
              <a:t>High power distance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CECF4C9-A0D8-13DA-A678-DDE2D7E853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Individuals from high power distance cultures accept power as part of society.</a:t>
            </a:r>
          </a:p>
        </p:txBody>
      </p:sp>
      <p:sp>
        <p:nvSpPr>
          <p:cNvPr id="63492" name="Oval 5">
            <a:extLst>
              <a:ext uri="{FF2B5EF4-FFF2-40B4-BE49-F238E27FC236}">
                <a16:creationId xmlns:a16="http://schemas.microsoft.com/office/drawing/2014/main" id="{7E26D3D7-3575-D1DE-01F8-499BA1DD6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429000"/>
            <a:ext cx="35052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Superior</a:t>
            </a:r>
          </a:p>
        </p:txBody>
      </p:sp>
      <p:sp>
        <p:nvSpPr>
          <p:cNvPr id="63493" name="Oval 6">
            <a:extLst>
              <a:ext uri="{FF2B5EF4-FFF2-40B4-BE49-F238E27FC236}">
                <a16:creationId xmlns:a16="http://schemas.microsoft.com/office/drawing/2014/main" id="{65F8F59C-DC5F-C242-9B4D-96854072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638800"/>
            <a:ext cx="1981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atin typeface="Comic Sans MS" panose="030F0702030302020204" pitchFamily="66" charset="0"/>
                <a:ea typeface="宋体" panose="02010600030101010101" pitchFamily="2" charset="-122"/>
              </a:rPr>
              <a:t>subordinates</a:t>
            </a:r>
          </a:p>
        </p:txBody>
      </p:sp>
    </p:spTree>
    <p:extLst>
      <p:ext uri="{BB962C8B-B14F-4D97-AF65-F5344CB8AC3E}">
        <p14:creationId xmlns:p14="http://schemas.microsoft.com/office/powerpoint/2010/main" val="17703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>
            <a:extLst>
              <a:ext uri="{FF2B5EF4-FFF2-40B4-BE49-F238E27FC236}">
                <a16:creationId xmlns:a16="http://schemas.microsoft.com/office/drawing/2014/main" id="{9AD57150-F173-0D19-9217-F263DF6EF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057400"/>
            <a:ext cx="3733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>
                <a:latin typeface="Comic Sans MS" panose="030F0702030302020204" pitchFamily="66" charset="0"/>
                <a:ea typeface="宋体" panose="02010600030101010101" pitchFamily="2" charset="-122"/>
              </a:rPr>
              <a:t>Social hierarchy</a:t>
            </a:r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8393A1A5-955F-7580-1754-7312D1A8F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352800"/>
            <a:ext cx="3733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>
                <a:latin typeface="Comic Sans MS" panose="030F0702030302020204" pitchFamily="66" charset="0"/>
                <a:ea typeface="宋体" panose="02010600030101010101" pitchFamily="2" charset="-122"/>
              </a:rPr>
              <a:t>Inequality </a:t>
            </a: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DD57BECD-3F4D-7466-2A26-BA45A988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95800"/>
            <a:ext cx="449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>
                <a:latin typeface="Comic Sans MS" panose="030F0702030302020204" pitchFamily="66" charset="0"/>
                <a:ea typeface="宋体" panose="02010600030101010101" pitchFamily="2" charset="-122"/>
              </a:rPr>
              <a:t>Centralization of power</a:t>
            </a:r>
          </a:p>
        </p:txBody>
      </p:sp>
      <p:sp>
        <p:nvSpPr>
          <p:cNvPr id="64517" name="Rectangle 10">
            <a:extLst>
              <a:ext uri="{FF2B5EF4-FFF2-40B4-BE49-F238E27FC236}">
                <a16:creationId xmlns:a16="http://schemas.microsoft.com/office/drawing/2014/main" id="{601158E9-D268-D366-CC08-FA0D1A88B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6870700" cy="1600200"/>
          </a:xfrm>
        </p:spPr>
        <p:txBody>
          <a:bodyPr/>
          <a:lstStyle/>
          <a:p>
            <a:pPr eaLnBrk="1" hangingPunct="1"/>
            <a:r>
              <a:rPr lang="en-US" altLang="zh-CN" sz="3600">
                <a:latin typeface="Arial" panose="020B0604020202020204" pitchFamily="34" charset="0"/>
              </a:rPr>
              <a:t>Features of high power distance cultures</a:t>
            </a:r>
            <a:r>
              <a:rPr lang="en-US" altLang="zh-C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94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09F6D78-8605-06E5-D482-FC0F62FD2A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0"/>
            <a:ext cx="6870700" cy="1600200"/>
          </a:xfrm>
        </p:spPr>
        <p:txBody>
          <a:bodyPr anchor="b"/>
          <a:lstStyle/>
          <a:p>
            <a:pPr eaLnBrk="1" hangingPunct="1"/>
            <a:r>
              <a:rPr lang="en-US" altLang="zh-CN">
                <a:solidFill>
                  <a:srgbClr val="FF6600"/>
                </a:solidFill>
                <a:ea typeface="宋体" panose="02010600030101010101" pitchFamily="2" charset="-122"/>
              </a:rPr>
              <a:t>Low power distance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8648398-AA1E-206D-15CD-AB5214BACD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Low power distance countries hold that inequality in society should be minimized.</a:t>
            </a:r>
          </a:p>
          <a:p>
            <a:pPr eaLnBrk="1" hangingPunct="1"/>
            <a:endParaRPr lang="en-US" altLang="zh-CN">
              <a:ea typeface="宋体" panose="02010600030101010101" pitchFamily="2" charset="-122"/>
            </a:endParaRP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B29F07EA-CCF6-66CD-F5B3-3EDE2ABF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962400"/>
            <a:ext cx="31242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Superior</a:t>
            </a:r>
          </a:p>
        </p:txBody>
      </p:sp>
      <p:sp>
        <p:nvSpPr>
          <p:cNvPr id="65541" name="Oval 5">
            <a:extLst>
              <a:ext uri="{FF2B5EF4-FFF2-40B4-BE49-F238E27FC236}">
                <a16:creationId xmlns:a16="http://schemas.microsoft.com/office/drawing/2014/main" id="{9D1C3032-AF31-31D5-9F4F-1BE8C5356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886200"/>
            <a:ext cx="3124200" cy="1981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Subordinates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671B06BC-A84A-8A1D-EA3F-1F00CE77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4724401"/>
            <a:ext cx="47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latin typeface="Comic Sans MS" panose="030F0702030302020204" pitchFamily="66" charset="0"/>
                <a:ea typeface="宋体" panose="02010600030101010101" pitchFamily="2" charset="-122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042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标题 1">
            <a:extLst>
              <a:ext uri="{FF2B5EF4-FFF2-40B4-BE49-F238E27FC236}">
                <a16:creationId xmlns:a16="http://schemas.microsoft.com/office/drawing/2014/main" id="{D9956B03-365F-7FED-8A45-74F64DDAB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Power distance in workplace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7" name="Picture 5" descr="加班已经成了“文化”">
            <a:hlinkClick r:id="rId2"/>
            <a:extLst>
              <a:ext uri="{FF2B5EF4-FFF2-40B4-BE49-F238E27FC236}">
                <a16:creationId xmlns:a16="http://schemas.microsoft.com/office/drawing/2014/main" id="{CF677F2A-5BD1-8988-1DF8-D0B31E6170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9814" y="1833564"/>
            <a:ext cx="3062287" cy="3705225"/>
          </a:xfrm>
        </p:spPr>
      </p:pic>
      <p:pic>
        <p:nvPicPr>
          <p:cNvPr id="8" name="Picture 6" descr="c29f94e1-2562-462e-971a-b16c7c8fbb76">
            <a:extLst>
              <a:ext uri="{FF2B5EF4-FFF2-40B4-BE49-F238E27FC236}">
                <a16:creationId xmlns:a16="http://schemas.microsoft.com/office/drawing/2014/main" id="{E6D7DBD0-0E55-48F3-5A45-1CFD241380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3126" y="2197101"/>
            <a:ext cx="4486275" cy="3051175"/>
          </a:xfrm>
        </p:spPr>
      </p:pic>
    </p:spTree>
    <p:extLst>
      <p:ext uri="{BB962C8B-B14F-4D97-AF65-F5344CB8AC3E}">
        <p14:creationId xmlns:p14="http://schemas.microsoft.com/office/powerpoint/2010/main" val="36370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 descr="p6">
            <a:extLst>
              <a:ext uri="{FF2B5EF4-FFF2-40B4-BE49-F238E27FC236}">
                <a16:creationId xmlns:a16="http://schemas.microsoft.com/office/drawing/2014/main" id="{A48DB2FD-19B8-C24F-B2CA-3DCC423588E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0"/>
            <a:ext cx="5105400" cy="5403850"/>
          </a:xfrm>
        </p:spPr>
      </p:pic>
      <p:pic>
        <p:nvPicPr>
          <p:cNvPr id="67587" name="Picture 8" descr="p7">
            <a:extLst>
              <a:ext uri="{FF2B5EF4-FFF2-40B4-BE49-F238E27FC236}">
                <a16:creationId xmlns:a16="http://schemas.microsoft.com/office/drawing/2014/main" id="{4B42BE4A-2F40-BDA3-06B1-9869CAAAFA1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143000"/>
            <a:ext cx="4419600" cy="4876800"/>
          </a:xfrm>
        </p:spPr>
      </p:pic>
    </p:spTree>
    <p:extLst>
      <p:ext uri="{BB962C8B-B14F-4D97-AF65-F5344CB8AC3E}">
        <p14:creationId xmlns:p14="http://schemas.microsoft.com/office/powerpoint/2010/main" val="213657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3" descr="p3">
            <a:extLst>
              <a:ext uri="{FF2B5EF4-FFF2-40B4-BE49-F238E27FC236}">
                <a16:creationId xmlns:a16="http://schemas.microsoft.com/office/drawing/2014/main" id="{68395D9B-B331-4C7C-2EDC-7D9BC527787D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4648200" cy="5791200"/>
          </a:xfrm>
        </p:spPr>
      </p:pic>
      <p:pic>
        <p:nvPicPr>
          <p:cNvPr id="68611" name="Picture 14" descr="p4">
            <a:extLst>
              <a:ext uri="{FF2B5EF4-FFF2-40B4-BE49-F238E27FC236}">
                <a16:creationId xmlns:a16="http://schemas.microsoft.com/office/drawing/2014/main" id="{422CC129-25C6-1241-8835-D7BE3EB033A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371600"/>
            <a:ext cx="4114800" cy="4800600"/>
          </a:xfrm>
        </p:spPr>
      </p:pic>
    </p:spTree>
    <p:extLst>
      <p:ext uri="{BB962C8B-B14F-4D97-AF65-F5344CB8AC3E}">
        <p14:creationId xmlns:p14="http://schemas.microsoft.com/office/powerpoint/2010/main" val="1050030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>
            <a:extLst>
              <a:ext uri="{FF2B5EF4-FFF2-40B4-BE49-F238E27FC236}">
                <a16:creationId xmlns:a16="http://schemas.microsoft.com/office/drawing/2014/main" id="{7D6E7AB8-A8FA-01BE-9C18-DBCE6DC73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00B050"/>
                </a:solidFill>
                <a:ea typeface="宋体" panose="02010600030101010101" pitchFamily="2" charset="-122"/>
              </a:rPr>
              <a:t>Power distance at school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69635" name="Picture 5" descr="20070426093910">
            <a:extLst>
              <a:ext uri="{FF2B5EF4-FFF2-40B4-BE49-F238E27FC236}">
                <a16:creationId xmlns:a16="http://schemas.microsoft.com/office/drawing/2014/main" id="{EA1874E4-83EF-D6D3-385F-3D617F55A6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7700" y="16002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34758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1B37608-2B05-36F2-E0D1-8F105160D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rgbClr val="00B050"/>
                </a:solidFill>
                <a:ea typeface="宋体" panose="02010600030101010101" pitchFamily="2" charset="-122"/>
              </a:rPr>
              <a:t>Power distance at school</a:t>
            </a:r>
            <a:endParaRPr lang="en-US" altLang="zh-CN" sz="4000">
              <a:ea typeface="宋体" panose="02010600030101010101" pitchFamily="2" charset="-122"/>
            </a:endParaRPr>
          </a:p>
        </p:txBody>
      </p:sp>
      <p:pic>
        <p:nvPicPr>
          <p:cNvPr id="70659" name="Picture 5" descr="6003056">
            <a:extLst>
              <a:ext uri="{FF2B5EF4-FFF2-40B4-BE49-F238E27FC236}">
                <a16:creationId xmlns:a16="http://schemas.microsoft.com/office/drawing/2014/main" id="{B07DBFCC-90EF-9822-CE7B-57028CAF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881188"/>
            <a:ext cx="482441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51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>
            <a:extLst>
              <a:ext uri="{FF2B5EF4-FFF2-40B4-BE49-F238E27FC236}">
                <a16:creationId xmlns:a16="http://schemas.microsoft.com/office/drawing/2014/main" id="{37DB3408-DCEE-3125-5D4B-AD20E8B52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2293938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Line 9">
            <a:extLst>
              <a:ext uri="{FF2B5EF4-FFF2-40B4-BE49-F238E27FC236}">
                <a16:creationId xmlns:a16="http://schemas.microsoft.com/office/drawing/2014/main" id="{AC563EA7-43D7-50CA-B0DA-6232D2EB3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3194050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11">
            <a:extLst>
              <a:ext uri="{FF2B5EF4-FFF2-40B4-BE49-F238E27FC236}">
                <a16:creationId xmlns:a16="http://schemas.microsoft.com/office/drawing/2014/main" id="{78773D53-34EC-3F30-F372-1A18AA6FB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4149725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190" name="Rectangle 12">
            <a:extLst>
              <a:ext uri="{FF2B5EF4-FFF2-40B4-BE49-F238E27FC236}">
                <a16:creationId xmlns:a16="http://schemas.microsoft.com/office/drawing/2014/main" id="{05136C82-CC2B-67E2-9BF8-3D4F8594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500439"/>
            <a:ext cx="53641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r>
              <a:rPr lang="zh-CN" altLang="en-US" sz="3200" b="1" noProof="1">
                <a:solidFill>
                  <a:srgbClr val="CC00CC"/>
                </a:solidFill>
                <a:latin typeface="微软雅黑" panose="020B0503020204020204" pitchFamily="34" charset="-122"/>
              </a:rPr>
              <a:t>案例</a:t>
            </a:r>
            <a:endParaRPr lang="zh-CN" altLang="en-US" sz="3200" b="1" dirty="0">
              <a:solidFill>
                <a:srgbClr val="00C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200" b="1" dirty="0">
              <a:solidFill>
                <a:srgbClr val="00CC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Line 13">
            <a:extLst>
              <a:ext uri="{FF2B5EF4-FFF2-40B4-BE49-F238E27FC236}">
                <a16:creationId xmlns:a16="http://schemas.microsoft.com/office/drawing/2014/main" id="{E408B09E-E10C-B3D1-7A21-8BC04E321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5070475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192" name="Rectangle 14">
            <a:extLst>
              <a:ext uri="{FF2B5EF4-FFF2-40B4-BE49-F238E27FC236}">
                <a16:creationId xmlns:a16="http://schemas.microsoft.com/office/drawing/2014/main" id="{2AB15DDE-C87A-C7E1-6D6D-D0040F2D26D3}"/>
              </a:ext>
            </a:extLst>
          </p:cNvPr>
          <p:cNvSpPr/>
          <p:nvPr/>
        </p:nvSpPr>
        <p:spPr>
          <a:xfrm>
            <a:off x="4727575" y="4581525"/>
            <a:ext cx="5689600" cy="2369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3200" b="1" noProof="1">
                <a:solidFill>
                  <a:srgbClr val="CC00CC"/>
                </a:solidFill>
                <a:latin typeface="微软雅黑" panose="020B0503020204020204" pitchFamily="34" charset="-122"/>
              </a:rPr>
              <a:t>三、</a:t>
            </a:r>
            <a:r>
              <a:rPr lang="zh-CN" altLang="en-US" sz="2400" b="1" noProof="1">
                <a:solidFill>
                  <a:srgbClr val="0000CC"/>
                </a:solidFill>
                <a:latin typeface="微软雅黑" panose="020B0503020204020204" pitchFamily="34" charset="-122"/>
              </a:rPr>
              <a:t>矛盾冲突   原因分析   文化沟通</a:t>
            </a:r>
            <a:endParaRPr lang="zh-CN" altLang="en-US" sz="2400" b="1" noProof="1">
              <a:solidFill>
                <a:srgbClr val="CC00CC"/>
              </a:solidFill>
              <a:latin typeface="微软雅黑" panose="020B0503020204020204" pitchFamily="34" charset="-122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3200" b="1" noProof="1">
                <a:solidFill>
                  <a:srgbClr val="CC00CC"/>
                </a:solidFill>
                <a:latin typeface="微软雅黑" panose="020B0503020204020204" pitchFamily="34" charset="-122"/>
              </a:rPr>
              <a:t>      </a:t>
            </a:r>
            <a:endParaRPr lang="zh-CN" altLang="en-US" sz="2000" b="1" noProof="1">
              <a:solidFill>
                <a:srgbClr val="0000CC"/>
              </a:solidFill>
              <a:latin typeface="微软雅黑" panose="020B0503020204020204" pitchFamily="34" charset="-122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zh-CN" altLang="en-US" sz="2000" b="1" noProof="1">
              <a:solidFill>
                <a:srgbClr val="0000CC"/>
              </a:solidFill>
              <a:latin typeface="微软雅黑" panose="020B0503020204020204" pitchFamily="34" charset="-122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zh-CN" altLang="en-US" sz="3200" b="1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微软雅黑" panose="020B0503020204020204" pitchFamily="34" charset="-122"/>
              </a:rPr>
              <a:t>四、总结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zh-CN" altLang="en-US" sz="3200" b="1" noProof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微软雅黑" panose="020B0503020204020204" pitchFamily="34" charset="-122"/>
            </a:endParaRPr>
          </a:p>
        </p:txBody>
      </p:sp>
      <p:grpSp>
        <p:nvGrpSpPr>
          <p:cNvPr id="9224" name="Group 19">
            <a:extLst>
              <a:ext uri="{FF2B5EF4-FFF2-40B4-BE49-F238E27FC236}">
                <a16:creationId xmlns:a16="http://schemas.microsoft.com/office/drawing/2014/main" id="{C9C90972-6554-AAC3-4618-B80EA0D1375E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716338"/>
            <a:ext cx="393700" cy="393700"/>
            <a:chOff x="0" y="0"/>
            <a:chExt cx="416" cy="416"/>
          </a:xfrm>
        </p:grpSpPr>
        <p:sp>
          <p:nvSpPr>
            <p:cNvPr id="9258" name="Oval 67">
              <a:extLst>
                <a:ext uri="{FF2B5EF4-FFF2-40B4-BE49-F238E27FC236}">
                  <a16:creationId xmlns:a16="http://schemas.microsoft.com/office/drawing/2014/main" id="{1412214E-EA6D-7528-2070-22FF675FB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59" name="Group 21">
              <a:extLst>
                <a:ext uri="{FF2B5EF4-FFF2-40B4-BE49-F238E27FC236}">
                  <a16:creationId xmlns:a16="http://schemas.microsoft.com/office/drawing/2014/main" id="{288560F4-305F-5149-8A73-3FADA7120F15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9261" name="Picture 69" descr="circuler_1">
                <a:extLst>
                  <a:ext uri="{FF2B5EF4-FFF2-40B4-BE49-F238E27FC236}">
                    <a16:creationId xmlns:a16="http://schemas.microsoft.com/office/drawing/2014/main" id="{640BBE2D-61F8-2098-F919-3E8B1C9432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62" name="Group 23">
                <a:extLst>
                  <a:ext uri="{FF2B5EF4-FFF2-40B4-BE49-F238E27FC236}">
                    <a16:creationId xmlns:a16="http://schemas.microsoft.com/office/drawing/2014/main" id="{41BCFAE3-FC4B-8528-6561-974A288DC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8454">
                <a:off x="-9" y="-6"/>
                <a:ext cx="449" cy="435"/>
                <a:chOff x="0" y="0"/>
                <a:chExt cx="341376" cy="347472"/>
              </a:xfrm>
            </p:grpSpPr>
            <p:pic>
              <p:nvPicPr>
                <p:cNvPr id="9264" name="Oval 70">
                  <a:extLst>
                    <a:ext uri="{FF2B5EF4-FFF2-40B4-BE49-F238E27FC236}">
                      <a16:creationId xmlns:a16="http://schemas.microsoft.com/office/drawing/2014/main" id="{7F5958F4-7551-69F0-C08E-C444AC349D41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41376" cy="347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65" name="Text Box 25">
                  <a:extLst>
                    <a:ext uri="{FF2B5EF4-FFF2-40B4-BE49-F238E27FC236}">
                      <a16:creationId xmlns:a16="http://schemas.microsoft.com/office/drawing/2014/main" id="{9992A3A4-5906-CABA-AE3C-6548B0CB01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88456">
                  <a:off x="55003" y="53678"/>
                  <a:ext cx="232883" cy="23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6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9263" name="Picture 71" descr="Picture2">
                <a:extLst>
                  <a:ext uri="{FF2B5EF4-FFF2-40B4-BE49-F238E27FC236}">
                    <a16:creationId xmlns:a16="http://schemas.microsoft.com/office/drawing/2014/main" id="{60E36CAE-EDA9-5E53-6BDA-7FE399F6A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60" name="Picture 87">
              <a:extLst>
                <a:ext uri="{FF2B5EF4-FFF2-40B4-BE49-F238E27FC236}">
                  <a16:creationId xmlns:a16="http://schemas.microsoft.com/office/drawing/2014/main" id="{806EF483-7D2A-983E-C43B-DEAE17BE0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9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5" name="Group 28">
            <a:extLst>
              <a:ext uri="{FF2B5EF4-FFF2-40B4-BE49-F238E27FC236}">
                <a16:creationId xmlns:a16="http://schemas.microsoft.com/office/drawing/2014/main" id="{B9E9E7E1-0402-3134-F752-B134796BD952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4724400"/>
            <a:ext cx="393700" cy="393700"/>
            <a:chOff x="0" y="0"/>
            <a:chExt cx="416" cy="416"/>
          </a:xfrm>
        </p:grpSpPr>
        <p:sp>
          <p:nvSpPr>
            <p:cNvPr id="9250" name="Oval 72">
              <a:extLst>
                <a:ext uri="{FF2B5EF4-FFF2-40B4-BE49-F238E27FC236}">
                  <a16:creationId xmlns:a16="http://schemas.microsoft.com/office/drawing/2014/main" id="{3F5E11DA-B260-6F0A-E4B0-3E6CE41F6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51" name="Group 30">
              <a:extLst>
                <a:ext uri="{FF2B5EF4-FFF2-40B4-BE49-F238E27FC236}">
                  <a16:creationId xmlns:a16="http://schemas.microsoft.com/office/drawing/2014/main" id="{3C3FD13A-8D2A-6E69-3203-AAA35F2F94D9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9253" name="Picture 74" descr="circuler_1">
                <a:extLst>
                  <a:ext uri="{FF2B5EF4-FFF2-40B4-BE49-F238E27FC236}">
                    <a16:creationId xmlns:a16="http://schemas.microsoft.com/office/drawing/2014/main" id="{68BEB873-69A8-F7F8-232F-1D1A0564C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54" name="Group 32">
                <a:extLst>
                  <a:ext uri="{FF2B5EF4-FFF2-40B4-BE49-F238E27FC236}">
                    <a16:creationId xmlns:a16="http://schemas.microsoft.com/office/drawing/2014/main" id="{29496C84-4192-E6A3-B49F-7DA869CEF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8454">
                <a:off x="-13" y="-7"/>
                <a:ext cx="457" cy="435"/>
                <a:chOff x="0" y="0"/>
                <a:chExt cx="347472" cy="347472"/>
              </a:xfrm>
            </p:grpSpPr>
            <p:pic>
              <p:nvPicPr>
                <p:cNvPr id="9256" name="Oval 75">
                  <a:extLst>
                    <a:ext uri="{FF2B5EF4-FFF2-40B4-BE49-F238E27FC236}">
                      <a16:creationId xmlns:a16="http://schemas.microsoft.com/office/drawing/2014/main" id="{16EF2C2B-FA4E-0E9A-C821-6549314BBFB5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57" name="Text Box 34">
                  <a:extLst>
                    <a:ext uri="{FF2B5EF4-FFF2-40B4-BE49-F238E27FC236}">
                      <a16:creationId xmlns:a16="http://schemas.microsoft.com/office/drawing/2014/main" id="{0F67D4DA-954F-A475-07AC-69E0073426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88456">
                  <a:off x="58305" y="54186"/>
                  <a:ext cx="232883" cy="23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6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9255" name="Picture 76" descr="Picture2">
                <a:extLst>
                  <a:ext uri="{FF2B5EF4-FFF2-40B4-BE49-F238E27FC236}">
                    <a16:creationId xmlns:a16="http://schemas.microsoft.com/office/drawing/2014/main" id="{91D781A7-8F9F-5867-7848-DC2B4FAD50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52" name="Picture 88">
              <a:extLst>
                <a:ext uri="{FF2B5EF4-FFF2-40B4-BE49-F238E27FC236}">
                  <a16:creationId xmlns:a16="http://schemas.microsoft.com/office/drawing/2014/main" id="{C8C9C039-345B-76B8-2617-1125BB7FE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6" name="Group 37">
            <a:extLst>
              <a:ext uri="{FF2B5EF4-FFF2-40B4-BE49-F238E27FC236}">
                <a16:creationId xmlns:a16="http://schemas.microsoft.com/office/drawing/2014/main" id="{9ECF1AAE-7613-29E0-3617-417162D5497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781300"/>
            <a:ext cx="393700" cy="393700"/>
            <a:chOff x="0" y="0"/>
            <a:chExt cx="416" cy="416"/>
          </a:xfrm>
        </p:grpSpPr>
        <p:sp>
          <p:nvSpPr>
            <p:cNvPr id="9244" name="Oval 81">
              <a:extLst>
                <a:ext uri="{FF2B5EF4-FFF2-40B4-BE49-F238E27FC236}">
                  <a16:creationId xmlns:a16="http://schemas.microsoft.com/office/drawing/2014/main" id="{CBD7CA9C-45F2-E606-CB93-D6F772082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45" name="Group 39">
              <a:extLst>
                <a:ext uri="{FF2B5EF4-FFF2-40B4-BE49-F238E27FC236}">
                  <a16:creationId xmlns:a16="http://schemas.microsoft.com/office/drawing/2014/main" id="{6C1706B4-1480-D5B5-F4E3-A9A33822DF7F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6" y="27"/>
              <a:ext cx="348" cy="356"/>
              <a:chOff x="0" y="0"/>
              <a:chExt cx="432" cy="422"/>
            </a:xfrm>
          </p:grpSpPr>
          <p:pic>
            <p:nvPicPr>
              <p:cNvPr id="9247" name="Picture 83" descr="circuler_1">
                <a:extLst>
                  <a:ext uri="{FF2B5EF4-FFF2-40B4-BE49-F238E27FC236}">
                    <a16:creationId xmlns:a16="http://schemas.microsoft.com/office/drawing/2014/main" id="{CA723BA2-987B-4FEC-7BEE-DFBE15F52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8" name="Oval 84">
                <a:extLst>
                  <a:ext uri="{FF2B5EF4-FFF2-40B4-BE49-F238E27FC236}">
                    <a16:creationId xmlns:a16="http://schemas.microsoft.com/office/drawing/2014/main" id="{593237F5-AC6A-A553-0150-11B325887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0"/>
                <a:ext cx="433" cy="422"/>
              </a:xfrm>
              <a:prstGeom prst="ellipse">
                <a:avLst/>
              </a:prstGeom>
              <a:solidFill>
                <a:srgbClr val="FB4F2D">
                  <a:alpha val="7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9249" name="Picture 85" descr="Picture2">
                <a:extLst>
                  <a:ext uri="{FF2B5EF4-FFF2-40B4-BE49-F238E27FC236}">
                    <a16:creationId xmlns:a16="http://schemas.microsoft.com/office/drawing/2014/main" id="{E3062710-F1E3-DD3C-700B-C8EF7598FE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46" name="Picture 89">
              <a:extLst>
                <a:ext uri="{FF2B5EF4-FFF2-40B4-BE49-F238E27FC236}">
                  <a16:creationId xmlns:a16="http://schemas.microsoft.com/office/drawing/2014/main" id="{A58D52C5-31D1-FBD2-9745-4B6069A1F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27" name="TextBox 40">
            <a:extLst>
              <a:ext uri="{FF2B5EF4-FFF2-40B4-BE49-F238E27FC236}">
                <a16:creationId xmlns:a16="http://schemas.microsoft.com/office/drawing/2014/main" id="{3ED0C5BF-D419-5C2C-57B4-737AAB3DC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2600325"/>
            <a:ext cx="5543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00CC"/>
                </a:solidFill>
                <a:latin typeface="微软雅黑" panose="020B0503020204020204" pitchFamily="34" charset="-122"/>
              </a:rPr>
              <a:t>一、</a:t>
            </a:r>
            <a:r>
              <a:rPr lang="zh-CN" altLang="en-US" sz="3200" b="1" dirty="0">
                <a:solidFill>
                  <a:srgbClr val="FF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权力距离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228" name="Group 28">
            <a:extLst>
              <a:ext uri="{FF2B5EF4-FFF2-40B4-BE49-F238E27FC236}">
                <a16:creationId xmlns:a16="http://schemas.microsoft.com/office/drawing/2014/main" id="{28DC3B8E-97C0-8EAF-08A7-E77E382A81E3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5661025"/>
            <a:ext cx="393700" cy="393700"/>
            <a:chOff x="0" y="0"/>
            <a:chExt cx="416" cy="416"/>
          </a:xfrm>
        </p:grpSpPr>
        <p:sp>
          <p:nvSpPr>
            <p:cNvPr id="9236" name="Oval 72">
              <a:extLst>
                <a:ext uri="{FF2B5EF4-FFF2-40B4-BE49-F238E27FC236}">
                  <a16:creationId xmlns:a16="http://schemas.microsoft.com/office/drawing/2014/main" id="{4D703D44-4862-7F29-A83E-A2D3DC317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37" name="Group 30">
              <a:extLst>
                <a:ext uri="{FF2B5EF4-FFF2-40B4-BE49-F238E27FC236}">
                  <a16:creationId xmlns:a16="http://schemas.microsoft.com/office/drawing/2014/main" id="{368DA123-9F55-C82A-2D4A-F86D8BF20A28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9239" name="Picture 74" descr="circuler_1">
                <a:extLst>
                  <a:ext uri="{FF2B5EF4-FFF2-40B4-BE49-F238E27FC236}">
                    <a16:creationId xmlns:a16="http://schemas.microsoft.com/office/drawing/2014/main" id="{98274C08-08DE-8578-2D94-FCF824AE16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240" name="Group 32">
                <a:extLst>
                  <a:ext uri="{FF2B5EF4-FFF2-40B4-BE49-F238E27FC236}">
                    <a16:creationId xmlns:a16="http://schemas.microsoft.com/office/drawing/2014/main" id="{05F27510-2E79-7A2C-7DDC-D238D34337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8454">
                <a:off x="-13" y="-7"/>
                <a:ext cx="457" cy="435"/>
                <a:chOff x="0" y="0"/>
                <a:chExt cx="347472" cy="347472"/>
              </a:xfrm>
            </p:grpSpPr>
            <p:pic>
              <p:nvPicPr>
                <p:cNvPr id="9242" name="Oval 75">
                  <a:extLst>
                    <a:ext uri="{FF2B5EF4-FFF2-40B4-BE49-F238E27FC236}">
                      <a16:creationId xmlns:a16="http://schemas.microsoft.com/office/drawing/2014/main" id="{2A7E3DE6-668F-F95F-8376-00D454088EAB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43" name="Text Box 34">
                  <a:extLst>
                    <a:ext uri="{FF2B5EF4-FFF2-40B4-BE49-F238E27FC236}">
                      <a16:creationId xmlns:a16="http://schemas.microsoft.com/office/drawing/2014/main" id="{F2848032-C3AD-8BAC-4618-B3C74F32D1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88456">
                  <a:off x="58305" y="54186"/>
                  <a:ext cx="232883" cy="23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6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2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9241" name="Picture 76" descr="Picture2">
                <a:extLst>
                  <a:ext uri="{FF2B5EF4-FFF2-40B4-BE49-F238E27FC236}">
                    <a16:creationId xmlns:a16="http://schemas.microsoft.com/office/drawing/2014/main" id="{E19E8E93-477B-4C21-8461-FC579F154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8" name="Picture 88">
              <a:extLst>
                <a:ext uri="{FF2B5EF4-FFF2-40B4-BE49-F238E27FC236}">
                  <a16:creationId xmlns:a16="http://schemas.microsoft.com/office/drawing/2014/main" id="{EA9B3286-2DC6-64DC-2882-4B7CC3193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9" name="Group 37">
            <a:extLst>
              <a:ext uri="{FF2B5EF4-FFF2-40B4-BE49-F238E27FC236}">
                <a16:creationId xmlns:a16="http://schemas.microsoft.com/office/drawing/2014/main" id="{C3FB75ED-2EB5-A6BA-C66B-55E8E0031A7A}"/>
              </a:ext>
            </a:extLst>
          </p:cNvPr>
          <p:cNvGrpSpPr>
            <a:grpSpLocks/>
          </p:cNvGrpSpPr>
          <p:nvPr/>
        </p:nvGrpSpPr>
        <p:grpSpPr bwMode="auto">
          <a:xfrm>
            <a:off x="3792538" y="5661025"/>
            <a:ext cx="393700" cy="393700"/>
            <a:chOff x="0" y="0"/>
            <a:chExt cx="416" cy="416"/>
          </a:xfrm>
        </p:grpSpPr>
        <p:sp>
          <p:nvSpPr>
            <p:cNvPr id="9230" name="Oval 81">
              <a:extLst>
                <a:ext uri="{FF2B5EF4-FFF2-40B4-BE49-F238E27FC236}">
                  <a16:creationId xmlns:a16="http://schemas.microsoft.com/office/drawing/2014/main" id="{72617466-ECA3-BACA-7D0D-C41FC04A7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231" name="Group 39">
              <a:extLst>
                <a:ext uri="{FF2B5EF4-FFF2-40B4-BE49-F238E27FC236}">
                  <a16:creationId xmlns:a16="http://schemas.microsoft.com/office/drawing/2014/main" id="{44BD1912-B88C-AD42-CC4F-B09C3644E176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6" y="27"/>
              <a:ext cx="348" cy="356"/>
              <a:chOff x="0" y="0"/>
              <a:chExt cx="432" cy="422"/>
            </a:xfrm>
          </p:grpSpPr>
          <p:pic>
            <p:nvPicPr>
              <p:cNvPr id="9233" name="Picture 83" descr="circuler_1">
                <a:extLst>
                  <a:ext uri="{FF2B5EF4-FFF2-40B4-BE49-F238E27FC236}">
                    <a16:creationId xmlns:a16="http://schemas.microsoft.com/office/drawing/2014/main" id="{ACF5C51C-B447-A1A2-D472-DA90A517D8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4" name="Oval 84">
                <a:extLst>
                  <a:ext uri="{FF2B5EF4-FFF2-40B4-BE49-F238E27FC236}">
                    <a16:creationId xmlns:a16="http://schemas.microsoft.com/office/drawing/2014/main" id="{F51DF495-8C62-9E94-26C6-3E2E58BBB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0"/>
                <a:ext cx="433" cy="422"/>
              </a:xfrm>
              <a:prstGeom prst="ellipse">
                <a:avLst/>
              </a:prstGeom>
              <a:solidFill>
                <a:srgbClr val="FB4F2D">
                  <a:alpha val="7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9235" name="Picture 85" descr="Picture2">
                <a:extLst>
                  <a:ext uri="{FF2B5EF4-FFF2-40B4-BE49-F238E27FC236}">
                    <a16:creationId xmlns:a16="http://schemas.microsoft.com/office/drawing/2014/main" id="{F8A86D66-7371-8A1D-9CF8-A0C06B7A0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2" name="Picture 89">
              <a:extLst>
                <a:ext uri="{FF2B5EF4-FFF2-40B4-BE49-F238E27FC236}">
                  <a16:creationId xmlns:a16="http://schemas.microsoft.com/office/drawing/2014/main" id="{016BFB01-ACBF-D206-46DC-73E6A1A51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2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52ABC91-B504-A078-DC59-721093877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B18AB68E-C0DC-2492-1DC4-21F6FF50213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>
              <a:defRPr/>
            </a:pPr>
            <a:endParaRPr lang="zh-CN" altLang="en-US" noProof="1"/>
          </a:p>
          <a:p>
            <a:pPr>
              <a:defRPr/>
            </a:pPr>
            <a:r>
              <a:rPr lang="en-US" altLang="zh-CN" sz="3600" noProof="1"/>
              <a:t>Participation or Order-taking</a:t>
            </a:r>
          </a:p>
          <a:p>
            <a:pPr>
              <a:lnSpc>
                <a:spcPct val="150000"/>
              </a:lnSpc>
              <a:defRPr/>
            </a:pPr>
            <a:r>
              <a:rPr lang="zh-CN" altLang="zh-CN" i="1" noProof="1"/>
              <a:t>一个希腊人夜以继日工作了十五天，却还是没有按照他和美国老板的约定完成报告，最后他提交了辞呈。是他的工作能力有问题，还是美国老板的要求过高呢？</a:t>
            </a:r>
            <a:endParaRPr lang="zh-CN" altLang="en-US" i="1" noProof="1"/>
          </a:p>
          <a:p>
            <a:pPr>
              <a:defRPr/>
            </a:pPr>
            <a:endParaRPr lang="en-US" altLang="zh-CN" sz="3000" i="1" noProof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请看案例四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">
            <a:extLst>
              <a:ext uri="{FF2B5EF4-FFF2-40B4-BE49-F238E27FC236}">
                <a16:creationId xmlns:a16="http://schemas.microsoft.com/office/drawing/2014/main" id="{92EA3AF6-B800-ADB9-91DA-2B1512F7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776"/>
            <a:ext cx="4167188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图片 2">
            <a:extLst>
              <a:ext uri="{FF2B5EF4-FFF2-40B4-BE49-F238E27FC236}">
                <a16:creationId xmlns:a16="http://schemas.microsoft.com/office/drawing/2014/main" id="{92F0FDD6-2C4D-3A87-1A29-32A2D96F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844675"/>
            <a:ext cx="4481512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8B7D21E-50D1-A742-AE74-58DBB6C2D7A9}"/>
              </a:ext>
            </a:extLst>
          </p:cNvPr>
          <p:cNvSpPr/>
          <p:nvPr/>
        </p:nvSpPr>
        <p:spPr>
          <a:xfrm>
            <a:off x="2208214" y="2690813"/>
            <a:ext cx="7920037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just">
              <a:lnSpc>
                <a:spcPct val="150000"/>
              </a:lnSpc>
              <a:defRPr/>
            </a:pP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Why did the American ask the participation of the Greek?</a:t>
            </a:r>
            <a:endParaRPr lang="zh-CN" altLang="zh-CN" sz="2400" kern="1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defRPr/>
            </a:pP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What is more important to the American, the report or the</a:t>
            </a:r>
          </a:p>
          <a:p>
            <a:pPr marL="228600" algn="just">
              <a:lnSpc>
                <a:spcPct val="150000"/>
              </a:lnSpc>
              <a:defRPr/>
            </a:pP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contract between him and the Greek? </a:t>
            </a:r>
            <a:endParaRPr lang="zh-CN" altLang="zh-CN" sz="2400" kern="1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defRPr/>
            </a:pP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zh-CN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think there is a better way to handle the problem?     </a:t>
            </a:r>
          </a:p>
          <a:p>
            <a:pPr marL="228600" algn="just">
              <a:lnSpc>
                <a:spcPct val="150000"/>
              </a:lnSpc>
              <a:defRPr/>
            </a:pPr>
            <a:r>
              <a:rPr lang="en-US" altLang="zh-CN" sz="2400" kern="1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Do you favor participation or taking order? Why?</a:t>
            </a:r>
            <a:endParaRPr lang="zh-CN" altLang="zh-CN" sz="2400" kern="1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ADCFAE8-ACE1-C7C6-1217-FDA98A484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/>
              <a:t>                                                                        矛盾冲突</a:t>
            </a:r>
            <a:br>
              <a:rPr lang="zh-CN" altLang="en-US" sz="2800"/>
            </a:br>
            <a:endParaRPr lang="zh-CN" altLang="en-US" sz="28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FAA2B630-03BD-3FF7-BDF3-BB2AA6CF61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案例主体</a:t>
            </a:r>
            <a:r>
              <a:rPr lang="en-US" altLang="zh-CN"/>
              <a:t>:</a:t>
            </a:r>
            <a:r>
              <a:rPr lang="zh-CN" altLang="en-US"/>
              <a:t>美国人、希腊人 </a:t>
            </a:r>
          </a:p>
          <a:p>
            <a:r>
              <a:rPr lang="zh-CN" altLang="en-US"/>
              <a:t>双方对</a:t>
            </a:r>
            <a:r>
              <a:rPr lang="zh-CN" altLang="en-US">
                <a:solidFill>
                  <a:srgbClr val="F7171C"/>
                </a:solidFill>
              </a:rPr>
              <a:t>权力结构</a:t>
            </a:r>
            <a:r>
              <a:rPr lang="zh-CN" altLang="en-US"/>
              <a:t>定义的差异导致了双方的分歧。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9900CC"/>
                </a:solidFill>
              </a:rPr>
              <a:t>    美国人</a:t>
            </a:r>
            <a:r>
              <a:rPr lang="zh-CN" altLang="en-US"/>
              <a:t>认为双方是合作的关系，而</a:t>
            </a:r>
            <a:r>
              <a:rPr lang="zh-CN" altLang="en-US">
                <a:solidFill>
                  <a:srgbClr val="FF0000"/>
                </a:solidFill>
              </a:rPr>
              <a:t>希腊人</a:t>
            </a:r>
            <a:r>
              <a:rPr lang="zh-CN" altLang="en-US"/>
              <a:t>则认为双方是上下级关系。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9900CC"/>
                </a:solidFill>
              </a:rPr>
              <a:t>    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B88B8F40-4B46-DE61-17A5-9156D946E2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1" y="1449389"/>
            <a:ext cx="8543925" cy="467677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9900CC"/>
                </a:solidFill>
              </a:rPr>
              <a:t>    1</a:t>
            </a:r>
            <a:r>
              <a:rPr lang="zh-CN" altLang="en-US" dirty="0">
                <a:solidFill>
                  <a:srgbClr val="9900CC"/>
                </a:solidFill>
              </a:rPr>
              <a:t>）</a:t>
            </a:r>
            <a:r>
              <a:rPr lang="zh-CN" altLang="en-US" dirty="0">
                <a:solidFill>
                  <a:srgbClr val="FF0000"/>
                </a:solidFill>
              </a:rPr>
              <a:t>美国人</a:t>
            </a:r>
            <a:r>
              <a:rPr lang="zh-CN" altLang="en-US" dirty="0"/>
              <a:t>鼓励希腊人参与工作决策，</a:t>
            </a:r>
            <a:endParaRPr lang="en-US" altLang="zh-CN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         </a:t>
            </a:r>
            <a:r>
              <a:rPr lang="zh-CN" altLang="en-US" dirty="0"/>
              <a:t>而</a:t>
            </a:r>
            <a:r>
              <a:rPr lang="zh-CN" altLang="en-US" dirty="0">
                <a:solidFill>
                  <a:srgbClr val="9900CC"/>
                </a:solidFill>
              </a:rPr>
              <a:t>希腊人</a:t>
            </a:r>
            <a:r>
              <a:rPr lang="zh-CN" altLang="en-US" dirty="0"/>
              <a:t>则认为作为老板，</a:t>
            </a:r>
            <a:r>
              <a:rPr lang="zh-CN" altLang="en-US" dirty="0">
                <a:solidFill>
                  <a:srgbClr val="FF0000"/>
                </a:solidFill>
              </a:rPr>
              <a:t>美国人</a:t>
            </a:r>
            <a:r>
              <a:rPr lang="zh-CN" altLang="en-US" dirty="0"/>
              <a:t>却不愿承担责任；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/>
              <a:t>    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9900CC"/>
                </a:solidFill>
              </a:rPr>
              <a:t>希腊人</a:t>
            </a:r>
            <a:r>
              <a:rPr lang="zh-CN" altLang="en-US" dirty="0"/>
              <a:t>说报告需要十天，但双方都知道工作量需要</a:t>
            </a:r>
            <a:endParaRPr lang="en-US" altLang="zh-CN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三十天。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   3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美国人</a:t>
            </a:r>
            <a:r>
              <a:rPr lang="zh-CN" altLang="en-US" dirty="0"/>
              <a:t>给了</a:t>
            </a:r>
            <a:r>
              <a:rPr lang="zh-CN" altLang="en-US" dirty="0">
                <a:solidFill>
                  <a:srgbClr val="9900CC"/>
                </a:solidFill>
              </a:rPr>
              <a:t>希腊人</a:t>
            </a:r>
            <a:r>
              <a:rPr lang="zh-CN" altLang="en-US" dirty="0"/>
              <a:t>一个重新考虑的机会，</a:t>
            </a:r>
            <a:endParaRPr lang="en-US" altLang="zh-CN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         </a:t>
            </a:r>
            <a:r>
              <a:rPr lang="zh-CN" altLang="en-US" dirty="0"/>
              <a:t>但</a:t>
            </a:r>
            <a:r>
              <a:rPr lang="zh-CN" altLang="en-US" dirty="0">
                <a:solidFill>
                  <a:srgbClr val="9900CC"/>
                </a:solidFill>
              </a:rPr>
              <a:t>希腊人</a:t>
            </a:r>
            <a:r>
              <a:rPr lang="zh-CN" altLang="en-US" dirty="0"/>
              <a:t>却同意十五天之内完成报告。</a:t>
            </a:r>
            <a:endParaRPr lang="en-US" altLang="zh-CN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   4</a:t>
            </a:r>
            <a:r>
              <a:rPr lang="zh-CN" altLang="en-US" dirty="0"/>
              <a:t>）结果，十五天过去后，报告没有完成。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   5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美国人</a:t>
            </a:r>
            <a:r>
              <a:rPr lang="zh-CN" altLang="en-US" dirty="0"/>
              <a:t>责怪希腊人不遵守协议，</a:t>
            </a:r>
            <a:endParaRPr lang="en-US" altLang="zh-CN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而</a:t>
            </a:r>
            <a:r>
              <a:rPr lang="zh-CN" altLang="en-US" dirty="0">
                <a:solidFill>
                  <a:srgbClr val="9900CC"/>
                </a:solidFill>
              </a:rPr>
              <a:t>希腊人</a:t>
            </a:r>
            <a:r>
              <a:rPr lang="zh-CN" altLang="en-US" dirty="0"/>
              <a:t>却认为自己十五天做了三十天的活，</a:t>
            </a:r>
            <a:endParaRPr lang="en-US" altLang="zh-CN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dirty="0"/>
              <a:t>           </a:t>
            </a:r>
            <a:r>
              <a:rPr lang="zh-CN" altLang="en-US" dirty="0"/>
              <a:t>但美国老板却不理解。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155F701-5252-AB9C-8130-5AC845CBC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                                     原因分析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398F345B-0A14-F37D-5E85-18261BF7C5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z="3000"/>
              <a:t>希腊文化的权力距离比美国的权力距离要大。</a:t>
            </a:r>
            <a:endParaRPr lang="zh-CN" altLang="en-US" sz="3000"/>
          </a:p>
          <a:p>
            <a:r>
              <a:rPr lang="zh-CN" altLang="zh-CN" sz="3000">
                <a:solidFill>
                  <a:srgbClr val="FF0000"/>
                </a:solidFill>
              </a:rPr>
              <a:t>美国人</a:t>
            </a:r>
            <a:r>
              <a:rPr lang="zh-CN" altLang="zh-CN" sz="3000"/>
              <a:t>等级观念较弱，认为人人平等，必需相互尊重。工作中倾向于鼓励下级参与。</a:t>
            </a:r>
            <a:endParaRPr lang="zh-CN" altLang="en-US" sz="3000"/>
          </a:p>
          <a:p>
            <a:r>
              <a:rPr lang="zh-CN" altLang="zh-CN" sz="3000">
                <a:solidFill>
                  <a:srgbClr val="9900CC"/>
                </a:solidFill>
              </a:rPr>
              <a:t>希腊人</a:t>
            </a:r>
            <a:r>
              <a:rPr lang="zh-CN" altLang="zh-CN" sz="3000"/>
              <a:t>人与人</a:t>
            </a:r>
            <a:r>
              <a:rPr lang="zh-CN" altLang="en-US" sz="3000"/>
              <a:t>之间</a:t>
            </a:r>
            <a:r>
              <a:rPr lang="zh-CN" altLang="zh-CN" sz="3000"/>
              <a:t>不平等，行为应当与地位相符，地位高的人发布命令，地位低的人服从命令</a:t>
            </a:r>
            <a:r>
              <a:rPr lang="en-US" altLang="zh-CN" sz="3000"/>
              <a:t>---</a:t>
            </a:r>
            <a:r>
              <a:rPr lang="zh-CN" altLang="zh-CN" sz="3000"/>
              <a:t>工作中习惯于接受命令</a:t>
            </a:r>
          </a:p>
          <a:p>
            <a:endParaRPr lang="zh-CN" altLang="en-US"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A54C2215-260C-D0E6-C024-AFAC1A11AE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zh-CN" sz="3000" dirty="0">
                <a:solidFill>
                  <a:srgbClr val="FF0000"/>
                </a:solidFill>
              </a:rPr>
              <a:t>   </a:t>
            </a:r>
            <a:r>
              <a:rPr lang="zh-CN" altLang="zh-CN" sz="3000" dirty="0">
                <a:solidFill>
                  <a:srgbClr val="FF0000"/>
                </a:solidFill>
              </a:rPr>
              <a:t>美国人</a:t>
            </a:r>
            <a:r>
              <a:rPr lang="en-US" altLang="zh-CN" sz="3000" dirty="0">
                <a:solidFill>
                  <a:srgbClr val="FF0000"/>
                </a:solidFill>
              </a:rPr>
              <a:t> </a:t>
            </a:r>
            <a:r>
              <a:rPr lang="zh-CN" altLang="zh-CN" sz="3000" dirty="0"/>
              <a:t>和</a:t>
            </a:r>
            <a:r>
              <a:rPr lang="zh-CN" altLang="zh-CN" sz="3000" dirty="0">
                <a:solidFill>
                  <a:srgbClr val="F7171C"/>
                </a:solidFill>
              </a:rPr>
              <a:t>希腊人</a:t>
            </a:r>
            <a:r>
              <a:rPr lang="zh-CN" altLang="zh-CN" sz="3000" dirty="0"/>
              <a:t>是上下级关系。</a:t>
            </a:r>
            <a:endParaRPr lang="zh-CN" altLang="en-US" sz="30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3000" dirty="0">
                <a:solidFill>
                  <a:srgbClr val="9900CC"/>
                </a:solidFill>
              </a:rPr>
              <a:t>   </a:t>
            </a:r>
            <a:r>
              <a:rPr lang="zh-CN" altLang="zh-CN" sz="3000" dirty="0">
                <a:solidFill>
                  <a:srgbClr val="FF0000"/>
                </a:solidFill>
              </a:rPr>
              <a:t>美国人</a:t>
            </a:r>
            <a:r>
              <a:rPr lang="en-US" altLang="zh-CN" sz="3000" dirty="0">
                <a:solidFill>
                  <a:srgbClr val="FF0000"/>
                </a:solidFill>
              </a:rPr>
              <a:t> </a:t>
            </a:r>
            <a:r>
              <a:rPr lang="zh-CN" altLang="zh-CN" sz="3000" dirty="0"/>
              <a:t>认为双方是单独的平等个体</a:t>
            </a:r>
            <a:endParaRPr lang="en-US" altLang="zh-CN" sz="30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000" dirty="0"/>
              <a:t>               </a:t>
            </a:r>
            <a:r>
              <a:rPr lang="zh-CN" altLang="zh-CN" sz="3000" dirty="0"/>
              <a:t>因此采取双方合作的态度</a:t>
            </a:r>
            <a:endParaRPr lang="en-US" altLang="zh-CN" sz="30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000" dirty="0"/>
              <a:t>               </a:t>
            </a:r>
            <a:r>
              <a:rPr lang="zh-CN" altLang="zh-CN" sz="3000" dirty="0"/>
              <a:t>征求</a:t>
            </a:r>
            <a:r>
              <a:rPr lang="zh-CN" altLang="zh-CN" sz="3000" dirty="0">
                <a:solidFill>
                  <a:srgbClr val="9900CC"/>
                </a:solidFill>
              </a:rPr>
              <a:t>希腊人</a:t>
            </a:r>
            <a:r>
              <a:rPr lang="zh-CN" altLang="zh-CN" sz="3000" dirty="0"/>
              <a:t>意见</a:t>
            </a:r>
            <a:r>
              <a:rPr lang="en-US" altLang="zh-CN" sz="3000" dirty="0"/>
              <a:t> </a:t>
            </a:r>
            <a:r>
              <a:rPr lang="zh-CN" altLang="zh-CN" sz="3000" dirty="0"/>
              <a:t>并希望</a:t>
            </a:r>
            <a:r>
              <a:rPr lang="zh-CN" altLang="en-US" sz="3000" dirty="0"/>
              <a:t>其</a:t>
            </a:r>
            <a:r>
              <a:rPr lang="zh-CN" altLang="zh-CN" sz="3000" dirty="0"/>
              <a:t>能够遵守承诺。</a:t>
            </a:r>
            <a:endParaRPr lang="zh-CN" altLang="en-US" sz="30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3000" dirty="0">
                <a:solidFill>
                  <a:srgbClr val="F7171C"/>
                </a:solidFill>
              </a:rPr>
              <a:t>    </a:t>
            </a:r>
            <a:r>
              <a:rPr lang="zh-CN" altLang="zh-CN" sz="3000" dirty="0">
                <a:solidFill>
                  <a:srgbClr val="9900CC"/>
                </a:solidFill>
              </a:rPr>
              <a:t>希腊人</a:t>
            </a:r>
            <a:r>
              <a:rPr lang="en-US" altLang="zh-CN" sz="3000" dirty="0">
                <a:solidFill>
                  <a:srgbClr val="9900CC"/>
                </a:solidFill>
              </a:rPr>
              <a:t> </a:t>
            </a:r>
            <a:r>
              <a:rPr lang="zh-CN" altLang="zh-CN" sz="3000" dirty="0"/>
              <a:t>认为他只是下级</a:t>
            </a:r>
            <a:endParaRPr lang="en-US" altLang="zh-CN" sz="30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000" dirty="0"/>
              <a:t>                </a:t>
            </a:r>
            <a:r>
              <a:rPr lang="zh-CN" altLang="zh-CN" sz="3000" dirty="0"/>
              <a:t>职责只是接受命令</a:t>
            </a:r>
            <a:endParaRPr lang="en-US" altLang="zh-CN" sz="30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000" dirty="0"/>
              <a:t>                </a:t>
            </a:r>
            <a:r>
              <a:rPr lang="zh-CN" altLang="zh-CN" sz="3000" dirty="0"/>
              <a:t>决策的正确与否与他没有关系</a:t>
            </a:r>
            <a:endParaRPr lang="zh-CN" altLang="en-US" sz="30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zh-CN" altLang="zh-CN" sz="3000" dirty="0">
                <a:solidFill>
                  <a:srgbClr val="F7171C"/>
                </a:solidFill>
              </a:rPr>
              <a:t>    美国人</a:t>
            </a:r>
            <a:r>
              <a:rPr lang="en-US" altLang="zh-CN" sz="3000" dirty="0">
                <a:solidFill>
                  <a:srgbClr val="F7171C"/>
                </a:solidFill>
              </a:rPr>
              <a:t> </a:t>
            </a:r>
            <a:r>
              <a:rPr lang="zh-CN" altLang="zh-CN" sz="3000" dirty="0"/>
              <a:t>希望</a:t>
            </a:r>
            <a:r>
              <a:rPr lang="zh-CN" altLang="zh-CN" sz="3000" dirty="0">
                <a:solidFill>
                  <a:srgbClr val="9900CC"/>
                </a:solidFill>
              </a:rPr>
              <a:t>希腊人</a:t>
            </a:r>
            <a:r>
              <a:rPr lang="zh-CN" altLang="zh-CN" sz="3000" dirty="0"/>
              <a:t>通过这件事能明白参与的重要性</a:t>
            </a:r>
            <a:endParaRPr lang="en-US" altLang="zh-CN" sz="30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000" dirty="0">
                <a:solidFill>
                  <a:srgbClr val="9900CC"/>
                </a:solidFill>
              </a:rPr>
              <a:t>    </a:t>
            </a:r>
            <a:r>
              <a:rPr lang="zh-CN" altLang="zh-CN" sz="3000" dirty="0">
                <a:solidFill>
                  <a:srgbClr val="9900CC"/>
                </a:solidFill>
              </a:rPr>
              <a:t>希腊人</a:t>
            </a:r>
            <a:r>
              <a:rPr lang="en-US" altLang="zh-CN" sz="3000" dirty="0">
                <a:solidFill>
                  <a:srgbClr val="9900CC"/>
                </a:solidFill>
              </a:rPr>
              <a:t> </a:t>
            </a:r>
            <a:r>
              <a:rPr lang="zh-CN" altLang="zh-CN" sz="3000" dirty="0"/>
              <a:t>认为</a:t>
            </a:r>
            <a:r>
              <a:rPr lang="zh-CN" altLang="zh-CN" sz="3000" dirty="0">
                <a:solidFill>
                  <a:srgbClr val="FF0000"/>
                </a:solidFill>
              </a:rPr>
              <a:t>美国人</a:t>
            </a:r>
            <a:r>
              <a:rPr lang="zh-CN" altLang="zh-CN" sz="3000" dirty="0"/>
              <a:t>决策失误</a:t>
            </a:r>
            <a:r>
              <a:rPr lang="en-US" altLang="zh-CN" sz="3000" dirty="0"/>
              <a:t> </a:t>
            </a:r>
            <a:r>
              <a:rPr lang="zh-CN" altLang="zh-CN" sz="3000" dirty="0"/>
              <a:t>推诿责任到下级身上</a:t>
            </a:r>
            <a:endParaRPr lang="zh-CN" altLang="en-US" sz="3000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CA6E676A-223C-6A8E-8080-06E1A5DD4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04" y="113122"/>
            <a:ext cx="2716030" cy="24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55C9D88-6D02-3B63-818E-665F1489E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31" y="156931"/>
            <a:ext cx="2411873" cy="24118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1C49BA18-2AFC-9341-4C1C-505C02A6C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716437"/>
            <a:ext cx="10515600" cy="54605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CN" altLang="en-US" sz="2200" dirty="0"/>
              <a:t>本案中，</a:t>
            </a:r>
          </a:p>
          <a:p>
            <a:pPr>
              <a:defRPr/>
            </a:pPr>
            <a:r>
              <a:rPr lang="zh-CN" altLang="en-US" sz="2400" dirty="0">
                <a:solidFill>
                  <a:srgbClr val="FF0000"/>
                </a:solidFill>
              </a:rPr>
              <a:t>美国老板</a:t>
            </a:r>
            <a:r>
              <a:rPr lang="zh-CN" altLang="en-US" sz="2400" dirty="0"/>
              <a:t>应和</a:t>
            </a:r>
            <a:r>
              <a:rPr lang="zh-CN" altLang="en-US" sz="2400" dirty="0">
                <a:solidFill>
                  <a:srgbClr val="9900CC"/>
                </a:solidFill>
              </a:rPr>
              <a:t>希腊员工</a:t>
            </a:r>
            <a:r>
              <a:rPr lang="zh-CN" altLang="en-US" sz="2400" dirty="0"/>
              <a:t>进行商谈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明确双方矛盾因文化差异而起  望双方继续合作</a:t>
            </a:r>
          </a:p>
          <a:p>
            <a:pPr>
              <a:defRPr/>
            </a:pPr>
            <a:r>
              <a:rPr lang="zh-CN" altLang="en-US" sz="2400" dirty="0"/>
              <a:t>员工之间、上下级之间沟通渠道多样化</a:t>
            </a:r>
            <a:endParaRPr lang="en-US" altLang="zh-CN" sz="2400" dirty="0"/>
          </a:p>
          <a:p>
            <a:pPr marL="0" indent="0">
              <a:buNone/>
              <a:defRPr/>
            </a:pPr>
            <a:r>
              <a:rPr lang="en-US" altLang="zh-CN" sz="2400" dirty="0"/>
              <a:t>     1</a:t>
            </a:r>
            <a:r>
              <a:rPr lang="zh-CN" altLang="en-US" sz="2400" dirty="0"/>
              <a:t>）可聘请跨文化专家作为顾问</a:t>
            </a:r>
            <a:endParaRPr lang="en-US" altLang="zh-CN" sz="2400" dirty="0"/>
          </a:p>
          <a:p>
            <a:pPr marL="0" indent="0">
              <a:buNone/>
              <a:defRPr/>
            </a:pPr>
            <a:r>
              <a:rPr lang="zh-CN" altLang="en-US" sz="2400" dirty="0"/>
              <a:t>           或员工参加跨文化培训  了解异文化和思维方式</a:t>
            </a:r>
            <a:endParaRPr lang="en-US" altLang="zh-CN" sz="2400" dirty="0"/>
          </a:p>
          <a:p>
            <a:pPr marL="0" indent="0">
              <a:buNone/>
              <a:defRPr/>
            </a:pPr>
            <a:r>
              <a:rPr lang="en-US" altLang="zh-CN" sz="2400" dirty="0"/>
              <a:t>     2</a:t>
            </a:r>
            <a:r>
              <a:rPr lang="zh-CN" altLang="en-US" sz="2400" dirty="0"/>
              <a:t>）组织集体或联谊活动 相互了解，增进友谊，消除隔阂。</a:t>
            </a:r>
            <a:endParaRPr lang="en-US" altLang="zh-CN" sz="2400" dirty="0"/>
          </a:p>
          <a:p>
            <a:pPr marL="0" indent="0">
              <a:buNone/>
              <a:defRPr/>
            </a:pPr>
            <a:r>
              <a:rPr lang="en-US" altLang="zh-CN" sz="2400" dirty="0"/>
              <a:t>     3</a:t>
            </a:r>
            <a:r>
              <a:rPr lang="zh-CN" altLang="en-US" sz="2400" dirty="0"/>
              <a:t>）拓宽沟通的渠道，如进餐，充足休息时间，相互沟通了解</a:t>
            </a:r>
          </a:p>
          <a:p>
            <a:pPr marL="0" indent="0">
              <a:buNone/>
              <a:defRPr/>
            </a:pPr>
            <a:r>
              <a:rPr lang="zh-CN" altLang="en-US" sz="2400" dirty="0"/>
              <a:t>           创造企业内部和谐人际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E67C53B4-8975-FAA7-678A-AAD0305D7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/>
              <a:t>                                    </a:t>
            </a:r>
            <a:r>
              <a:rPr lang="zh-CN" altLang="en-US" sz="2800">
                <a:solidFill>
                  <a:srgbClr val="FF0000"/>
                </a:solidFill>
              </a:rPr>
              <a:t>跨文化管理之 老板 员工</a:t>
            </a:r>
            <a:br>
              <a:rPr lang="zh-CN" altLang="en-US" sz="2800">
                <a:solidFill>
                  <a:srgbClr val="FF0000"/>
                </a:solidFill>
              </a:rPr>
            </a:b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4F39D420-AF13-65D6-F0E1-250E650D11E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noProof="1"/>
              <a:t>Sinor Female Secretary PK Her Boss---The Email-gate Case of EMC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CN" noProof="1"/>
          </a:p>
          <a:p>
            <a:pPr>
              <a:defRPr/>
            </a:pPr>
            <a:r>
              <a:rPr lang="zh-CN" altLang="zh-CN" b="1" i="1" noProof="1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—封高级女秘书向她的老板叫板的电子邮件传得沸沸扬扬。老板与员工之间发生冲突本来也是不可避免的事情，为什么这件事情吸引了那么多人的眼球呢？</a:t>
            </a:r>
            <a:endParaRPr lang="en-US" altLang="zh-CN" i="1" noProof="1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defRPr/>
            </a:pPr>
            <a:r>
              <a:rPr lang="zh-CN" altLang="en-US" sz="35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MS Mincho" pitchFamily="49" charset="-128"/>
              </a:rPr>
              <a:t>参看案例五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内容占位符 3">
            <a:extLst>
              <a:ext uri="{FF2B5EF4-FFF2-40B4-BE49-F238E27FC236}">
                <a16:creationId xmlns:a16="http://schemas.microsoft.com/office/drawing/2014/main" id="{D92912C8-380D-F499-FA4F-6DB319C3C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9" y="1449389"/>
            <a:ext cx="6791325" cy="46767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D2C9E37-CC9E-560D-1DAB-AD471FF4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跨文化管理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A95D2BE-D5EC-1064-F3FB-620E83A48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000" b="1" dirty="0">
                <a:solidFill>
                  <a:srgbClr val="0000CC"/>
                </a:solidFill>
              </a:rPr>
              <a:t>Organizational culture</a:t>
            </a:r>
          </a:p>
          <a:p>
            <a:pPr>
              <a:defRPr/>
            </a:pPr>
            <a:r>
              <a:rPr lang="zh-CN" altLang="en-US" sz="3000" b="1" dirty="0">
                <a:solidFill>
                  <a:srgbClr val="0000CC"/>
                </a:solidFill>
              </a:rPr>
              <a:t>集体的心理编程（</a:t>
            </a:r>
            <a:r>
              <a:rPr lang="en-US" altLang="zh-CN" sz="3000" b="1" dirty="0">
                <a:solidFill>
                  <a:srgbClr val="0000CC"/>
                </a:solidFill>
              </a:rPr>
              <a:t>Hofstede</a:t>
            </a:r>
            <a:r>
              <a:rPr lang="zh-CN" altLang="en-US" sz="3000" b="1" dirty="0">
                <a:solidFill>
                  <a:srgbClr val="0000CC"/>
                </a:solidFill>
              </a:rPr>
              <a:t>）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内容占位符 2">
            <a:extLst>
              <a:ext uri="{FF2B5EF4-FFF2-40B4-BE49-F238E27FC236}">
                <a16:creationId xmlns:a16="http://schemas.microsoft.com/office/drawing/2014/main" id="{33A826EA-F5D4-6834-ED13-375F06429C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/>
              <a:t>EMC（易安信）美国信息存储资讯科技公司， 主要业务为信息存储及管理产品、服务和解决方案。</a:t>
            </a:r>
            <a:endParaRPr lang="en-US" altLang="zh-CN"/>
          </a:p>
          <a:p>
            <a:r>
              <a:rPr lang="zh-CN" altLang="en-US"/>
              <a:t>1979创建，总部马萨诸塞州霍普金顿市</a:t>
            </a:r>
            <a:endParaRPr lang="en-US" altLang="zh-CN"/>
          </a:p>
          <a:p>
            <a:r>
              <a:rPr lang="zh-CN" altLang="en-US"/>
              <a:t>2003年，收购VMware。</a:t>
            </a:r>
            <a:endParaRPr lang="en-US" altLang="zh-CN"/>
          </a:p>
          <a:p>
            <a:r>
              <a:rPr lang="zh-CN" altLang="en-US"/>
              <a:t>2015年10月，EMC被DELL收购</a:t>
            </a:r>
          </a:p>
          <a:p>
            <a:r>
              <a:rPr lang="zh-CN" altLang="en-US"/>
              <a:t>主要产品为企业级服务器存储硬件和软件，以及与存储相关的网络产品。</a:t>
            </a:r>
            <a:endParaRPr lang="en-US" altLang="zh-CN"/>
          </a:p>
          <a:p>
            <a:r>
              <a:rPr lang="zh-CN" altLang="en-US"/>
              <a:t>纽约证交所代码：EMC</a:t>
            </a:r>
            <a:endParaRPr lang="en-US" altLang="zh-CN"/>
          </a:p>
          <a:p>
            <a:r>
              <a:rPr lang="zh-CN" altLang="en-US"/>
              <a:t>2011年，名列美国《财富》计算机行业最受尊敬公司第</a:t>
            </a:r>
            <a:r>
              <a:rPr lang="en-US" altLang="zh-CN"/>
              <a:t>2</a:t>
            </a:r>
            <a:r>
              <a:rPr lang="zh-CN" altLang="en-US"/>
              <a:t>位、美国《财富》500强企业152位。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7469D47F-CD18-2EC6-4171-DF1AD3B8A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</a:t>
            </a:r>
            <a:r>
              <a:rPr lang="en-US" altLang="zh-CN"/>
              <a:t>Questions for discussion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9C29370F-7677-F521-B530-6E6946E3F2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100"/>
              <a:t>1</a:t>
            </a:r>
            <a:r>
              <a:rPr lang="zh-CN" altLang="en-US" sz="3100"/>
              <a:t>．</a:t>
            </a:r>
            <a:r>
              <a:rPr lang="en-US" altLang="zh-CN" sz="3100"/>
              <a:t>What do you think about Loke Soon Choo and Rebecca’s behavior ? What are the reasons behind such behavior?</a:t>
            </a:r>
          </a:p>
          <a:p>
            <a:pPr>
              <a:lnSpc>
                <a:spcPct val="90000"/>
              </a:lnSpc>
            </a:pPr>
            <a:r>
              <a:rPr lang="en-US" altLang="zh-CN" sz="3100"/>
              <a:t>2.Is this issue about attitude and manners between boss and employee, or is it a matter of cultural clash?what is your perspective?</a:t>
            </a:r>
          </a:p>
          <a:p>
            <a:pPr>
              <a:lnSpc>
                <a:spcPct val="90000"/>
              </a:lnSpc>
            </a:pPr>
            <a:r>
              <a:rPr lang="en-US" altLang="zh-CN" sz="3100"/>
              <a:t>3.Conflicts between management and employees might happen every day,but why did this case become a hot spot and trigger some heated discussions on the Internet?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9A24BD2-BB9B-0819-E655-4514FB185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          矛盾冲突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990536B-A025-6688-15ED-C527F69DCBB5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solidFill>
                  <a:srgbClr val="0000CC"/>
                </a:solidFill>
              </a:rPr>
              <a:t>案例主体</a:t>
            </a:r>
            <a:r>
              <a:rPr lang="en-US" altLang="zh-CN" dirty="0">
                <a:solidFill>
                  <a:srgbClr val="0000CC"/>
                </a:solidFill>
              </a:rPr>
              <a:t>:</a:t>
            </a:r>
            <a:r>
              <a:rPr lang="zh-CN" altLang="en-US" dirty="0">
                <a:solidFill>
                  <a:srgbClr val="C00000"/>
                </a:solidFill>
              </a:rPr>
              <a:t>中国人</a:t>
            </a:r>
            <a:r>
              <a:rPr lang="zh-CN" altLang="en-US" dirty="0"/>
              <a:t> ，</a:t>
            </a:r>
            <a:r>
              <a:rPr lang="zh-CN" altLang="en-US" dirty="0">
                <a:solidFill>
                  <a:srgbClr val="9900CC"/>
                </a:solidFill>
              </a:rPr>
              <a:t>美国人</a:t>
            </a:r>
            <a:endParaRPr lang="en-US" altLang="zh-CN" dirty="0">
              <a:solidFill>
                <a:srgbClr val="9900CC"/>
              </a:solidFill>
            </a:endParaRPr>
          </a:p>
          <a:p>
            <a:pPr marL="0" indent="0">
              <a:buNone/>
              <a:defRPr/>
            </a:pPr>
            <a:r>
              <a:rPr lang="en-US" altLang="zh-CN" dirty="0">
                <a:solidFill>
                  <a:srgbClr val="00B050"/>
                </a:solidFill>
              </a:rPr>
              <a:t>                       </a:t>
            </a:r>
            <a:r>
              <a:rPr lang="zh-CN" altLang="en-US" dirty="0">
                <a:solidFill>
                  <a:srgbClr val="C00000"/>
                </a:solidFill>
              </a:rPr>
              <a:t>傲慢老板</a:t>
            </a:r>
            <a:r>
              <a:rPr lang="zh-CN" altLang="en-US" dirty="0"/>
              <a:t>   </a:t>
            </a:r>
            <a:r>
              <a:rPr lang="zh-CN" altLang="en-US" dirty="0">
                <a:solidFill>
                  <a:srgbClr val="9900CC"/>
                </a:solidFill>
              </a:rPr>
              <a:t>弱势员工</a:t>
            </a:r>
          </a:p>
          <a:p>
            <a:pPr>
              <a:defRPr/>
            </a:pPr>
            <a:r>
              <a:rPr lang="zh-CN" altLang="en-US" dirty="0"/>
              <a:t>网络讨论陆纯初和瑞贝卡之间是否有私人恩怨，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en-US" dirty="0"/>
              <a:t>    非本案重点。</a:t>
            </a:r>
          </a:p>
          <a:p>
            <a:pPr marL="0" indent="0">
              <a:buNone/>
              <a:defRPr/>
            </a:pPr>
            <a:r>
              <a:rPr lang="zh-CN" altLang="en-US" dirty="0"/>
              <a:t>    根据外企文化，中方雇员最好用</a:t>
            </a:r>
            <a:r>
              <a:rPr lang="zh-CN" altLang="en-US" dirty="0">
                <a:solidFill>
                  <a:srgbClr val="9900CC"/>
                </a:solidFill>
              </a:rPr>
              <a:t>英语</a:t>
            </a:r>
            <a:r>
              <a:rPr lang="zh-CN" altLang="en-US" dirty="0"/>
              <a:t>回复上司，因此，瑞贝卡用</a:t>
            </a:r>
            <a:r>
              <a:rPr lang="zh-CN" altLang="en-US" dirty="0">
                <a:solidFill>
                  <a:srgbClr val="9900CC"/>
                </a:solidFill>
              </a:rPr>
              <a:t>汉语</a:t>
            </a:r>
            <a:r>
              <a:rPr lang="zh-CN" altLang="en-US" dirty="0"/>
              <a:t>回复老板被认为是故意冲撞。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AD0620A-71DE-B557-41A7-0AA6DD500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  原因分析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F8C2A5FF-41C4-7D5F-83DB-4BB2663DE7D6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342624" y="1090612"/>
            <a:ext cx="8675687" cy="467677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CN" b="1" dirty="0"/>
              <a:t>1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F7171C"/>
                </a:solidFill>
              </a:rPr>
              <a:t>老板</a:t>
            </a:r>
            <a:r>
              <a:rPr lang="zh-CN" altLang="en-US" b="1" dirty="0"/>
              <a:t>和</a:t>
            </a:r>
            <a:r>
              <a:rPr lang="zh-CN" altLang="en-US" b="1" dirty="0">
                <a:solidFill>
                  <a:srgbClr val="9900CC"/>
                </a:solidFill>
              </a:rPr>
              <a:t>员工</a:t>
            </a:r>
            <a:r>
              <a:rPr lang="zh-CN" altLang="en-US" b="1" dirty="0"/>
              <a:t>之间沟通问题：</a:t>
            </a:r>
            <a:r>
              <a:rPr lang="en-US" altLang="zh-CN" b="1" dirty="0"/>
              <a:t> “</a:t>
            </a:r>
            <a:r>
              <a:rPr lang="zh-CN" altLang="en-US" b="1" dirty="0">
                <a:solidFill>
                  <a:srgbClr val="9900CC"/>
                </a:solidFill>
              </a:rPr>
              <a:t>瑞贝卡</a:t>
            </a:r>
            <a:r>
              <a:rPr lang="zh-CN" altLang="en-US" b="1" dirty="0"/>
              <a:t>想东西做事情</a:t>
            </a:r>
            <a:endParaRPr lang="en-US" altLang="zh-CN" b="1" dirty="0"/>
          </a:p>
          <a:p>
            <a:pPr marL="0" indent="0">
              <a:buNone/>
              <a:defRPr/>
            </a:pPr>
            <a:r>
              <a:rPr lang="en-US" altLang="zh-CN" b="1" dirty="0"/>
              <a:t>           </a:t>
            </a:r>
            <a:r>
              <a:rPr lang="zh-CN" altLang="en-US" b="1" dirty="0"/>
              <a:t>不要想当然。</a:t>
            </a:r>
            <a:r>
              <a:rPr lang="en-US" altLang="zh-CN" b="1" dirty="0"/>
              <a:t>”</a:t>
            </a:r>
          </a:p>
          <a:p>
            <a:pPr marL="0" indent="0">
              <a:buNone/>
              <a:defRPr/>
            </a:pPr>
            <a:r>
              <a:rPr lang="zh-CN" altLang="en-US" b="1" dirty="0">
                <a:solidFill>
                  <a:srgbClr val="F7171C"/>
                </a:solidFill>
              </a:rPr>
              <a:t>           陆</a:t>
            </a:r>
            <a:r>
              <a:rPr lang="zh-CN" altLang="en-US" b="1" dirty="0"/>
              <a:t>要求</a:t>
            </a:r>
            <a:r>
              <a:rPr lang="zh-CN" altLang="en-US" b="1" dirty="0">
                <a:solidFill>
                  <a:srgbClr val="9900CC"/>
                </a:solidFill>
              </a:rPr>
              <a:t>瑞贝卡</a:t>
            </a:r>
            <a:r>
              <a:rPr lang="zh-CN" altLang="en-US" b="1" dirty="0"/>
              <a:t>要跟她服务的每一名经理确认无事后才</a:t>
            </a:r>
            <a:endParaRPr lang="en-US" altLang="zh-CN" b="1" dirty="0"/>
          </a:p>
          <a:p>
            <a:pPr marL="0" indent="0">
              <a:buNone/>
              <a:defRPr/>
            </a:pPr>
            <a:r>
              <a:rPr lang="en-US" altLang="zh-CN" b="1" dirty="0"/>
              <a:t>           </a:t>
            </a:r>
            <a:r>
              <a:rPr lang="zh-CN" altLang="en-US" b="1" dirty="0"/>
              <a:t>能离开办公室</a:t>
            </a:r>
          </a:p>
          <a:p>
            <a:pPr>
              <a:defRPr/>
            </a:pPr>
            <a:r>
              <a:rPr lang="en-US" altLang="zh-CN" b="1" dirty="0"/>
              <a:t>2</a:t>
            </a:r>
            <a:r>
              <a:rPr lang="zh-CN" altLang="en-US" b="1" dirty="0"/>
              <a:t>、回看</a:t>
            </a:r>
            <a:r>
              <a:rPr lang="zh-CN" altLang="en-US" b="1" dirty="0">
                <a:solidFill>
                  <a:srgbClr val="F7171C"/>
                </a:solidFill>
              </a:rPr>
              <a:t>陆</a:t>
            </a:r>
            <a:r>
              <a:rPr lang="zh-CN" altLang="en-US" b="1" dirty="0"/>
              <a:t>的历史，是否曾因管理问题引起员工不满；</a:t>
            </a:r>
          </a:p>
          <a:p>
            <a:pPr>
              <a:defRPr/>
            </a:pPr>
            <a:r>
              <a:rPr lang="en-US" altLang="zh-CN" b="1" dirty="0"/>
              <a:t>3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rgbClr val="9900CC"/>
                </a:solidFill>
              </a:rPr>
              <a:t>瑞贝卡</a:t>
            </a:r>
            <a:r>
              <a:rPr lang="zh-CN" altLang="en-US" b="1" dirty="0"/>
              <a:t>高级秘书且经历几任总裁，能力应毋庸</a:t>
            </a:r>
            <a:endParaRPr lang="en-US" altLang="zh-CN" b="1" dirty="0"/>
          </a:p>
          <a:p>
            <a:pPr marL="0" indent="0">
              <a:buNone/>
              <a:defRPr/>
            </a:pPr>
            <a:r>
              <a:rPr lang="en-US" altLang="zh-CN" b="1" dirty="0"/>
              <a:t>           </a:t>
            </a:r>
            <a:r>
              <a:rPr lang="zh-CN" altLang="en-US" b="1" dirty="0"/>
              <a:t>置疑，且和同事关系应不错。</a:t>
            </a:r>
            <a:endParaRPr lang="en-US" altLang="zh-CN" b="1" dirty="0"/>
          </a:p>
          <a:p>
            <a:pPr marL="0" indent="0">
              <a:buNone/>
              <a:defRPr/>
            </a:pPr>
            <a:r>
              <a:rPr lang="en-US" altLang="zh-CN" b="1" dirty="0"/>
              <a:t>           </a:t>
            </a:r>
            <a:r>
              <a:rPr lang="zh-CN" altLang="en-US" b="1" dirty="0"/>
              <a:t>回信中可知</a:t>
            </a:r>
            <a:r>
              <a:rPr lang="zh-CN" altLang="en-US" b="1" dirty="0">
                <a:solidFill>
                  <a:srgbClr val="9900CC"/>
                </a:solidFill>
              </a:rPr>
              <a:t>她</a:t>
            </a:r>
            <a:r>
              <a:rPr lang="zh-CN" altLang="en-US" b="1" dirty="0"/>
              <a:t>逻辑性强并很有理智。</a:t>
            </a:r>
            <a:endParaRPr lang="en-US" altLang="zh-CN" b="1" dirty="0"/>
          </a:p>
          <a:p>
            <a:pPr marL="0" indent="0">
              <a:buNone/>
              <a:defRPr/>
            </a:pPr>
            <a:r>
              <a:rPr lang="en-US" altLang="zh-CN" b="1" dirty="0"/>
              <a:t>           </a:t>
            </a:r>
            <a:r>
              <a:rPr lang="zh-CN" altLang="en-US" b="1" dirty="0"/>
              <a:t>除邮件冲突外，是否还有其他令</a:t>
            </a:r>
            <a:r>
              <a:rPr lang="zh-CN" altLang="en-US" b="1" dirty="0">
                <a:solidFill>
                  <a:srgbClr val="9900CC"/>
                </a:solidFill>
              </a:rPr>
              <a:t>瑞贝卡</a:t>
            </a:r>
            <a:endParaRPr lang="en-US" altLang="zh-CN" b="1" dirty="0">
              <a:solidFill>
                <a:srgbClr val="9900CC"/>
              </a:solidFill>
            </a:endParaRPr>
          </a:p>
          <a:p>
            <a:pPr marL="0" indent="0">
              <a:buNone/>
              <a:defRPr/>
            </a:pPr>
            <a:r>
              <a:rPr lang="zh-CN" altLang="en-US" b="1" dirty="0"/>
              <a:t>           不能再忍的原因？</a:t>
            </a:r>
            <a:endParaRPr lang="en-US" altLang="zh-CN" b="1" dirty="0"/>
          </a:p>
          <a:p>
            <a:pPr marL="0" indent="0">
              <a:buNone/>
              <a:defRPr/>
            </a:pPr>
            <a:r>
              <a:rPr lang="zh-CN" altLang="en-US" b="1" dirty="0"/>
              <a:t>           否则</a:t>
            </a:r>
            <a:r>
              <a:rPr lang="zh-CN" altLang="en-US" b="1" dirty="0">
                <a:solidFill>
                  <a:srgbClr val="9900CC"/>
                </a:solidFill>
              </a:rPr>
              <a:t>瑞贝卡</a:t>
            </a:r>
            <a:r>
              <a:rPr lang="zh-CN" altLang="en-US" b="1" dirty="0"/>
              <a:t>不可能不顾后果转发信件。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64C58B8-5ED3-AF7F-C370-EB3C10E5A1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455843" y="1329783"/>
            <a:ext cx="3179364" cy="423915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2113" y="5184323"/>
            <a:ext cx="2429542" cy="1127284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3" name="Freeform 3"/>
          <p:cNvSpPr/>
          <p:nvPr/>
        </p:nvSpPr>
        <p:spPr>
          <a:xfrm>
            <a:off x="6032113" y="4073042"/>
            <a:ext cx="1515142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</a:path>
            </a:pathLst>
          </a:custGeom>
          <a:solidFill>
            <a:schemeClr val="accent1">
              <a:alpha val="60000"/>
            </a:schemeClr>
          </a:solidFill>
          <a:ln/>
        </p:spPr>
      </p:sp>
      <p:sp>
        <p:nvSpPr>
          <p:cNvPr id="4" name="Freeform 4"/>
          <p:cNvSpPr/>
          <p:nvPr/>
        </p:nvSpPr>
        <p:spPr>
          <a:xfrm>
            <a:off x="3612763" y="5184323"/>
            <a:ext cx="2419350" cy="1127284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5" name="Freeform 5"/>
          <p:cNvSpPr/>
          <p:nvPr/>
        </p:nvSpPr>
        <p:spPr>
          <a:xfrm>
            <a:off x="4527163" y="4073042"/>
            <a:ext cx="1513713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</a:path>
            </a:pathLst>
          </a:custGeom>
          <a:solidFill>
            <a:schemeClr val="accent1">
              <a:alpha val="60000"/>
            </a:schemeClr>
          </a:solidFill>
          <a:ln/>
        </p:spPr>
      </p:sp>
      <p:sp>
        <p:nvSpPr>
          <p:cNvPr id="6" name="Freeform 6"/>
          <p:cNvSpPr/>
          <p:nvPr/>
        </p:nvSpPr>
        <p:spPr>
          <a:xfrm>
            <a:off x="5609203" y="3588886"/>
            <a:ext cx="856012" cy="2579751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</a:path>
            </a:pathLst>
          </a:custGeom>
          <a:solidFill>
            <a:schemeClr val="accent1">
              <a:alpha val="10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463378" y="4535812"/>
            <a:ext cx="293133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陆的行为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9597" y="5004954"/>
            <a:ext cx="2931336" cy="139850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陆在醉酒后将瑞贝卡锁在门外，并给她发了一封邮件。邮件内容不当，导致瑞贝卡感到难过和失望。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8216" y="2422580"/>
            <a:ext cx="293133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陆的情绪</a:t>
            </a:r>
            <a:endParaRPr lang="en-US" sz="24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4435" y="2891723"/>
            <a:ext cx="2931336" cy="139850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陆在午夜时分再次给瑞贝卡发邮件，表达自己的情绪。他的言辞冲动，情绪失控，给瑞贝卡带来了不必要的压力和困扰。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40944" y="1591726"/>
            <a:ext cx="3020092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陆的目的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64095" y="2060868"/>
            <a:ext cx="2931336" cy="139850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陆通过转发邮件的方式，试图让瑞贝卡树立新的规矩，即确认每位经理没事后才能离开。然而，他的做法过于强势和不当。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61908" y="2422580"/>
            <a:ext cx="293133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不适当的沟通方式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48127" y="2891723"/>
            <a:ext cx="2931336" cy="139850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陆选择在午夜时分通过邮件表达不满，方式不当。他应该选择更合适的时间和方式进行沟通。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14029" y="4535812"/>
            <a:ext cx="293133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转发邮件的后果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00248" y="5004954"/>
            <a:ext cx="2931336" cy="139850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陆的转发邮件行为导致了更广泛的传播和影响，可能给更多的同事带来不必要的困扰和压力。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4</a:t>
            </a:r>
            <a:r>
              <a:rPr lang="zh-CN" alt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、陆的作为</a:t>
            </a:r>
            <a:endParaRPr lang="en-US" sz="3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94737" y="5266000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27163" y="4396796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07298" y="4073042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97625" y="4396796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495431" y="5266000"/>
            <a:ext cx="849630" cy="4819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6833714" y="2030630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</a:t>
            </a:r>
            <a:r>
              <a:rPr lang="zh-CN" alt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</a:t>
            </a:r>
            <a:r>
              <a:rPr lang="en-US" sz="3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瑞贝卡</a:t>
            </a:r>
            <a:r>
              <a:rPr lang="zh-CN" alt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的作为</a:t>
            </a:r>
            <a:endParaRPr lang="en-US" sz="3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929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08710" y="2910022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瑞贝卡失职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2869" y="3537078"/>
            <a:ext cx="3156327" cy="24271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未能充分沟通，未解决根本问题。转发邮件前应考虑后果，谨慎处理。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436612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581860" y="2910022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沟通不足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52981" y="3537078"/>
            <a:ext cx="3082402" cy="24271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瑞贝卡与陆的沟通不足，导致误会和冲突。应加强沟通，提高工作效率。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1392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355010" y="2910022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邮件转发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62734" y="3537078"/>
            <a:ext cx="3209195" cy="2427106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瑞贝卡转发邮件可能出于引起共鸣或表达不满，但未考虑后果。应更谨慎处理。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5358286" y="1292917"/>
            <a:ext cx="1475427" cy="1475427"/>
          </a:xfrm>
          <a:prstGeom prst="ellipse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9121095" y="1292917"/>
            <a:ext cx="1475427" cy="1475427"/>
          </a:xfrm>
          <a:prstGeom prst="ellipse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alphaModFix/>
          </a:blip>
          <a:srcRect l="16667" r="16667"/>
          <a:stretch>
            <a:fillRect/>
          </a:stretch>
        </p:blipFill>
        <p:spPr>
          <a:xfrm>
            <a:off x="1583319" y="1292917"/>
            <a:ext cx="1475427" cy="1475427"/>
          </a:xfrm>
          <a:prstGeom prst="ellipse">
            <a:avLst/>
          </a:prstGeom>
        </p:spPr>
      </p:pic>
      <p:cxnSp>
        <p:nvCxnSpPr>
          <p:cNvPr id="16" name="Connector 16"/>
          <p:cNvCxnSpPr/>
          <p:nvPr/>
        </p:nvCxnSpPr>
        <p:spPr>
          <a:xfrm>
            <a:off x="3058746" y="2030630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2371" y="1829339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551100" y="1644027"/>
            <a:ext cx="3834950" cy="1465716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外国老板评价一件事办得好坏的标准较为直接</a:t>
            </a:r>
            <a:endParaRPr lang="en-US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good通常表示批评</a:t>
            </a:r>
            <a:endParaRPr lang="en-US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not </a:t>
            </a: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bad则意味着可以卷铺盖了OK</a:t>
            </a:r>
            <a:r>
              <a:rPr lang="en-US" sz="20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表示非常粗暴</a:t>
            </a:r>
            <a:endParaRPr lang="en-US" sz="2000" dirty="0"/>
          </a:p>
        </p:txBody>
      </p:sp>
      <p:sp>
        <p:nvSpPr>
          <p:cNvPr id="6" name="AutoShape 6"/>
          <p:cNvSpPr/>
          <p:nvPr/>
        </p:nvSpPr>
        <p:spPr>
          <a:xfrm>
            <a:off x="6504496" y="688158"/>
            <a:ext cx="4953668" cy="89554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外企评价标准</a:t>
            </a:r>
            <a:endParaRPr lang="en-US" sz="1100" dirty="0"/>
          </a:p>
        </p:txBody>
      </p:sp>
      <p:sp>
        <p:nvSpPr>
          <p:cNvPr id="7" name="AutoShape 7"/>
          <p:cNvSpPr/>
          <p:nvPr/>
        </p:nvSpPr>
        <p:spPr>
          <a:xfrm>
            <a:off x="6700143" y="4766119"/>
            <a:ext cx="3834950" cy="145193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了解外企老板的评价标准对于员工来说至关重要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  <a:defRPr/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不仅关乎个人职业发展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140000"/>
              </a:lnSpc>
              <a:defRPr/>
            </a:pP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还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直接影响工作表现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未来晋升</a:t>
            </a:r>
            <a:endParaRPr lang="en-US" dirty="0"/>
          </a:p>
        </p:txBody>
      </p:sp>
      <p:sp>
        <p:nvSpPr>
          <p:cNvPr id="8" name="AutoShape 8"/>
          <p:cNvSpPr/>
          <p:nvPr/>
        </p:nvSpPr>
        <p:spPr>
          <a:xfrm>
            <a:off x="6700144" y="3966220"/>
            <a:ext cx="4758184" cy="799899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评价标准的理解</a:t>
            </a:r>
            <a:endParaRPr lang="en-US" sz="1100" dirty="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79989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6</a:t>
            </a:r>
            <a:r>
              <a:rPr lang="zh-CN" alt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</a:t>
            </a:r>
            <a:r>
              <a:rPr lang="en-US" sz="3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外企文化</a:t>
            </a:r>
            <a:endParaRPr lang="en-US" sz="3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7</a:t>
            </a:r>
            <a:r>
              <a:rPr lang="zh-CN" alt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</a:t>
            </a:r>
            <a:r>
              <a:rPr lang="en-US" sz="3000" b="1" dirty="0" err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秘书与老板</a:t>
            </a:r>
            <a:endParaRPr lang="en-US" sz="3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秘书与老板关系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秘书和老板之间的关系一直是比较微妙的，秘书通常级别不高，但因为接近老板，拥有一定的影响力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 err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陆的做法</a:t>
            </a:r>
            <a:endParaRPr lang="en-US" sz="2800" b="1" dirty="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邮件传播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陆的做法让瑞贝卡感到无法忍受，可能是因为陆的行为超出了瑞贝卡能够容忍的范围，或者瑞贝卡有其他个人原因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邮件的广泛传播也出乎瑞贝卡意料，可能让瑞贝卡意识到问题的严重性，感到后悔或担忧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8397011" y="535393"/>
            <a:ext cx="3206064" cy="3206064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799899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8</a:t>
            </a:r>
            <a:r>
              <a:rPr lang="zh-CN" alt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、老板总是对的吗？</a:t>
            </a:r>
            <a:endParaRPr lang="en-US" sz="3000" b="1" dirty="0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法律与文化约束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美国文化对上司有紧箍咒，职位高者需品德举止兼优；陆老板信件若在美国上法庭必败，瑞贝卡或可继续工作并获赔偿，成公众英雄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2" name="AutoShape 12"/>
          <p:cNvSpPr/>
          <p:nvPr/>
        </p:nvSpPr>
        <p:spPr>
          <a:xfrm>
            <a:off x="2298283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中国情境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在中国，员工得罪老板不应该且不可能，员工是弱势群体，文化影响，又多忍耐；瑞贝卡的行动冲破了传统文化对老板的唯唯诺诺，得到众多网友喝彩。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>
            <a:extLst>
              <a:ext uri="{FF2B5EF4-FFF2-40B4-BE49-F238E27FC236}">
                <a16:creationId xmlns:a16="http://schemas.microsoft.com/office/drawing/2014/main" id="{67A523A7-0AB7-1507-AC68-8B43343BAB73}"/>
              </a:ext>
            </a:extLst>
          </p:cNvPr>
          <p:cNvSpPr txBox="1"/>
          <p:nvPr/>
        </p:nvSpPr>
        <p:spPr>
          <a:xfrm>
            <a:off x="1721138" y="2993912"/>
            <a:ext cx="8249905" cy="108144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洋老板为什么喜欢在中国公司</a:t>
            </a:r>
            <a:r>
              <a:rPr lang="en-US" sz="28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？</a:t>
            </a:r>
          </a:p>
          <a:p>
            <a:pPr>
              <a:lnSpc>
                <a:spcPct val="140000"/>
              </a:lnSpc>
            </a:pPr>
            <a:endParaRPr lang="en-US" sz="28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28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尊贵产生优越感</a:t>
            </a:r>
            <a:endParaRPr lang="en-US" sz="28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28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中国公司环境可能更让洋老板满意</a:t>
            </a:r>
            <a:endParaRPr lang="en-US" sz="28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28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或因文化差异、语言优势等</a:t>
            </a:r>
            <a:r>
              <a:rPr lang="en-US" sz="2800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37CEE9-9586-1F03-07A6-8034F4A3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597" y="297637"/>
            <a:ext cx="398103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0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AF8F074-4E52-1EBA-F431-EBBD2851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303214"/>
            <a:ext cx="8494712" cy="930275"/>
          </a:xfrm>
        </p:spPr>
        <p:txBody>
          <a:bodyPr/>
          <a:lstStyle/>
          <a:p>
            <a:pPr>
              <a:defRPr/>
            </a:pPr>
            <a:r>
              <a:rPr lang="en-US" altLang="zh-CN" kern="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宋体" panose="02010600030101010101" pitchFamily="2" charset="-122"/>
                <a:cs typeface="+mn-cs"/>
                <a:sym typeface="+mn-ea"/>
              </a:rPr>
              <a:t>Power Distance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FA0A379-ED8F-8891-2807-E9FDCA6DC2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阅读：权力距离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374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陆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身上没有看到西方文化的平等观念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反倒极富优越感的</a:t>
            </a:r>
            <a:r>
              <a:rPr lang="en-US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华人老板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在中国传统尊卑文化中显现出蛮横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及引起不良影响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9</a:t>
            </a:r>
            <a:r>
              <a:rPr lang="zh-CN" alt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、老板和秘书</a:t>
            </a:r>
            <a:r>
              <a:rPr lang="en-US" sz="3000" b="1" dirty="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文化换位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平等观念的缺失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rgbClr val="FF0000"/>
                </a:solidFill>
                <a:latin typeface="Noto Sans SC"/>
                <a:ea typeface="Noto Sans SC"/>
                <a:cs typeface="Noto Sans SC"/>
              </a:rPr>
              <a:t>陆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作为老板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东方文化中成长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 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西方文化中接受影响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其办事风格和交流方式东西方文化融合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 但</a:t>
            </a:r>
            <a:r>
              <a:rPr lang="zh-CN" alt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有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一定的矛盾和冲突</a:t>
            </a:r>
            <a:endParaRPr lang="en-US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文化背景的影响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一方面，陆的职业素质高，工作热情、投入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；</a:t>
            </a:r>
          </a:p>
          <a:p>
            <a:pPr>
              <a:lnSpc>
                <a:spcPct val="140000"/>
              </a:lnSpc>
            </a:pP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另方面东方家长化，方式、风格简单粗暴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  <a:p>
            <a:pPr>
              <a:lnSpc>
                <a:spcPct val="140000"/>
              </a:lnSpc>
            </a:pPr>
            <a:r>
              <a:rPr lang="en-US" dirty="0" err="1">
                <a:solidFill>
                  <a:srgbClr val="7030A0"/>
                </a:solidFill>
                <a:latin typeface="Noto Sans SC"/>
                <a:ea typeface="Noto Sans SC"/>
                <a:cs typeface="Noto Sans SC"/>
              </a:rPr>
              <a:t>瑞贝卡</a:t>
            </a:r>
            <a:r>
              <a:rPr lang="en-US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反映了西方文化人人平等</a:t>
            </a:r>
            <a:r>
              <a:rPr lang="en-US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办事风格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B1EDFE-4355-3924-0ED8-B92A6B1320E5}"/>
              </a:ext>
            </a:extLst>
          </p:cNvPr>
          <p:cNvSpPr txBox="1"/>
          <p:nvPr/>
        </p:nvSpPr>
        <p:spPr>
          <a:xfrm>
            <a:off x="5290917" y="523235"/>
            <a:ext cx="3804683" cy="810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dirty="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由于本身文化的影响和缺乏良好的交流沟通，双方各带偏见。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AF9FB30-3DB6-1EB3-AAEC-C06820AD7B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888"/>
          <a:stretch>
            <a:fillRect/>
          </a:stretch>
        </p:blipFill>
        <p:spPr>
          <a:xfrm>
            <a:off x="8975937" y="1268717"/>
            <a:ext cx="2540518" cy="484945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BFC882A-0E06-AE49-8DB0-FF4077CD8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/>
              <a:t>                                                                               文化沟通</a:t>
            </a:r>
            <a:br>
              <a:rPr lang="zh-CN" altLang="en-US" sz="2800"/>
            </a:br>
            <a:endParaRPr lang="zh-CN" altLang="en-US" sz="2800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CA00174-BE97-BE17-1FCE-79330368D1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邮件门事件“一石激起千层浪”</a:t>
            </a:r>
            <a:r>
              <a:rPr lang="zh-CN" altLang="en-US" b="1" dirty="0"/>
              <a:t>，</a:t>
            </a:r>
            <a:r>
              <a:rPr lang="en-US" altLang="zh-CN" b="1" dirty="0"/>
              <a:t>EMC</a:t>
            </a:r>
            <a:r>
              <a:rPr lang="zh-CN" altLang="en-US" dirty="0"/>
              <a:t>在华形象会受到或多或少的影响，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但本事件更有意义的影响是它会使西方企业家重新审视他们在大陆</a:t>
            </a:r>
            <a:r>
              <a:rPr lang="en-US" altLang="zh-CN" dirty="0"/>
              <a:t> </a:t>
            </a:r>
            <a:r>
              <a:rPr lang="zh-CN" altLang="en-US" dirty="0"/>
              <a:t>的人才定位，考虑本土化问题。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91C9E2D-5CCA-C4CC-C38B-F6FC89764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                                               文化沟通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476E7E5-C433-0995-EAAF-BCE0E8EB0B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44563"/>
            <a:ext cx="8229600" cy="5181600"/>
          </a:xfrm>
        </p:spPr>
        <p:txBody>
          <a:bodyPr/>
          <a:lstStyle/>
          <a:p>
            <a:pPr>
              <a:defRPr/>
            </a:pPr>
            <a:endParaRPr lang="en-US" altLang="zh-CN" dirty="0"/>
          </a:p>
          <a:p>
            <a:pPr>
              <a:lnSpc>
                <a:spcPct val="150000"/>
              </a:lnSpc>
              <a:defRPr/>
            </a:pPr>
            <a:r>
              <a:rPr lang="zh-CN" altLang="en-US" dirty="0"/>
              <a:t>明确公司的规章制度，建立企业文化</a:t>
            </a:r>
            <a:r>
              <a:rPr lang="en-US" altLang="zh-CN" dirty="0"/>
              <a:t>--</a:t>
            </a:r>
            <a:r>
              <a:rPr lang="zh-CN" altLang="en-US" dirty="0"/>
              <a:t>为员工工作行为，尤其日常行为准则方面提供导向，减少困惑。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dirty="0"/>
              <a:t>尊重员工的民族文化差异。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dirty="0"/>
              <a:t>  </a:t>
            </a:r>
            <a:r>
              <a:rPr lang="zh-CN" altLang="en-US" dirty="0"/>
              <a:t>来自不同文化背景的员工组织文化活动，促进交流</a:t>
            </a: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6145">
            <a:extLst>
              <a:ext uri="{FF2B5EF4-FFF2-40B4-BE49-F238E27FC236}">
                <a16:creationId xmlns:a16="http://schemas.microsoft.com/office/drawing/2014/main" id="{189539F3-DC2B-E1B3-8BB4-08E1614B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600200"/>
            <a:ext cx="7993063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800">
                <a:ea typeface="宋体" panose="02010600030101010101" pitchFamily="2" charset="-122"/>
              </a:rPr>
              <a:t>权力距离是指社会承认的权力在组织机构中不平等分配的范围。 权力距离也可以理解为职工与管理者之间的社会距离。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280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800">
                <a:solidFill>
                  <a:srgbClr val="3399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一个社会中的人群对权利分配不平等这一事实的接受程度。</a:t>
            </a:r>
            <a:endParaRPr lang="zh-CN" altLang="en-US" sz="280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</a:pPr>
            <a:r>
              <a:rPr lang="zh-CN" altLang="en-US" sz="2800">
                <a:ea typeface="宋体" panose="02010600030101010101" pitchFamily="2" charset="-122"/>
              </a:rPr>
              <a:t>权力距离具有大与小的显著差异， 它代表两个极端的民族文化的程度差异， 但大多数民族位于两个极端之间的某处。</a:t>
            </a:r>
          </a:p>
          <a:p>
            <a:pPr>
              <a:spcBef>
                <a:spcPct val="0"/>
              </a:spcBef>
            </a:pPr>
            <a:endParaRPr lang="zh-CN" altLang="en-US" sz="2800"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30723" name="矩形 6146">
            <a:extLst>
              <a:ext uri="{FF2B5EF4-FFF2-40B4-BE49-F238E27FC236}">
                <a16:creationId xmlns:a16="http://schemas.microsoft.com/office/drawing/2014/main" id="{45275883-DF3E-E48C-93CD-91E23216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484188"/>
            <a:ext cx="5022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 b="1">
                <a:ea typeface="宋体" panose="02010600030101010101" pitchFamily="2" charset="-122"/>
              </a:rPr>
              <a:t> </a:t>
            </a:r>
            <a:r>
              <a:rPr lang="zh-CN" altLang="en-US" sz="2800" b="1">
                <a:ea typeface="宋体" panose="02010600030101010101" pitchFamily="2" charset="-122"/>
              </a:rPr>
              <a:t>权力距离（</a:t>
            </a:r>
            <a:r>
              <a:rPr lang="en-US" altLang="zh-CN" sz="2800" b="1">
                <a:ea typeface="宋体" panose="02010600030101010101" pitchFamily="2" charset="-122"/>
              </a:rPr>
              <a:t>Power Distance</a:t>
            </a:r>
            <a:r>
              <a:rPr lang="zh-CN" altLang="en-US" sz="2000" b="1">
                <a:ea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>
            <a:extLst>
              <a:ext uri="{FF2B5EF4-FFF2-40B4-BE49-F238E27FC236}">
                <a16:creationId xmlns:a16="http://schemas.microsoft.com/office/drawing/2014/main" id="{BE7EAE5B-7E0F-2D3C-2BB3-7FD08810D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17488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权力距离</a:t>
            </a:r>
            <a:r>
              <a:rPr lang="en-US" altLang="zh-CN" sz="1800" b="1">
                <a:ea typeface="宋体" panose="02010600030101010101" pitchFamily="2" charset="-122"/>
              </a:rPr>
              <a:t>(power distance)</a:t>
            </a:r>
            <a:endParaRPr lang="zh-CN" altLang="en-US" sz="1800" b="1">
              <a:ea typeface="宋体" panose="02010600030101010101" pitchFamily="2" charset="-122"/>
            </a:endParaRPr>
          </a:p>
        </p:txBody>
      </p:sp>
      <p:sp>
        <p:nvSpPr>
          <p:cNvPr id="301060" name="Text Box 4">
            <a:extLst>
              <a:ext uri="{FF2B5EF4-FFF2-40B4-BE49-F238E27FC236}">
                <a16:creationId xmlns:a16="http://schemas.microsoft.com/office/drawing/2014/main" id="{2E654604-693C-AE41-A74D-8887453C7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2924176"/>
            <a:ext cx="828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3000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  （</a:t>
            </a:r>
            <a:r>
              <a:rPr lang="en-US" altLang="zh-CN" sz="20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0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）大的权力距离：等级顺序，高低位置；少数人独立，大多数人依赖；有权和无权之间潜在冲突。</a:t>
            </a:r>
          </a:p>
        </p:txBody>
      </p:sp>
      <p:sp>
        <p:nvSpPr>
          <p:cNvPr id="301061" name="Text Box 5">
            <a:extLst>
              <a:ext uri="{FF2B5EF4-FFF2-40B4-BE49-F238E27FC236}">
                <a16:creationId xmlns:a16="http://schemas.microsoft.com/office/drawing/2014/main" id="{FBC205A4-0686-38F4-D6B8-9767931E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4365626"/>
            <a:ext cx="828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30000"/>
              </a:spcBef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    （</a:t>
            </a:r>
            <a:r>
              <a:rPr lang="en-US" altLang="zh-CN" sz="20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000" b="1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rPr>
              <a:t>）小的权力距离：等级最低程度；所有人相互依赖；有权与无权之间潜在和谐。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0" grpId="0"/>
      <p:bldP spid="3010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0142DFDC-AD73-7622-A893-2FB01A8A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17488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在应用领导理论中的文化相对性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D73AB67-5B55-78E4-88AE-99AA426CE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2276475"/>
            <a:ext cx="2808287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ea typeface="宋体" panose="02010600030101010101" pitchFamily="2" charset="-122"/>
              </a:rPr>
              <a:t>权力距离</a:t>
            </a:r>
          </a:p>
        </p:txBody>
      </p:sp>
      <p:sp>
        <p:nvSpPr>
          <p:cNvPr id="306180" name="AutoShape 4">
            <a:extLst>
              <a:ext uri="{FF2B5EF4-FFF2-40B4-BE49-F238E27FC236}">
                <a16:creationId xmlns:a16="http://schemas.microsoft.com/office/drawing/2014/main" id="{5E6B26F5-08B5-9E37-0707-26E7F59AB796}"/>
              </a:ext>
            </a:extLst>
          </p:cNvPr>
          <p:cNvSpPr>
            <a:spLocks/>
          </p:cNvSpPr>
          <p:nvPr/>
        </p:nvSpPr>
        <p:spPr bwMode="auto">
          <a:xfrm>
            <a:off x="5087938" y="1844676"/>
            <a:ext cx="360362" cy="1439863"/>
          </a:xfrm>
          <a:prstGeom prst="leftBrace">
            <a:avLst>
              <a:gd name="adj1" fmla="val 33149"/>
              <a:gd name="adj2" fmla="val 50000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306181" name="Rectangle 5">
            <a:extLst>
              <a:ext uri="{FF2B5EF4-FFF2-40B4-BE49-F238E27FC236}">
                <a16:creationId xmlns:a16="http://schemas.microsoft.com/office/drawing/2014/main" id="{E9A085D9-0CE7-838F-8D92-851AE2FF2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1557338"/>
            <a:ext cx="1223962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ea typeface="宋体" panose="02010600030101010101" pitchFamily="2" charset="-122"/>
              </a:rPr>
              <a:t>大</a:t>
            </a:r>
          </a:p>
        </p:txBody>
      </p:sp>
      <p:sp>
        <p:nvSpPr>
          <p:cNvPr id="306182" name="Rectangle 6">
            <a:extLst>
              <a:ext uri="{FF2B5EF4-FFF2-40B4-BE49-F238E27FC236}">
                <a16:creationId xmlns:a16="http://schemas.microsoft.com/office/drawing/2014/main" id="{099AF01F-F315-7BCC-76DC-740E37E2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1557338"/>
            <a:ext cx="2665413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ea typeface="宋体" panose="02010600030101010101" pitchFamily="2" charset="-122"/>
              </a:rPr>
              <a:t>任务管理</a:t>
            </a:r>
          </a:p>
        </p:txBody>
      </p:sp>
      <p:sp>
        <p:nvSpPr>
          <p:cNvPr id="306183" name="Line 7">
            <a:extLst>
              <a:ext uri="{FF2B5EF4-FFF2-40B4-BE49-F238E27FC236}">
                <a16:creationId xmlns:a16="http://schemas.microsoft.com/office/drawing/2014/main" id="{A65F527C-762B-A7FF-A85D-FEC8EE8B5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1844675"/>
            <a:ext cx="647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6184" name="Rectangle 8">
            <a:extLst>
              <a:ext uri="{FF2B5EF4-FFF2-40B4-BE49-F238E27FC236}">
                <a16:creationId xmlns:a16="http://schemas.microsoft.com/office/drawing/2014/main" id="{0064DD56-1182-03E4-B59D-359CD83AA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2852738"/>
            <a:ext cx="1223962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ea typeface="宋体" panose="02010600030101010101" pitchFamily="2" charset="-122"/>
              </a:rPr>
              <a:t>小</a:t>
            </a:r>
          </a:p>
        </p:txBody>
      </p:sp>
      <p:sp>
        <p:nvSpPr>
          <p:cNvPr id="306185" name="Rectangle 9">
            <a:extLst>
              <a:ext uri="{FF2B5EF4-FFF2-40B4-BE49-F238E27FC236}">
                <a16:creationId xmlns:a16="http://schemas.microsoft.com/office/drawing/2014/main" id="{52ACC3C7-00D0-4377-6F14-21890250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2852738"/>
            <a:ext cx="2665413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ea typeface="宋体" panose="02010600030101010101" pitchFamily="2" charset="-122"/>
              </a:rPr>
              <a:t>参与管理</a:t>
            </a:r>
          </a:p>
        </p:txBody>
      </p:sp>
      <p:sp>
        <p:nvSpPr>
          <p:cNvPr id="306186" name="Line 10">
            <a:extLst>
              <a:ext uri="{FF2B5EF4-FFF2-40B4-BE49-F238E27FC236}">
                <a16:creationId xmlns:a16="http://schemas.microsoft.com/office/drawing/2014/main" id="{B7E30429-8417-9F68-B150-FD193FD8B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3140075"/>
            <a:ext cx="647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0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1" grpId="0" animBg="1"/>
      <p:bldP spid="306182" grpId="0" animBg="1"/>
      <p:bldP spid="306184" grpId="0" animBg="1"/>
      <p:bldP spid="306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6E04E5-248E-CBD5-B8DD-A3398C94ED93}"/>
              </a:ext>
            </a:extLst>
          </p:cNvPr>
          <p:cNvSpPr/>
          <p:nvPr/>
        </p:nvSpPr>
        <p:spPr>
          <a:xfrm>
            <a:off x="1703512" y="2303687"/>
            <a:ext cx="8964488" cy="440889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218815" indent="45720">
              <a:lnSpc>
                <a:spcPct val="150000"/>
              </a:lnSpc>
              <a:defRPr/>
            </a:pPr>
            <a:r>
              <a:rPr lang="zh-CN" altLang="en-US" sz="3200" b="1" dirty="0">
                <a:highlight>
                  <a:srgbClr val="00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案例：</a:t>
            </a:r>
            <a:endParaRPr lang="en-US" altLang="zh-CN" sz="3200" b="1" dirty="0">
              <a:highlight>
                <a:srgbClr val="00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3218815" indent="45720">
              <a:lnSpc>
                <a:spcPct val="150000"/>
              </a:lnSpc>
              <a:defRPr/>
            </a:pPr>
            <a:r>
              <a:rPr lang="en-US" altLang="zh-CN" sz="3200" b="1" dirty="0">
                <a:highlight>
                  <a:srgbClr val="00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4  Participation or Order-taking</a:t>
            </a:r>
          </a:p>
          <a:p>
            <a:pPr marR="3218815" indent="45720">
              <a:lnSpc>
                <a:spcPct val="150000"/>
              </a:lnSpc>
              <a:defRPr/>
            </a:pPr>
            <a:r>
              <a:rPr lang="zh-CN" altLang="zh-CN" sz="3200" dirty="0">
                <a:highlight>
                  <a:srgbClr val="00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参与还是服从</a:t>
            </a:r>
          </a:p>
          <a:p>
            <a:pPr marR="3218815" indent="45720">
              <a:lnSpc>
                <a:spcPct val="150000"/>
              </a:lnSpc>
              <a:defRPr/>
            </a:pPr>
            <a:endParaRPr lang="zh-CN" altLang="zh-CN" sz="32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R="3218815" indent="45720">
              <a:lnSpc>
                <a:spcPct val="150000"/>
              </a:lnSpc>
              <a:defRPr/>
            </a:pPr>
            <a:endParaRPr lang="zh-CN" altLang="zh-CN" sz="32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直接连接符 7169">
            <a:extLst>
              <a:ext uri="{FF2B5EF4-FFF2-40B4-BE49-F238E27FC236}">
                <a16:creationId xmlns:a16="http://schemas.microsoft.com/office/drawing/2014/main" id="{FCCDD14F-505F-7BD5-A5D6-8B2C1D394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1" y="620713"/>
            <a:ext cx="7345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67" name="直接连接符 7170">
            <a:extLst>
              <a:ext uri="{FF2B5EF4-FFF2-40B4-BE49-F238E27FC236}">
                <a16:creationId xmlns:a16="http://schemas.microsoft.com/office/drawing/2014/main" id="{4CA0EA64-E2EA-2D77-1A63-294C1BB824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1" y="1268413"/>
            <a:ext cx="7345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68" name="文本框 7171">
            <a:extLst>
              <a:ext uri="{FF2B5EF4-FFF2-40B4-BE49-F238E27FC236}">
                <a16:creationId xmlns:a16="http://schemas.microsoft.com/office/drawing/2014/main" id="{F2756F69-A63F-77CA-A179-01CA9D745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11125"/>
            <a:ext cx="5735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latin typeface="Verdana" panose="020B060403050404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800">
                <a:latin typeface="Verdana" panose="020B0604030504040204" pitchFamily="34" charset="0"/>
                <a:ea typeface="黑体" panose="02010609060101010101" pitchFamily="49" charset="-122"/>
              </a:rPr>
              <a:t>权力</a:t>
            </a:r>
            <a:r>
              <a:rPr lang="zh-CN" altLang="en-US" sz="2800">
                <a:latin typeface="宋体" panose="02010600030101010101" pitchFamily="2" charset="-122"/>
                <a:ea typeface="黑体" panose="02010609060101010101" pitchFamily="49" charset="-122"/>
              </a:rPr>
              <a:t>距离</a:t>
            </a:r>
            <a:r>
              <a:rPr lang="zh-CN" altLang="en-US" sz="2800">
                <a:latin typeface="Verdana" panose="020B0604030504040204" pitchFamily="34" charset="0"/>
                <a:ea typeface="黑体" panose="02010609060101010101" pitchFamily="49" charset="-122"/>
              </a:rPr>
              <a:t>等级”上的不同文化观念</a:t>
            </a:r>
          </a:p>
        </p:txBody>
      </p:sp>
      <p:sp>
        <p:nvSpPr>
          <p:cNvPr id="62469" name="文本框 7172">
            <a:extLst>
              <a:ext uri="{FF2B5EF4-FFF2-40B4-BE49-F238E27FC236}">
                <a16:creationId xmlns:a16="http://schemas.microsoft.com/office/drawing/2014/main" id="{648555F4-93C1-BA1B-0961-98680396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744539"/>
            <a:ext cx="653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小的权力距离文化                  大的权力距离文化</a:t>
            </a:r>
          </a:p>
        </p:txBody>
      </p:sp>
      <p:sp>
        <p:nvSpPr>
          <p:cNvPr id="62470" name="文本框 7173">
            <a:extLst>
              <a:ext uri="{FF2B5EF4-FFF2-40B4-BE49-F238E27FC236}">
                <a16:creationId xmlns:a16="http://schemas.microsoft.com/office/drawing/2014/main" id="{E92ABA05-90D5-5917-7361-92D9E1601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1417638"/>
            <a:ext cx="738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人人都应当相互依赖               少数人应当独立，多数人只能依附</a:t>
            </a:r>
          </a:p>
        </p:txBody>
      </p:sp>
      <p:sp>
        <p:nvSpPr>
          <p:cNvPr id="62471" name="文本框 7174">
            <a:extLst>
              <a:ext uri="{FF2B5EF4-FFF2-40B4-BE49-F238E27FC236}">
                <a16:creationId xmlns:a16="http://schemas.microsoft.com/office/drawing/2014/main" id="{94549A15-4FDD-1433-24BA-9A96B7DBE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1922463"/>
            <a:ext cx="532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人人生而平等                     上下贵贱有别</a:t>
            </a:r>
          </a:p>
        </p:txBody>
      </p:sp>
      <p:sp>
        <p:nvSpPr>
          <p:cNvPr id="62472" name="文本框 7175">
            <a:extLst>
              <a:ext uri="{FF2B5EF4-FFF2-40B4-BE49-F238E27FC236}">
                <a16:creationId xmlns:a16="http://schemas.microsoft.com/office/drawing/2014/main" id="{2B7F495D-9F36-8AE7-DDF0-E8C3C60B0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0" y="2438400"/>
            <a:ext cx="7956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不平等应当被限制在最小的可能      应当维持等级秩序，以便上下贵贱各得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程度之内，有权的人应当尽可能      其所，权力社会的现实和必然。其存在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不弄权，不仗权，不以强权处事      不以伦理道德为转移。</a:t>
            </a:r>
          </a:p>
        </p:txBody>
      </p:sp>
      <p:sp>
        <p:nvSpPr>
          <p:cNvPr id="62473" name="文本框 7176">
            <a:extLst>
              <a:ext uri="{FF2B5EF4-FFF2-40B4-BE49-F238E27FC236}">
                <a16:creationId xmlns:a16="http://schemas.microsoft.com/office/drawing/2014/main" id="{A905D7DC-F810-BD8C-A2ED-41DD8834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3660776"/>
            <a:ext cx="3384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强调制度、奖惩和知识的权威；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D6009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社会问题的根源在社会制度，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改革的关键是重新分配权力</a:t>
            </a:r>
          </a:p>
        </p:txBody>
      </p:sp>
      <p:sp>
        <p:nvSpPr>
          <p:cNvPr id="62474" name="文本框 7177">
            <a:extLst>
              <a:ext uri="{FF2B5EF4-FFF2-40B4-BE49-F238E27FC236}">
                <a16:creationId xmlns:a16="http://schemas.microsoft.com/office/drawing/2014/main" id="{2EE6629F-D8AE-0AE6-AA57-1360A5A19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57601"/>
            <a:ext cx="40703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强调权威的重要性、认同性；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D6009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社会问题的根源在于不法分子和愚民，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3399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改革社会的关键是撤换掌权人</a:t>
            </a:r>
          </a:p>
        </p:txBody>
      </p:sp>
      <p:sp>
        <p:nvSpPr>
          <p:cNvPr id="62475" name="文本框 7178">
            <a:extLst>
              <a:ext uri="{FF2B5EF4-FFF2-40B4-BE49-F238E27FC236}">
                <a16:creationId xmlns:a16="http://schemas.microsoft.com/office/drawing/2014/main" id="{0BA4CE2E-CCFA-7DE2-43AE-BE6B7D5A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5181600"/>
            <a:ext cx="315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掌权者和无权者之间根本上是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和谐的</a:t>
            </a:r>
          </a:p>
        </p:txBody>
      </p:sp>
      <p:sp>
        <p:nvSpPr>
          <p:cNvPr id="62476" name="文本框 7179">
            <a:extLst>
              <a:ext uri="{FF2B5EF4-FFF2-40B4-BE49-F238E27FC236}">
                <a16:creationId xmlns:a16="http://schemas.microsoft.com/office/drawing/2014/main" id="{3596C995-4EB1-0456-309F-741AEA4E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181601"/>
            <a:ext cx="407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掌权者和无权者之间潜伏着根本冲突</a:t>
            </a:r>
          </a:p>
        </p:txBody>
      </p:sp>
      <p:sp>
        <p:nvSpPr>
          <p:cNvPr id="62477" name="直接连接符 7180">
            <a:extLst>
              <a:ext uri="{FF2B5EF4-FFF2-40B4-BE49-F238E27FC236}">
                <a16:creationId xmlns:a16="http://schemas.microsoft.com/office/drawing/2014/main" id="{942B9CC8-0F34-4F56-4F92-7185CCFD7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4114" y="6669088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478" name="直接连接符 7181">
            <a:extLst>
              <a:ext uri="{FF2B5EF4-FFF2-40B4-BE49-F238E27FC236}">
                <a16:creationId xmlns:a16="http://schemas.microsoft.com/office/drawing/2014/main" id="{66529578-0438-1162-F4B7-64C8BFF13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1538" y="620714"/>
            <a:ext cx="0" cy="604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80318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1718</Words>
  <Application>Microsoft Office PowerPoint</Application>
  <PresentationFormat>宽屏</PresentationFormat>
  <Paragraphs>226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9" baseType="lpstr">
      <vt:lpstr>MS Mincho</vt:lpstr>
      <vt:lpstr>Noto Sans SC</vt:lpstr>
      <vt:lpstr>等线</vt:lpstr>
      <vt:lpstr>等线 Light</vt:lpstr>
      <vt:lpstr>黑体</vt:lpstr>
      <vt:lpstr>华文楷体</vt:lpstr>
      <vt:lpstr>楷体</vt:lpstr>
      <vt:lpstr>楷体_GB2312</vt:lpstr>
      <vt:lpstr>宋体</vt:lpstr>
      <vt:lpstr>微软雅黑</vt:lpstr>
      <vt:lpstr>微软雅黑</vt:lpstr>
      <vt:lpstr>Arial</vt:lpstr>
      <vt:lpstr>Century Gothic</vt:lpstr>
      <vt:lpstr>Comic Sans MS</vt:lpstr>
      <vt:lpstr>Times New Roman</vt:lpstr>
      <vt:lpstr>Verdana</vt:lpstr>
      <vt:lpstr>Office 主题​​</vt:lpstr>
      <vt:lpstr>       Intercultural Business    Communication: Cases and Analyses </vt:lpstr>
      <vt:lpstr>PowerPoint 演示文稿</vt:lpstr>
      <vt:lpstr>跨文化管理</vt:lpstr>
      <vt:lpstr>Power Distance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High power distance</vt:lpstr>
      <vt:lpstr>Features of high power distance cultures </vt:lpstr>
      <vt:lpstr>Low power distance</vt:lpstr>
      <vt:lpstr>Power distance in workplace</vt:lpstr>
      <vt:lpstr>PowerPoint 演示文稿</vt:lpstr>
      <vt:lpstr>PowerPoint 演示文稿</vt:lpstr>
      <vt:lpstr>Power distance at school</vt:lpstr>
      <vt:lpstr>Power distance at school</vt:lpstr>
      <vt:lpstr>                            </vt:lpstr>
      <vt:lpstr>PowerPoint 演示文稿</vt:lpstr>
      <vt:lpstr>PowerPoint 演示文稿</vt:lpstr>
      <vt:lpstr>                                                                        矛盾冲突 </vt:lpstr>
      <vt:lpstr>PowerPoint 演示文稿</vt:lpstr>
      <vt:lpstr>                                                    原因分析</vt:lpstr>
      <vt:lpstr>PowerPoint 演示文稿</vt:lpstr>
      <vt:lpstr>PowerPoint 演示文稿</vt:lpstr>
      <vt:lpstr>                                    跨文化管理之 老板 员工 </vt:lpstr>
      <vt:lpstr>PowerPoint 演示文稿</vt:lpstr>
      <vt:lpstr>PowerPoint 演示文稿</vt:lpstr>
      <vt:lpstr>                         Questions for discussion</vt:lpstr>
      <vt:lpstr>                                                          矛盾冲突</vt:lpstr>
      <vt:lpstr>                                                  原因分析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                                                      文化沟通 </vt:lpstr>
      <vt:lpstr>                                                文化沟通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Ding Junling</dc:creator>
  <cp:lastModifiedBy>Ding Junling</cp:lastModifiedBy>
  <cp:revision>7</cp:revision>
  <dcterms:created xsi:type="dcterms:W3CDTF">2025-04-01T09:11:14Z</dcterms:created>
  <dcterms:modified xsi:type="dcterms:W3CDTF">2025-06-18T07:58:41Z</dcterms:modified>
</cp:coreProperties>
</file>