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09" r:id="rId2"/>
    <p:sldId id="1033" r:id="rId3"/>
    <p:sldId id="1122" r:id="rId4"/>
    <p:sldId id="1405" r:id="rId5"/>
    <p:sldId id="1406" r:id="rId6"/>
    <p:sldId id="1087" r:id="rId7"/>
    <p:sldId id="1088" r:id="rId8"/>
    <p:sldId id="1090" r:id="rId9"/>
    <p:sldId id="1091" r:id="rId10"/>
    <p:sldId id="1403" r:id="rId11"/>
    <p:sldId id="1407" r:id="rId12"/>
    <p:sldId id="1415" r:id="rId13"/>
    <p:sldId id="1408" r:id="rId14"/>
    <p:sldId id="1323" r:id="rId15"/>
    <p:sldId id="1401" r:id="rId16"/>
    <p:sldId id="1402" r:id="rId17"/>
    <p:sldId id="1392" r:id="rId18"/>
    <p:sldId id="1393" r:id="rId19"/>
    <p:sldId id="1325" r:id="rId20"/>
    <p:sldId id="1121" r:id="rId21"/>
    <p:sldId id="1093" r:id="rId22"/>
    <p:sldId id="1094" r:id="rId23"/>
    <p:sldId id="1394" r:id="rId24"/>
    <p:sldId id="1395" r:id="rId25"/>
    <p:sldId id="1396" r:id="rId26"/>
    <p:sldId id="1397" r:id="rId27"/>
    <p:sldId id="1398" r:id="rId28"/>
    <p:sldId id="1399" r:id="rId29"/>
    <p:sldId id="1400" r:id="rId30"/>
    <p:sldId id="1314" r:id="rId31"/>
    <p:sldId id="259" r:id="rId32"/>
    <p:sldId id="261" r:id="rId33"/>
    <p:sldId id="263" r:id="rId34"/>
    <p:sldId id="265" r:id="rId35"/>
    <p:sldId id="267" r:id="rId36"/>
    <p:sldId id="268" r:id="rId37"/>
    <p:sldId id="1316" r:id="rId38"/>
    <p:sldId id="1317" r:id="rId39"/>
    <p:sldId id="1411" r:id="rId40"/>
    <p:sldId id="1412" r:id="rId41"/>
    <p:sldId id="1410" r:id="rId42"/>
    <p:sldId id="1404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921798-FBA2-BE75-CF4A-92769AB05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AF7F8AA-D5A1-EC8B-5956-44CE61371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8FDBBB-E07A-D31D-5B2F-0866B88C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1E4B03-6BD9-C585-AE9C-D8E54B7B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409B87-C355-1B19-08FA-D46D6FEF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1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F45FFC-1B5A-17B2-DC82-CFE748BB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4B5A74-5311-49EE-595E-EABF0639A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1B6655-4760-32EA-D298-B6A0A36B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16A20B-7FE3-A278-341D-3D3D8CC5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F9EEC4-FDE1-4E18-E984-1562DD09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99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0285F87-E65A-DA03-E64D-BADF9C144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061470-135F-75A1-B43A-0D7A8028F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60BF8-9EE0-9517-D453-986FC3E6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5AD1C-FBF1-80CC-8636-E753947D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374C4B-73B4-77AB-BD9E-EE9C32AA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00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521DD8-1E1D-04F1-627E-8792E309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0521FF-DB5F-E8F6-1D05-23910BE7C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CFC043-2409-4B55-BB69-77CDE4F5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21194-9411-9C66-3C38-0747F9CE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4BFE1C-D36E-836E-5FA9-6B4C7BA6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5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F145BF-7EC0-C05F-F678-1E206BB7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E3CC24-0EDD-41BA-B1A3-CE6A7A2B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1B035A-FF62-AB95-6B30-CBEC23E5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EE0B9E-33E1-B2F8-8238-537116AA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B58C79-AEC4-B15B-E208-276B0DAA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33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9BDD8C-950B-B544-AA1F-83DA8182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1AE451-CCED-8411-4ACB-5BB1872BA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BE5F08-7F17-B9FE-6E28-96716ACD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35AD1A-14B9-06C5-67D3-6E827A9C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4B0F45-AC40-273D-33AB-1D38956B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80531E-D56C-7371-1532-A62AF7D6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41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6BD54F-BAB3-7B02-9A2C-917DF95B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13093-143A-2E55-04BB-24C7C5353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FF6AF0-9187-D994-2C27-BD692DD44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FA73CCC-A9CC-79BB-6B99-6F9042FCD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239DD99-9699-5FB0-70A9-C236F3970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6C87F6-4965-A7DD-14C5-05290DCC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458E202-5359-02AB-236C-589270D2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3F196BD-2EF1-DCA0-8024-239E0C98E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8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488950-293C-92A8-360C-D3455A1E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C551CF-BE15-60B8-ECB1-2187C724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DD11FF-0DE1-8FCA-6350-1FC4AF99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00F14A-2FEE-B73F-0E64-B11949C8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44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B3E212-3219-AEC6-51AC-C57B5012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24986C7-1B60-7E8A-F929-61F67EB22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843B0A-F8B1-8671-7256-72A1EB5C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22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40CE5-68C4-557B-2514-5D98B51EB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700D73-251D-900F-5A44-65FBAFE6C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07C2E5-90F5-8CCA-FC83-19D3A9802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377A4C-B9DF-2D87-7A31-BB9E11CB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61201E-BD8D-D9D5-576D-E3668F73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15A4E8-789E-687E-95A1-480FD562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43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7085F-A244-F126-F49E-9FEC39AC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BD7E2B-F7FB-FE96-1074-12D44120F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442A11-D128-205D-7891-BC3827C20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2DA09D-B113-355F-D898-7C5D9A86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CDC6DF-E827-7C91-D0C4-6475E002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2A2EC6-4C46-00ED-5DB4-0E170609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93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9463A94-2974-1030-1C59-4CBD26FD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F5662A-ADB5-4CD8-7CEE-F8EEB1B6A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CDAF16-4897-9913-AA8D-A66C19991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6C487A-FC35-3E23-93D0-093409B12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B7368-C420-23E4-D64A-797D81253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62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eb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CD7C6F1-AD58-224C-69C2-1DA5F1B05F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8213" y="730251"/>
            <a:ext cx="7772400" cy="2735263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     </a:t>
            </a:r>
            <a:br>
              <a:rPr lang="zh-CN" altLang="en-US" sz="4400" dirty="0"/>
            </a:br>
            <a:r>
              <a:rPr lang="zh-CN" altLang="en-US" b="1" dirty="0"/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Inter</a:t>
            </a:r>
            <a:r>
              <a:rPr lang="en-US" altLang="zh-CN" b="1" dirty="0">
                <a:solidFill>
                  <a:srgbClr val="0000CC"/>
                </a:solidFill>
              </a:rPr>
              <a:t>cultural B</a:t>
            </a:r>
            <a:r>
              <a:rPr lang="zh-CN" altLang="en-US" b="1" dirty="0">
                <a:solidFill>
                  <a:srgbClr val="0000CC"/>
                </a:solidFill>
              </a:rPr>
              <a:t>u</a:t>
            </a:r>
            <a:r>
              <a:rPr lang="en-US" altLang="zh-CN" b="1" dirty="0" err="1">
                <a:solidFill>
                  <a:srgbClr val="0000CC"/>
                </a:solidFill>
              </a:rPr>
              <a:t>siness</a:t>
            </a:r>
            <a:r>
              <a:rPr lang="en-US" altLang="zh-CN" b="1" dirty="0">
                <a:solidFill>
                  <a:srgbClr val="0000CC"/>
                </a:solidFill>
              </a:rPr>
              <a:t>    </a:t>
            </a:r>
            <a:r>
              <a:rPr lang="zh-CN" altLang="en-US" b="1" dirty="0">
                <a:solidFill>
                  <a:srgbClr val="0000CC"/>
                </a:solidFill>
              </a:rPr>
              <a:t>C</a:t>
            </a:r>
            <a:r>
              <a:rPr lang="en-US" altLang="zh-CN" b="1" dirty="0" err="1">
                <a:solidFill>
                  <a:srgbClr val="0000CC"/>
                </a:solidFill>
              </a:rPr>
              <a:t>ommunication</a:t>
            </a:r>
            <a:r>
              <a:rPr lang="en-US" altLang="zh-CN" b="1" dirty="0">
                <a:solidFill>
                  <a:srgbClr val="0000CC"/>
                </a:solidFill>
              </a:rPr>
              <a:t>:</a:t>
            </a:r>
            <a:br>
              <a:rPr lang="en-US" altLang="zh-CN" b="1" dirty="0">
                <a:solidFill>
                  <a:srgbClr val="0000CC"/>
                </a:solidFill>
              </a:rPr>
            </a:br>
            <a:r>
              <a:rPr lang="en-US" altLang="zh-CN" b="1" dirty="0">
                <a:solidFill>
                  <a:srgbClr val="0000CC"/>
                </a:solidFill>
              </a:rPr>
              <a:t>Cases and Analyses</a:t>
            </a:r>
            <a:br>
              <a:rPr lang="zh-CN" altLang="en-US" sz="3600" dirty="0">
                <a:solidFill>
                  <a:srgbClr val="0000CC"/>
                </a:solidFill>
              </a:rPr>
            </a:br>
            <a:endParaRPr lang="zh-CN" altLang="en-US" sz="3600" dirty="0">
              <a:solidFill>
                <a:srgbClr val="0000CC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3E66613-A4FD-61CA-F46F-06E98FCCD9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92538" y="3357563"/>
            <a:ext cx="6508750" cy="1079500"/>
          </a:xfrm>
        </p:spPr>
        <p:txBody>
          <a:bodyPr/>
          <a:lstStyle/>
          <a:p>
            <a:r>
              <a:rPr lang="zh-CN" altLang="en-US" dirty="0"/>
              <a:t>                                          </a:t>
            </a:r>
          </a:p>
          <a:p>
            <a:r>
              <a:rPr lang="en-US" altLang="zh-CN" dirty="0">
                <a:solidFill>
                  <a:srgbClr val="CC00CC"/>
                </a:solidFill>
              </a:rPr>
              <a:t>2025.2-2025.6</a:t>
            </a:r>
          </a:p>
          <a:p>
            <a:endParaRPr lang="en-US" altLang="zh-CN" dirty="0">
              <a:solidFill>
                <a:srgbClr val="CC00CC"/>
              </a:solidFill>
            </a:endParaRPr>
          </a:p>
          <a:p>
            <a:endParaRPr lang="en-US" altLang="zh-CN" dirty="0">
              <a:solidFill>
                <a:srgbClr val="CC00CC"/>
              </a:solidFill>
            </a:endParaRPr>
          </a:p>
          <a:p>
            <a:endParaRPr lang="en-US" altLang="zh-CN" dirty="0">
              <a:solidFill>
                <a:srgbClr val="CC00CC"/>
              </a:solidFill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AE1D49D3-57C4-1E42-AFF4-CB5BD3DE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3357563"/>
            <a:ext cx="417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3556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>
            <a:extLst>
              <a:ext uri="{FF2B5EF4-FFF2-40B4-BE49-F238E27FC236}">
                <a16:creationId xmlns:a16="http://schemas.microsoft.com/office/drawing/2014/main" id="{8F429B5D-2088-67B9-37D3-816BB383B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霍夫斯泰德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C991B1D6-46D1-94DC-8CF6-B1BFA63536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281239"/>
            <a:ext cx="8229600" cy="301307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>
            <a:extLst>
              <a:ext uri="{FF2B5EF4-FFF2-40B4-BE49-F238E27FC236}">
                <a16:creationId xmlns:a16="http://schemas.microsoft.com/office/drawing/2014/main" id="{1A68DDB0-43B2-FE12-3422-AD0AD578F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FF0000"/>
                </a:solidFill>
              </a:rPr>
              <a:t>个人主义</a:t>
            </a:r>
            <a:r>
              <a:rPr lang="zh-CN" altLang="en-US"/>
              <a:t>指数 </a:t>
            </a:r>
            <a:r>
              <a:rPr lang="en-US" altLang="zh-CN"/>
              <a:t>–</a:t>
            </a:r>
            <a:r>
              <a:rPr lang="zh-CN" altLang="en-US"/>
              <a:t>文化的主要变量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48DE00D4-797F-0758-287D-28ED7CC8D0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7614" y="1449389"/>
            <a:ext cx="4676775" cy="467677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0124BE-DC96-5F50-8672-E6582E5FF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/>
              <a:t>文化是在一个环境中的人们共同拥有的心理程序，</a:t>
            </a:r>
            <a:endParaRPr lang="en-US" altLang="zh-CN" sz="36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dirty="0"/>
              <a:t> </a:t>
            </a:r>
            <a:r>
              <a:rPr lang="zh-CN" altLang="en-US" sz="3600" dirty="0"/>
              <a:t>它使得一个群体的成员与其他群体的成员有所区别。</a:t>
            </a:r>
          </a:p>
        </p:txBody>
      </p:sp>
    </p:spTree>
    <p:extLst>
      <p:ext uri="{BB962C8B-B14F-4D97-AF65-F5344CB8AC3E}">
        <p14:creationId xmlns:p14="http://schemas.microsoft.com/office/powerpoint/2010/main" val="376554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>
            <a:extLst>
              <a:ext uri="{FF2B5EF4-FFF2-40B4-BE49-F238E27FC236}">
                <a16:creationId xmlns:a16="http://schemas.microsoft.com/office/drawing/2014/main" id="{E6997C78-E129-5B7C-87F0-40A44F16B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体现</a:t>
            </a:r>
          </a:p>
        </p:txBody>
      </p:sp>
      <p:sp>
        <p:nvSpPr>
          <p:cNvPr id="19459" name="内容占位符 2">
            <a:extLst>
              <a:ext uri="{FF2B5EF4-FFF2-40B4-BE49-F238E27FC236}">
                <a16:creationId xmlns:a16="http://schemas.microsoft.com/office/drawing/2014/main" id="{738D898D-C3E9-2501-0F78-3C630AA2FE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社会</a:t>
            </a:r>
            <a:endParaRPr lang="en-US" altLang="zh-CN"/>
          </a:p>
          <a:p>
            <a:r>
              <a:rPr lang="zh-CN" altLang="en-US"/>
              <a:t>家庭 </a:t>
            </a:r>
            <a:endParaRPr lang="en-US" altLang="zh-CN"/>
          </a:p>
          <a:p>
            <a:r>
              <a:rPr lang="zh-CN" altLang="en-US"/>
              <a:t>学校</a:t>
            </a:r>
            <a:endParaRPr lang="en-US" altLang="zh-CN"/>
          </a:p>
          <a:p>
            <a:r>
              <a:rPr lang="zh-CN" altLang="en-US"/>
              <a:t>工作场所</a:t>
            </a:r>
            <a:endParaRPr lang="en-US" altLang="zh-CN"/>
          </a:p>
          <a:p>
            <a:r>
              <a:rPr lang="zh-CN" altLang="en-US"/>
              <a:t>政治理念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5121">
            <a:extLst>
              <a:ext uri="{FF2B5EF4-FFF2-40B4-BE49-F238E27FC236}">
                <a16:creationId xmlns:a16="http://schemas.microsoft.com/office/drawing/2014/main" id="{810551BF-9170-7F56-CDC0-75D8F9F58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-34925"/>
            <a:ext cx="8229600" cy="920750"/>
          </a:xfrm>
        </p:spPr>
        <p:txBody>
          <a:bodyPr/>
          <a:lstStyle/>
          <a:p>
            <a:r>
              <a:rPr lang="zh-CN" altLang="en-US"/>
              <a:t>文化的识别维度</a:t>
            </a:r>
          </a:p>
        </p:txBody>
      </p:sp>
      <p:sp>
        <p:nvSpPr>
          <p:cNvPr id="20483" name="文本占位符 5122">
            <a:extLst>
              <a:ext uri="{FF2B5EF4-FFF2-40B4-BE49-F238E27FC236}">
                <a16:creationId xmlns:a16="http://schemas.microsoft.com/office/drawing/2014/main" id="{5D752046-DF1D-9606-6A8C-E7738A2F99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885825"/>
            <a:ext cx="9144000" cy="6858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zh-CN"/>
          </a:p>
          <a:p>
            <a:pPr>
              <a:buFont typeface="Arial" panose="020B0604020202020204" pitchFamily="34" charset="0"/>
              <a:buNone/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）霍夫斯泰德</a:t>
            </a:r>
            <a:r>
              <a:rPr lang="en-US" altLang="zh-CN" sz="2000">
                <a:solidFill>
                  <a:srgbClr val="333333"/>
                </a:solidFill>
                <a:latin typeface="Helvetica Neue"/>
              </a:rPr>
              <a:t>Hofstede </a:t>
            </a:r>
            <a:r>
              <a:rPr lang="zh-CN" altLang="en-US"/>
              <a:t>－四维度模型</a:t>
            </a:r>
          </a:p>
        </p:txBody>
      </p:sp>
      <p:sp>
        <p:nvSpPr>
          <p:cNvPr id="20484" name="未知">
            <a:extLst>
              <a:ext uri="{FF2B5EF4-FFF2-40B4-BE49-F238E27FC236}">
                <a16:creationId xmlns:a16="http://schemas.microsoft.com/office/drawing/2014/main" id="{7D0557BA-650F-51D1-541A-75B750E26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987801"/>
            <a:ext cx="2360612" cy="1300163"/>
          </a:xfrm>
          <a:custGeom>
            <a:avLst/>
            <a:gdLst>
              <a:gd name="T0" fmla="*/ 2147483646 w 1152"/>
              <a:gd name="T1" fmla="*/ 0 h 1020"/>
              <a:gd name="T2" fmla="*/ 0 w 1152"/>
              <a:gd name="T3" fmla="*/ 2147483646 h 1020"/>
              <a:gd name="T4" fmla="*/ 2147483646 w 1152"/>
              <a:gd name="T5" fmla="*/ 2147483646 h 1020"/>
              <a:gd name="T6" fmla="*/ 2147483646 w 1152"/>
              <a:gd name="T7" fmla="*/ 0 h 10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1020">
                <a:moveTo>
                  <a:pt x="582" y="0"/>
                </a:moveTo>
                <a:lnTo>
                  <a:pt x="0" y="1020"/>
                </a:lnTo>
                <a:lnTo>
                  <a:pt x="1152" y="1020"/>
                </a:lnTo>
                <a:lnTo>
                  <a:pt x="582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未知">
            <a:extLst>
              <a:ext uri="{FF2B5EF4-FFF2-40B4-BE49-F238E27FC236}">
                <a16:creationId xmlns:a16="http://schemas.microsoft.com/office/drawing/2014/main" id="{BA080F4E-FB53-1EBD-059F-E0A711278C8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75238" y="2930526"/>
            <a:ext cx="2360612" cy="1298575"/>
          </a:xfrm>
          <a:custGeom>
            <a:avLst/>
            <a:gdLst>
              <a:gd name="T0" fmla="*/ 2147483646 w 1152"/>
              <a:gd name="T1" fmla="*/ 0 h 1020"/>
              <a:gd name="T2" fmla="*/ 0 w 1152"/>
              <a:gd name="T3" fmla="*/ 2147483646 h 1020"/>
              <a:gd name="T4" fmla="*/ 2147483646 w 1152"/>
              <a:gd name="T5" fmla="*/ 2147483646 h 1020"/>
              <a:gd name="T6" fmla="*/ 2147483646 w 1152"/>
              <a:gd name="T7" fmla="*/ 0 h 10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1020">
                <a:moveTo>
                  <a:pt x="582" y="0"/>
                </a:moveTo>
                <a:lnTo>
                  <a:pt x="0" y="1020"/>
                </a:lnTo>
                <a:lnTo>
                  <a:pt x="1152" y="1020"/>
                </a:lnTo>
                <a:lnTo>
                  <a:pt x="582" y="0"/>
                </a:lnTo>
                <a:close/>
              </a:path>
            </a:pathLst>
          </a:cu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未知">
            <a:extLst>
              <a:ext uri="{FF2B5EF4-FFF2-40B4-BE49-F238E27FC236}">
                <a16:creationId xmlns:a16="http://schemas.microsoft.com/office/drawing/2014/main" id="{CA88AF0A-63AB-D6FB-9356-3CCFB6F37C51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421438" y="3116263"/>
            <a:ext cx="1520825" cy="1784350"/>
          </a:xfrm>
          <a:custGeom>
            <a:avLst/>
            <a:gdLst>
              <a:gd name="T0" fmla="*/ 2147483646 w 1152"/>
              <a:gd name="T1" fmla="*/ 0 h 1020"/>
              <a:gd name="T2" fmla="*/ 0 w 1152"/>
              <a:gd name="T3" fmla="*/ 2147483646 h 1020"/>
              <a:gd name="T4" fmla="*/ 2147483646 w 1152"/>
              <a:gd name="T5" fmla="*/ 2147483646 h 1020"/>
              <a:gd name="T6" fmla="*/ 2147483646 w 1152"/>
              <a:gd name="T7" fmla="*/ 0 h 10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1020">
                <a:moveTo>
                  <a:pt x="582" y="0"/>
                </a:moveTo>
                <a:lnTo>
                  <a:pt x="0" y="1020"/>
                </a:lnTo>
                <a:lnTo>
                  <a:pt x="1152" y="1020"/>
                </a:lnTo>
                <a:lnTo>
                  <a:pt x="582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76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7" name="未知">
            <a:extLst>
              <a:ext uri="{FF2B5EF4-FFF2-40B4-BE49-F238E27FC236}">
                <a16:creationId xmlns:a16="http://schemas.microsoft.com/office/drawing/2014/main" id="{C509BCDD-45CC-6DC3-A003-008B7F752236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4470401" y="3140076"/>
            <a:ext cx="1520825" cy="1784350"/>
          </a:xfrm>
          <a:custGeom>
            <a:avLst/>
            <a:gdLst>
              <a:gd name="T0" fmla="*/ 2147483646 w 1152"/>
              <a:gd name="T1" fmla="*/ 0 h 1020"/>
              <a:gd name="T2" fmla="*/ 0 w 1152"/>
              <a:gd name="T3" fmla="*/ 2147483646 h 1020"/>
              <a:gd name="T4" fmla="*/ 2147483646 w 1152"/>
              <a:gd name="T5" fmla="*/ 2147483646 h 1020"/>
              <a:gd name="T6" fmla="*/ 2147483646 w 1152"/>
              <a:gd name="T7" fmla="*/ 0 h 10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1020">
                <a:moveTo>
                  <a:pt x="582" y="0"/>
                </a:moveTo>
                <a:lnTo>
                  <a:pt x="0" y="1020"/>
                </a:lnTo>
                <a:lnTo>
                  <a:pt x="1152" y="1020"/>
                </a:lnTo>
                <a:lnTo>
                  <a:pt x="582" y="0"/>
                </a:lnTo>
                <a:close/>
              </a:path>
            </a:pathLst>
          </a:cu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8" name="矩形 5127">
            <a:extLst>
              <a:ext uri="{FF2B5EF4-FFF2-40B4-BE49-F238E27FC236}">
                <a16:creationId xmlns:a16="http://schemas.microsoft.com/office/drawing/2014/main" id="{EAE65331-9641-A4E7-A866-74E15E4C9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6" y="3259139"/>
            <a:ext cx="1789113" cy="1495425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marL="114300" indent="-1143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400"/>
              </a:lnSpc>
              <a:spcBef>
                <a:spcPct val="50000"/>
              </a:spcBef>
              <a:buFontTx/>
              <a:buChar char="•"/>
            </a:pPr>
            <a:endParaRPr lang="de-DE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9" name="矩形 5128">
            <a:extLst>
              <a:ext uri="{FF2B5EF4-FFF2-40B4-BE49-F238E27FC236}">
                <a16:creationId xmlns:a16="http://schemas.microsoft.com/office/drawing/2014/main" id="{F192276F-0006-9CF2-8643-93355B129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838" y="3259138"/>
            <a:ext cx="1960562" cy="1497012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marL="114300" indent="-1143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400"/>
              </a:lnSpc>
              <a:spcBef>
                <a:spcPct val="50000"/>
              </a:spcBef>
              <a:buFontTx/>
              <a:buChar char="•"/>
            </a:pPr>
            <a:endParaRPr lang="de-DE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0" name="文本框 5129">
            <a:extLst>
              <a:ext uri="{FF2B5EF4-FFF2-40B4-BE49-F238E27FC236}">
                <a16:creationId xmlns:a16="http://schemas.microsoft.com/office/drawing/2014/main" id="{2EF8A243-22FD-DE57-3C1F-637E1E333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3352801"/>
            <a:ext cx="1808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Clr>
                <a:schemeClr val="hlink"/>
              </a:buClr>
              <a:buSzPct val="120000"/>
              <a:buFontTx/>
              <a:buNone/>
            </a:pPr>
            <a:r>
              <a:rPr lang="zh-CN" altLang="en-US" sz="2000">
                <a:solidFill>
                  <a:srgbClr val="FB29F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个人</a:t>
            </a:r>
            <a:r>
              <a:rPr lang="en-US" altLang="zh-CN" sz="2000">
                <a:solidFill>
                  <a:srgbClr val="FB29F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-</a:t>
            </a:r>
            <a:r>
              <a:rPr lang="zh-CN" altLang="en-US" sz="2000">
                <a:solidFill>
                  <a:srgbClr val="FB29F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集体主义</a:t>
            </a:r>
            <a:endParaRPr lang="zh-CN" altLang="en-US" sz="200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>
              <a:buClr>
                <a:schemeClr val="hlink"/>
              </a:buClr>
              <a:buSzPct val="120000"/>
              <a:buFontTx/>
              <a:buNone/>
            </a:pP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社会中个人与群体间的关系</a:t>
            </a:r>
          </a:p>
          <a:p>
            <a:pPr>
              <a:buClr>
                <a:schemeClr val="hlink"/>
              </a:buClr>
              <a:buSzPct val="120000"/>
              <a:buFontTx/>
              <a:buChar char="•"/>
            </a:pPr>
            <a:endParaRPr lang="zh-CN" altLang="en-US" sz="11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491" name="文本框 5130">
            <a:extLst>
              <a:ext uri="{FF2B5EF4-FFF2-40B4-BE49-F238E27FC236}">
                <a16:creationId xmlns:a16="http://schemas.microsoft.com/office/drawing/2014/main" id="{AFC9A562-C92D-058C-8FE8-B22911A6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3" y="3308351"/>
            <a:ext cx="19034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FB29F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不确定性规避</a:t>
            </a: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：对不同危险事物的典型反应</a:t>
            </a:r>
          </a:p>
        </p:txBody>
      </p:sp>
      <p:sp>
        <p:nvSpPr>
          <p:cNvPr id="20492" name="椭圆 5131">
            <a:extLst>
              <a:ext uri="{FF2B5EF4-FFF2-40B4-BE49-F238E27FC236}">
                <a16:creationId xmlns:a16="http://schemas.microsoft.com/office/drawing/2014/main" id="{7DD725CA-26E7-5553-5A48-33797CA52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3276600"/>
            <a:ext cx="2595563" cy="14224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3" name="文本框 5132">
            <a:extLst>
              <a:ext uri="{FF2B5EF4-FFF2-40B4-BE49-F238E27FC236}">
                <a16:creationId xmlns:a16="http://schemas.microsoft.com/office/drawing/2014/main" id="{66428A82-AB19-AFE1-06C8-4D84216EBF7B}"/>
              </a:ext>
            </a:extLst>
          </p:cNvPr>
          <p:cNvSpPr txBox="1"/>
          <p:nvPr/>
        </p:nvSpPr>
        <p:spPr>
          <a:xfrm>
            <a:off x="5338759" y="3646483"/>
            <a:ext cx="1843093" cy="763590"/>
          </a:xfrm>
          <a:prstGeom prst="rect">
            <a:avLst/>
          </a:prstGeom>
          <a:noFill/>
          <a:ln w="9525">
            <a:noFill/>
          </a:ln>
        </p:spPr>
        <p:txBody>
          <a:bodyPr lIns="45720" rIns="45720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zh-CN" altLang="en-US" sz="2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黑体" panose="02010609060101010101" pitchFamily="2" charset="-122"/>
              </a:rPr>
              <a:t>霍夫斯泰德</a:t>
            </a:r>
          </a:p>
          <a:p>
            <a:pPr algn="ctr">
              <a:defRPr/>
            </a:pPr>
            <a:r>
              <a:rPr lang="zh-CN" altLang="en-US" sz="2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黑体" panose="02010609060101010101" pitchFamily="2" charset="-122"/>
              </a:rPr>
              <a:t>四模型</a:t>
            </a:r>
          </a:p>
          <a:p>
            <a:pPr algn="ctr">
              <a:defRPr/>
            </a:pPr>
            <a:endParaRPr lang="zh-CN" altLang="en-US" sz="2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黑体" panose="02010609060101010101" pitchFamily="2" charset="-122"/>
            </a:endParaRPr>
          </a:p>
        </p:txBody>
      </p:sp>
      <p:sp>
        <p:nvSpPr>
          <p:cNvPr id="20494" name="矩形 5133">
            <a:extLst>
              <a:ext uri="{FF2B5EF4-FFF2-40B4-BE49-F238E27FC236}">
                <a16:creationId xmlns:a16="http://schemas.microsoft.com/office/drawing/2014/main" id="{9C792E0A-8F4A-7390-9A56-972103480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950" y="1981201"/>
            <a:ext cx="2357438" cy="1050925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marL="114300" indent="-1143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400"/>
              </a:lnSpc>
              <a:spcBef>
                <a:spcPct val="50000"/>
              </a:spcBef>
              <a:buFontTx/>
              <a:buChar char="•"/>
            </a:pPr>
            <a:endParaRPr lang="de-DE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5" name="矩形 5134">
            <a:extLst>
              <a:ext uri="{FF2B5EF4-FFF2-40B4-BE49-F238E27FC236}">
                <a16:creationId xmlns:a16="http://schemas.microsoft.com/office/drawing/2014/main" id="{E86E226B-2F2B-9649-0520-C7F4D2709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000626"/>
            <a:ext cx="2355850" cy="1050925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marL="114300" indent="-1143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400"/>
              </a:lnSpc>
              <a:spcBef>
                <a:spcPct val="50000"/>
              </a:spcBef>
              <a:buNone/>
            </a:pPr>
            <a:r>
              <a:rPr lang="zh-CN" altLang="en-US" sz="2000">
                <a:solidFill>
                  <a:srgbClr val="FB29F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男性度</a:t>
            </a: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：性别</a:t>
            </a:r>
          </a:p>
          <a:p>
            <a:pPr algn="ctr">
              <a:lnSpc>
                <a:spcPts val="1400"/>
              </a:lnSpc>
              <a:spcBef>
                <a:spcPct val="50000"/>
              </a:spcBef>
              <a:buNone/>
            </a:pP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角色的期望</a:t>
            </a:r>
            <a:endParaRPr lang="de-DE" altLang="en-US" sz="20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496" name="文本框 5135">
            <a:extLst>
              <a:ext uri="{FF2B5EF4-FFF2-40B4-BE49-F238E27FC236}">
                <a16:creationId xmlns:a16="http://schemas.microsoft.com/office/drawing/2014/main" id="{ECD4FDC1-AC58-5FC8-5410-C412EEBA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2058988"/>
            <a:ext cx="23749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114300" indent="-1143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zh-CN" altLang="en-US" sz="2000">
                <a:solidFill>
                  <a:srgbClr val="FB29FB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权利距离</a:t>
            </a: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人与人之间平等的期望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>
            <a:extLst>
              <a:ext uri="{FF2B5EF4-FFF2-40B4-BE49-F238E27FC236}">
                <a16:creationId xmlns:a16="http://schemas.microsoft.com/office/drawing/2014/main" id="{6F99FE02-7D3D-96DA-FB52-46BF24F2F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六维度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31A665A9-ABBE-F5F5-E7B8-80B597B8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665288"/>
            <a:ext cx="7092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>
            <a:extLst>
              <a:ext uri="{FF2B5EF4-FFF2-40B4-BE49-F238E27FC236}">
                <a16:creationId xmlns:a16="http://schemas.microsoft.com/office/drawing/2014/main" id="{13BAFFDB-9CAC-1C3A-B4F3-B4961B4BA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6</a:t>
            </a:r>
            <a:r>
              <a:rPr lang="zh-CN" altLang="en-US"/>
              <a:t>维度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6A7AE523-FD4E-8781-7A4B-C6C2A6BEB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68" y="-311085"/>
            <a:ext cx="8201320" cy="70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265">
            <a:extLst>
              <a:ext uri="{FF2B5EF4-FFF2-40B4-BE49-F238E27FC236}">
                <a16:creationId xmlns:a16="http://schemas.microsoft.com/office/drawing/2014/main" id="{71865041-2BAE-9F34-DEA1-4961A83F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685801"/>
            <a:ext cx="825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个人主义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--</a:t>
            </a:r>
            <a:r>
              <a:rPr lang="zh-CN" altLang="en-US" sz="280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集体主义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Individualism--</a:t>
            </a:r>
            <a:r>
              <a:rPr lang="en-US" altLang="zh-CN" sz="280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Collectivism</a:t>
            </a:r>
            <a:r>
              <a:rPr lang="zh-CN" altLang="en-US" sz="280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23555" name="矩形 11266">
            <a:extLst>
              <a:ext uri="{FF2B5EF4-FFF2-40B4-BE49-F238E27FC236}">
                <a16:creationId xmlns:a16="http://schemas.microsoft.com/office/drawing/2014/main" id="{315B8CA7-791D-72C4-B17E-68A8B5EB6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5400"/>
            <a:ext cx="9144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7171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人们关心</a:t>
            </a:r>
            <a:r>
              <a:rPr lang="zh-CN" altLang="en-US" sz="240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自己和个人目标</a:t>
            </a:r>
            <a:r>
              <a:rPr lang="zh-CN" altLang="en-US" sz="2400" dirty="0">
                <a:solidFill>
                  <a:srgbClr val="F7171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的程度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个体主义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solidFill>
                  <a:srgbClr val="F7171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endParaRPr lang="en-US" altLang="zh-CN" sz="2400" dirty="0">
              <a:solidFill>
                <a:srgbClr val="F7171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7171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 dirty="0">
                <a:solidFill>
                  <a:srgbClr val="99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群体成员和群体目标</a:t>
            </a:r>
            <a:r>
              <a:rPr lang="en-US" altLang="zh-CN" sz="2400" dirty="0">
                <a:solidFill>
                  <a:srgbClr val="99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dirty="0">
                <a:solidFill>
                  <a:srgbClr val="99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集体主义</a:t>
            </a:r>
            <a:r>
              <a:rPr lang="en-US" altLang="zh-CN" sz="2400" dirty="0">
                <a:solidFill>
                  <a:srgbClr val="99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solidFill>
                  <a:srgbClr val="99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的程度</a:t>
            </a:r>
            <a:r>
              <a:rPr lang="zh-CN" altLang="en-US" sz="2400" dirty="0">
                <a:solidFill>
                  <a:srgbClr val="F7171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>
              <a:solidFill>
                <a:srgbClr val="F7171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en-US" altLang="zh-CN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en-US" altLang="zh-CN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en-US" altLang="zh-CN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en-US" altLang="zh-CN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en-US" altLang="zh-CN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en-US" altLang="zh-CN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F3B82A9-343F-73AC-4D2B-21C761C33A55}"/>
              </a:ext>
            </a:extLst>
          </p:cNvPr>
          <p:cNvGraphicFramePr>
            <a:graphicFrameLocks noGrp="1"/>
          </p:cNvGraphicFramePr>
          <p:nvPr/>
        </p:nvGraphicFramePr>
        <p:xfrm>
          <a:off x="2063750" y="2276476"/>
          <a:ext cx="6984999" cy="3724275"/>
        </p:xfrm>
        <a:graphic>
          <a:graphicData uri="http://schemas.openxmlformats.org/drawingml/2006/table">
            <a:tbl>
              <a:tblPr firstRow="1" firstCol="1" bandRow="1"/>
              <a:tblGrid>
                <a:gridCol w="1481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364"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社会结构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与他人的关系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代表国家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540">
                <a:tc>
                  <a:txBody>
                    <a:bodyPr/>
                    <a:lstStyle/>
                    <a:p>
                      <a:pPr algn="just"/>
                      <a:r>
                        <a:rPr lang="zh-CN" sz="2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个人主义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严密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仅关心自己</a:t>
                      </a: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2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家庭紧密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美国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371">
                <a:tc>
                  <a:txBody>
                    <a:bodyPr/>
                    <a:lstStyle/>
                    <a:p>
                      <a:pPr algn="just"/>
                      <a:r>
                        <a:rPr lang="zh-CN" sz="2400" kern="100" dirty="0">
                          <a:solidFill>
                            <a:srgbClr val="9900CC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集体主义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400" kern="100" dirty="0">
                          <a:solidFill>
                            <a:srgbClr val="9900CC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松垮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400" kern="100" dirty="0">
                          <a:solidFill>
                            <a:srgbClr val="9900CC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内部群体（亲属、氏族、组织）间的亲密和忠诚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400" kern="100" dirty="0">
                          <a:solidFill>
                            <a:srgbClr val="9900CC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中国</a:t>
                      </a:r>
                      <a:r>
                        <a:rPr lang="en-US" sz="2400" kern="100" dirty="0">
                          <a:solidFill>
                            <a:srgbClr val="9900CC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2400" kern="100" dirty="0">
                          <a:solidFill>
                            <a:srgbClr val="9900CC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日本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>
            <a:extLst>
              <a:ext uri="{FF2B5EF4-FFF2-40B4-BE49-F238E27FC236}">
                <a16:creationId xmlns:a16="http://schemas.microsoft.com/office/drawing/2014/main" id="{0D01B4C8-F4EC-4EF4-CF09-37F158FB1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个人独立化</a:t>
            </a:r>
          </a:p>
        </p:txBody>
      </p:sp>
      <p:sp>
        <p:nvSpPr>
          <p:cNvPr id="24579" name="内容占位符 2">
            <a:extLst>
              <a:ext uri="{FF2B5EF4-FFF2-40B4-BE49-F238E27FC236}">
                <a16:creationId xmlns:a16="http://schemas.microsoft.com/office/drawing/2014/main" id="{5C75F94B-F91F-A32B-E697-4636875004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现代社会 人对于传统的社会组织依赖越来越小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而据个人意愿选择人生方式的自由度越来越大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spcBef>
                <a:spcPct val="0"/>
              </a:spcBef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直接连接符 12289">
            <a:extLst>
              <a:ext uri="{FF2B5EF4-FFF2-40B4-BE49-F238E27FC236}">
                <a16:creationId xmlns:a16="http://schemas.microsoft.com/office/drawing/2014/main" id="{962FF75D-4AF4-34BC-093C-1798EA168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404813"/>
            <a:ext cx="684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3" name="直接连接符 12290">
            <a:extLst>
              <a:ext uri="{FF2B5EF4-FFF2-40B4-BE49-F238E27FC236}">
                <a16:creationId xmlns:a16="http://schemas.microsoft.com/office/drawing/2014/main" id="{EF556283-6101-C4DA-196E-ED58E35E3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8" y="404813"/>
            <a:ext cx="0" cy="590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4" name="直接连接符 12291">
            <a:extLst>
              <a:ext uri="{FF2B5EF4-FFF2-40B4-BE49-F238E27FC236}">
                <a16:creationId xmlns:a16="http://schemas.microsoft.com/office/drawing/2014/main" id="{C787D27C-775D-B4E5-D2D9-68778648E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836613"/>
            <a:ext cx="676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文本框 12292">
            <a:extLst>
              <a:ext uri="{FF2B5EF4-FFF2-40B4-BE49-F238E27FC236}">
                <a16:creationId xmlns:a16="http://schemas.microsoft.com/office/drawing/2014/main" id="{AC503C3B-6B6B-5454-A369-F417471F7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384176"/>
            <a:ext cx="564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集体主义文化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                   </a:t>
            </a:r>
            <a:r>
              <a:rPr lang="zh-CN" altLang="en-US" sz="200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个人主义文化</a:t>
            </a:r>
          </a:p>
        </p:txBody>
      </p:sp>
      <p:sp>
        <p:nvSpPr>
          <p:cNvPr id="25606" name="文本框 12293">
            <a:extLst>
              <a:ext uri="{FF2B5EF4-FFF2-40B4-BE49-F238E27FC236}">
                <a16:creationId xmlns:a16="http://schemas.microsoft.com/office/drawing/2014/main" id="{BB76A55C-5341-1FC3-5BBA-50585F30B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38200"/>
            <a:ext cx="3894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Verdana" panose="020B0604030504040204" pitchFamily="34" charset="0"/>
                <a:ea typeface="黑体" panose="02010609060101010101" pitchFamily="49" charset="-122"/>
              </a:rPr>
              <a:t>人作为家庭、宗族的一员来到人世，家族予以保护，成员报之忠诚</a:t>
            </a:r>
          </a:p>
        </p:txBody>
      </p:sp>
      <p:sp>
        <p:nvSpPr>
          <p:cNvPr id="25607" name="文本框 12294">
            <a:extLst>
              <a:ext uri="{FF2B5EF4-FFF2-40B4-BE49-F238E27FC236}">
                <a16:creationId xmlns:a16="http://schemas.microsoft.com/office/drawing/2014/main" id="{F0FCBC82-753E-4DBC-A72F-C677562A6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985838"/>
            <a:ext cx="201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Verdana" panose="020B0604030504040204" pitchFamily="34" charset="0"/>
                <a:ea typeface="黑体" panose="02010609060101010101" pitchFamily="49" charset="-122"/>
              </a:rPr>
              <a:t>人人应当自立自主</a:t>
            </a:r>
          </a:p>
        </p:txBody>
      </p:sp>
      <p:sp>
        <p:nvSpPr>
          <p:cNvPr id="25608" name="文本框 12295">
            <a:extLst>
              <a:ext uri="{FF2B5EF4-FFF2-40B4-BE49-F238E27FC236}">
                <a16:creationId xmlns:a16="http://schemas.microsoft.com/office/drawing/2014/main" id="{FEC07ADC-1395-DECB-3F1E-5F836254B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524001"/>
            <a:ext cx="2706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D60093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责任，行为主体是“我”</a:t>
            </a:r>
          </a:p>
        </p:txBody>
      </p:sp>
      <p:sp>
        <p:nvSpPr>
          <p:cNvPr id="25609" name="文本框 12296">
            <a:extLst>
              <a:ext uri="{FF2B5EF4-FFF2-40B4-BE49-F238E27FC236}">
                <a16:creationId xmlns:a16="http://schemas.microsoft.com/office/drawing/2014/main" id="{9F3C6B6E-A131-1DCC-E79B-B5873DE79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9" y="1981201"/>
            <a:ext cx="3794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Verdana" panose="020B0604030504040204" pitchFamily="34" charset="0"/>
                <a:ea typeface="黑体" panose="02010609060101010101" pitchFamily="49" charset="-122"/>
              </a:rPr>
              <a:t>个人的特征是其所属的群体关系</a:t>
            </a:r>
          </a:p>
        </p:txBody>
      </p:sp>
      <p:sp>
        <p:nvSpPr>
          <p:cNvPr id="25610" name="文本框 12297">
            <a:extLst>
              <a:ext uri="{FF2B5EF4-FFF2-40B4-BE49-F238E27FC236}">
                <a16:creationId xmlns:a16="http://schemas.microsoft.com/office/drawing/2014/main" id="{D0BE4AAE-D236-2ABC-F6AB-44F26BFAB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981201"/>
            <a:ext cx="269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Verdana" panose="020B0604030504040204" pitchFamily="34" charset="0"/>
                <a:ea typeface="黑体" panose="02010609060101010101" pitchFamily="49" charset="-122"/>
              </a:rPr>
              <a:t>人的特征是自我，是个人</a:t>
            </a:r>
          </a:p>
        </p:txBody>
      </p:sp>
      <p:sp>
        <p:nvSpPr>
          <p:cNvPr id="25611" name="文本框 12298">
            <a:extLst>
              <a:ext uri="{FF2B5EF4-FFF2-40B4-BE49-F238E27FC236}">
                <a16:creationId xmlns:a16="http://schemas.microsoft.com/office/drawing/2014/main" id="{7712A4D9-8C95-4EFA-1735-506FF8034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62200"/>
            <a:ext cx="3613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人贵在认同、返依，理想境界是成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为集体的一员</a:t>
            </a:r>
          </a:p>
        </p:txBody>
      </p:sp>
      <p:sp>
        <p:nvSpPr>
          <p:cNvPr id="25612" name="文本框 12299">
            <a:extLst>
              <a:ext uri="{FF2B5EF4-FFF2-40B4-BE49-F238E27FC236}">
                <a16:creationId xmlns:a16="http://schemas.microsoft.com/office/drawing/2014/main" id="{0A1D7349-B8B0-C974-C80C-F3772C19E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362200"/>
            <a:ext cx="3613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D60093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人贵在个人首创精神，理想境界是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D60093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发扬个人领导能力</a:t>
            </a:r>
          </a:p>
        </p:txBody>
      </p:sp>
      <p:sp>
        <p:nvSpPr>
          <p:cNvPr id="25613" name="文本框 12300">
            <a:extLst>
              <a:ext uri="{FF2B5EF4-FFF2-40B4-BE49-F238E27FC236}">
                <a16:creationId xmlns:a16="http://schemas.microsoft.com/office/drawing/2014/main" id="{45C5F4CF-BE82-8601-857F-60A46752F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971801"/>
            <a:ext cx="315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Verdana" panose="020B0604030504040204" pitchFamily="34" charset="0"/>
                <a:ea typeface="黑体" panose="02010609060101010101" pitchFamily="49" charset="-122"/>
              </a:rPr>
              <a:t>相信群策群力，提倡集体决策</a:t>
            </a:r>
          </a:p>
        </p:txBody>
      </p:sp>
      <p:sp>
        <p:nvSpPr>
          <p:cNvPr id="25614" name="文本框 12301">
            <a:extLst>
              <a:ext uri="{FF2B5EF4-FFF2-40B4-BE49-F238E27FC236}">
                <a16:creationId xmlns:a16="http://schemas.microsoft.com/office/drawing/2014/main" id="{D1670048-1685-FB2B-9BF6-73440C86C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95601"/>
            <a:ext cx="315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Verdana" panose="020B0604030504040204" pitchFamily="34" charset="0"/>
                <a:ea typeface="黑体" panose="02010609060101010101" pitchFamily="49" charset="-122"/>
              </a:rPr>
              <a:t>强调遇事果断，崇尚个人决策</a:t>
            </a:r>
          </a:p>
        </p:txBody>
      </p:sp>
      <p:sp>
        <p:nvSpPr>
          <p:cNvPr id="25615" name="文本框 12302">
            <a:extLst>
              <a:ext uri="{FF2B5EF4-FFF2-40B4-BE49-F238E27FC236}">
                <a16:creationId xmlns:a16="http://schemas.microsoft.com/office/drawing/2014/main" id="{274A7446-181B-28DF-0281-92A4E8971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3286126"/>
            <a:ext cx="201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感情上与企业认同</a:t>
            </a:r>
          </a:p>
        </p:txBody>
      </p:sp>
      <p:sp>
        <p:nvSpPr>
          <p:cNvPr id="25616" name="文本框 12303">
            <a:extLst>
              <a:ext uri="{FF2B5EF4-FFF2-40B4-BE49-F238E27FC236}">
                <a16:creationId xmlns:a16="http://schemas.microsoft.com/office/drawing/2014/main" id="{68209C66-80FA-2260-DE60-BD2159675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276601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D60093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　感情上独立于企业</a:t>
            </a:r>
          </a:p>
        </p:txBody>
      </p:sp>
      <p:sp>
        <p:nvSpPr>
          <p:cNvPr id="25617" name="文本框 12304">
            <a:extLst>
              <a:ext uri="{FF2B5EF4-FFF2-40B4-BE49-F238E27FC236}">
                <a16:creationId xmlns:a16="http://schemas.microsoft.com/office/drawing/2014/main" id="{FC3DC34E-7493-4258-01D9-2D2864001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3" y="3546476"/>
            <a:ext cx="201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Verdana" panose="020B0604030504040204" pitchFamily="34" charset="0"/>
                <a:ea typeface="黑体" panose="02010609060101010101" pitchFamily="49" charset="-122"/>
              </a:rPr>
              <a:t>大企业更有吸引力</a:t>
            </a:r>
          </a:p>
        </p:txBody>
      </p:sp>
      <p:sp>
        <p:nvSpPr>
          <p:cNvPr id="25618" name="文本框 12305">
            <a:extLst>
              <a:ext uri="{FF2B5EF4-FFF2-40B4-BE49-F238E27FC236}">
                <a16:creationId xmlns:a16="http://schemas.microsoft.com/office/drawing/2014/main" id="{A2A156D1-8DDD-7624-D566-B1F53F54B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581401"/>
            <a:ext cx="201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Verdana" panose="020B0604030504040204" pitchFamily="34" charset="0"/>
                <a:ea typeface="黑体" panose="02010609060101010101" pitchFamily="49" charset="-122"/>
              </a:rPr>
              <a:t>小企业更有吸引力</a:t>
            </a:r>
          </a:p>
        </p:txBody>
      </p:sp>
      <p:sp>
        <p:nvSpPr>
          <p:cNvPr id="25619" name="文本框 12306">
            <a:extLst>
              <a:ext uri="{FF2B5EF4-FFF2-40B4-BE49-F238E27FC236}">
                <a16:creationId xmlns:a16="http://schemas.microsoft.com/office/drawing/2014/main" id="{4D45270D-CBD7-3599-E56D-FE6FA2FF0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3876676"/>
            <a:ext cx="3636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以厂为家”，献身于企业的事业</a:t>
            </a:r>
          </a:p>
        </p:txBody>
      </p:sp>
      <p:sp>
        <p:nvSpPr>
          <p:cNvPr id="25620" name="文本框 12307">
            <a:extLst>
              <a:ext uri="{FF2B5EF4-FFF2-40B4-BE49-F238E27FC236}">
                <a16:creationId xmlns:a16="http://schemas.microsoft.com/office/drawing/2014/main" id="{716A44C0-6FF1-388F-F323-53A1CB3BD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86201"/>
            <a:ext cx="361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D60093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个人与企业是各打算盘的利益关系</a:t>
            </a:r>
          </a:p>
        </p:txBody>
      </p:sp>
      <p:sp>
        <p:nvSpPr>
          <p:cNvPr id="25621" name="文本框 12308">
            <a:extLst>
              <a:ext uri="{FF2B5EF4-FFF2-40B4-BE49-F238E27FC236}">
                <a16:creationId xmlns:a16="http://schemas.microsoft.com/office/drawing/2014/main" id="{208CB097-C3C4-A9C6-0B31-9932F2CA3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191001"/>
            <a:ext cx="292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Verdana" panose="020B0604030504040204" pitchFamily="34" charset="0"/>
                <a:ea typeface="黑体" panose="02010609060101010101" pitchFamily="49" charset="-122"/>
              </a:rPr>
              <a:t>人不能只顾自己，不顾他人</a:t>
            </a:r>
          </a:p>
        </p:txBody>
      </p:sp>
      <p:sp>
        <p:nvSpPr>
          <p:cNvPr id="25622" name="文本框 12309">
            <a:extLst>
              <a:ext uri="{FF2B5EF4-FFF2-40B4-BE49-F238E27FC236}">
                <a16:creationId xmlns:a16="http://schemas.microsoft.com/office/drawing/2014/main" id="{40D933ED-0186-27B5-7ABD-3658CF6A0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91001"/>
            <a:ext cx="201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Verdana" panose="020B0604030504040204" pitchFamily="34" charset="0"/>
                <a:ea typeface="黑体" panose="02010609060101010101" pitchFamily="49" charset="-122"/>
              </a:rPr>
              <a:t>人人为己天经地义</a:t>
            </a:r>
          </a:p>
        </p:txBody>
      </p:sp>
      <p:sp>
        <p:nvSpPr>
          <p:cNvPr id="25623" name="文本框 12310">
            <a:extLst>
              <a:ext uri="{FF2B5EF4-FFF2-40B4-BE49-F238E27FC236}">
                <a16:creationId xmlns:a16="http://schemas.microsoft.com/office/drawing/2014/main" id="{6C30AB04-D703-04A3-FE65-9DC42B1D9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4489450"/>
            <a:ext cx="391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D60093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　</a:t>
            </a:r>
            <a:r>
              <a:rPr lang="zh-CN" altLang="en-US" sz="180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人分圈内圈外，为朋友两肋插刀</a:t>
            </a:r>
          </a:p>
        </p:txBody>
      </p:sp>
      <p:sp>
        <p:nvSpPr>
          <p:cNvPr id="25624" name="文本框 12311">
            <a:extLst>
              <a:ext uri="{FF2B5EF4-FFF2-40B4-BE49-F238E27FC236}">
                <a16:creationId xmlns:a16="http://schemas.microsoft.com/office/drawing/2014/main" id="{BDC25446-B7ED-303E-903E-DD871315E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495801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D60093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　人际关系一视同仁，生意就是生意</a:t>
            </a:r>
          </a:p>
        </p:txBody>
      </p:sp>
      <p:sp>
        <p:nvSpPr>
          <p:cNvPr id="25625" name="文本框 12312">
            <a:extLst>
              <a:ext uri="{FF2B5EF4-FFF2-40B4-BE49-F238E27FC236}">
                <a16:creationId xmlns:a16="http://schemas.microsoft.com/office/drawing/2014/main" id="{3A591B6E-46BC-B2D6-D681-3BBBEE109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38" y="4852988"/>
            <a:ext cx="292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Verdana" panose="020B0604030504040204" pitchFamily="34" charset="0"/>
                <a:ea typeface="黑体" panose="02010609060101010101" pitchFamily="49" charset="-122"/>
              </a:rPr>
              <a:t>保住职位对管理人员更重要</a:t>
            </a:r>
          </a:p>
        </p:txBody>
      </p:sp>
      <p:sp>
        <p:nvSpPr>
          <p:cNvPr id="25626" name="文本框 12313">
            <a:extLst>
              <a:ext uri="{FF2B5EF4-FFF2-40B4-BE49-F238E27FC236}">
                <a16:creationId xmlns:a16="http://schemas.microsoft.com/office/drawing/2014/main" id="{94C1A33F-EF84-52EA-9CC6-766663F4F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76801"/>
            <a:ext cx="315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Verdana" panose="020B0604030504040204" pitchFamily="34" charset="0"/>
                <a:ea typeface="黑体" panose="02010609060101010101" pitchFamily="49" charset="-122"/>
              </a:rPr>
              <a:t>管理自主权对管理人员更重要</a:t>
            </a:r>
          </a:p>
        </p:txBody>
      </p:sp>
      <p:sp>
        <p:nvSpPr>
          <p:cNvPr id="25627" name="文本框 12314">
            <a:extLst>
              <a:ext uri="{FF2B5EF4-FFF2-40B4-BE49-F238E27FC236}">
                <a16:creationId xmlns:a16="http://schemas.microsoft.com/office/drawing/2014/main" id="{60EE173A-0407-6F88-6E12-BC30FD4FC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5181601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人的价值在于承担责任</a:t>
            </a:r>
          </a:p>
        </p:txBody>
      </p:sp>
      <p:sp>
        <p:nvSpPr>
          <p:cNvPr id="25628" name="文本框 12315">
            <a:extLst>
              <a:ext uri="{FF2B5EF4-FFF2-40B4-BE49-F238E27FC236}">
                <a16:creationId xmlns:a16="http://schemas.microsoft.com/office/drawing/2014/main" id="{288E3C47-5880-631B-E2E7-2FC9ADC3F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181601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D60093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人的价值在于享受人生</a:t>
            </a:r>
          </a:p>
        </p:txBody>
      </p:sp>
      <p:sp>
        <p:nvSpPr>
          <p:cNvPr id="25629" name="文本框 12316">
            <a:extLst>
              <a:ext uri="{FF2B5EF4-FFF2-40B4-BE49-F238E27FC236}">
                <a16:creationId xmlns:a16="http://schemas.microsoft.com/office/drawing/2014/main" id="{3C964357-F0A5-27BE-BC07-D98590ED0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5561013"/>
            <a:ext cx="338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Verdana" panose="020B0604030504040204" pitchFamily="34" charset="0"/>
                <a:ea typeface="黑体" panose="02010609060101010101" pitchFamily="49" charset="-122"/>
              </a:rPr>
              <a:t>环境不以个人为转移，重在适应</a:t>
            </a:r>
          </a:p>
        </p:txBody>
      </p:sp>
      <p:sp>
        <p:nvSpPr>
          <p:cNvPr id="25630" name="文本框 12317">
            <a:extLst>
              <a:ext uri="{FF2B5EF4-FFF2-40B4-BE49-F238E27FC236}">
                <a16:creationId xmlns:a16="http://schemas.microsoft.com/office/drawing/2014/main" id="{D68376D1-D14C-D83D-1ADB-49C0F5D2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562601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Verdana" panose="020B0604030504040204" pitchFamily="34" charset="0"/>
                <a:ea typeface="黑体" panose="02010609060101010101" pitchFamily="49" charset="-122"/>
              </a:rPr>
              <a:t>只要有决心总会有办法</a:t>
            </a:r>
          </a:p>
        </p:txBody>
      </p:sp>
      <p:sp>
        <p:nvSpPr>
          <p:cNvPr id="25631" name="文本框 12318">
            <a:extLst>
              <a:ext uri="{FF2B5EF4-FFF2-40B4-BE49-F238E27FC236}">
                <a16:creationId xmlns:a16="http://schemas.microsoft.com/office/drawing/2014/main" id="{52CEB33E-876A-B507-0DE6-82738A84E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5867401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D60093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人</a:t>
            </a:r>
            <a:r>
              <a:rPr lang="zh-CN" altLang="en-US" sz="1800" dirty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的社会关系先天决定</a:t>
            </a:r>
          </a:p>
        </p:txBody>
      </p:sp>
      <p:sp>
        <p:nvSpPr>
          <p:cNvPr id="25632" name="文本框 12319">
            <a:extLst>
              <a:ext uri="{FF2B5EF4-FFF2-40B4-BE49-F238E27FC236}">
                <a16:creationId xmlns:a16="http://schemas.microsoft.com/office/drawing/2014/main" id="{2DB81EB1-2DC9-0331-A175-36E859A6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867401"/>
            <a:ext cx="269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D60093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社会关系、朋友自行选择</a:t>
            </a:r>
          </a:p>
        </p:txBody>
      </p:sp>
      <p:sp>
        <p:nvSpPr>
          <p:cNvPr id="25633" name="文本框 12320">
            <a:extLst>
              <a:ext uri="{FF2B5EF4-FFF2-40B4-BE49-F238E27FC236}">
                <a16:creationId xmlns:a16="http://schemas.microsoft.com/office/drawing/2014/main" id="{944B3A5C-D55A-7126-BFC5-FBD6302F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4" y="-41275"/>
            <a:ext cx="40318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个人、群体关系上的不同文化观念</a:t>
            </a:r>
          </a:p>
        </p:txBody>
      </p:sp>
      <p:sp>
        <p:nvSpPr>
          <p:cNvPr id="25634" name="矩形 12321">
            <a:extLst>
              <a:ext uri="{FF2B5EF4-FFF2-40B4-BE49-F238E27FC236}">
                <a16:creationId xmlns:a16="http://schemas.microsoft.com/office/drawing/2014/main" id="{96C802DF-85B7-ABD2-10D7-39CA5AF86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447800"/>
            <a:ext cx="33528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思考问题，决策出发点是“我们”</a:t>
            </a:r>
            <a:endParaRPr lang="zh-CN" altLang="en-US" sz="1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>
            <a:extLst>
              <a:ext uri="{FF2B5EF4-FFF2-40B4-BE49-F238E27FC236}">
                <a16:creationId xmlns:a16="http://schemas.microsoft.com/office/drawing/2014/main" id="{37DB3408-DCEE-3125-5D4B-AD20E8B52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500" y="2293938"/>
            <a:ext cx="480060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19" name="Line 9">
            <a:extLst>
              <a:ext uri="{FF2B5EF4-FFF2-40B4-BE49-F238E27FC236}">
                <a16:creationId xmlns:a16="http://schemas.microsoft.com/office/drawing/2014/main" id="{AC563EA7-43D7-50CA-B0DA-6232D2EB3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3194050"/>
            <a:ext cx="480060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Line 11">
            <a:extLst>
              <a:ext uri="{FF2B5EF4-FFF2-40B4-BE49-F238E27FC236}">
                <a16:creationId xmlns:a16="http://schemas.microsoft.com/office/drawing/2014/main" id="{78773D53-34EC-3F30-F372-1A18AA6FB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0" y="4149725"/>
            <a:ext cx="480060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190" name="Rectangle 12">
            <a:extLst>
              <a:ext uri="{FF2B5EF4-FFF2-40B4-BE49-F238E27FC236}">
                <a16:creationId xmlns:a16="http://schemas.microsoft.com/office/drawing/2014/main" id="{05136C82-CC2B-67E2-9BF8-3D4F8594C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3500439"/>
            <a:ext cx="53641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zh-CN" altLang="en-US" sz="3200" b="1" noProof="1">
                <a:solidFill>
                  <a:srgbClr val="CC00CC"/>
                </a:solidFill>
                <a:latin typeface="微软雅黑" panose="020B0503020204020204" pitchFamily="34" charset="-122"/>
              </a:rPr>
              <a:t>案例</a:t>
            </a:r>
            <a:endParaRPr lang="zh-CN" altLang="en-US" sz="3200" b="1" dirty="0">
              <a:solidFill>
                <a:srgbClr val="00CC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200" b="1" dirty="0">
              <a:solidFill>
                <a:srgbClr val="00CC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Line 13">
            <a:extLst>
              <a:ext uri="{FF2B5EF4-FFF2-40B4-BE49-F238E27FC236}">
                <a16:creationId xmlns:a16="http://schemas.microsoft.com/office/drawing/2014/main" id="{E408B09E-E10C-B3D1-7A21-8BC04E321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5" y="5070475"/>
            <a:ext cx="480060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192" name="Rectangle 14">
            <a:extLst>
              <a:ext uri="{FF2B5EF4-FFF2-40B4-BE49-F238E27FC236}">
                <a16:creationId xmlns:a16="http://schemas.microsoft.com/office/drawing/2014/main" id="{2AB15DDE-C87A-C7E1-6D6D-D0040F2D26D3}"/>
              </a:ext>
            </a:extLst>
          </p:cNvPr>
          <p:cNvSpPr/>
          <p:nvPr/>
        </p:nvSpPr>
        <p:spPr>
          <a:xfrm>
            <a:off x="4727574" y="4581525"/>
            <a:ext cx="7272747" cy="1877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zh-CN" altLang="en-US" sz="3200" b="1" noProof="1">
                <a:solidFill>
                  <a:srgbClr val="CC00CC"/>
                </a:solidFill>
                <a:latin typeface="微软雅黑" panose="020B0503020204020204" pitchFamily="34" charset="-122"/>
              </a:rPr>
              <a:t>三、</a:t>
            </a:r>
            <a:r>
              <a:rPr lang="zh-CN" altLang="en-US" sz="3200" b="1" noProof="1">
                <a:solidFill>
                  <a:srgbClr val="0000CC"/>
                </a:solidFill>
                <a:latin typeface="微软雅黑" panose="020B0503020204020204" pitchFamily="34" charset="-122"/>
              </a:rPr>
              <a:t>矛盾冲突   原因分析   文化沟通</a:t>
            </a:r>
            <a:endParaRPr lang="zh-CN" altLang="en-US" sz="3200" b="1" noProof="1">
              <a:solidFill>
                <a:srgbClr val="CC00CC"/>
              </a:solidFill>
              <a:latin typeface="微软雅黑" panose="020B0503020204020204" pitchFamily="34" charset="-122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zh-CN" altLang="en-US" sz="2000" b="1" noProof="1">
              <a:solidFill>
                <a:srgbClr val="0000CC"/>
              </a:solidFill>
              <a:latin typeface="微软雅黑" panose="020B0503020204020204" pitchFamily="34" charset="-122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zh-CN" altLang="en-US" sz="3200" b="1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</a:rPr>
              <a:t>四、总结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zh-CN" altLang="en-US" sz="3200" b="1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</a:endParaRPr>
          </a:p>
        </p:txBody>
      </p:sp>
      <p:grpSp>
        <p:nvGrpSpPr>
          <p:cNvPr id="9225" name="Group 28">
            <a:extLst>
              <a:ext uri="{FF2B5EF4-FFF2-40B4-BE49-F238E27FC236}">
                <a16:creationId xmlns:a16="http://schemas.microsoft.com/office/drawing/2014/main" id="{B9E9E7E1-0402-3134-F752-B134796BD952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4724400"/>
            <a:ext cx="393700" cy="393700"/>
            <a:chOff x="0" y="0"/>
            <a:chExt cx="416" cy="416"/>
          </a:xfrm>
        </p:grpSpPr>
        <p:sp>
          <p:nvSpPr>
            <p:cNvPr id="9250" name="Oval 72">
              <a:extLst>
                <a:ext uri="{FF2B5EF4-FFF2-40B4-BE49-F238E27FC236}">
                  <a16:creationId xmlns:a16="http://schemas.microsoft.com/office/drawing/2014/main" id="{3F5E11DA-B260-6F0A-E4B0-3E6CE41F6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A8A8A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251" name="Group 30">
              <a:extLst>
                <a:ext uri="{FF2B5EF4-FFF2-40B4-BE49-F238E27FC236}">
                  <a16:creationId xmlns:a16="http://schemas.microsoft.com/office/drawing/2014/main" id="{3C3FD13A-8D2A-6E69-3203-AAA35F2F94D9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5" y="28"/>
              <a:ext cx="348" cy="356"/>
              <a:chOff x="0" y="0"/>
              <a:chExt cx="433" cy="422"/>
            </a:xfrm>
          </p:grpSpPr>
          <p:pic>
            <p:nvPicPr>
              <p:cNvPr id="9253" name="Picture 74" descr="circuler_1">
                <a:extLst>
                  <a:ext uri="{FF2B5EF4-FFF2-40B4-BE49-F238E27FC236}">
                    <a16:creationId xmlns:a16="http://schemas.microsoft.com/office/drawing/2014/main" id="{68BEB873-69A8-F7F8-232F-1D1A0564C1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54" name="Group 32">
                <a:extLst>
                  <a:ext uri="{FF2B5EF4-FFF2-40B4-BE49-F238E27FC236}">
                    <a16:creationId xmlns:a16="http://schemas.microsoft.com/office/drawing/2014/main" id="{29496C84-4192-E6A3-B49F-7DA869CEF7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8454">
                <a:off x="-13" y="-7"/>
                <a:ext cx="457" cy="435"/>
                <a:chOff x="0" y="0"/>
                <a:chExt cx="347472" cy="347472"/>
              </a:xfrm>
            </p:grpSpPr>
            <p:pic>
              <p:nvPicPr>
                <p:cNvPr id="9256" name="Oval 75">
                  <a:extLst>
                    <a:ext uri="{FF2B5EF4-FFF2-40B4-BE49-F238E27FC236}">
                      <a16:creationId xmlns:a16="http://schemas.microsoft.com/office/drawing/2014/main" id="{16EF2C2B-FA4E-0E9A-C821-6549314BBFB5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47472" cy="3474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57" name="Text Box 34">
                  <a:extLst>
                    <a:ext uri="{FF2B5EF4-FFF2-40B4-BE49-F238E27FC236}">
                      <a16:creationId xmlns:a16="http://schemas.microsoft.com/office/drawing/2014/main" id="{0F67D4DA-954F-A475-07AC-69E0073426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2288456">
                  <a:off x="58305" y="54186"/>
                  <a:ext cx="232883" cy="23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6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9255" name="Picture 76" descr="Picture2">
                <a:extLst>
                  <a:ext uri="{FF2B5EF4-FFF2-40B4-BE49-F238E27FC236}">
                    <a16:creationId xmlns:a16="http://schemas.microsoft.com/office/drawing/2014/main" id="{91D781A7-8F9F-5867-7848-DC2B4FAD50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" y="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52" name="Picture 88">
              <a:extLst>
                <a:ext uri="{FF2B5EF4-FFF2-40B4-BE49-F238E27FC236}">
                  <a16:creationId xmlns:a16="http://schemas.microsoft.com/office/drawing/2014/main" id="{C8C9C039-345B-76B8-2617-1125BB7FE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auto">
            <a:xfrm>
              <a:off x="27" y="14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6" name="Group 37">
            <a:extLst>
              <a:ext uri="{FF2B5EF4-FFF2-40B4-BE49-F238E27FC236}">
                <a16:creationId xmlns:a16="http://schemas.microsoft.com/office/drawing/2014/main" id="{9ECF1AAE-7613-29E0-3617-417162D54972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781300"/>
            <a:ext cx="393700" cy="393700"/>
            <a:chOff x="0" y="0"/>
            <a:chExt cx="416" cy="416"/>
          </a:xfrm>
        </p:grpSpPr>
        <p:sp>
          <p:nvSpPr>
            <p:cNvPr id="9244" name="Oval 81">
              <a:extLst>
                <a:ext uri="{FF2B5EF4-FFF2-40B4-BE49-F238E27FC236}">
                  <a16:creationId xmlns:a16="http://schemas.microsoft.com/office/drawing/2014/main" id="{CBD7CA9C-45F2-E606-CB93-D6F772082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A8A8A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245" name="Group 39">
              <a:extLst>
                <a:ext uri="{FF2B5EF4-FFF2-40B4-BE49-F238E27FC236}">
                  <a16:creationId xmlns:a16="http://schemas.microsoft.com/office/drawing/2014/main" id="{6C1706B4-1480-D5B5-F4E3-A9A33822DF7F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6" y="27"/>
              <a:ext cx="348" cy="356"/>
              <a:chOff x="0" y="0"/>
              <a:chExt cx="432" cy="422"/>
            </a:xfrm>
          </p:grpSpPr>
          <p:pic>
            <p:nvPicPr>
              <p:cNvPr id="9247" name="Picture 83" descr="circuler_1">
                <a:extLst>
                  <a:ext uri="{FF2B5EF4-FFF2-40B4-BE49-F238E27FC236}">
                    <a16:creationId xmlns:a16="http://schemas.microsoft.com/office/drawing/2014/main" id="{CA723BA2-987B-4FEC-7BEE-DFBE15F52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8" name="Oval 84">
                <a:extLst>
                  <a:ext uri="{FF2B5EF4-FFF2-40B4-BE49-F238E27FC236}">
                    <a16:creationId xmlns:a16="http://schemas.microsoft.com/office/drawing/2014/main" id="{593237F5-AC6A-A553-0150-11B325887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0"/>
                <a:ext cx="433" cy="422"/>
              </a:xfrm>
              <a:prstGeom prst="ellipse">
                <a:avLst/>
              </a:prstGeom>
              <a:solidFill>
                <a:srgbClr val="FB4F2D">
                  <a:alpha val="7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9249" name="Picture 85" descr="Picture2">
                <a:extLst>
                  <a:ext uri="{FF2B5EF4-FFF2-40B4-BE49-F238E27FC236}">
                    <a16:creationId xmlns:a16="http://schemas.microsoft.com/office/drawing/2014/main" id="{E3062710-F1E3-DD3C-700B-C8EF7598FE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" y="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46" name="Picture 89">
              <a:extLst>
                <a:ext uri="{FF2B5EF4-FFF2-40B4-BE49-F238E27FC236}">
                  <a16:creationId xmlns:a16="http://schemas.microsoft.com/office/drawing/2014/main" id="{A58D52C5-31D1-FBD2-9745-4B6069A1F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auto">
            <a:xfrm>
              <a:off x="27" y="14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27" name="TextBox 40">
            <a:extLst>
              <a:ext uri="{FF2B5EF4-FFF2-40B4-BE49-F238E27FC236}">
                <a16:creationId xmlns:a16="http://schemas.microsoft.com/office/drawing/2014/main" id="{3ED0C5BF-D419-5C2C-57B4-737AAB3DC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2600325"/>
            <a:ext cx="554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一、</a:t>
            </a:r>
            <a:r>
              <a:rPr lang="zh-CN" altLang="en-US" sz="32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个人主义 </a:t>
            </a:r>
            <a:r>
              <a:rPr lang="en-US" altLang="zh-CN" sz="3200" b="1" dirty="0">
                <a:solidFill>
                  <a:srgbClr val="00CC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VS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集体主义</a:t>
            </a:r>
          </a:p>
        </p:txBody>
      </p:sp>
      <p:grpSp>
        <p:nvGrpSpPr>
          <p:cNvPr id="9228" name="Group 28">
            <a:extLst>
              <a:ext uri="{FF2B5EF4-FFF2-40B4-BE49-F238E27FC236}">
                <a16:creationId xmlns:a16="http://schemas.microsoft.com/office/drawing/2014/main" id="{28DC3B8E-97C0-8EAF-08A7-E77E382A81E3}"/>
              </a:ext>
            </a:extLst>
          </p:cNvPr>
          <p:cNvGrpSpPr>
            <a:grpSpLocks/>
          </p:cNvGrpSpPr>
          <p:nvPr/>
        </p:nvGrpSpPr>
        <p:grpSpPr bwMode="auto">
          <a:xfrm>
            <a:off x="3719513" y="5661025"/>
            <a:ext cx="393700" cy="393700"/>
            <a:chOff x="0" y="0"/>
            <a:chExt cx="416" cy="416"/>
          </a:xfrm>
        </p:grpSpPr>
        <p:sp>
          <p:nvSpPr>
            <p:cNvPr id="9236" name="Oval 72">
              <a:extLst>
                <a:ext uri="{FF2B5EF4-FFF2-40B4-BE49-F238E27FC236}">
                  <a16:creationId xmlns:a16="http://schemas.microsoft.com/office/drawing/2014/main" id="{4D703D44-4862-7F29-A83E-A2D3DC317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A8A8A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237" name="Group 30">
              <a:extLst>
                <a:ext uri="{FF2B5EF4-FFF2-40B4-BE49-F238E27FC236}">
                  <a16:creationId xmlns:a16="http://schemas.microsoft.com/office/drawing/2014/main" id="{368DA123-9F55-C82A-2D4A-F86D8BF20A28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5" y="28"/>
              <a:ext cx="348" cy="356"/>
              <a:chOff x="0" y="0"/>
              <a:chExt cx="433" cy="422"/>
            </a:xfrm>
          </p:grpSpPr>
          <p:pic>
            <p:nvPicPr>
              <p:cNvPr id="9239" name="Picture 74" descr="circuler_1">
                <a:extLst>
                  <a:ext uri="{FF2B5EF4-FFF2-40B4-BE49-F238E27FC236}">
                    <a16:creationId xmlns:a16="http://schemas.microsoft.com/office/drawing/2014/main" id="{98274C08-08DE-8578-2D94-FCF824AE16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40" name="Group 32">
                <a:extLst>
                  <a:ext uri="{FF2B5EF4-FFF2-40B4-BE49-F238E27FC236}">
                    <a16:creationId xmlns:a16="http://schemas.microsoft.com/office/drawing/2014/main" id="{05F27510-2E79-7A2C-7DDC-D238D34337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8454">
                <a:off x="-13" y="-7"/>
                <a:ext cx="457" cy="435"/>
                <a:chOff x="0" y="0"/>
                <a:chExt cx="347472" cy="347472"/>
              </a:xfrm>
            </p:grpSpPr>
            <p:pic>
              <p:nvPicPr>
                <p:cNvPr id="9242" name="Oval 75">
                  <a:extLst>
                    <a:ext uri="{FF2B5EF4-FFF2-40B4-BE49-F238E27FC236}">
                      <a16:creationId xmlns:a16="http://schemas.microsoft.com/office/drawing/2014/main" id="{2A7E3DE6-668F-F95F-8376-00D454088EAB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47472" cy="3474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43" name="Text Box 34">
                  <a:extLst>
                    <a:ext uri="{FF2B5EF4-FFF2-40B4-BE49-F238E27FC236}">
                      <a16:creationId xmlns:a16="http://schemas.microsoft.com/office/drawing/2014/main" id="{F2848032-C3AD-8BAC-4618-B3C74F32D1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2288456">
                  <a:off x="58305" y="54186"/>
                  <a:ext cx="232883" cy="23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6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9241" name="Picture 76" descr="Picture2">
                <a:extLst>
                  <a:ext uri="{FF2B5EF4-FFF2-40B4-BE49-F238E27FC236}">
                    <a16:creationId xmlns:a16="http://schemas.microsoft.com/office/drawing/2014/main" id="{E19E8E93-477B-4C21-8461-FC579F154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" y="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8" name="Picture 88">
              <a:extLst>
                <a:ext uri="{FF2B5EF4-FFF2-40B4-BE49-F238E27FC236}">
                  <a16:creationId xmlns:a16="http://schemas.microsoft.com/office/drawing/2014/main" id="{EA9B3286-2DC6-64DC-2882-4B7CC3193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auto">
            <a:xfrm>
              <a:off x="27" y="14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9" name="Group 37">
            <a:extLst>
              <a:ext uri="{FF2B5EF4-FFF2-40B4-BE49-F238E27FC236}">
                <a16:creationId xmlns:a16="http://schemas.microsoft.com/office/drawing/2014/main" id="{C3FB75ED-2EB5-A6BA-C66B-55E8E0031A7A}"/>
              </a:ext>
            </a:extLst>
          </p:cNvPr>
          <p:cNvGrpSpPr>
            <a:grpSpLocks/>
          </p:cNvGrpSpPr>
          <p:nvPr/>
        </p:nvGrpSpPr>
        <p:grpSpPr bwMode="auto">
          <a:xfrm>
            <a:off x="3792538" y="5661025"/>
            <a:ext cx="393700" cy="393700"/>
            <a:chOff x="0" y="0"/>
            <a:chExt cx="416" cy="416"/>
          </a:xfrm>
        </p:grpSpPr>
        <p:sp>
          <p:nvSpPr>
            <p:cNvPr id="9230" name="Oval 81">
              <a:extLst>
                <a:ext uri="{FF2B5EF4-FFF2-40B4-BE49-F238E27FC236}">
                  <a16:creationId xmlns:a16="http://schemas.microsoft.com/office/drawing/2014/main" id="{72617466-ECA3-BACA-7D0D-C41FC04A7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A8A8A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231" name="Group 39">
              <a:extLst>
                <a:ext uri="{FF2B5EF4-FFF2-40B4-BE49-F238E27FC236}">
                  <a16:creationId xmlns:a16="http://schemas.microsoft.com/office/drawing/2014/main" id="{44BD1912-B88C-AD42-CC4F-B09C3644E176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6" y="27"/>
              <a:ext cx="348" cy="356"/>
              <a:chOff x="0" y="0"/>
              <a:chExt cx="432" cy="422"/>
            </a:xfrm>
          </p:grpSpPr>
          <p:pic>
            <p:nvPicPr>
              <p:cNvPr id="9233" name="Picture 83" descr="circuler_1">
                <a:extLst>
                  <a:ext uri="{FF2B5EF4-FFF2-40B4-BE49-F238E27FC236}">
                    <a16:creationId xmlns:a16="http://schemas.microsoft.com/office/drawing/2014/main" id="{ACF5C51C-B447-A1A2-D472-DA90A517D8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4" name="Oval 84">
                <a:extLst>
                  <a:ext uri="{FF2B5EF4-FFF2-40B4-BE49-F238E27FC236}">
                    <a16:creationId xmlns:a16="http://schemas.microsoft.com/office/drawing/2014/main" id="{F51DF495-8C62-9E94-26C6-3E2E58BBB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0"/>
                <a:ext cx="433" cy="422"/>
              </a:xfrm>
              <a:prstGeom prst="ellipse">
                <a:avLst/>
              </a:prstGeom>
              <a:solidFill>
                <a:srgbClr val="FB4F2D">
                  <a:alpha val="7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9235" name="Picture 85" descr="Picture2">
                <a:extLst>
                  <a:ext uri="{FF2B5EF4-FFF2-40B4-BE49-F238E27FC236}">
                    <a16:creationId xmlns:a16="http://schemas.microsoft.com/office/drawing/2014/main" id="{F8A86D66-7371-8A1D-9CF8-A0C06B7A05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" y="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2" name="Picture 89">
              <a:extLst>
                <a:ext uri="{FF2B5EF4-FFF2-40B4-BE49-F238E27FC236}">
                  <a16:creationId xmlns:a16="http://schemas.microsoft.com/office/drawing/2014/main" id="{016BFB01-ACBF-D206-46DC-73E6A1A51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auto">
            <a:xfrm>
              <a:off x="27" y="14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  <p:bldP spid="932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97B3091D-A335-4BAD-9D57-A62D0091CC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3" y="1449389"/>
            <a:ext cx="8229600" cy="4676775"/>
          </a:xfrm>
        </p:spPr>
        <p:txBody>
          <a:bodyPr>
            <a:normAutofit lnSpcReduction="10000"/>
          </a:bodyPr>
          <a:lstStyle/>
          <a:p>
            <a:r>
              <a:rPr lang="zh-CN" altLang="en-US" sz="2200" b="1" dirty="0"/>
              <a:t>礼貌表现上  高语境</a:t>
            </a:r>
            <a:r>
              <a:rPr lang="en-US" altLang="zh-CN" sz="2200" b="1" dirty="0"/>
              <a:t>VS</a:t>
            </a:r>
            <a:r>
              <a:rPr lang="zh-CN" altLang="en-US" sz="2200" b="1" dirty="0"/>
              <a:t>低语境</a:t>
            </a:r>
            <a:r>
              <a:rPr lang="en-US" altLang="zh-CN" sz="2200" b="1" dirty="0"/>
              <a:t> </a:t>
            </a:r>
            <a:endParaRPr lang="zh-CN" altLang="en-US" sz="2200" b="1" dirty="0"/>
          </a:p>
          <a:p>
            <a:r>
              <a:rPr lang="zh-CN" altLang="en-US" sz="2200" b="1" dirty="0">
                <a:solidFill>
                  <a:srgbClr val="FF0000"/>
                </a:solidFill>
              </a:rPr>
              <a:t>美国人</a:t>
            </a:r>
            <a:r>
              <a:rPr lang="zh-CN" altLang="en-US" sz="2200" b="1" dirty="0">
                <a:solidFill>
                  <a:schemeClr val="hlink"/>
                </a:solidFill>
              </a:rPr>
              <a:t>受到表扬时回应“</a:t>
            </a:r>
            <a:r>
              <a:rPr lang="zh-CN" altLang="en-US" sz="2200" b="1" dirty="0"/>
              <a:t>谢谢</a:t>
            </a:r>
            <a:r>
              <a:rPr lang="en-US" altLang="zh-CN" sz="2200" b="1" dirty="0"/>
              <a:t>”</a:t>
            </a:r>
            <a:r>
              <a:rPr lang="zh-CN" altLang="en-US" sz="2200" b="1" dirty="0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rgbClr val="9900CC"/>
                </a:solidFill>
              </a:rPr>
              <a:t>   日本人</a:t>
            </a:r>
            <a:r>
              <a:rPr lang="zh-CN" altLang="en-US" sz="2200" b="1" dirty="0"/>
              <a:t>含蓄委婉  不轻易众人面前表达不满 更多依赖非言语交流</a:t>
            </a:r>
            <a:endParaRPr lang="en-US" altLang="zh-CN" sz="2200" b="1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200" b="1" dirty="0">
                <a:solidFill>
                  <a:schemeClr val="hlink"/>
                </a:solidFill>
              </a:rPr>
              <a:t>     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hlink"/>
                </a:solidFill>
              </a:rPr>
              <a:t>本案中</a:t>
            </a:r>
            <a:endParaRPr lang="en-US" altLang="zh-CN" sz="2200" b="1" dirty="0">
              <a:solidFill>
                <a:schemeClr val="hlink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rgbClr val="9900CC"/>
                </a:solidFill>
              </a:rPr>
              <a:t>   日本人</a:t>
            </a:r>
            <a:r>
              <a:rPr lang="zh-CN" altLang="en-US" sz="2200" b="1" dirty="0">
                <a:solidFill>
                  <a:schemeClr val="hlink"/>
                </a:solidFill>
              </a:rPr>
              <a:t>受到表扬时  </a:t>
            </a:r>
            <a:endParaRPr lang="en-US" altLang="zh-CN" sz="2200" b="1" dirty="0">
              <a:solidFill>
                <a:schemeClr val="hlink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200" b="1" dirty="0">
                <a:solidFill>
                  <a:schemeClr val="hlink"/>
                </a:solidFill>
              </a:rPr>
              <a:t>             </a:t>
            </a:r>
            <a:r>
              <a:rPr lang="zh-CN" altLang="en-US" sz="2200" b="1" dirty="0"/>
              <a:t>不安   尴尬</a:t>
            </a:r>
            <a:r>
              <a:rPr lang="en-US" altLang="zh-CN" sz="2200" b="1" dirty="0"/>
              <a:t>~</a:t>
            </a:r>
            <a:r>
              <a:rPr lang="zh-CN" altLang="en-US" sz="2200" b="1" dirty="0"/>
              <a:t>脸红</a:t>
            </a:r>
            <a:r>
              <a:rPr lang="en-US" altLang="zh-CN" sz="2200" b="1" dirty="0"/>
              <a:t>~</a:t>
            </a:r>
            <a:r>
              <a:rPr lang="zh-CN" altLang="en-US" sz="2200" b="1" dirty="0"/>
              <a:t>埋头干活</a:t>
            </a:r>
            <a:r>
              <a:rPr lang="en-US" altLang="zh-CN" sz="2200" b="1" dirty="0"/>
              <a:t>~</a:t>
            </a:r>
            <a:r>
              <a:rPr lang="zh-CN" altLang="en-US" sz="2200" b="1" dirty="0"/>
              <a:t>不再言语</a:t>
            </a:r>
            <a:r>
              <a:rPr lang="en-US" altLang="zh-CN" sz="2200" b="1" dirty="0"/>
              <a:t>~</a:t>
            </a:r>
            <a:r>
              <a:rPr lang="zh-CN" altLang="en-US" sz="2200" b="1" dirty="0"/>
              <a:t>仅仅点了两下头</a:t>
            </a:r>
            <a:endParaRPr lang="en-US" altLang="zh-CN" sz="2200" b="1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200" b="1" dirty="0"/>
              <a:t>             ~</a:t>
            </a:r>
            <a:r>
              <a:rPr lang="zh-CN" altLang="en-US" sz="2200" b="1" dirty="0"/>
              <a:t>甚至要求要离开五分钟 不正面给</a:t>
            </a:r>
            <a:r>
              <a:rPr lang="zh-CN" altLang="en-US" sz="2200" b="1" dirty="0">
                <a:solidFill>
                  <a:srgbClr val="FF0000"/>
                </a:solidFill>
              </a:rPr>
              <a:t>美国人</a:t>
            </a:r>
            <a:r>
              <a:rPr lang="zh-CN" altLang="en-US" sz="2200" b="1" dirty="0"/>
              <a:t>任何答复</a:t>
            </a:r>
            <a:r>
              <a:rPr lang="en-US" altLang="zh-CN" sz="2200" b="1" dirty="0"/>
              <a:t>-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200" b="1" dirty="0"/>
              <a:t>            </a:t>
            </a:r>
            <a:r>
              <a:rPr lang="zh-CN" altLang="en-US" sz="2200" b="1" dirty="0"/>
              <a:t>（感觉他和所属集体分离开 在同事面前失去面子）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200" b="1" dirty="0"/>
              <a:t>   </a:t>
            </a:r>
            <a:r>
              <a:rPr lang="zh-CN" altLang="en-US" sz="2200" b="1" dirty="0">
                <a:solidFill>
                  <a:srgbClr val="FF0000"/>
                </a:solidFill>
              </a:rPr>
              <a:t>美国人 </a:t>
            </a:r>
            <a:r>
              <a:rPr lang="zh-CN" altLang="en-US" sz="2200" b="1" dirty="0"/>
              <a:t>直接语言交流  对</a:t>
            </a:r>
            <a:r>
              <a:rPr lang="zh-CN" altLang="en-US" sz="2200" b="1" dirty="0">
                <a:solidFill>
                  <a:srgbClr val="9900CC"/>
                </a:solidFill>
              </a:rPr>
              <a:t>日本人</a:t>
            </a:r>
            <a:r>
              <a:rPr lang="zh-CN" altLang="en-US" sz="2200" b="1" dirty="0"/>
              <a:t>无法理解和忍受 </a:t>
            </a:r>
            <a:endParaRPr lang="en-US" altLang="zh-CN" sz="2200" b="1" dirty="0"/>
          </a:p>
          <a:p>
            <a:pPr>
              <a:buFont typeface="Arial" panose="020B0604020202020204" pitchFamily="34" charset="0"/>
              <a:buNone/>
            </a:pPr>
            <a:r>
              <a:rPr lang="zh-CN" altLang="en-US" sz="2200" b="1" dirty="0"/>
              <a:t>               直接发问“是</a:t>
            </a:r>
            <a:r>
              <a:rPr lang="en-US" altLang="zh-CN" sz="2200" b="1" dirty="0"/>
              <a:t>……</a:t>
            </a:r>
            <a:r>
              <a:rPr lang="zh-CN" altLang="en-US" sz="2200" b="1" dirty="0"/>
              <a:t>还是？”实则责备</a:t>
            </a:r>
            <a:r>
              <a:rPr lang="zh-CN" altLang="en-US" sz="2200" b="1" dirty="0">
                <a:solidFill>
                  <a:srgbClr val="9900CC"/>
                </a:solidFill>
              </a:rPr>
              <a:t>日本人</a:t>
            </a:r>
            <a:r>
              <a:rPr lang="en-US" altLang="zh-CN" sz="2200" b="1" dirty="0"/>
              <a:t>"</a:t>
            </a:r>
            <a:r>
              <a:rPr lang="zh-CN" altLang="en-US" sz="2200" b="1" dirty="0"/>
              <a:t>没礼貌</a:t>
            </a:r>
            <a:r>
              <a:rPr lang="en-US" altLang="zh-CN" sz="2200" b="1" dirty="0"/>
              <a:t>"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1DD7BF4-7BC1-7692-E7D8-8512426FD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                       文化沟通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61321414-DC61-750D-ED01-8AF2FE1625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81199" y="944563"/>
            <a:ext cx="9058507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noProof="1"/>
              <a:t>双方都要注意</a:t>
            </a:r>
          </a:p>
          <a:p>
            <a:pPr marL="0" indent="0">
              <a:buNone/>
              <a:defRPr/>
            </a:pPr>
            <a:r>
              <a:rPr lang="zh-CN" altLang="en-US" noProof="1">
                <a:sym typeface="+mn-ea"/>
              </a:rPr>
              <a:t>   虽</a:t>
            </a:r>
            <a:r>
              <a:rPr lang="zh-CN" altLang="en-US" noProof="1">
                <a:solidFill>
                  <a:srgbClr val="FF0000"/>
                </a:solidFill>
                <a:sym typeface="+mn-ea"/>
              </a:rPr>
              <a:t>美国人</a:t>
            </a:r>
            <a:r>
              <a:rPr lang="zh-CN" altLang="en-US" noProof="1">
                <a:sym typeface="+mn-ea"/>
              </a:rPr>
              <a:t>直接 直说 而非沉默或回避。</a:t>
            </a:r>
            <a:endParaRPr lang="en-US" altLang="zh-CN" noProof="1">
              <a:sym typeface="+mn-ea"/>
            </a:endParaRPr>
          </a:p>
          <a:p>
            <a:pPr marL="0" indent="0">
              <a:buNone/>
              <a:defRPr/>
            </a:pPr>
            <a:r>
              <a:rPr lang="zh-CN" altLang="en-US" noProof="1">
                <a:sym typeface="+mn-ea"/>
              </a:rPr>
              <a:t>但： </a:t>
            </a:r>
            <a:endParaRPr lang="zh-CN" altLang="en-US" noProof="1"/>
          </a:p>
          <a:p>
            <a:pPr>
              <a:defRPr/>
            </a:pPr>
            <a:r>
              <a:rPr lang="zh-CN" altLang="en-US" noProof="1"/>
              <a:t>对</a:t>
            </a:r>
            <a:r>
              <a:rPr lang="zh-CN" altLang="en-US" noProof="1">
                <a:solidFill>
                  <a:srgbClr val="9900CC"/>
                </a:solidFill>
              </a:rPr>
              <a:t>某个日本人</a:t>
            </a:r>
            <a:r>
              <a:rPr lang="zh-CN" altLang="en-US" noProof="1"/>
              <a:t>不当众表扬 而私下单独，</a:t>
            </a:r>
            <a:endParaRPr lang="en-US" altLang="zh-CN" noProof="1"/>
          </a:p>
          <a:p>
            <a:pPr marL="0" indent="0">
              <a:buNone/>
              <a:defRPr/>
            </a:pPr>
            <a:r>
              <a:rPr lang="en-US" altLang="zh-CN" noProof="1"/>
              <a:t>                                </a:t>
            </a:r>
            <a:r>
              <a:rPr lang="zh-CN" altLang="en-US" noProof="1"/>
              <a:t>或公开表扬某个</a:t>
            </a:r>
            <a:r>
              <a:rPr lang="zh-CN" altLang="en-US" noProof="1">
                <a:solidFill>
                  <a:srgbClr val="9900CC"/>
                </a:solidFill>
              </a:rPr>
              <a:t>集体或团队</a:t>
            </a:r>
            <a:endParaRPr lang="en-US" altLang="zh-CN" noProof="1"/>
          </a:p>
          <a:p>
            <a:pPr>
              <a:defRPr/>
            </a:pPr>
            <a:endParaRPr lang="en-US" altLang="zh-CN" noProof="1"/>
          </a:p>
          <a:p>
            <a:pPr marL="0" indent="0">
              <a:buNone/>
              <a:defRPr/>
            </a:pPr>
            <a:r>
              <a:rPr lang="zh-CN" altLang="en-US" sz="2400" noProof="1">
                <a:solidFill>
                  <a:srgbClr val="9900CC"/>
                </a:solidFill>
              </a:rPr>
              <a:t>   </a:t>
            </a:r>
            <a:r>
              <a:rPr lang="zh-CN" altLang="en-US" sz="2400" noProof="1"/>
              <a:t>虽</a:t>
            </a:r>
            <a:r>
              <a:rPr lang="zh-CN" altLang="en-US" noProof="1">
                <a:solidFill>
                  <a:srgbClr val="9900CC"/>
                </a:solidFill>
              </a:rPr>
              <a:t>日本人</a:t>
            </a:r>
            <a:r>
              <a:rPr lang="zh-CN" altLang="en-US" noProof="1"/>
              <a:t>委婉间接  而不在公开场合表示不满。</a:t>
            </a:r>
            <a:endParaRPr lang="en-US" altLang="zh-CN" noProof="1"/>
          </a:p>
          <a:p>
            <a:pPr marL="0" indent="0">
              <a:buNone/>
              <a:defRPr/>
            </a:pPr>
            <a:r>
              <a:rPr lang="zh-CN" altLang="en-US" noProof="1"/>
              <a:t>但：</a:t>
            </a:r>
          </a:p>
          <a:p>
            <a:pPr>
              <a:defRPr/>
            </a:pPr>
            <a:r>
              <a:rPr lang="zh-CN" altLang="en-US" noProof="1"/>
              <a:t>了解</a:t>
            </a:r>
            <a:r>
              <a:rPr lang="zh-CN" altLang="en-US" noProof="1">
                <a:solidFill>
                  <a:srgbClr val="FF0000"/>
                </a:solidFill>
              </a:rPr>
              <a:t>美国人</a:t>
            </a:r>
            <a:r>
              <a:rPr lang="zh-CN" altLang="en-US" noProof="1"/>
              <a:t>对个人的重视 公开表扬即认可个人能力</a:t>
            </a:r>
            <a:endParaRPr lang="en-US" altLang="zh-CN" noProof="1"/>
          </a:p>
          <a:p>
            <a:pPr marL="0" indent="0">
              <a:buNone/>
              <a:defRPr/>
            </a:pPr>
            <a:r>
              <a:rPr lang="en-US" altLang="zh-CN" noProof="1"/>
              <a:t>    </a:t>
            </a:r>
            <a:r>
              <a:rPr lang="zh-CN" altLang="en-US" noProof="1"/>
              <a:t>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71A0358-51BF-8C91-C8BF-D2A16CC111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000" dirty="0">
                <a:solidFill>
                  <a:schemeClr val="folHlink"/>
                </a:solidFill>
              </a:rPr>
              <a:t>中国人</a:t>
            </a:r>
          </a:p>
          <a:p>
            <a:pPr>
              <a:lnSpc>
                <a:spcPts val="4200"/>
              </a:lnSpc>
            </a:pPr>
            <a:r>
              <a:rPr lang="zh-CN" altLang="en-US" dirty="0"/>
              <a:t>不以自己文化为中心，不期待完全与自己融合</a:t>
            </a:r>
            <a:endParaRPr lang="en-US" altLang="zh-CN" dirty="0"/>
          </a:p>
          <a:p>
            <a:pPr>
              <a:lnSpc>
                <a:spcPts val="4200"/>
              </a:lnSpc>
            </a:pPr>
            <a:r>
              <a:rPr lang="zh-CN" altLang="en-US" dirty="0"/>
              <a:t>在隐私方面尊重对方的文化传统和交往方式，并保持一定的距离。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993433C6-D0F9-0212-3F33-657BE8B1A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Should the Culprit be Punished?</a:t>
            </a:r>
            <a:br>
              <a:rPr lang="en-US" altLang="zh-CN" sz="2800"/>
            </a:br>
            <a:endParaRPr lang="zh-CN" altLang="en-US" sz="280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8DB9847-0B67-7BFB-6183-B2978BF4D73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 noProof="1"/>
          </a:p>
          <a:p>
            <a:pPr algn="just">
              <a:lnSpc>
                <a:spcPct val="150000"/>
              </a:lnSpc>
              <a:defRPr/>
            </a:pPr>
            <a:r>
              <a:rPr lang="zh-CN" altLang="en-US" i="1" noProof="1"/>
              <a:t>跨国公司团队式管理模式，倡导团队精神。但，不同的文化对团队有不同的理解。</a:t>
            </a:r>
            <a:endParaRPr lang="en-US" altLang="zh-CN" i="1" noProof="1"/>
          </a:p>
          <a:p>
            <a:pPr algn="just">
              <a:lnSpc>
                <a:spcPct val="150000"/>
              </a:lnSpc>
              <a:defRPr/>
            </a:pPr>
            <a:r>
              <a:rPr lang="zh-CN" altLang="en-US" i="1" noProof="1"/>
              <a:t>杰恩在</a:t>
            </a:r>
            <a:r>
              <a:rPr lang="zh-CN" altLang="en-US" i="1" noProof="1">
                <a:solidFill>
                  <a:srgbClr val="9900CC"/>
                </a:solidFill>
              </a:rPr>
              <a:t>曰本</a:t>
            </a:r>
            <a:r>
              <a:rPr lang="zh-CN" altLang="en-US" i="1" noProof="1"/>
              <a:t>管理一家</a:t>
            </a:r>
            <a:r>
              <a:rPr lang="zh-CN" altLang="en-US" i="1" noProof="1">
                <a:solidFill>
                  <a:srgbClr val="FF0000"/>
                </a:solidFill>
              </a:rPr>
              <a:t>美国</a:t>
            </a:r>
            <a:r>
              <a:rPr lang="zh-CN" altLang="en-US" i="1" noProof="1"/>
              <a:t>企业。由于一个工人的失误，产品组装过程被严重耽误。但整个小组主动承担了责任</a:t>
            </a:r>
            <a:r>
              <a:rPr lang="en-US" altLang="zh-CN" i="1" noProof="1"/>
              <a:t>……</a:t>
            </a:r>
            <a:endParaRPr lang="zh-CN" altLang="en-US" i="1" noProof="1"/>
          </a:p>
          <a:p>
            <a:pPr algn="just">
              <a:defRPr/>
            </a:pPr>
            <a:endParaRPr lang="zh-CN" altLang="en-US" i="1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35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MS Mincho" pitchFamily="49" charset="-128"/>
              </a:rPr>
              <a:t>参看案例二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8E896C3F-09C2-DF21-571C-A6D642F6F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</a:t>
            </a:r>
            <a:r>
              <a:rPr lang="en-US" altLang="zh-CN"/>
              <a:t>Questions for discussion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4AC6E79A-77DD-0B09-222E-5A1B2081F6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100"/>
              <a:t>1. Should Jean insist on identifying the women who made the error?</a:t>
            </a:r>
          </a:p>
          <a:p>
            <a:r>
              <a:rPr lang="en-US" altLang="zh-CN" sz="3100"/>
              <a:t>2</a:t>
            </a:r>
            <a:r>
              <a:rPr lang="zh-CN" altLang="en-US" sz="3100"/>
              <a:t>．</a:t>
            </a:r>
            <a:r>
              <a:rPr lang="en-US" altLang="zh-CN" sz="3100"/>
              <a:t>Should the women be punished and leave the work group? </a:t>
            </a:r>
          </a:p>
          <a:p>
            <a:r>
              <a:rPr lang="en-US" altLang="zh-CN" sz="3100"/>
              <a:t>3.What dou you think is the best solution to Jean’s dilemma?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FCF109A-36A2-377A-544C-45AF07804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                          矛盾冲突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B09A0D3-DF73-FA1E-DE12-8E47D354B4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/>
              <a:t>案例主体</a:t>
            </a:r>
            <a:r>
              <a:rPr lang="en-US" altLang="zh-CN" sz="3200" dirty="0"/>
              <a:t>:</a:t>
            </a:r>
            <a:r>
              <a:rPr lang="zh-CN" altLang="en-US" sz="3200" dirty="0">
                <a:solidFill>
                  <a:srgbClr val="FF0000"/>
                </a:solidFill>
              </a:rPr>
              <a:t>美国</a:t>
            </a:r>
            <a:r>
              <a:rPr lang="zh-CN" altLang="en-US" sz="3200" dirty="0"/>
              <a:t>和</a:t>
            </a:r>
            <a:r>
              <a:rPr lang="zh-CN" altLang="en-US" sz="3200" dirty="0">
                <a:solidFill>
                  <a:srgbClr val="9900CC"/>
                </a:solidFill>
              </a:rPr>
              <a:t>日本</a:t>
            </a:r>
          </a:p>
          <a:p>
            <a:pPr>
              <a:defRPr/>
            </a:pPr>
            <a:r>
              <a:rPr lang="zh-CN" altLang="en-US" sz="3200" dirty="0"/>
              <a:t>问题</a:t>
            </a:r>
            <a:r>
              <a:rPr lang="en-US" altLang="zh-CN" sz="3200" dirty="0"/>
              <a:t>:</a:t>
            </a:r>
          </a:p>
          <a:p>
            <a:pPr>
              <a:defRPr/>
            </a:pPr>
            <a:r>
              <a:rPr lang="zh-CN" altLang="en-US" sz="3000" dirty="0"/>
              <a:t>对团队和集体的不同理解</a:t>
            </a:r>
            <a:endParaRPr lang="en-US" altLang="zh-CN" sz="3000" dirty="0"/>
          </a:p>
          <a:p>
            <a:pPr marL="0" indent="0">
              <a:buNone/>
              <a:defRPr/>
            </a:pPr>
            <a:r>
              <a:rPr lang="zh-CN" altLang="en-US" sz="3000" dirty="0"/>
              <a:t>    东西方文化在团队问题上的不同侧重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A07FEB6-4DF3-97AD-5A5C-C75600AD7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                         原因分析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0FB1BD3-A363-4518-F747-6701E313F9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dirty="0"/>
              <a:t>两种文化对</a:t>
            </a:r>
            <a:r>
              <a:rPr lang="zh-CN" altLang="en-US" sz="3200" b="1" dirty="0">
                <a:solidFill>
                  <a:srgbClr val="FF0000"/>
                </a:solidFill>
              </a:rPr>
              <a:t>团队和责任</a:t>
            </a:r>
            <a:r>
              <a:rPr lang="zh-CN" altLang="en-US" dirty="0"/>
              <a:t>的理解</a:t>
            </a:r>
            <a:endParaRPr lang="en-US" altLang="zh-CN" dirty="0"/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0000"/>
                </a:solidFill>
              </a:rPr>
              <a:t>个人主义社会</a:t>
            </a:r>
            <a:r>
              <a:rPr lang="zh-CN" altLang="en-US" dirty="0"/>
              <a:t>，员工被视作“经济人”，只是为了自己的利益工作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dirty="0">
                <a:solidFill>
                  <a:srgbClr val="F7171C"/>
                </a:solidFill>
              </a:rPr>
              <a:t>   </a:t>
            </a:r>
            <a:r>
              <a:rPr lang="zh-CN" altLang="en-US" dirty="0">
                <a:solidFill>
                  <a:srgbClr val="9900CC"/>
                </a:solidFill>
              </a:rPr>
              <a:t>集体主义文化</a:t>
            </a:r>
            <a:r>
              <a:rPr lang="zh-CN" altLang="en-US" dirty="0"/>
              <a:t>中，员工属于公司的一部分，应维护公司的利益   </a:t>
            </a:r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8EDC020A-B91A-4639-2930-8E4EC29B77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</a:rPr>
              <a:t>美国个人主义  </a:t>
            </a:r>
            <a:r>
              <a:rPr lang="zh-CN" altLang="en-US" dirty="0"/>
              <a:t>独立个体   个人利益  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en-US" altLang="zh-CN" dirty="0"/>
              <a:t>                           </a:t>
            </a:r>
            <a:r>
              <a:rPr lang="zh-CN" altLang="en-US" dirty="0"/>
              <a:t>强调竞争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zh-CN" altLang="en-US" dirty="0"/>
              <a:t>                           个人目标先于集体目标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en-US" altLang="zh-CN" dirty="0"/>
              <a:t>                           </a:t>
            </a:r>
            <a:r>
              <a:rPr lang="zh-CN" altLang="en-US" dirty="0"/>
              <a:t>权利和义务并存  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zh-CN" altLang="en-US" dirty="0"/>
              <a:t>                           激励机制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en-US" altLang="zh-CN" dirty="0"/>
              <a:t>                           </a:t>
            </a:r>
            <a:endParaRPr lang="zh-CN" altLang="en-US" dirty="0"/>
          </a:p>
          <a:p>
            <a:pPr>
              <a:defRPr/>
            </a:pPr>
            <a:r>
              <a:rPr lang="zh-CN" altLang="en-US" dirty="0">
                <a:solidFill>
                  <a:srgbClr val="9900CC"/>
                </a:solidFill>
              </a:rPr>
              <a:t>日本集体主义   </a:t>
            </a:r>
            <a:r>
              <a:rPr lang="zh-CN" altLang="en-US" dirty="0"/>
              <a:t>自愿终身依附于组织，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en-US" altLang="zh-CN" dirty="0"/>
              <a:t>                            </a:t>
            </a:r>
            <a:r>
              <a:rPr lang="zh-CN" altLang="en-US" dirty="0"/>
              <a:t>组织对团队的保护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en-US" altLang="zh-CN" dirty="0"/>
              <a:t>   </a:t>
            </a:r>
            <a:endParaRPr lang="zh-CN" altLang="en-US" dirty="0"/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0AD94D66-EADE-AFE4-87C8-79C4B08423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657224"/>
            <a:ext cx="8362950" cy="588854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zh-CN" altLang="en-US" dirty="0">
                <a:solidFill>
                  <a:srgbClr val="9900CC"/>
                </a:solidFill>
              </a:rPr>
              <a:t>集体主义</a:t>
            </a:r>
            <a:r>
              <a:rPr lang="zh-CN" altLang="en-US" dirty="0">
                <a:solidFill>
                  <a:srgbClr val="0000CC"/>
                </a:solidFill>
              </a:rPr>
              <a:t>社会的</a:t>
            </a:r>
            <a:r>
              <a:rPr lang="zh-CN" altLang="en-US" dirty="0">
                <a:solidFill>
                  <a:srgbClr val="9900CC"/>
                </a:solidFill>
              </a:rPr>
              <a:t>内群体</a:t>
            </a:r>
            <a:r>
              <a:rPr lang="zh-CN" altLang="en-US" dirty="0">
                <a:solidFill>
                  <a:srgbClr val="0000CC"/>
                </a:solidFill>
              </a:rPr>
              <a:t>和</a:t>
            </a:r>
            <a:r>
              <a:rPr lang="zh-CN" altLang="en-US" dirty="0">
                <a:solidFill>
                  <a:srgbClr val="F7171C"/>
                </a:solidFill>
              </a:rPr>
              <a:t>外群体</a:t>
            </a:r>
            <a:endParaRPr lang="en-US" altLang="zh-CN" dirty="0">
              <a:solidFill>
                <a:srgbClr val="F7171C"/>
              </a:solidFill>
            </a:endParaRPr>
          </a:p>
          <a:p>
            <a:pPr marL="0" indent="0" algn="just">
              <a:buNone/>
              <a:defRPr/>
            </a:pPr>
            <a:endParaRPr lang="zh-CN" altLang="en-US" dirty="0">
              <a:solidFill>
                <a:srgbClr val="F7171C"/>
              </a:solidFill>
            </a:endParaRPr>
          </a:p>
          <a:p>
            <a:pPr algn="just">
              <a:defRPr/>
            </a:pPr>
            <a:r>
              <a:rPr lang="zh-CN" altLang="en-US" sz="2400" dirty="0"/>
              <a:t>对</a:t>
            </a:r>
            <a:r>
              <a:rPr lang="zh-CN" altLang="en-US" sz="2400" dirty="0">
                <a:solidFill>
                  <a:srgbClr val="9900CC"/>
                </a:solidFill>
              </a:rPr>
              <a:t>内群体   </a:t>
            </a:r>
            <a:r>
              <a:rPr lang="zh-CN" altLang="en-US" sz="2400" dirty="0"/>
              <a:t>内部和谐，成员间关系良好，彼此信任，乐于互助。</a:t>
            </a:r>
          </a:p>
          <a:p>
            <a:pPr algn="just">
              <a:defRPr/>
            </a:pPr>
            <a:r>
              <a:rPr lang="zh-CN" altLang="en-US" sz="2400" dirty="0"/>
              <a:t>对</a:t>
            </a:r>
            <a:r>
              <a:rPr lang="zh-CN" altLang="en-US" sz="2400" dirty="0">
                <a:solidFill>
                  <a:srgbClr val="FF0000"/>
                </a:solidFill>
              </a:rPr>
              <a:t>外群体</a:t>
            </a:r>
            <a:r>
              <a:rPr lang="zh-CN" altLang="en-US" sz="2400" dirty="0"/>
              <a:t>，相对疏远，外来人难融入难取得信任。</a:t>
            </a:r>
            <a:endParaRPr lang="en-US" altLang="zh-CN" sz="2400" dirty="0"/>
          </a:p>
          <a:p>
            <a:pPr marL="0" indent="0" algn="just">
              <a:buNone/>
              <a:defRPr/>
            </a:pPr>
            <a:endParaRPr lang="en-US" altLang="zh-CN" sz="2400" dirty="0"/>
          </a:p>
          <a:p>
            <a:pPr algn="just">
              <a:defRPr/>
            </a:pPr>
            <a:r>
              <a:rPr lang="zh-CN" altLang="en-US" sz="2400" dirty="0"/>
              <a:t>对</a:t>
            </a:r>
            <a:r>
              <a:rPr lang="zh-CN" altLang="en-US" sz="2400" dirty="0">
                <a:solidFill>
                  <a:srgbClr val="9900CC"/>
                </a:solidFill>
              </a:rPr>
              <a:t>日本</a:t>
            </a:r>
            <a:r>
              <a:rPr lang="zh-CN" altLang="en-US" sz="2400" dirty="0"/>
              <a:t>员工来说</a:t>
            </a:r>
            <a:r>
              <a:rPr lang="en-US" altLang="zh-CN" sz="2400" dirty="0"/>
              <a:t>--</a:t>
            </a:r>
            <a:r>
              <a:rPr lang="zh-CN" altLang="en-US" sz="2400" dirty="0">
                <a:solidFill>
                  <a:srgbClr val="9900CC"/>
                </a:solidFill>
              </a:rPr>
              <a:t>内群体</a:t>
            </a:r>
            <a:r>
              <a:rPr lang="en-US" altLang="zh-CN" sz="2400" dirty="0">
                <a:solidFill>
                  <a:srgbClr val="F7171C"/>
                </a:solidFill>
              </a:rPr>
              <a:t>---</a:t>
            </a:r>
          </a:p>
          <a:p>
            <a:pPr marL="0" indent="0" algn="just">
              <a:buNone/>
              <a:defRPr/>
            </a:pPr>
            <a:r>
              <a:rPr lang="en-US" altLang="zh-CN" sz="2400" dirty="0">
                <a:solidFill>
                  <a:srgbClr val="F7171C"/>
                </a:solidFill>
              </a:rPr>
              <a:t>                   </a:t>
            </a:r>
            <a:r>
              <a:rPr lang="zh-CN" altLang="en-US" sz="2400" dirty="0"/>
              <a:t>失误女工内群体一员 有难同当  </a:t>
            </a:r>
            <a:endParaRPr lang="en-US" altLang="zh-CN" sz="2400" dirty="0"/>
          </a:p>
          <a:p>
            <a:pPr marL="0" indent="0" algn="just">
              <a:buNone/>
              <a:defRPr/>
            </a:pPr>
            <a:r>
              <a:rPr lang="zh-CN" altLang="en-US" sz="2400" dirty="0"/>
              <a:t>                                  意愿为其担责，和平方式内部解决</a:t>
            </a:r>
            <a:endParaRPr lang="en-US" altLang="zh-CN" sz="2400" dirty="0"/>
          </a:p>
          <a:p>
            <a:pPr marL="0" indent="0" algn="just">
              <a:buNone/>
              <a:defRPr/>
            </a:pPr>
            <a:r>
              <a:rPr lang="en-US" altLang="zh-CN" sz="2400" dirty="0"/>
              <a:t>                                   ---</a:t>
            </a:r>
            <a:r>
              <a:rPr lang="zh-CN" altLang="en-US" sz="2400" dirty="0"/>
              <a:t>保持沉默，并愿意集体公开道歉。</a:t>
            </a:r>
            <a:endParaRPr lang="en-US" altLang="zh-CN" sz="2400" dirty="0"/>
          </a:p>
          <a:p>
            <a:pPr marL="0" indent="0" algn="just"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</a:rPr>
              <a:t>                                   ---</a:t>
            </a:r>
            <a:r>
              <a:rPr lang="zh-CN" altLang="en-US" sz="2400" dirty="0"/>
              <a:t>既不愿追查肇事者，也不想与上司冲突</a:t>
            </a:r>
          </a:p>
          <a:p>
            <a:pPr algn="just">
              <a:defRPr/>
            </a:pPr>
            <a:r>
              <a:rPr lang="zh-CN" altLang="en-US" sz="2400" dirty="0"/>
              <a:t>对</a:t>
            </a:r>
            <a:r>
              <a:rPr lang="zh-CN" altLang="en-US" sz="2400" dirty="0">
                <a:solidFill>
                  <a:srgbClr val="FF0000"/>
                </a:solidFill>
              </a:rPr>
              <a:t>美国人</a:t>
            </a:r>
            <a:r>
              <a:rPr lang="zh-CN" altLang="en-US" sz="2400" dirty="0"/>
              <a:t>杰恩</a:t>
            </a:r>
            <a:r>
              <a:rPr lang="en-US" altLang="zh-CN" sz="2400" dirty="0"/>
              <a:t>--</a:t>
            </a:r>
            <a:r>
              <a:rPr lang="zh-CN" altLang="en-US" sz="2400" dirty="0">
                <a:solidFill>
                  <a:srgbClr val="FF0000"/>
                </a:solidFill>
              </a:rPr>
              <a:t>外群体</a:t>
            </a:r>
            <a:r>
              <a:rPr lang="en-US" altLang="zh-CN" sz="2400" dirty="0">
                <a:solidFill>
                  <a:srgbClr val="9900CC"/>
                </a:solidFill>
              </a:rPr>
              <a:t>---</a:t>
            </a:r>
          </a:p>
          <a:p>
            <a:pPr marL="0" indent="0" algn="just">
              <a:buNone/>
              <a:defRPr/>
            </a:pPr>
            <a:r>
              <a:rPr lang="en-US" altLang="zh-CN" sz="2400" dirty="0">
                <a:solidFill>
                  <a:srgbClr val="9900CC"/>
                </a:solidFill>
              </a:rPr>
              <a:t>                    </a:t>
            </a:r>
            <a:r>
              <a:rPr lang="zh-CN" altLang="en-US" sz="2400" dirty="0"/>
              <a:t>难信任，真相难了解</a:t>
            </a:r>
            <a:endParaRPr lang="en-US" altLang="zh-CN" sz="2400" dirty="0"/>
          </a:p>
          <a:p>
            <a:pPr marL="0" indent="0" algn="just">
              <a:buNone/>
              <a:defRPr/>
            </a:pPr>
            <a:r>
              <a:rPr lang="en-US" altLang="zh-CN" sz="2400" dirty="0"/>
              <a:t>                    </a:t>
            </a:r>
            <a:r>
              <a:rPr lang="zh-CN" altLang="en-US" sz="2400" dirty="0"/>
              <a:t>对工厂经理</a:t>
            </a:r>
            <a:r>
              <a:rPr lang="en-US" altLang="zh-CN" sz="2400" dirty="0"/>
              <a:t>—</a:t>
            </a:r>
            <a:r>
              <a:rPr lang="zh-CN" altLang="en-US" sz="2400" dirty="0"/>
              <a:t>内外之间</a:t>
            </a:r>
            <a:r>
              <a:rPr lang="en-US" altLang="zh-CN" sz="2400" dirty="0"/>
              <a:t>--</a:t>
            </a:r>
            <a:r>
              <a:rPr lang="zh-CN" altLang="en-US" sz="2400" dirty="0"/>
              <a:t>员工和杰恩之间的协调人</a:t>
            </a:r>
            <a:r>
              <a:rPr lang="en-US" altLang="zh-CN" sz="2400" dirty="0"/>
              <a:t>---</a:t>
            </a:r>
          </a:p>
          <a:p>
            <a:pPr marL="0" indent="0" algn="just">
              <a:buNone/>
              <a:defRPr/>
            </a:pPr>
            <a:r>
              <a:rPr lang="en-US" altLang="zh-CN" sz="2200" dirty="0">
                <a:solidFill>
                  <a:srgbClr val="9900CC"/>
                </a:solidFill>
              </a:rPr>
              <a:t>                    </a:t>
            </a:r>
          </a:p>
          <a:p>
            <a:pPr marL="0" indent="0" algn="just">
              <a:buNone/>
              <a:defRPr/>
            </a:pPr>
            <a:endParaRPr lang="zh-CN" altLang="en-US" sz="2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D456748-DD19-177A-0F6A-A292ACA38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                                                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文化沟通</a:t>
            </a:r>
            <a:br>
              <a:rPr lang="zh-CN" altLang="en-US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222ABF5-CA4C-A830-EA3C-E7C4B32370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39951" y="2085277"/>
            <a:ext cx="8370849" cy="4040885"/>
          </a:xfrm>
        </p:spPr>
        <p:txBody>
          <a:bodyPr>
            <a:normAutofit/>
          </a:bodyPr>
          <a:lstStyle/>
          <a:p>
            <a:pPr algn="just"/>
            <a:r>
              <a:rPr lang="zh-CN" altLang="en-US" dirty="0"/>
              <a:t>双方了解对方的文化、思维方式和看问题的角度</a:t>
            </a:r>
            <a:endParaRPr lang="en-US" altLang="zh-CN" dirty="0"/>
          </a:p>
          <a:p>
            <a:pPr algn="just"/>
            <a:endParaRPr lang="zh-CN" altLang="en-US" dirty="0"/>
          </a:p>
          <a:p>
            <a:pPr algn="just"/>
            <a:r>
              <a:rPr lang="zh-CN" altLang="en-US" dirty="0">
                <a:solidFill>
                  <a:srgbClr val="9900CC"/>
                </a:solidFill>
              </a:rPr>
              <a:t>美国人</a:t>
            </a:r>
            <a:endParaRPr lang="en-US" altLang="zh-CN" dirty="0">
              <a:solidFill>
                <a:srgbClr val="9900CC"/>
              </a:solidFill>
            </a:endParaRPr>
          </a:p>
          <a:p>
            <a:pPr algn="just"/>
            <a:endParaRPr lang="en-US" altLang="zh-CN" dirty="0">
              <a:solidFill>
                <a:srgbClr val="9900CC"/>
              </a:solidFill>
            </a:endParaRPr>
          </a:p>
          <a:p>
            <a:pPr algn="just"/>
            <a:r>
              <a:rPr lang="zh-CN" altLang="en-US" dirty="0">
                <a:solidFill>
                  <a:srgbClr val="F7171C"/>
                </a:solidFill>
              </a:rPr>
              <a:t>日本</a:t>
            </a:r>
            <a:r>
              <a:rPr lang="zh-CN" altLang="en-US" dirty="0"/>
              <a:t>员工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D2C9E37-CC9E-560D-1DAB-AD471FF4C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跨文化管理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A95D2BE-D5EC-1064-F3FB-620E83A487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000" b="1" dirty="0">
                <a:solidFill>
                  <a:srgbClr val="0000CC"/>
                </a:solidFill>
              </a:rPr>
              <a:t>Organizational culture</a:t>
            </a:r>
          </a:p>
          <a:p>
            <a:pPr>
              <a:defRPr/>
            </a:pPr>
            <a:r>
              <a:rPr lang="zh-CN" altLang="en-US" sz="3000" b="1" dirty="0">
                <a:solidFill>
                  <a:srgbClr val="0000CC"/>
                </a:solidFill>
              </a:rPr>
              <a:t>集体的心理编程（</a:t>
            </a:r>
            <a:r>
              <a:rPr lang="en-US" altLang="zh-CN" sz="3000" b="1" dirty="0">
                <a:solidFill>
                  <a:srgbClr val="0000CC"/>
                </a:solidFill>
              </a:rPr>
              <a:t>Hofstede</a:t>
            </a:r>
            <a:r>
              <a:rPr lang="zh-CN" altLang="en-US" sz="3000" b="1" dirty="0">
                <a:solidFill>
                  <a:srgbClr val="0000CC"/>
                </a:solidFill>
              </a:rPr>
              <a:t>）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7C9B0215-712C-1931-46C6-BD56D41E2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                按绩取酬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9FFD26F3-AAB5-9AAA-667A-8AB64BC9A7B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200" noProof="1"/>
              <a:t>Py-by-performance in Italy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3200" noProof="1"/>
          </a:p>
          <a:p>
            <a:pPr>
              <a:defRPr/>
            </a:pPr>
            <a:r>
              <a:rPr lang="zh-CN" altLang="en-US" sz="3200" i="1" noProof="1"/>
              <a:t>约翰逊在意大利推行新的按绩取酬的激励机制，第一季度效果喜人，而第二季度业绩却一落千丈</a:t>
            </a:r>
            <a:r>
              <a:rPr lang="zh-CN" altLang="en-US" sz="3200" noProof="1"/>
              <a:t> </a:t>
            </a:r>
            <a:r>
              <a:rPr lang="zh-CN" altLang="zh-CN" sz="3200" i="1" noProof="1"/>
              <a:t>……</a:t>
            </a:r>
            <a:endParaRPr lang="zh-CN" altLang="en-US" sz="3200" i="1" noProof="1"/>
          </a:p>
          <a:p>
            <a:pPr>
              <a:defRPr/>
            </a:pPr>
            <a:endParaRPr lang="en-US" altLang="zh-CN" i="1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3500" noProof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Mincho" pitchFamily="49" charset="-128"/>
              </a:rPr>
              <a:t>参看案例三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6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2837" b="2837"/>
          <a:stretch>
            <a:fillRect/>
          </a:stretch>
        </p:blipFill>
        <p:spPr>
          <a:xfrm>
            <a:off x="476023" y="1553681"/>
            <a:ext cx="5029200" cy="316257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35719" y="1005682"/>
            <a:ext cx="4050670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制定考核办法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89107" y="1937068"/>
            <a:ext cx="4050670" cy="824485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24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针对每一维度，需要制定相应的考核办法，确保考核具有可操作性</a:t>
            </a:r>
            <a:r>
              <a:rPr lang="en-US" sz="24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35719" y="3636248"/>
            <a:ext cx="4050670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设立考核标准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735719" y="4304015"/>
            <a:ext cx="4050670" cy="824485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24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设立相应的考核标准，使考核具可操作性，同时尽量减少主观因素对打分的影响</a:t>
            </a:r>
            <a:r>
              <a:rPr lang="en-US" sz="24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1031821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4000" b="1" dirty="0">
                <a:latin typeface="Noto Sans SC"/>
                <a:ea typeface="Noto Sans SC"/>
                <a:cs typeface="Noto Sans SC"/>
              </a:rPr>
              <a:t>K</a:t>
            </a:r>
            <a:r>
              <a:rPr lang="en-US" sz="3000" b="1" dirty="0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ey </a:t>
            </a:r>
            <a:r>
              <a:rPr lang="en-US" sz="4000" b="1" dirty="0">
                <a:latin typeface="Noto Sans SC"/>
                <a:ea typeface="Noto Sans SC"/>
                <a:cs typeface="Noto Sans SC"/>
              </a:rPr>
              <a:t>P</a:t>
            </a:r>
            <a:r>
              <a:rPr lang="en-US" sz="3000" b="1" dirty="0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erformance </a:t>
            </a:r>
            <a:r>
              <a:rPr lang="en-US" sz="4000" b="1" dirty="0">
                <a:latin typeface="Noto Sans SC"/>
                <a:ea typeface="Noto Sans SC"/>
                <a:cs typeface="Noto Sans SC"/>
              </a:rPr>
              <a:t>I</a:t>
            </a:r>
            <a:r>
              <a:rPr lang="en-US" sz="3000" b="1" dirty="0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ndicator </a:t>
            </a:r>
            <a:r>
              <a:rPr lang="en-US" sz="3000" b="1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考核维度</a:t>
            </a:r>
            <a:endParaRPr lang="en-US" sz="3000" b="1" dirty="0">
              <a:solidFill>
                <a:srgbClr val="FF0000"/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79989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标准制定方法</a:t>
            </a:r>
            <a:endParaRPr lang="en-US" sz="3000" b="1" dirty="0">
              <a:solidFill>
                <a:srgbClr val="FF0000"/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92974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808710" y="2748604"/>
            <a:ext cx="3024645" cy="57943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等级描述法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3628" y="3345379"/>
            <a:ext cx="3361666" cy="2713563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一种结构化的方法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，</a:t>
            </a: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通过预设等级对绩效进行评估</a:t>
            </a:r>
            <a:endParaRPr lang="en-US" dirty="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每</a:t>
            </a:r>
            <a:r>
              <a:rPr lang="zh-CN" altLang="en-US" dirty="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一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等级都有清晰的定义和描述，以确保评估一致性和客观性</a:t>
            </a:r>
            <a:endParaRPr lang="en-US" dirty="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583319" y="1148842"/>
            <a:ext cx="1475427" cy="1475427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312426" y="2169076"/>
            <a:ext cx="38984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4711072" y="2748604"/>
            <a:ext cx="3024645" cy="57943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关键事件法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35990" y="3345379"/>
            <a:ext cx="3574852" cy="2713563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</a:rPr>
              <a:t>一种基于具体行为或成就评估方法</a:t>
            </a:r>
            <a:endParaRPr lang="en-US" dirty="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</a:rPr>
              <a:t>通过记录员工在考核期内的关键事件或成就来评估其绩效水平</a:t>
            </a:r>
            <a:endParaRPr lang="en-US" dirty="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</a:rPr>
              <a:t>通常用于评估难以量化的工作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</a:rPr>
              <a:t>。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5485681" y="1148842"/>
            <a:ext cx="1475427" cy="1475427"/>
          </a:xfrm>
          <a:prstGeom prst="ellipse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351496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567232" y="2748604"/>
            <a:ext cx="3024645" cy="57943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确定里程碑法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92150" y="3345379"/>
            <a:ext cx="3174808" cy="2713563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</a:rPr>
              <a:t>一种以目标为导向的评估方法</a:t>
            </a:r>
            <a:endParaRPr lang="en-US" dirty="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</a:rPr>
              <a:t>通过设定具体的、可衡量的目标（里程碑）来评估员工在达成这些目标方面的进度和绩效水平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</a:rPr>
              <a:t>。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9341840" y="1148842"/>
            <a:ext cx="1475427" cy="1475427"/>
          </a:xfrm>
          <a:prstGeom prst="ellipse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91988" y="1845509"/>
            <a:ext cx="4092893" cy="40925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2027" y="2155390"/>
            <a:ext cx="3472815" cy="3472815"/>
          </a:xfrm>
          <a:prstGeom prst="ellipse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097260" y="3180638"/>
            <a:ext cx="5610225" cy="47041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随企业战略演化不断调整和优化，以适应市场变化和企业发展需求，确保企业持续发展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97260" y="2722499"/>
            <a:ext cx="3280773" cy="56084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持续优化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97260" y="4437395"/>
            <a:ext cx="5610225" cy="456629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关注企业关键业绩驱动因素，通过重点指标的衡量，帮助企业识别和解决关键问题，提高经营效益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97260" y="3979255"/>
            <a:ext cx="3280773" cy="56084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重点突出</a:t>
            </a:r>
          </a:p>
        </p:txBody>
      </p:sp>
      <p:sp>
        <p:nvSpPr>
          <p:cNvPr id="8" name="AutoShape 8"/>
          <p:cNvSpPr/>
          <p:nvPr/>
        </p:nvSpPr>
        <p:spPr>
          <a:xfrm>
            <a:off x="5233189" y="2868543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9" name="AutoShape 9"/>
          <p:cNvSpPr/>
          <p:nvPr/>
        </p:nvSpPr>
        <p:spPr>
          <a:xfrm>
            <a:off x="5233189" y="4125300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0" name="AutoShape 10"/>
          <p:cNvSpPr/>
          <p:nvPr/>
        </p:nvSpPr>
        <p:spPr>
          <a:xfrm>
            <a:off x="4471189" y="5373364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4471189" y="1642200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/>
        </p:nvSpPr>
        <p:spPr>
          <a:xfrm>
            <a:off x="4470237" y="1782217"/>
            <a:ext cx="763905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32236" y="3008561"/>
            <a:ext cx="763905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48581" y="4265317"/>
            <a:ext cx="744855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70237" y="5513381"/>
            <a:ext cx="763905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18969" y="1989857"/>
            <a:ext cx="5609752" cy="456629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企业战略目标的分解和细化，通过设定和跟踪关键绩效指标，确保企业战略得到有效执行</a:t>
            </a:r>
            <a:r>
              <a:rPr 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18969" y="1531718"/>
            <a:ext cx="3280773" cy="56084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战略导向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87222" y="5699240"/>
            <a:ext cx="5610225" cy="47041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KPI考核标准具体、可操作性强，通过明确的考核标准和办法，减少主观因素对考核结果的影响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387222" y="5241100"/>
            <a:ext cx="3280773" cy="56084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操作性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主要特点</a:t>
            </a:r>
            <a:endParaRPr lang="en-US" sz="3000" b="1" dirty="0">
              <a:solidFill>
                <a:srgbClr val="FF0000"/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1028300" y="1726745"/>
            <a:ext cx="2931598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战略分解执行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300" y="2298345"/>
            <a:ext cx="2931598" cy="119800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推动企业战略的分解和执行，确保</a:t>
            </a:r>
            <a:r>
              <a:rPr lang="en-US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上下级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对绩效目标有清晰统一的认识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18191" y="1713967"/>
            <a:ext cx="2931598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业绩管理沟通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18191" y="2285568"/>
            <a:ext cx="2931598" cy="119800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为业绩管理和</a:t>
            </a:r>
            <a:r>
              <a:rPr lang="en-US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上下级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交流沟通提供客观基础，确保高层领导了解关键经营操作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0738" y="4317136"/>
            <a:ext cx="2931598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经营活动聚焦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0738" y="4807470"/>
            <a:ext cx="2931598" cy="119800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</a:t>
            </a:r>
            <a:r>
              <a:rPr lang="en-US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管理人员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能集中精力于对业绩有最大驱动力的经营活动，及时诊断问题并采取行动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18191" y="4317136"/>
            <a:ext cx="2931598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绩效改进依据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18191" y="4823328"/>
            <a:ext cx="2931598" cy="119800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积累关键绩效参数，为绩效改进提供依据，帮助</a:t>
            </a:r>
            <a:r>
              <a:rPr lang="en-US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企业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持续提升业绩水平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KPI考核核心价值</a:t>
            </a:r>
            <a:endParaRPr lang="en-US" sz="3000" b="1" dirty="0">
              <a:solidFill>
                <a:srgbClr val="FF0000"/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KPI考核等级描述法</a:t>
            </a:r>
            <a:endParaRPr lang="en-US" sz="3000" b="1" dirty="0">
              <a:solidFill>
                <a:srgbClr val="FF0000"/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4" name="TextBox 4"/>
          <p:cNvSpPr txBox="1"/>
          <p:nvPr/>
        </p:nvSpPr>
        <p:spPr>
          <a:xfrm>
            <a:off x="1287238" y="1270148"/>
            <a:ext cx="6886575" cy="76590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分级界定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0882" y="1998589"/>
            <a:ext cx="6891292" cy="108367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对工作成果或履行情况分级，并用数据或事实具体和清晰界定，据此对被考核者进行评价</a:t>
            </a:r>
            <a:r>
              <a:rPr lang="en-US" sz="24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适用广泛</a:t>
            </a:r>
          </a:p>
        </p:txBody>
      </p:sp>
      <p:sp>
        <p:nvSpPr>
          <p:cNvPr id="8" name="AutoShape 8"/>
          <p:cNvSpPr/>
          <p:nvPr/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9" name="TextBox 9"/>
          <p:cNvSpPr txBox="1"/>
          <p:nvPr/>
        </p:nvSpPr>
        <p:spPr>
          <a:xfrm>
            <a:off x="1300882" y="4920230"/>
            <a:ext cx="6886575" cy="73418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5级别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0882" y="3741456"/>
            <a:ext cx="6891292" cy="107443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适用于考核那些经常或重复进行的工作，因能清楚用数据或事实描述各个级别不同</a:t>
            </a:r>
            <a:r>
              <a:rPr lang="en-US" sz="20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7238" y="5375253"/>
            <a:ext cx="7823308" cy="1141686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优 </a:t>
            </a:r>
            <a:r>
              <a:rPr lang="zh-CN" alt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良 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一般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 差   </a:t>
            </a:r>
            <a:r>
              <a:rPr lang="zh-CN" alt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不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合格</a:t>
            </a:r>
            <a:endParaRPr lang="en-US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详细描述定义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准确地对被考核者的工作成果或履行情况进行分级和评价</a:t>
            </a:r>
            <a:endParaRPr lang="en-US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/>
          </a:blip>
          <a:srcRect l="21875" r="21875"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3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688937" y="1685237"/>
            <a:ext cx="335280" cy="5962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8925" y="3405562"/>
            <a:ext cx="535305" cy="5962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8925" y="5125887"/>
            <a:ext cx="535305" cy="5962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488" r="13372"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1028300" y="1726745"/>
            <a:ext cx="2931598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三等级划分</a:t>
            </a:r>
            <a:endParaRPr lang="en-US" sz="28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300" y="2298345"/>
            <a:ext cx="2931598" cy="119800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HR在制定招聘制度时，可将KPI划分为“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优秀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”、“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合格”和“不合格”三个等级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18191" y="1713967"/>
            <a:ext cx="2931598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维度分解</a:t>
            </a:r>
            <a:endParaRPr lang="en-US" sz="28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18191" y="2285568"/>
            <a:ext cx="2931598" cy="119800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每等级描述都可从时间、质量和成本三维度分解和描</a:t>
            </a:r>
            <a:r>
              <a:rPr lang="zh-CN" alt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述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确保客观性</a:t>
            </a:r>
            <a:endParaRPr lang="en-US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0738" y="4317136"/>
            <a:ext cx="2931598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限制打分随意性</a:t>
            </a:r>
            <a:endParaRPr lang="en-US" sz="28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0738" y="4807470"/>
            <a:ext cx="2931598" cy="119800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清晰的界定有助于限制打分的随意性，确保评估过程的公正性和客观性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18191" y="4317136"/>
            <a:ext cx="2931598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明确努力方向</a:t>
            </a:r>
            <a:endParaRPr lang="en-US" sz="28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18191" y="4823328"/>
            <a:ext cx="2931598" cy="119800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由于KPI已清晰界定，被考核者能明确了解上级对</a:t>
            </a:r>
            <a:r>
              <a:rPr lang="zh-CN" alt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其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工作要求和期望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具体等级描述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2BED26F5-E6A6-4767-B663-F3034E344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</a:t>
            </a:r>
            <a:r>
              <a:rPr lang="en-US" altLang="zh-CN"/>
              <a:t>Questions for discussion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179C6E47-BCFF-DEBA-A8DE-1A7C177272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500"/>
              <a:t>1</a:t>
            </a:r>
            <a:r>
              <a:rPr lang="zh-CN" altLang="en-US" sz="3500"/>
              <a:t>．</a:t>
            </a:r>
            <a:r>
              <a:rPr lang="en-US" altLang="zh-CN" sz="3500"/>
              <a:t>Why does the new salary system fail in Italy?</a:t>
            </a:r>
          </a:p>
          <a:p>
            <a:r>
              <a:rPr lang="en-US" altLang="zh-CN" sz="3500"/>
              <a:t>2</a:t>
            </a:r>
            <a:r>
              <a:rPr lang="zh-CN" altLang="en-US" sz="3500"/>
              <a:t>．</a:t>
            </a:r>
            <a:r>
              <a:rPr lang="en-US" altLang="zh-CN" sz="3500"/>
              <a:t>What kind of salary system do you think should be applied in Italy?  </a:t>
            </a:r>
          </a:p>
          <a:p>
            <a:r>
              <a:rPr lang="en-US" altLang="zh-CN" sz="3500"/>
              <a:t>3.What do you think of the difference between Italian and American culture?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3A76409-C824-A764-BD3D-58DBDA1BC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                          矛盾冲突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8BFB2F17-195C-5911-44D0-B4059F3C23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案例主体</a:t>
            </a:r>
            <a:r>
              <a:rPr lang="en-US" altLang="zh-CN" dirty="0"/>
              <a:t>:</a:t>
            </a:r>
            <a:r>
              <a:rPr lang="zh-CN" altLang="en-US" dirty="0">
                <a:solidFill>
                  <a:srgbClr val="F7171C"/>
                </a:solidFill>
              </a:rPr>
              <a:t>美国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9900CC"/>
                </a:solidFill>
              </a:rPr>
              <a:t>意大利</a:t>
            </a:r>
            <a:r>
              <a:rPr lang="zh-CN" altLang="en-US" dirty="0">
                <a:solidFill>
                  <a:srgbClr val="00CC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CC"/>
                </a:solidFill>
              </a:rPr>
              <a:t>问题</a:t>
            </a:r>
            <a:r>
              <a:rPr lang="en-US" altLang="zh-CN" dirty="0">
                <a:solidFill>
                  <a:srgbClr val="0000CC"/>
                </a:solidFill>
              </a:rPr>
              <a:t>:</a:t>
            </a:r>
            <a:r>
              <a:rPr lang="zh-CN" altLang="en-US" dirty="0">
                <a:solidFill>
                  <a:srgbClr val="FF0000"/>
                </a:solidFill>
              </a:rPr>
              <a:t>美国</a:t>
            </a:r>
            <a:r>
              <a:rPr lang="zh-CN" altLang="en-US" dirty="0">
                <a:solidFill>
                  <a:srgbClr val="0000CC"/>
                </a:solidFill>
              </a:rPr>
              <a:t>的按绩取酬是否推行到别国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个人主义 </a:t>
            </a:r>
            <a:r>
              <a:rPr lang="en-US" altLang="zh-CN" dirty="0">
                <a:solidFill>
                  <a:srgbClr val="9900CC"/>
                </a:solidFill>
              </a:rPr>
              <a:t>VS </a:t>
            </a:r>
            <a:r>
              <a:rPr lang="zh-CN" altLang="en-US" dirty="0">
                <a:solidFill>
                  <a:srgbClr val="9900CC"/>
                </a:solidFill>
              </a:rPr>
              <a:t>集体主义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美国    个人主义  </a:t>
            </a:r>
            <a:r>
              <a:rPr lang="zh-CN" altLang="en-US" dirty="0"/>
              <a:t>按绩取酬 有效激励 提高工作积极性 销售业绩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意大利 </a:t>
            </a:r>
            <a:r>
              <a:rPr lang="zh-CN" altLang="en-US" dirty="0">
                <a:solidFill>
                  <a:srgbClr val="9900CC"/>
                </a:solidFill>
              </a:rPr>
              <a:t>集体主义</a:t>
            </a:r>
            <a:r>
              <a:rPr lang="zh-CN" altLang="en-US" dirty="0"/>
              <a:t>  按绩取酬 员工间薪酬不平等 内疚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                                              </a:t>
            </a:r>
            <a:r>
              <a:rPr lang="en-US" sz="3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原因分析</a:t>
            </a:r>
            <a:endParaRPr lang="en-US" sz="30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按绩取酬制度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882" y="1998589"/>
            <a:ext cx="6891292" cy="108367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美国公司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在意大利推行按绩取酬制度，旨在激励员工积极工作，提高销售业绩。然而，由于文化差异和价值观不同，这一制度在意大利遇到了阻力。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集体主义的影响</a:t>
            </a:r>
          </a:p>
        </p:txBody>
      </p:sp>
      <p:sp>
        <p:nvSpPr>
          <p:cNvPr id="8" name="AutoShape 8"/>
          <p:cNvSpPr/>
          <p:nvPr/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9" name="TextBox 9"/>
          <p:cNvSpPr txBox="1"/>
          <p:nvPr/>
        </p:nvSpPr>
        <p:spPr>
          <a:xfrm>
            <a:off x="1300882" y="4920230"/>
            <a:ext cx="6886575" cy="73418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按绩取酬制度的冲突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0882" y="3741456"/>
            <a:ext cx="6891292" cy="107443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7030A0"/>
                </a:solidFill>
                <a:latin typeface="Noto Sans SC"/>
                <a:ea typeface="Noto Sans SC"/>
                <a:cs typeface="Noto Sans SC"/>
              </a:rPr>
              <a:t>意大利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，集体主义价值观占据主导地位，人们更注重家庭和社会的和谐，强调人与人之间的合作和互惠互利。这种价值观与美国的个人主义价值观存在冲突。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0882" y="5424019"/>
            <a:ext cx="6891292" cy="10929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按绩取酬强调个人努力和成就，导致员工间薪酬不平等，从而引发内疚和不满</a:t>
            </a:r>
            <a:endParaRPr lang="en-US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意大利集体主义文化，员工对按绩取酬制度持保留态度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cxnSp>
        <p:nvCxnSpPr>
          <p:cNvPr id="13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688937" y="1685237"/>
            <a:ext cx="335280" cy="5962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 dirty="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8925" y="3405562"/>
            <a:ext cx="535305" cy="5962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8925" y="5125887"/>
            <a:ext cx="535305" cy="5962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>
            <a:extLst>
              <a:ext uri="{FF2B5EF4-FFF2-40B4-BE49-F238E27FC236}">
                <a16:creationId xmlns:a16="http://schemas.microsoft.com/office/drawing/2014/main" id="{5277D3EA-0F1E-DFBD-1024-7375BF9AE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包容  超越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8A5231-A9FF-9864-83D7-42147C61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defTabSz="0">
              <a:lnSpc>
                <a:spcPct val="150000"/>
              </a:lnSpc>
              <a:buClr>
                <a:srgbClr val="5BBE4E"/>
              </a:buClr>
              <a:buNone/>
              <a:defRPr/>
            </a:pPr>
            <a:r>
              <a:rPr lang="zh-CN" altLang="en-US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跨国经营，不同种族、文化类型、文化发展阶段的子公司所在国文化</a:t>
            </a:r>
            <a:endParaRPr lang="en-US" altLang="zh-CN" noProof="1">
              <a:solidFill>
                <a:srgbClr val="080808"/>
              </a:solidFill>
              <a:latin typeface="Arial"/>
              <a:sym typeface="Arial" panose="020B0604020202020204" pitchFamily="34" charset="0"/>
            </a:endParaRPr>
          </a:p>
          <a:p>
            <a:pPr marL="0" indent="0" defTabSz="0">
              <a:lnSpc>
                <a:spcPct val="150000"/>
              </a:lnSpc>
              <a:buClr>
                <a:srgbClr val="5BBE4E"/>
              </a:buClr>
              <a:buNone/>
              <a:defRPr/>
            </a:pPr>
            <a:r>
              <a:rPr lang="zh-CN" altLang="en-US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管理方法：</a:t>
            </a:r>
            <a:r>
              <a:rPr lang="zh-CN" altLang="en-US" noProof="1">
                <a:ln w="22225">
                  <a:solidFill>
                    <a:srgbClr val="8F038F"/>
                  </a:solidFill>
                  <a:prstDash val="solid"/>
                </a:ln>
                <a:solidFill>
                  <a:srgbClr val="8F038F">
                    <a:lumMod val="40000"/>
                    <a:lumOff val="60000"/>
                  </a:srgbClr>
                </a:solidFill>
                <a:latin typeface="Arial"/>
                <a:sym typeface="Arial" panose="020B0604020202020204" pitchFamily="34" charset="0"/>
              </a:rPr>
              <a:t>包容</a:t>
            </a:r>
            <a:endParaRPr lang="en-US" altLang="zh-CN" noProof="1">
              <a:ln w="22225">
                <a:solidFill>
                  <a:srgbClr val="8F038F"/>
                </a:solidFill>
                <a:prstDash val="solid"/>
              </a:ln>
              <a:solidFill>
                <a:srgbClr val="080808"/>
              </a:solidFill>
              <a:latin typeface="Arial"/>
              <a:sym typeface="Arial" panose="020B0604020202020204" pitchFamily="34" charset="0"/>
            </a:endParaRPr>
          </a:p>
          <a:p>
            <a:pPr marL="0" indent="0" defTabSz="0">
              <a:lnSpc>
                <a:spcPct val="150000"/>
              </a:lnSpc>
              <a:buClr>
                <a:srgbClr val="5BBE4E"/>
              </a:buClr>
              <a:buNone/>
              <a:defRPr/>
            </a:pPr>
            <a:r>
              <a:rPr lang="zh-CN" altLang="en-US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目的：不同形态文化氛围中</a:t>
            </a:r>
            <a:r>
              <a:rPr lang="zh-CN" altLang="en-US" b="1" noProof="1">
                <a:latin typeface="Arial"/>
                <a:sym typeface="Arial" panose="020B0604020202020204" pitchFamily="34" charset="0"/>
              </a:rPr>
              <a:t>设计</a:t>
            </a:r>
            <a:r>
              <a:rPr lang="zh-CN" altLang="en-US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切实可行的组织结构和管理机制</a:t>
            </a:r>
            <a:endParaRPr lang="en-US" altLang="zh-CN" noProof="1">
              <a:solidFill>
                <a:srgbClr val="080808"/>
              </a:solidFill>
              <a:latin typeface="Arial"/>
              <a:sym typeface="Arial" panose="020B0604020202020204" pitchFamily="34" charset="0"/>
            </a:endParaRPr>
          </a:p>
          <a:p>
            <a:pPr marL="0" indent="0" defTabSz="0">
              <a:lnSpc>
                <a:spcPct val="150000"/>
              </a:lnSpc>
              <a:buClr>
                <a:srgbClr val="5BBE4E"/>
              </a:buClr>
              <a:buNone/>
              <a:defRPr/>
            </a:pPr>
            <a:r>
              <a:rPr lang="en-US" altLang="zh-CN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           </a:t>
            </a:r>
            <a:r>
              <a:rPr lang="zh-CN" altLang="en-US" b="1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寻找</a:t>
            </a:r>
            <a:r>
              <a:rPr lang="zh-CN" altLang="en-US" noProof="1">
                <a:ln w="22225">
                  <a:solidFill>
                    <a:srgbClr val="8F038F"/>
                  </a:solidFill>
                  <a:prstDash val="solid"/>
                </a:ln>
                <a:solidFill>
                  <a:srgbClr val="8F038F">
                    <a:lumMod val="40000"/>
                    <a:lumOff val="60000"/>
                  </a:srgbClr>
                </a:solidFill>
                <a:latin typeface="Arial"/>
                <a:sym typeface="Arial" panose="020B0604020202020204" pitchFamily="34" charset="0"/>
              </a:rPr>
              <a:t>超越</a:t>
            </a:r>
            <a:r>
              <a:rPr lang="zh-CN" altLang="en-US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文化冲突的公司目标</a:t>
            </a:r>
            <a:endParaRPr lang="en-US" altLang="zh-CN" noProof="1">
              <a:solidFill>
                <a:srgbClr val="080808"/>
              </a:solidFill>
              <a:latin typeface="Arial"/>
              <a:sym typeface="Arial" panose="020B0604020202020204" pitchFamily="34" charset="0"/>
            </a:endParaRPr>
          </a:p>
          <a:p>
            <a:pPr marL="0" indent="0" defTabSz="0">
              <a:lnSpc>
                <a:spcPct val="150000"/>
              </a:lnSpc>
              <a:buClr>
                <a:srgbClr val="5BBE4E"/>
              </a:buClr>
              <a:buNone/>
              <a:defRPr/>
            </a:pPr>
            <a:r>
              <a:rPr lang="zh-CN" altLang="en-US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           </a:t>
            </a:r>
            <a:r>
              <a:rPr lang="zh-CN" altLang="en-US" b="1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维系</a:t>
            </a:r>
            <a:r>
              <a:rPr lang="zh-CN" altLang="en-US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不同文化背景的员工共同的行为准则</a:t>
            </a:r>
            <a:endParaRPr lang="en-US" altLang="zh-CN" noProof="1">
              <a:solidFill>
                <a:srgbClr val="080808"/>
              </a:solidFill>
              <a:latin typeface="Arial"/>
              <a:sym typeface="Arial" panose="020B0604020202020204" pitchFamily="34" charset="0"/>
            </a:endParaRPr>
          </a:p>
          <a:p>
            <a:pPr marL="0" indent="0" defTabSz="0">
              <a:lnSpc>
                <a:spcPct val="150000"/>
              </a:lnSpc>
              <a:buClr>
                <a:srgbClr val="5BBE4E"/>
              </a:buClr>
              <a:buNone/>
              <a:defRPr/>
            </a:pPr>
            <a:r>
              <a:rPr lang="en-US" altLang="zh-CN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           </a:t>
            </a:r>
            <a:r>
              <a:rPr lang="zh-CN" altLang="en-US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最大限度</a:t>
            </a:r>
            <a:r>
              <a:rPr lang="zh-CN" altLang="en-US" b="1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控制</a:t>
            </a:r>
            <a:r>
              <a:rPr lang="zh-CN" altLang="en-US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和利用企业的</a:t>
            </a:r>
            <a:r>
              <a:rPr lang="zh-CN" altLang="en-US" noProof="1">
                <a:ln w="22225">
                  <a:solidFill>
                    <a:srgbClr val="8F038F"/>
                  </a:solidFill>
                  <a:prstDash val="solid"/>
                </a:ln>
                <a:solidFill>
                  <a:srgbClr val="8F038F">
                    <a:lumMod val="40000"/>
                    <a:lumOff val="60000"/>
                  </a:srgbClr>
                </a:solidFill>
                <a:latin typeface="Arial"/>
                <a:sym typeface="Arial" panose="020B0604020202020204" pitchFamily="34" charset="0"/>
              </a:rPr>
              <a:t>潜力与价值</a:t>
            </a:r>
            <a:endParaRPr lang="zh-CN" altLang="en-US" noProof="1">
              <a:solidFill>
                <a:srgbClr val="080808"/>
              </a:solidFill>
              <a:latin typeface="Arial"/>
              <a:sym typeface="Arial" panose="020B0604020202020204" pitchFamily="34" charset="0"/>
            </a:endParaRPr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59357" y="500062"/>
            <a:ext cx="2619982" cy="2486320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KPI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鼓励竞争而非合作，强调个人努力和成就，个人财富被当作是成功体现，得到尊重。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32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美国</a:t>
            </a:r>
            <a:r>
              <a:rPr lang="en-US" sz="3200" b="1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个人主义</a:t>
            </a:r>
            <a:endParaRPr lang="en-US" sz="3200" b="1" dirty="0">
              <a:solidFill>
                <a:srgbClr val="FF0000"/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意大利</a:t>
            </a:r>
            <a:r>
              <a:rPr lang="en-US" sz="3200" b="1" dirty="0" err="1">
                <a:solidFill>
                  <a:srgbClr val="7030A0"/>
                </a:solidFill>
                <a:latin typeface="Noto Sans SC"/>
                <a:ea typeface="Noto Sans SC"/>
                <a:cs typeface="Noto Sans SC"/>
              </a:rPr>
              <a:t>集体主义</a:t>
            </a:r>
            <a:endParaRPr lang="en-US" sz="3200" b="1" dirty="0">
              <a:solidFill>
                <a:srgbClr val="7030A0"/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注重家庭和社会关系，对集体有情感上依附，强调人与人之间和谐、合作、互惠互利。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新型的、先进的</a:t>
            </a:r>
            <a:r>
              <a:rPr lang="en-US" sz="135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management </a:t>
            </a:r>
            <a:r>
              <a:rPr lang="en-US" sz="135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理论和激励机制，曾经成功并被众多公司采用证明有效，普遍认可</a:t>
            </a:r>
            <a:r>
              <a:rPr lang="en-US" sz="135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个人主义</a:t>
            </a:r>
            <a:r>
              <a:rPr lang="en-US" sz="3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</a:t>
            </a:r>
            <a:r>
              <a:rPr lang="en-US" sz="3000" b="1" dirty="0" err="1">
                <a:solidFill>
                  <a:srgbClr val="7030A0"/>
                </a:solidFill>
                <a:latin typeface="Noto Sans SC"/>
                <a:ea typeface="Noto Sans SC"/>
                <a:cs typeface="Noto Sans SC"/>
              </a:rPr>
              <a:t>集体主义</a:t>
            </a:r>
            <a:endParaRPr lang="en-US" sz="3000" b="1" dirty="0">
              <a:solidFill>
                <a:srgbClr val="7030A0"/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9BEA8EB-E7E3-7140-F9E9-6FC029DCC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19" y="3451191"/>
            <a:ext cx="2743020" cy="238124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219A1A7-A994-641C-BFA0-4AE6D9C72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182" y="175089"/>
            <a:ext cx="3981033" cy="2133785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9BB417-0FA8-1C53-31FB-D31118292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b="1" dirty="0"/>
              <a:t>问题：拿到奖学金你会做什么？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7332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>
            <a:extLst>
              <a:ext uri="{FF2B5EF4-FFF2-40B4-BE49-F238E27FC236}">
                <a16:creationId xmlns:a16="http://schemas.microsoft.com/office/drawing/2014/main" id="{388328F4-4104-7235-7C1A-3E7E38DCE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遥远的欧洲有一个中国，叫意大利</a:t>
            </a:r>
            <a:endParaRPr lang="zh-CN" altLang="en-US"/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93322E29-B7DC-5FD2-974F-B4C60A8698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2050" y="1449389"/>
            <a:ext cx="4787900" cy="467677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4E7DEE-761C-F483-2273-78DC9B7F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0" noProof="1">
                <a:solidFill>
                  <a:srgbClr val="FF0000"/>
                </a:solidFill>
                <a:latin typeface="Arial"/>
                <a:cs typeface="+mn-cs"/>
                <a:sym typeface="+mn-ea"/>
              </a:rPr>
              <a:t>跨文化管理活动</a:t>
            </a:r>
            <a:br>
              <a:rPr lang="zh-CN" altLang="en-US" b="0" noProof="1">
                <a:solidFill>
                  <a:srgbClr val="FF0000"/>
                </a:solidFill>
                <a:latin typeface="Arial"/>
                <a:cs typeface="+mn-cs"/>
                <a:sym typeface="Arial" panose="020B0604020202020204" pitchFamily="34" charset="0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A5594D-76ED-BDBE-00B9-257ECE7B1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0">
              <a:buClr>
                <a:srgbClr val="5BBE4E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400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主体：企业</a:t>
            </a:r>
          </a:p>
          <a:p>
            <a:pPr defTabSz="0">
              <a:buClr>
                <a:srgbClr val="5BBE4E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400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手段：文化</a:t>
            </a:r>
          </a:p>
          <a:p>
            <a:pPr defTabSz="0">
              <a:buClr>
                <a:srgbClr val="5BBE4E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400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对象：具有不同文化背景的群体</a:t>
            </a:r>
          </a:p>
          <a:p>
            <a:pPr defTabSz="0">
              <a:buClr>
                <a:srgbClr val="5BBE4E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400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目的：多元、交叉文化条件下形成有效的企</a:t>
            </a:r>
            <a:r>
              <a:rPr lang="zh-CN" altLang="en-US" sz="2400" noProof="1">
                <a:solidFill>
                  <a:srgbClr val="080808"/>
                </a:solidFill>
                <a:latin typeface="Arial"/>
                <a:sym typeface="+mn-ea"/>
              </a:rPr>
              <a:t>业管理模式</a:t>
            </a:r>
            <a:endParaRPr lang="zh-CN" altLang="en-US" sz="2400" noProof="1">
              <a:solidFill>
                <a:srgbClr val="080808"/>
              </a:solidFill>
              <a:latin typeface="Arial"/>
              <a:sym typeface="Arial" panose="020B0604020202020204" pitchFamily="34" charset="0"/>
            </a:endParaRPr>
          </a:p>
          <a:p>
            <a:pPr marL="0" indent="0" defTabSz="0">
              <a:buClr>
                <a:srgbClr val="5BBE4E"/>
              </a:buClr>
              <a:buNone/>
              <a:defRPr/>
            </a:pPr>
            <a:r>
              <a:rPr lang="zh-CN" altLang="en-US" sz="2400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                               </a:t>
            </a:r>
          </a:p>
          <a:p>
            <a:pPr defTabSz="0">
              <a:buClr>
                <a:srgbClr val="5BBE4E"/>
              </a:buClr>
              <a:buNone/>
              <a:defRPr/>
            </a:pPr>
            <a:r>
              <a:rPr lang="zh-CN" altLang="en-US" sz="2400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注意：</a:t>
            </a:r>
          </a:p>
          <a:p>
            <a:pPr defTabSz="0">
              <a:buClr>
                <a:srgbClr val="5BBE4E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400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跨文化不仅指跨企业文化，主要还指企业外部文化</a:t>
            </a:r>
          </a:p>
          <a:p>
            <a:pPr defTabSz="0">
              <a:buClr>
                <a:srgbClr val="5BBE4E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400" noProof="1">
                <a:solidFill>
                  <a:srgbClr val="080808"/>
                </a:solidFill>
                <a:latin typeface="Arial"/>
                <a:sym typeface="Arial" panose="020B0604020202020204" pitchFamily="34" charset="0"/>
              </a:rPr>
              <a:t>企业不论是否跨国经营，都会受到外来产品的竞争和外来文化的影响。</a:t>
            </a:r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2B75C46C-BC44-B570-9C8B-85C54A186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774760"/>
          </a:xfrm>
        </p:spPr>
        <p:txBody>
          <a:bodyPr/>
          <a:lstStyle/>
          <a:p>
            <a:r>
              <a:rPr lang="zh-CN" altLang="en-US" dirty="0"/>
              <a:t>               </a:t>
            </a:r>
            <a:r>
              <a:rPr lang="zh-CN" altLang="en-US" dirty="0">
                <a:solidFill>
                  <a:srgbClr val="FF0000"/>
                </a:solidFill>
              </a:rPr>
              <a:t>表扬和欣赏在什么场合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7547396C-E424-CAB4-3F43-2E2AD3D4AA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81200" y="1449389"/>
            <a:ext cx="8507288" cy="46767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CN" sz="3200" noProof="1"/>
              <a:t>            Praising Japanese in public Workplaces?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3200" noProof="1"/>
          </a:p>
          <a:p>
            <a:pPr>
              <a:defRPr/>
            </a:pPr>
            <a:r>
              <a:rPr lang="zh-CN" altLang="en-US" i="1" noProof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琼斯先生（美国经理）当众表扬苏奇木柘（日本员工）工作做得很棒，本以为木柘会高兴地接受，却不料</a:t>
            </a:r>
            <a:r>
              <a:rPr lang="en-US" altLang="zh-CN" i="1" noProof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endParaRPr lang="zh-CN" altLang="en-US" noProof="1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defRPr/>
            </a:pPr>
            <a:r>
              <a:rPr lang="zh-CN" altLang="en-US" sz="35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MS Mincho" pitchFamily="49" charset="-128"/>
              </a:rPr>
              <a:t>案例一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90C4A52A-BC11-621A-F1BA-CEF283C38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</a:t>
            </a:r>
            <a:r>
              <a:rPr lang="en-US" altLang="zh-CN"/>
              <a:t>Questions for discussion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65C94726-71B4-40E2-39BE-31ABB7CDC6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50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1</a:t>
            </a:r>
            <a:r>
              <a:rPr lang="zh-CN" altLang="en-US" sz="350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．</a:t>
            </a:r>
            <a:r>
              <a:rPr lang="en-US" altLang="zh-CN" sz="350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Why was the conversation between Mr. Sugimoto not so pleasant?</a:t>
            </a:r>
          </a:p>
          <a:p>
            <a:r>
              <a:rPr lang="en-US" altLang="zh-CN" sz="350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2</a:t>
            </a:r>
            <a:r>
              <a:rPr lang="zh-CN" altLang="en-US" sz="350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．</a:t>
            </a:r>
            <a:r>
              <a:rPr lang="en-US" altLang="zh-CN" sz="350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If you were Mr. Sugimoto ,would you accept praise from Mr. Jones in public workplaces?</a:t>
            </a:r>
          </a:p>
          <a:p>
            <a:r>
              <a:rPr lang="en-US" altLang="zh-CN" sz="350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3. If you were Mr. Jones ,how would you deal with the situation more appropriately ? 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86594A1-16C3-90BD-FE08-DE998730E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                          矛盾冲突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A6B0C3E5-42D1-86E6-FB40-CC4D11A9E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7901" y="1449389"/>
            <a:ext cx="9682899" cy="49672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dirty="0">
                <a:solidFill>
                  <a:srgbClr val="0000CC"/>
                </a:solidFill>
              </a:rPr>
              <a:t>案例主体</a:t>
            </a:r>
            <a:r>
              <a:rPr lang="en-US" altLang="zh-CN" dirty="0">
                <a:solidFill>
                  <a:srgbClr val="0000CC"/>
                </a:solidFill>
              </a:rPr>
              <a:t>:</a:t>
            </a:r>
            <a:r>
              <a:rPr lang="zh-CN" altLang="en-US" dirty="0">
                <a:solidFill>
                  <a:srgbClr val="FF0000"/>
                </a:solidFill>
              </a:rPr>
              <a:t>美国人</a:t>
            </a:r>
            <a:r>
              <a:rPr lang="zh-CN" altLang="en-US" dirty="0">
                <a:solidFill>
                  <a:srgbClr val="0000CC"/>
                </a:solidFill>
              </a:rPr>
              <a:t>与</a:t>
            </a:r>
            <a:r>
              <a:rPr lang="zh-CN" altLang="en-US" dirty="0">
                <a:solidFill>
                  <a:srgbClr val="9900CC"/>
                </a:solidFill>
              </a:rPr>
              <a:t>日本人</a:t>
            </a:r>
            <a:endParaRPr lang="zh-CN" altLang="en-US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dirty="0">
                <a:solidFill>
                  <a:srgbClr val="0000CC"/>
                </a:solidFill>
              </a:rPr>
              <a:t>问       题</a:t>
            </a:r>
            <a:r>
              <a:rPr lang="en-US" altLang="zh-CN" dirty="0">
                <a:solidFill>
                  <a:srgbClr val="0000CC"/>
                </a:solidFill>
              </a:rPr>
              <a:t>:</a:t>
            </a:r>
            <a:r>
              <a:rPr lang="zh-CN" altLang="en-US" dirty="0">
                <a:solidFill>
                  <a:srgbClr val="0000CC"/>
                </a:solidFill>
              </a:rPr>
              <a:t>公众场合的欣赏和赞扬是否合适</a:t>
            </a:r>
          </a:p>
          <a:p>
            <a:pPr>
              <a:lnSpc>
                <a:spcPct val="90000"/>
              </a:lnSpc>
              <a:defRPr/>
            </a:pPr>
            <a:endParaRPr lang="zh-CN" altLang="en-US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dirty="0">
                <a:solidFill>
                  <a:srgbClr val="F7171C"/>
                </a:solidFill>
              </a:rPr>
              <a:t>个人</a:t>
            </a:r>
            <a:r>
              <a:rPr lang="en-US" altLang="zh-CN" dirty="0"/>
              <a:t>VS </a:t>
            </a:r>
            <a:r>
              <a:rPr lang="zh-CN" altLang="en-US" dirty="0">
                <a:solidFill>
                  <a:srgbClr val="9900CC"/>
                </a:solidFill>
              </a:rPr>
              <a:t>集体</a:t>
            </a:r>
          </a:p>
          <a:p>
            <a:pPr>
              <a:lnSpc>
                <a:spcPct val="90000"/>
              </a:lnSpc>
              <a:defRPr/>
            </a:pPr>
            <a:r>
              <a:rPr lang="zh-CN" altLang="en-US" dirty="0">
                <a:solidFill>
                  <a:srgbClr val="FF0000"/>
                </a:solidFill>
              </a:rPr>
              <a:t>冲突事件：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altLang="zh-CN" dirty="0">
                <a:solidFill>
                  <a:srgbClr val="FF0000"/>
                </a:solidFill>
              </a:rPr>
              <a:t>     </a:t>
            </a:r>
            <a:r>
              <a:rPr lang="zh-CN" altLang="en-US" dirty="0">
                <a:solidFill>
                  <a:srgbClr val="FF0000"/>
                </a:solidFill>
              </a:rPr>
              <a:t>美国人（琼斯）</a:t>
            </a:r>
            <a:r>
              <a:rPr lang="zh-CN" altLang="en-US" dirty="0"/>
              <a:t>公众场合表扬</a:t>
            </a:r>
            <a:r>
              <a:rPr lang="zh-CN" altLang="en-US" dirty="0">
                <a:solidFill>
                  <a:srgbClr val="9900CC"/>
                </a:solidFill>
              </a:rPr>
              <a:t>日本人（</a:t>
            </a:r>
            <a:r>
              <a:rPr lang="zh-CN" altLang="en-US" dirty="0"/>
              <a:t>苏奇木柘）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zh-CN" altLang="en-US" dirty="0">
                <a:solidFill>
                  <a:srgbClr val="FF0000"/>
                </a:solidFill>
              </a:rPr>
              <a:t>美国人</a:t>
            </a:r>
            <a:r>
              <a:rPr lang="zh-CN" altLang="en-US" dirty="0"/>
              <a:t>肯定工作，认可个人；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en-US" altLang="zh-CN" dirty="0">
                <a:solidFill>
                  <a:srgbClr val="9900CC"/>
                </a:solidFill>
              </a:rPr>
              <a:t>         </a:t>
            </a:r>
            <a:r>
              <a:rPr lang="zh-CN" altLang="en-US" dirty="0">
                <a:solidFill>
                  <a:srgbClr val="9900CC"/>
                </a:solidFill>
              </a:rPr>
              <a:t>日本人</a:t>
            </a:r>
            <a:r>
              <a:rPr lang="zh-CN" altLang="en-US" dirty="0"/>
              <a:t>遮掩不好意思，一句话不说就走）</a:t>
            </a:r>
          </a:p>
          <a:p>
            <a:pPr>
              <a:lnSpc>
                <a:spcPct val="90000"/>
              </a:lnSpc>
              <a:defRPr/>
            </a:pPr>
            <a:r>
              <a:rPr lang="zh-CN" altLang="en-US" dirty="0"/>
              <a:t>问题：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en-US" altLang="zh-CN" dirty="0"/>
              <a:t>     </a:t>
            </a:r>
            <a:r>
              <a:rPr lang="zh-CN" altLang="en-US" dirty="0">
                <a:solidFill>
                  <a:srgbClr val="FF0000"/>
                </a:solidFill>
              </a:rPr>
              <a:t>美国</a:t>
            </a:r>
            <a:r>
              <a:rPr lang="en-US" altLang="zh-CN" dirty="0">
                <a:solidFill>
                  <a:srgbClr val="FF0000"/>
                </a:solidFill>
              </a:rPr>
              <a:t>--</a:t>
            </a:r>
            <a:r>
              <a:rPr lang="zh-CN" altLang="en-US" dirty="0">
                <a:solidFill>
                  <a:srgbClr val="FF0000"/>
                </a:solidFill>
              </a:rPr>
              <a:t>个人</a:t>
            </a:r>
            <a:r>
              <a:rPr lang="zh-CN" altLang="en-US" dirty="0"/>
              <a:t>，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en-US" altLang="zh-CN" dirty="0">
                <a:solidFill>
                  <a:srgbClr val="9900CC"/>
                </a:solidFill>
              </a:rPr>
              <a:t>    </a:t>
            </a:r>
            <a:r>
              <a:rPr lang="zh-CN" altLang="en-US" dirty="0">
                <a:solidFill>
                  <a:srgbClr val="9900CC"/>
                </a:solidFill>
              </a:rPr>
              <a:t>日本人</a:t>
            </a:r>
            <a:r>
              <a:rPr lang="en-US" altLang="zh-CN" dirty="0">
                <a:solidFill>
                  <a:srgbClr val="9900CC"/>
                </a:solidFill>
              </a:rPr>
              <a:t>--</a:t>
            </a:r>
            <a:r>
              <a:rPr lang="zh-CN" altLang="en-US" dirty="0">
                <a:solidFill>
                  <a:srgbClr val="FF0000"/>
                </a:solidFill>
              </a:rPr>
              <a:t>个人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9900CC"/>
                </a:solidFill>
              </a:rPr>
              <a:t>集体</a:t>
            </a:r>
            <a:r>
              <a:rPr lang="zh-CN" altLang="en-US" dirty="0"/>
              <a:t>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F6FDA8F-B979-745D-4AEB-4917BAAF7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                         原因分析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62432C9-BCE9-F2E2-B0AB-684A524361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81199" y="1449389"/>
            <a:ext cx="9726891" cy="46767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b="1" noProof="1"/>
          </a:p>
          <a:p>
            <a:pPr>
              <a:defRPr/>
            </a:pPr>
            <a:r>
              <a:rPr lang="zh-CN" altLang="en-US" b="1" noProof="1">
                <a:solidFill>
                  <a:srgbClr val="FF0000"/>
                </a:solidFill>
              </a:rPr>
              <a:t>个人主义</a:t>
            </a:r>
            <a:r>
              <a:rPr lang="en-US" altLang="zh-CN" b="1" noProof="1"/>
              <a:t>VS</a:t>
            </a:r>
            <a:r>
              <a:rPr lang="zh-CN" altLang="en-US" b="1" noProof="1">
                <a:solidFill>
                  <a:srgbClr val="9900CC"/>
                </a:solidFill>
              </a:rPr>
              <a:t>集体主义 </a:t>
            </a:r>
            <a:r>
              <a:rPr lang="zh-CN" altLang="en-US" b="1" noProof="1"/>
              <a:t>  </a:t>
            </a:r>
          </a:p>
          <a:p>
            <a:pPr>
              <a:defRPr/>
            </a:pPr>
            <a:r>
              <a:rPr lang="zh-CN" altLang="en-US" b="1" noProof="1">
                <a:solidFill>
                  <a:srgbClr val="FF0000"/>
                </a:solidFill>
              </a:rPr>
              <a:t>美国</a:t>
            </a:r>
            <a:r>
              <a:rPr lang="en-US" altLang="zh-CN" b="1" noProof="1">
                <a:solidFill>
                  <a:srgbClr val="FF0000"/>
                </a:solidFill>
              </a:rPr>
              <a:t>-</a:t>
            </a:r>
            <a:r>
              <a:rPr lang="zh-CN" altLang="en-US" b="1" noProof="1"/>
              <a:t>鼓励</a:t>
            </a:r>
            <a:r>
              <a:rPr lang="zh-CN" altLang="en-US" b="1" noProof="1">
                <a:solidFill>
                  <a:srgbClr val="FF0000"/>
                </a:solidFill>
              </a:rPr>
              <a:t>个人</a:t>
            </a:r>
            <a:r>
              <a:rPr lang="zh-CN" altLang="en-US" b="1" noProof="1"/>
              <a:t>创新 竞争 业绩优异公众面前受到表扬</a:t>
            </a:r>
            <a:r>
              <a:rPr lang="en-US" altLang="zh-CN" b="1" noProof="1"/>
              <a:t>---</a:t>
            </a:r>
          </a:p>
          <a:p>
            <a:pPr marL="0" indent="0">
              <a:buNone/>
              <a:defRPr/>
            </a:pPr>
            <a:r>
              <a:rPr lang="en-US" altLang="zh-CN" b="1" noProof="1"/>
              <a:t>           </a:t>
            </a:r>
            <a:r>
              <a:rPr lang="zh-CN" altLang="en-US" b="1" noProof="1"/>
              <a:t>自豪（上级认可，同事榜样，实现自我价值）</a:t>
            </a:r>
            <a:endParaRPr lang="en-US" altLang="zh-CN" b="1" noProof="1"/>
          </a:p>
          <a:p>
            <a:pPr marL="0" indent="0">
              <a:buNone/>
              <a:defRPr/>
            </a:pPr>
            <a:endParaRPr lang="zh-CN" altLang="en-US" b="1" noProof="1"/>
          </a:p>
          <a:p>
            <a:pPr>
              <a:defRPr/>
            </a:pPr>
            <a:r>
              <a:rPr lang="zh-CN" altLang="en-US" b="1" noProof="1">
                <a:solidFill>
                  <a:srgbClr val="9900CC"/>
                </a:solidFill>
              </a:rPr>
              <a:t>日本</a:t>
            </a:r>
            <a:r>
              <a:rPr lang="en-US" altLang="zh-CN" b="1" noProof="1">
                <a:solidFill>
                  <a:srgbClr val="9900CC"/>
                </a:solidFill>
              </a:rPr>
              <a:t>-</a:t>
            </a:r>
            <a:r>
              <a:rPr lang="zh-CN" altLang="en-US" b="1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集体主义  </a:t>
            </a:r>
            <a:r>
              <a:rPr lang="zh-CN" altLang="en-US" b="1" noProof="1"/>
              <a:t>个人忠实于集体，内部成员团结一致，</a:t>
            </a:r>
            <a:endParaRPr lang="en-US" altLang="zh-CN" b="1" noProof="1"/>
          </a:p>
          <a:p>
            <a:pPr marL="0" indent="0">
              <a:buNone/>
              <a:defRPr/>
            </a:pPr>
            <a:r>
              <a:rPr lang="en-US" altLang="zh-CN" b="1" noProof="1"/>
              <a:t>                            </a:t>
            </a:r>
            <a:r>
              <a:rPr lang="zh-CN" altLang="en-US" b="1" noProof="1"/>
              <a:t>不倾向于突出个人，而强调集体协作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zh-CN" altLang="en-US" b="1" noProof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1825</Words>
  <Application>Microsoft Office PowerPoint</Application>
  <PresentationFormat>宽屏</PresentationFormat>
  <Paragraphs>307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8" baseType="lpstr">
      <vt:lpstr>Helvetica Neue</vt:lpstr>
      <vt:lpstr>MS Mincho</vt:lpstr>
      <vt:lpstr>Noto Sans SC</vt:lpstr>
      <vt:lpstr>等线</vt:lpstr>
      <vt:lpstr>等线 Light</vt:lpstr>
      <vt:lpstr>黑体</vt:lpstr>
      <vt:lpstr>华文楷体</vt:lpstr>
      <vt:lpstr>华文宋体</vt:lpstr>
      <vt:lpstr>楷体</vt:lpstr>
      <vt:lpstr>宋体</vt:lpstr>
      <vt:lpstr>Microsoft Yahei</vt:lpstr>
      <vt:lpstr>Microsoft Yahei</vt:lpstr>
      <vt:lpstr>Arial</vt:lpstr>
      <vt:lpstr>Verdana</vt:lpstr>
      <vt:lpstr>Wingdings</vt:lpstr>
      <vt:lpstr>Office 主题​​</vt:lpstr>
      <vt:lpstr>       Intercultural Business    Communication: Cases and Analyses </vt:lpstr>
      <vt:lpstr>PowerPoint 演示文稿</vt:lpstr>
      <vt:lpstr>跨文化管理</vt:lpstr>
      <vt:lpstr>包容  超越</vt:lpstr>
      <vt:lpstr>跨文化管理活动 </vt:lpstr>
      <vt:lpstr>               表扬和欣赏在什么场合</vt:lpstr>
      <vt:lpstr>                         Questions for discussion</vt:lpstr>
      <vt:lpstr>                                                   矛盾冲突</vt:lpstr>
      <vt:lpstr>                                                  原因分析 </vt:lpstr>
      <vt:lpstr>霍夫斯泰德</vt:lpstr>
      <vt:lpstr>个人主义指数 –文化的主要变量</vt:lpstr>
      <vt:lpstr>PowerPoint 演示文稿</vt:lpstr>
      <vt:lpstr>体现</vt:lpstr>
      <vt:lpstr>文化的识别维度</vt:lpstr>
      <vt:lpstr>六维度</vt:lpstr>
      <vt:lpstr>6维度</vt:lpstr>
      <vt:lpstr>PowerPoint 演示文稿</vt:lpstr>
      <vt:lpstr>个人独立化</vt:lpstr>
      <vt:lpstr>PowerPoint 演示文稿</vt:lpstr>
      <vt:lpstr>PowerPoint 演示文稿</vt:lpstr>
      <vt:lpstr>                                                文化沟通 </vt:lpstr>
      <vt:lpstr>PowerPoint 演示文稿</vt:lpstr>
      <vt:lpstr>Should the Culprit be Punished? </vt:lpstr>
      <vt:lpstr>                         Questions for discussion</vt:lpstr>
      <vt:lpstr>                                                   矛盾冲突</vt:lpstr>
      <vt:lpstr>                                                  原因分析 </vt:lpstr>
      <vt:lpstr>PowerPoint 演示文稿</vt:lpstr>
      <vt:lpstr>PowerPoint 演示文稿</vt:lpstr>
      <vt:lpstr>                                                     文化沟通    </vt:lpstr>
      <vt:lpstr>                                         按绩取酬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Questions for discussion</vt:lpstr>
      <vt:lpstr>                                                   矛盾冲突</vt:lpstr>
      <vt:lpstr>PowerPoint 演示文稿</vt:lpstr>
      <vt:lpstr>PowerPoint 演示文稿</vt:lpstr>
      <vt:lpstr>PowerPoint 演示文稿</vt:lpstr>
      <vt:lpstr>遥远的欧洲有一个中国，叫意大利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Ding Junling</dc:creator>
  <cp:lastModifiedBy>Ding Junling</cp:lastModifiedBy>
  <cp:revision>3</cp:revision>
  <dcterms:created xsi:type="dcterms:W3CDTF">2025-04-01T09:11:14Z</dcterms:created>
  <dcterms:modified xsi:type="dcterms:W3CDTF">2025-06-18T05:44:52Z</dcterms:modified>
</cp:coreProperties>
</file>