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8" r:id="rId5"/>
    <p:sldMasterId id="2147483711" r:id="rId6"/>
    <p:sldMasterId id="2147483737" r:id="rId7"/>
  </p:sldMasterIdLst>
  <p:notesMasterIdLst>
    <p:notesMasterId r:id="rId67"/>
  </p:notesMasterIdLst>
  <p:sldIdLst>
    <p:sldId id="259" r:id="rId8"/>
    <p:sldId id="260" r:id="rId9"/>
    <p:sldId id="927" r:id="rId10"/>
    <p:sldId id="667" r:id="rId11"/>
    <p:sldId id="1160" r:id="rId12"/>
    <p:sldId id="1177" r:id="rId13"/>
    <p:sldId id="844" r:id="rId14"/>
    <p:sldId id="1161" r:id="rId15"/>
    <p:sldId id="1158" r:id="rId16"/>
    <p:sldId id="1173" r:id="rId17"/>
    <p:sldId id="1174" r:id="rId18"/>
    <p:sldId id="1175" r:id="rId19"/>
    <p:sldId id="1159" r:id="rId20"/>
    <p:sldId id="847" r:id="rId21"/>
    <p:sldId id="848" r:id="rId22"/>
    <p:sldId id="1083" r:id="rId23"/>
    <p:sldId id="849" r:id="rId24"/>
    <p:sldId id="1165" r:id="rId25"/>
    <p:sldId id="1009" r:id="rId26"/>
    <p:sldId id="917" r:id="rId27"/>
    <p:sldId id="1178" r:id="rId28"/>
    <p:sldId id="918" r:id="rId29"/>
    <p:sldId id="1176" r:id="rId30"/>
    <p:sldId id="919" r:id="rId31"/>
    <p:sldId id="920" r:id="rId32"/>
    <p:sldId id="1169" r:id="rId33"/>
    <p:sldId id="1171" r:id="rId34"/>
    <p:sldId id="1170" r:id="rId35"/>
    <p:sldId id="921" r:id="rId36"/>
    <p:sldId id="923" r:id="rId37"/>
    <p:sldId id="924" r:id="rId38"/>
    <p:sldId id="925" r:id="rId39"/>
    <p:sldId id="926" r:id="rId40"/>
    <p:sldId id="768" r:id="rId41"/>
    <p:sldId id="922" r:id="rId42"/>
    <p:sldId id="1011" r:id="rId43"/>
    <p:sldId id="1172" r:id="rId44"/>
    <p:sldId id="1012" r:id="rId45"/>
    <p:sldId id="1168" r:id="rId46"/>
    <p:sldId id="1167" r:id="rId47"/>
    <p:sldId id="1010" r:id="rId48"/>
    <p:sldId id="701" r:id="rId49"/>
    <p:sldId id="850" r:id="rId50"/>
    <p:sldId id="715" r:id="rId51"/>
    <p:sldId id="727" r:id="rId52"/>
    <p:sldId id="728" r:id="rId53"/>
    <p:sldId id="1014" r:id="rId54"/>
    <p:sldId id="1016" r:id="rId55"/>
    <p:sldId id="1017" r:id="rId56"/>
    <p:sldId id="732" r:id="rId57"/>
    <p:sldId id="733" r:id="rId58"/>
    <p:sldId id="736" r:id="rId59"/>
    <p:sldId id="274" r:id="rId60"/>
    <p:sldId id="1021" r:id="rId61"/>
    <p:sldId id="1022" r:id="rId62"/>
    <p:sldId id="745" r:id="rId63"/>
    <p:sldId id="722" r:id="rId64"/>
    <p:sldId id="796" r:id="rId65"/>
    <p:sldId id="749" r:id="rId66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FF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6" d="100"/>
          <a:sy n="86" d="100"/>
        </p:scale>
        <p:origin x="1382" y="62"/>
      </p:cViewPr>
      <p:guideLst>
        <p:guide orient="horz" pos="211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2025-06-18</a:t>
            </a:fld>
            <a:endParaRPr lang="zh-CN" altLang="en-US" strike="noStrike" noProof="1"/>
          </a:p>
        </p:txBody>
      </p:sp>
      <p:sp>
        <p:nvSpPr>
          <p:cNvPr id="2560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60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1986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r>
              <a:rPr lang="zh-CN" altLang="en-US" dirty="0">
                <a:latin typeface="Arial" panose="020B0604020202020204" pitchFamily="34" charset="0"/>
              </a:rPr>
              <a:t>较多的非言语编码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2049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 algn="ctr">
              <a:buClrTx/>
              <a:buSzTx/>
              <a:buFontTx/>
              <a:defRPr sz="3600" b="1"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2051" name="副标题 2050"/>
          <p:cNvSpPr>
            <a:spLocks noGrp="1"/>
          </p:cNvSpPr>
          <p:nvPr>
            <p:ph type="subTitle" idx="1"/>
          </p:nvPr>
        </p:nvSpPr>
        <p:spPr>
          <a:xfrm>
            <a:off x="1371600" y="3789363"/>
            <a:ext cx="6400800" cy="12239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1pPr>
            <a:lvl2pPr marL="457200" lvl="1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lvl="2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lvl="3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lvl="4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2052" name="日期占位符 2051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pPr fontAlgn="base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2025-06-18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2053" name="页脚占位符 2052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2054" name="灯片编号占位符 2053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56">
    <p:comb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56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56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6145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 algn="ctr">
              <a:buClrTx/>
              <a:buSzTx/>
              <a:buFontTx/>
              <a:defRPr sz="3600" b="1"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6147" name="副标题 6146"/>
          <p:cNvSpPr>
            <a:spLocks noGrp="1"/>
          </p:cNvSpPr>
          <p:nvPr>
            <p:ph type="subTitle" idx="1"/>
          </p:nvPr>
        </p:nvSpPr>
        <p:spPr>
          <a:xfrm>
            <a:off x="1371600" y="3789363"/>
            <a:ext cx="6400800" cy="12239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1pPr>
            <a:lvl2pPr marL="457200" lvl="1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lvl="2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lvl="3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lvl="4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6148" name="日期占位符 614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149" name="页脚占位符 614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150" name="灯片编号占位符 614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56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4337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 algn="ctr">
              <a:buClrTx/>
              <a:buSzTx/>
              <a:buFontTx/>
              <a:defRPr sz="3600" b="1"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4339" name="副标题 14338"/>
          <p:cNvSpPr>
            <a:spLocks noGrp="1"/>
          </p:cNvSpPr>
          <p:nvPr>
            <p:ph type="subTitle" idx="1"/>
          </p:nvPr>
        </p:nvSpPr>
        <p:spPr>
          <a:xfrm>
            <a:off x="1371600" y="3789363"/>
            <a:ext cx="6400800" cy="12239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1pPr>
            <a:lvl2pPr marL="457200" lvl="1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lvl="2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lvl="3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lvl="4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340" name="日期占位符 14339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4341" name="页脚占位符 1434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4342" name="灯片编号占位符 1434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56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4337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 algn="ctr">
              <a:buClrTx/>
              <a:buSzTx/>
              <a:buFontTx/>
              <a:defRPr sz="3600" b="1"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4339" name="副标题 14338"/>
          <p:cNvSpPr>
            <a:spLocks noGrp="1"/>
          </p:cNvSpPr>
          <p:nvPr>
            <p:ph type="subTitle" idx="1"/>
          </p:nvPr>
        </p:nvSpPr>
        <p:spPr>
          <a:xfrm>
            <a:off x="1371600" y="3789363"/>
            <a:ext cx="6400800" cy="12239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1pPr>
            <a:lvl2pPr marL="457200" lvl="1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lvl="2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lvl="3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lvl="4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340" name="日期占位符 14339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4341" name="页脚占位符 1434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4342" name="灯片编号占位符 1434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56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4337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 algn="ctr">
              <a:buClrTx/>
              <a:buSzTx/>
              <a:buFontTx/>
              <a:defRPr sz="3600" b="1"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4339" name="副标题 14338"/>
          <p:cNvSpPr>
            <a:spLocks noGrp="1"/>
          </p:cNvSpPr>
          <p:nvPr>
            <p:ph type="subTitle" idx="1"/>
          </p:nvPr>
        </p:nvSpPr>
        <p:spPr>
          <a:xfrm>
            <a:off x="1371600" y="3789363"/>
            <a:ext cx="6400800" cy="12239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1pPr>
            <a:lvl2pPr marL="457200" lvl="1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lvl="2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lvl="3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lvl="4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340" name="日期占位符 14339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4341" name="页脚占位符 1434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4342" name="灯片编号占位符 1434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56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>
  <p:cSld name="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4337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 algn="ctr">
              <a:buClrTx/>
              <a:buSzTx/>
              <a:buFontTx/>
              <a:defRPr sz="3600" b="1"/>
            </a:lvl1pPr>
          </a:lstStyle>
          <a:p>
            <a:pPr lvl="0"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14339" name="副标题 14338"/>
          <p:cNvSpPr>
            <a:spLocks noGrp="1"/>
          </p:cNvSpPr>
          <p:nvPr>
            <p:ph type="subTitle" idx="1"/>
          </p:nvPr>
        </p:nvSpPr>
        <p:spPr>
          <a:xfrm>
            <a:off x="1371600" y="3789363"/>
            <a:ext cx="6400800" cy="12239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1pPr>
            <a:lvl2pPr marL="457200" lvl="1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lvl="2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lvl="3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lvl="4" indent="0" algn="ctr">
              <a:buClrTx/>
              <a:buSzTx/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14340" name="日期占位符 14339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4341" name="页脚占位符 1434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pPr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4342" name="灯片编号占位符 1434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pPr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56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56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6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226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0028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3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0070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2329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6109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17042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6425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853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818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56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025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426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3556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fld id="{BB962C8B-B14F-4D97-AF65-F5344CB8AC3E}" type="datetime1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2025-06-18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3556">
    <p:comb/>
  </p:transition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51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512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5124" name="日期占位符 5123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125" name="页脚占位符 5124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126" name="灯片编号占位符 512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33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1331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3316" name="日期占位符 13315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3317" name="页脚占位符 1331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3318" name="灯片编号占位符 1331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33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099" name="文本占位符 1331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3316" name="日期占位符 13315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3317" name="页脚占位符 1331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3318" name="灯片编号占位符 1331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33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5123" name="文本占位符 1331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3316" name="日期占位符 13315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3317" name="页脚占位符 1331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3318" name="灯片编号占位符 1331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33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6147" name="文本占位符 13314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3316" name="日期占位符 13315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3317" name="页脚占位符 13316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3318" name="灯片编号占位符 13317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200" b="0" i="0" u="none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9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image.baidu.com/i?ct=503316480&amp;z=0&amp;tn=baiduimagedetail&amp;word=%BA%CF%D7%F7%B9%B2%D3%AE&amp;in=24512&amp;cl=2&amp;lm=-1&amp;pn=21&amp;rn=1&amp;di=12389647821&amp;ln=2000&amp;fr=&amp;fmq=&amp;ic=&amp;s=&amp;se=&amp;sme=0&amp;tab=&amp;width=&amp;height=&amp;face=&amp;is=&amp;istype=2" TargetMode="External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标题 16385"/>
          <p:cNvSpPr>
            <a:spLocks noGrp="1"/>
          </p:cNvSpPr>
          <p:nvPr>
            <p:ph type="ctrTitle"/>
          </p:nvPr>
        </p:nvSpPr>
        <p:spPr>
          <a:xfrm>
            <a:off x="684213" y="730250"/>
            <a:ext cx="7772400" cy="2735263"/>
          </a:xfrm>
        </p:spPr>
        <p:txBody>
          <a:bodyPr anchor="ctr"/>
          <a:lstStyle/>
          <a:p>
            <a:pPr defTabSz="914400">
              <a:buSzTx/>
            </a:pPr>
            <a:r>
              <a:rPr lang="zh-CN" altLang="en-US" sz="4000" kern="1200" baseline="0" dirty="0">
                <a:latin typeface="+mj-lt"/>
                <a:ea typeface="+mj-ea"/>
                <a:cs typeface="+mj-cs"/>
              </a:rPr>
              <a:t> </a:t>
            </a:r>
            <a:r>
              <a:rPr lang="zh-CN" altLang="en-US" sz="40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</a:t>
            </a:r>
            <a:br>
              <a:rPr lang="zh-CN" altLang="en-US" sz="40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zh-CN" altLang="en-US" sz="40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Inter</a:t>
            </a:r>
            <a:r>
              <a:rPr lang="en-US" altLang="zh-CN" sz="40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cultural B</a:t>
            </a:r>
            <a:r>
              <a:rPr lang="zh-CN" altLang="en-US" sz="40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</a:t>
            </a:r>
            <a:r>
              <a:rPr lang="en-US" altLang="zh-CN" sz="40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siness</a:t>
            </a:r>
            <a:r>
              <a:rPr lang="zh-CN" altLang="en-US" sz="40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C</a:t>
            </a:r>
            <a:r>
              <a:rPr lang="en-US" altLang="zh-CN" sz="40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ommunication:</a:t>
            </a:r>
            <a:br>
              <a:rPr lang="en-US" altLang="zh-CN" sz="40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zh-CN" sz="40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Cases and Analyses</a:t>
            </a:r>
            <a:br>
              <a:rPr lang="zh-CN" altLang="en-US" sz="320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zh-CN" altLang="en-US" sz="3200" kern="12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6626" name="副标题 16386"/>
          <p:cNvSpPr>
            <a:spLocks noGrp="1"/>
          </p:cNvSpPr>
          <p:nvPr>
            <p:ph type="subTitle" idx="1"/>
          </p:nvPr>
        </p:nvSpPr>
        <p:spPr>
          <a:xfrm>
            <a:off x="2268538" y="3357563"/>
            <a:ext cx="6508750" cy="1079500"/>
          </a:xfrm>
        </p:spPr>
        <p:txBody>
          <a:bodyPr anchor="t"/>
          <a:lstStyle/>
          <a:p>
            <a:pPr defTabSz="914400">
              <a:buSzTx/>
            </a:pPr>
            <a:r>
              <a:rPr lang="zh-CN" altLang="en-US" kern="1200" baseline="0" dirty="0">
                <a:latin typeface="+mn-lt"/>
                <a:ea typeface="+mn-ea"/>
                <a:cs typeface="+mn-cs"/>
              </a:rPr>
              <a:t>                                          </a:t>
            </a:r>
          </a:p>
          <a:p>
            <a:pPr defTabSz="914400">
              <a:buSzTx/>
            </a:pPr>
            <a:r>
              <a:rPr lang="en-US" altLang="zh-CN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2025.3-2025.6</a:t>
            </a:r>
          </a:p>
          <a:p>
            <a:pPr defTabSz="914400">
              <a:buSzTx/>
            </a:pPr>
            <a:endParaRPr lang="zh-CN" altLang="en-US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914400">
              <a:buSzTx/>
            </a:pPr>
            <a:endParaRPr lang="zh-CN" altLang="en-US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914400">
              <a:buSzTx/>
            </a:pPr>
            <a:endParaRPr lang="zh-CN" altLang="en-US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627" name="文本框 16387"/>
          <p:cNvSpPr txBox="1"/>
          <p:nvPr/>
        </p:nvSpPr>
        <p:spPr>
          <a:xfrm>
            <a:off x="2771775" y="3357563"/>
            <a:ext cx="4176713" cy="3667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3556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6E629E-D5B3-AC0F-F895-46B3FE580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altLang="zh-CN" sz="2000" dirty="0">
              <a:solidFill>
                <a:srgbClr val="00B050"/>
              </a:solidFill>
              <a:latin typeface="Arial"/>
              <a:ea typeface="微软雅黑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zh-CN" altLang="en-US" sz="4000" dirty="0">
                <a:solidFill>
                  <a:srgbClr val="00B050"/>
                </a:solidFill>
                <a:latin typeface="Arial"/>
                <a:ea typeface="微软雅黑"/>
              </a:rPr>
              <a:t>问 </a:t>
            </a:r>
            <a:r>
              <a:rPr lang="en-US" altLang="zh-CN" sz="4000" dirty="0">
                <a:solidFill>
                  <a:srgbClr val="00B050"/>
                </a:solidFill>
                <a:latin typeface="Arial"/>
                <a:ea typeface="微软雅黑"/>
              </a:rPr>
              <a:t>--</a:t>
            </a:r>
            <a:r>
              <a:rPr lang="zh-CN" altLang="en-US" sz="4000" dirty="0">
                <a:solidFill>
                  <a:srgbClr val="00B050"/>
                </a:solidFill>
                <a:latin typeface="Arial"/>
                <a:ea typeface="微软雅黑"/>
              </a:rPr>
              <a:t> </a:t>
            </a:r>
            <a:r>
              <a:rPr lang="zh-CN" altLang="en-US" sz="4000" dirty="0">
                <a:solidFill>
                  <a:srgbClr val="FF0000"/>
                </a:solidFill>
                <a:latin typeface="Arial"/>
                <a:ea typeface="微软雅黑"/>
              </a:rPr>
              <a:t>答</a:t>
            </a:r>
            <a:endParaRPr lang="en-US" altLang="zh-CN" sz="4000" dirty="0">
              <a:solidFill>
                <a:srgbClr val="FF0000"/>
              </a:solidFill>
              <a:latin typeface="Arial"/>
              <a:ea typeface="微软雅黑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美国朋友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关切而又肯定地：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您一定很累了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                            老人：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可以。 应该是。还好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。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382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307F74-4D16-5D28-7031-3B8AC82B9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4000" dirty="0">
                <a:solidFill>
                  <a:srgbClr val="FF0000"/>
                </a:solidFill>
              </a:rPr>
              <a:t>情景</a:t>
            </a:r>
            <a:endParaRPr lang="en-US" altLang="zh-CN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4400" dirty="0">
                <a:solidFill>
                  <a:srgbClr val="FF0000"/>
                </a:solidFill>
              </a:rPr>
              <a:t>              </a:t>
            </a:r>
            <a:r>
              <a:rPr lang="zh-CN" altLang="en-US" sz="2800" dirty="0">
                <a:solidFill>
                  <a:srgbClr val="FF0000"/>
                </a:solidFill>
              </a:rPr>
              <a:t>老人：</a:t>
            </a:r>
            <a:r>
              <a:rPr lang="zh-CN" altLang="en-US" sz="2800" dirty="0"/>
              <a:t>年事已高；飞行时间加上机场停留已超过24小时；夜晚抵达；迟缓目光；显而易见。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        </a:t>
            </a:r>
            <a:r>
              <a:rPr lang="zh-CN" altLang="en-US" sz="2800" dirty="0"/>
              <a:t>同机</a:t>
            </a:r>
            <a:r>
              <a:rPr lang="zh-CN" altLang="en-US" sz="2800" dirty="0">
                <a:solidFill>
                  <a:srgbClr val="00B050"/>
                </a:solidFill>
              </a:rPr>
              <a:t>美国人：</a:t>
            </a:r>
            <a:r>
              <a:rPr lang="zh-CN" altLang="en-US" sz="2800" dirty="0"/>
              <a:t>抱怨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                          </a:t>
            </a:r>
            <a:r>
              <a:rPr lang="zh-CN" altLang="en-US" sz="2800" dirty="0"/>
              <a:t>“累！我一辈子没这么累过！”               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                          </a:t>
            </a:r>
            <a:r>
              <a:rPr lang="zh-CN" altLang="en-US" sz="2800" dirty="0"/>
              <a:t>“怀疑我的腿还能不能走路！”</a:t>
            </a:r>
            <a:endParaRPr lang="en-US" altLang="zh-CN" sz="2800" dirty="0"/>
          </a:p>
          <a:p>
            <a:pPr marL="0" indent="0">
              <a:buNone/>
            </a:pPr>
            <a:r>
              <a:rPr lang="en-US" altLang="zh-CN" sz="2800" dirty="0"/>
              <a:t>                               </a:t>
            </a:r>
            <a:r>
              <a:rPr lang="zh-CN" altLang="en-US" sz="2800" dirty="0"/>
              <a:t>“困 睁不开大漠戈壁”</a:t>
            </a:r>
            <a:endParaRPr lang="en-US" altLang="zh-CN" sz="2800" dirty="0"/>
          </a:p>
          <a:p>
            <a:pPr marL="0" indent="0">
              <a:buNone/>
            </a:pPr>
            <a:endParaRPr lang="zh-CN" altLang="en-US" sz="2800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377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1F0DF3-2E66-94AE-B601-8AD380565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美国朋友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的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感受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       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zh-CN" sz="2800" dirty="0">
                <a:solidFill>
                  <a:srgbClr val="000000"/>
                </a:solidFill>
                <a:latin typeface="Arial"/>
                <a:ea typeface="微软雅黑"/>
              </a:rPr>
              <a:t>             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吃惊 困惑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1908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1800" dirty="0"/>
              <a:t>A very distinguished 75-year old famous Chinese scholar and politician was being honored by a university in the eastern United States. He and his wife had just made the 21-hour flight from Beijing.,and they were met at an airport by some friends who exclaimed: </a:t>
            </a:r>
            <a:r>
              <a:rPr lang="zh-CN" altLang="en-US" sz="1800" dirty="0">
                <a:solidFill>
                  <a:srgbClr val="00B050"/>
                </a:solidFill>
              </a:rPr>
              <a:t>you must be very tired. </a:t>
            </a:r>
          </a:p>
          <a:p>
            <a:pPr>
              <a:lnSpc>
                <a:spcPct val="150000"/>
              </a:lnSpc>
            </a:pPr>
            <a:r>
              <a:rPr lang="zh-CN" altLang="en-US" sz="1800" dirty="0"/>
              <a:t>His response was: </a:t>
            </a:r>
            <a:r>
              <a:rPr lang="zh-CN" altLang="en-US" sz="1800" dirty="0">
                <a:solidFill>
                  <a:srgbClr val="FF0000"/>
                </a:solidFill>
              </a:rPr>
              <a:t>Keyi. It is possible. It is OK. </a:t>
            </a:r>
            <a:endParaRPr lang="zh-CN" altLang="en-US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标题 16896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38238"/>
          </a:xfrm>
        </p:spPr>
        <p:txBody>
          <a:bodyPr anchor="ctr"/>
          <a:lstStyle/>
          <a:p>
            <a:br>
              <a:rPr lang="zh-CN" altLang="en-US" sz="2800" b="1" dirty="0"/>
            </a:br>
            <a:r>
              <a:rPr lang="en-US" altLang="zh-CN" sz="2800" b="1" dirty="0"/>
              <a:t>Questions for discussion</a:t>
            </a:r>
            <a:br>
              <a:rPr lang="en-US" altLang="zh-CN" sz="2800" b="1" dirty="0"/>
            </a:br>
            <a:endParaRPr lang="zh-CN" altLang="en-US" sz="2800" b="1" dirty="0"/>
          </a:p>
        </p:txBody>
      </p:sp>
      <p:sp>
        <p:nvSpPr>
          <p:cNvPr id="26626" name="文本占位符 16896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does the old man’s answer mean?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zh-CN" sz="28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Whan aspects of culture result in the different answers between Americans and Chinese?</a:t>
            </a:r>
            <a:endParaRPr kumimoji="0" lang="zh-CN" altLang="en-US" sz="2800" b="1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16998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b="1" dirty="0"/>
              <a:t>矛盾冲突</a:t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32770" name="文本占位符 169986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zh-CN" altLang="en-US" dirty="0"/>
              <a:t>本案例中</a:t>
            </a:r>
            <a:endParaRPr lang="zh-CN" altLang="en-US" b="1" dirty="0"/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13CBA358-925B-36B4-5001-5985E3ABD6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775396"/>
              </p:ext>
            </p:extLst>
          </p:nvPr>
        </p:nvGraphicFramePr>
        <p:xfrm>
          <a:off x="611560" y="2636912"/>
          <a:ext cx="8229600" cy="2952327"/>
        </p:xfrm>
        <a:graphic>
          <a:graphicData uri="http://schemas.openxmlformats.org/drawingml/2006/table">
            <a:tbl>
              <a:tblPr firstRow="1" firstCol="1" bandRow="1"/>
              <a:tblGrid>
                <a:gridCol w="3888432">
                  <a:extLst>
                    <a:ext uri="{9D8B030D-6E8A-4147-A177-3AD203B41FA5}">
                      <a16:colId xmlns:a16="http://schemas.microsoft.com/office/drawing/2014/main" val="4070330047"/>
                    </a:ext>
                  </a:extLst>
                </a:gridCol>
                <a:gridCol w="4341168">
                  <a:extLst>
                    <a:ext uri="{9D8B030D-6E8A-4147-A177-3AD203B41FA5}">
                      <a16:colId xmlns:a16="http://schemas.microsoft.com/office/drawing/2014/main" val="2298627077"/>
                    </a:ext>
                  </a:extLst>
                </a:gridCol>
              </a:tblGrid>
              <a:tr h="984109">
                <a:tc>
                  <a:txBody>
                    <a:bodyPr/>
                    <a:lstStyle/>
                    <a:p>
                      <a:pPr algn="just"/>
                      <a:r>
                        <a:rPr lang="zh-CN" sz="3600" kern="10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中国人 </a:t>
                      </a:r>
                      <a:r>
                        <a:rPr lang="en-US" sz="3600" kern="10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speaker</a:t>
                      </a:r>
                      <a:endParaRPr lang="zh-CN" sz="3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美国人 </a:t>
                      </a:r>
                      <a:r>
                        <a:rPr lang="en-US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listener</a:t>
                      </a:r>
                      <a:endParaRPr lang="zh-CN" sz="3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625063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pPr algn="just"/>
                      <a:r>
                        <a:rPr lang="zh-CN" sz="3600" kern="100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说</a:t>
                      </a:r>
                      <a:r>
                        <a:rPr lang="zh-CN" altLang="en-US" sz="3600" kern="100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en-US" sz="3600" kern="100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CN" sz="3600" kern="100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：不累</a:t>
                      </a:r>
                      <a:r>
                        <a:rPr lang="en-US" altLang="zh-CN" sz="3600" kern="100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zh-CN" altLang="en-US" sz="3600" kern="100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可以</a:t>
                      </a:r>
                      <a:endParaRPr lang="zh-CN" sz="3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altLang="zh-CN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听</a:t>
                      </a:r>
                      <a:r>
                        <a:rPr lang="zh-CN" altLang="en-US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lang="en-US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：不累</a:t>
                      </a:r>
                      <a:r>
                        <a:rPr lang="zh-CN" altLang="en-US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；可以</a:t>
                      </a:r>
                      <a:endParaRPr lang="zh-CN" sz="3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4808133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pPr algn="just"/>
                      <a:r>
                        <a:rPr lang="zh-CN" sz="3600" kern="100" dirty="0">
                          <a:solidFill>
                            <a:srgbClr val="FF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真实的：累</a:t>
                      </a:r>
                      <a:endParaRPr lang="zh-CN" sz="3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altLang="en-US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认</a:t>
                      </a:r>
                      <a:r>
                        <a:rPr lang="zh-CN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为的：不累</a:t>
                      </a:r>
                      <a:r>
                        <a:rPr lang="zh-CN" altLang="en-US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；</a:t>
                      </a:r>
                      <a:r>
                        <a:rPr lang="zh-CN" sz="3600" kern="100" dirty="0">
                          <a:solidFill>
                            <a:srgbClr val="00B05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可以</a:t>
                      </a:r>
                      <a:endParaRPr lang="zh-CN" sz="3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405634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累 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890" y="3596005"/>
            <a:ext cx="3136900" cy="23361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" y="1939290"/>
            <a:ext cx="2244090" cy="1896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220" y="1602105"/>
            <a:ext cx="2679700" cy="24523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17100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b="1" dirty="0"/>
              <a:t>原因分析</a:t>
            </a:r>
          </a:p>
        </p:txBody>
      </p:sp>
      <p:sp>
        <p:nvSpPr>
          <p:cNvPr id="28674" name="文本占位符 171010"/>
          <p:cNvSpPr>
            <a:spLocks noGrp="1"/>
          </p:cNvSpPr>
          <p:nvPr>
            <p:ph idx="1"/>
          </p:nvPr>
        </p:nvSpPr>
        <p:spPr>
          <a:xfrm>
            <a:off x="0" y="1645920"/>
            <a:ext cx="9079865" cy="5212080"/>
          </a:xfrm>
        </p:spPr>
        <p:txBody>
          <a:bodyPr anchor="t"/>
          <a:lstStyle/>
          <a:p>
            <a:pPr fontAlgn="base">
              <a:lnSpc>
                <a:spcPct val="120000"/>
              </a:lnSpc>
            </a:pPr>
            <a:r>
              <a:rPr lang="zh-CN" altLang="en-US" strike="noStrike" noProof="1">
                <a:solidFill>
                  <a:srgbClr val="FF0000"/>
                </a:solidFill>
              </a:rPr>
              <a:t>中国</a:t>
            </a:r>
            <a:r>
              <a:rPr lang="zh-CN" altLang="en-US" strike="noStrike" noProof="1"/>
              <a:t>学者的想法：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zh-CN" altLang="en-US" strike="noStrike" noProof="1">
                <a:sym typeface="+mn-ea"/>
              </a:rPr>
              <a:t>            外表， 年纪， 及长途旅行的事实</a:t>
            </a:r>
            <a:r>
              <a:rPr lang="zh-CN" altLang="en-US" strike="noStrike" noProof="1">
                <a:latin typeface="Calibri" panose="020F0502020204030204" charset="0"/>
                <a:cs typeface="Calibri" panose="020F0502020204030204" charset="0"/>
                <a:sym typeface="+mn-ea"/>
              </a:rPr>
              <a:t>→ </a:t>
            </a:r>
            <a:endParaRPr lang="zh-CN" altLang="en-US" strike="noStrike" noProof="1">
              <a:sym typeface="+mn-ea"/>
            </a:endParaRPr>
          </a:p>
          <a:p>
            <a:pPr marL="0" indent="0" fontAlgn="base">
              <a:lnSpc>
                <a:spcPct val="120000"/>
              </a:lnSpc>
              <a:buNone/>
            </a:pPr>
            <a:r>
              <a:rPr lang="en-US" altLang="zh-CN" strike="noStrike" noProof="1">
                <a:sym typeface="+mn-ea"/>
              </a:rPr>
              <a:t>            +</a:t>
            </a:r>
            <a:r>
              <a:rPr lang="zh-CN" altLang="en-US" strike="noStrike" noProof="1">
                <a:sym typeface="+mn-ea"/>
              </a:rPr>
              <a:t> 当时环境因素                           </a:t>
            </a:r>
            <a:endParaRPr lang="en-US" altLang="zh-CN" strike="noStrike" noProof="1">
              <a:sym typeface="+mn-ea"/>
            </a:endParaRPr>
          </a:p>
          <a:p>
            <a:pPr marL="0" indent="0" fontAlgn="base">
              <a:lnSpc>
                <a:spcPct val="120000"/>
              </a:lnSpc>
              <a:buNone/>
            </a:pPr>
            <a:r>
              <a:rPr lang="en-US" altLang="zh-CN" noProof="1">
                <a:sym typeface="+mn-ea"/>
              </a:rPr>
              <a:t>              </a:t>
            </a:r>
            <a:r>
              <a:rPr lang="zh-CN" altLang="en-US" strike="noStrike" noProof="1">
                <a:sym typeface="+mn-ea"/>
              </a:rPr>
              <a:t>无需用语言表达 </a:t>
            </a:r>
            <a:r>
              <a:rPr lang="zh-CN" altLang="en-US" strike="noStrike" noProof="1">
                <a:latin typeface="Calibri" panose="020F0502020204030204" charset="0"/>
                <a:cs typeface="Calibri" panose="020F0502020204030204" charset="0"/>
                <a:sym typeface="+mn-ea"/>
              </a:rPr>
              <a:t>→</a:t>
            </a:r>
            <a:endParaRPr lang="zh-CN" altLang="en-US" strike="noStrike" noProof="1"/>
          </a:p>
          <a:p>
            <a:pPr marL="0" indent="0" fontAlgn="base">
              <a:lnSpc>
                <a:spcPct val="120000"/>
              </a:lnSpc>
              <a:buNone/>
            </a:pPr>
            <a:r>
              <a:rPr lang="zh-CN" altLang="en-US" strike="noStrike" noProof="1"/>
              <a:t>    </a:t>
            </a:r>
            <a:endParaRPr lang="en-US" altLang="zh-CN" strike="noStrike" noProof="1"/>
          </a:p>
          <a:p>
            <a:pPr marL="0" indent="0" fontAlgn="base">
              <a:lnSpc>
                <a:spcPct val="120000"/>
              </a:lnSpc>
              <a:buNone/>
            </a:pPr>
            <a:r>
              <a:rPr lang="en-US" altLang="zh-CN" noProof="1"/>
              <a:t>    </a:t>
            </a:r>
            <a:r>
              <a:rPr lang="zh-CN" altLang="en-US" strike="noStrike" noProof="1"/>
              <a:t>对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美国</a:t>
            </a:r>
            <a:r>
              <a:rPr lang="zh-CN" altLang="en-US" strike="noStrike" noProof="1">
                <a:sym typeface="+mn-ea"/>
              </a:rPr>
              <a:t>朋友</a:t>
            </a:r>
            <a:r>
              <a:rPr lang="zh-CN" altLang="en-US" strike="noStrike" noProof="1"/>
              <a:t>直言          是一种失礼 </a:t>
            </a:r>
          </a:p>
          <a:p>
            <a:pPr fontAlgn="base">
              <a:lnSpc>
                <a:spcPct val="120000"/>
              </a:lnSpc>
            </a:pP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美国</a:t>
            </a:r>
            <a:r>
              <a:rPr lang="zh-CN" altLang="en-US" strike="noStrike" noProof="1"/>
              <a:t>朋友的想法：他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tired</a:t>
            </a:r>
            <a:r>
              <a:rPr lang="zh-CN" altLang="en-US" strike="noStrike" noProof="1"/>
              <a:t>会说的，否则就不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tired。</a:t>
            </a:r>
            <a:endParaRPr lang="zh-CN" altLang="en-US" strike="noStrike" noProof="1"/>
          </a:p>
          <a:p>
            <a:pPr marL="0" indent="0" fontAlgn="base">
              <a:lnSpc>
                <a:spcPct val="120000"/>
              </a:lnSpc>
              <a:buNone/>
            </a:pPr>
            <a:r>
              <a:rPr lang="zh-CN" altLang="en-US" strike="noStrike" noProof="1"/>
              <a:t> </a:t>
            </a:r>
          </a:p>
        </p:txBody>
      </p:sp>
      <p:pic>
        <p:nvPicPr>
          <p:cNvPr id="3379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53125" y="1952625"/>
            <a:ext cx="908050" cy="1012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851920" y="2708920"/>
            <a:ext cx="909638" cy="1014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27784" y="4193406"/>
            <a:ext cx="644525" cy="565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3A81EE-AEA2-7730-8441-A367E7B9B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【</a:t>
            </a:r>
            <a:r>
              <a:rPr lang="zh-CN" altLang="en-US" dirty="0"/>
              <a:t>你想多了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262AC-688F-962E-4DEA-E781D79A1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4525963"/>
          </a:xfrm>
        </p:spPr>
        <p:txBody>
          <a:bodyPr/>
          <a:lstStyle/>
          <a:p>
            <a:pPr algn="l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b="0" i="0" dirty="0">
                <a:solidFill>
                  <a:srgbClr val="333333"/>
                </a:solidFill>
                <a:effectLst/>
                <a:latin typeface="-apple-system"/>
              </a:rPr>
              <a:t>1.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-apple-system"/>
              </a:rPr>
              <a:t>好心</a:t>
            </a:r>
            <a:r>
              <a:rPr lang="zh-CN" altLang="en-US" sz="3200" b="0" i="0" dirty="0">
                <a:solidFill>
                  <a:srgbClr val="FF0000"/>
                </a:solidFill>
                <a:effectLst/>
                <a:latin typeface="-apple-system"/>
              </a:rPr>
              <a:t>劝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-apple-system"/>
              </a:rPr>
              <a:t>：</a:t>
            </a:r>
            <a:r>
              <a:rPr lang="zh-CN" altLang="en-US" sz="3200" dirty="0">
                <a:solidFill>
                  <a:srgbClr val="333333"/>
                </a:solidFill>
                <a:latin typeface="-apple-system"/>
              </a:rPr>
              <a:t>某人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-apple-system"/>
              </a:rPr>
              <a:t>对别人的行为或反应过度解读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200" b="0" i="0" dirty="0">
                <a:solidFill>
                  <a:srgbClr val="333333"/>
                </a:solidFill>
                <a:effectLst/>
                <a:latin typeface="-apple-system"/>
              </a:rPr>
              <a:t>2.</a:t>
            </a:r>
            <a:r>
              <a:rPr lang="zh-CN" altLang="en-US" sz="3200" dirty="0">
                <a:solidFill>
                  <a:srgbClr val="333333"/>
                </a:solidFill>
                <a:latin typeface="-apple-system"/>
              </a:rPr>
              <a:t>轻蔑或</a:t>
            </a:r>
            <a:r>
              <a:rPr lang="zh-CN" altLang="en-US" sz="3200" dirty="0">
                <a:solidFill>
                  <a:srgbClr val="FF0000"/>
                </a:solidFill>
                <a:latin typeface="-apple-system"/>
              </a:rPr>
              <a:t>讥讽</a:t>
            </a:r>
            <a:r>
              <a:rPr lang="zh-CN" altLang="en-US" sz="3200" dirty="0">
                <a:solidFill>
                  <a:srgbClr val="333333"/>
                </a:solidFill>
                <a:latin typeface="-apple-system"/>
              </a:rPr>
              <a:t>：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-apple-system"/>
              </a:rPr>
              <a:t>对某人想法的不认同或认为自作多情</a:t>
            </a:r>
          </a:p>
          <a:p>
            <a:pPr algn="l" latinLnBrk="0">
              <a:lnSpc>
                <a:spcPct val="150000"/>
              </a:lnSpc>
            </a:pPr>
            <a:r>
              <a:rPr lang="en-US" altLang="zh-CN" sz="3200" b="0" i="0" dirty="0">
                <a:solidFill>
                  <a:srgbClr val="333333"/>
                </a:solidFill>
                <a:effectLst/>
                <a:latin typeface="-apple-system"/>
              </a:rPr>
              <a:t>3.</a:t>
            </a:r>
            <a:r>
              <a:rPr lang="zh-CN" altLang="en-US" sz="3200" b="0" i="0" dirty="0">
                <a:solidFill>
                  <a:srgbClr val="FF0000"/>
                </a:solidFill>
                <a:effectLst/>
                <a:latin typeface="-apple-system"/>
              </a:rPr>
              <a:t>否定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-apple-system"/>
              </a:rPr>
              <a:t>：并没有你想的那样</a:t>
            </a:r>
            <a:endParaRPr lang="en-US" altLang="zh-CN" sz="3200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algn="l" latinLnBrk="0">
              <a:lnSpc>
                <a:spcPct val="150000"/>
              </a:lnSpc>
            </a:pPr>
            <a:r>
              <a:rPr lang="en-US" altLang="zh-CN" sz="3200" dirty="0">
                <a:solidFill>
                  <a:srgbClr val="333333"/>
                </a:solidFill>
                <a:latin typeface="-apple-system"/>
              </a:rPr>
              <a:t>4.</a:t>
            </a:r>
            <a:r>
              <a:rPr lang="zh-CN" altLang="en-US" sz="3200" b="0" i="0" dirty="0">
                <a:solidFill>
                  <a:srgbClr val="FF0000"/>
                </a:solidFill>
                <a:effectLst/>
                <a:latin typeface="-apple-system"/>
              </a:rPr>
              <a:t>掩饰</a:t>
            </a:r>
            <a:r>
              <a:rPr lang="zh-CN" altLang="en-US" sz="3200" b="0" i="0" dirty="0">
                <a:solidFill>
                  <a:srgbClr val="333333"/>
                </a:solidFill>
                <a:effectLst/>
                <a:latin typeface="-apple-system"/>
              </a:rPr>
              <a:t>某种事情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7601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高低语境</a:t>
            </a:r>
          </a:p>
        </p:txBody>
      </p:sp>
      <p:sp>
        <p:nvSpPr>
          <p:cNvPr id="31746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 anchor="t"/>
          <a:lstStyle/>
          <a:p>
            <a:pPr marL="342900" marR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800" b="0" i="0" u="none" strike="noStrike" kern="1200" cap="none" spc="0" normalizeH="0" baseline="0" noProof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美国</a:t>
            </a:r>
            <a:r>
              <a:rPr kumimoji="0" lang="en-US" altLang="zh-CN" sz="28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low-context</a:t>
            </a:r>
            <a:r>
              <a:rPr kumimoji="0" lang="zh-CN" altLang="en-US" sz="28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：</a:t>
            </a:r>
            <a:r>
              <a:rPr kumimoji="0" lang="zh-CN" altLang="en-US" sz="28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表达的信息直接用语言说明白，</a:t>
            </a: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                               与环境及说话人的情况联系较小</a:t>
            </a:r>
            <a:endParaRPr kumimoji="0" lang="zh-CN" altLang="en-US" sz="28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800" b="0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中国</a:t>
            </a:r>
            <a:r>
              <a:rPr kumimoji="0" lang="en-US" altLang="zh-CN" sz="28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high-context</a:t>
            </a:r>
            <a:r>
              <a:rPr kumimoji="0" lang="zh-CN" altLang="en-US" sz="28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：一部分的信息通过语境</a:t>
            </a:r>
            <a:r>
              <a:rPr lang="en-US" altLang="zh-CN" sz="2800" noProof="1"/>
              <a:t> </a:t>
            </a: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en-US" altLang="zh-CN" sz="28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kumimoji="0" lang="zh-CN" altLang="en-US" sz="28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   及说话人来传递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7409"/>
          <p:cNvSpPr>
            <a:spLocks noGrp="1"/>
          </p:cNvSpPr>
          <p:nvPr>
            <p:ph type="ctrTitle"/>
          </p:nvPr>
        </p:nvSpPr>
        <p:spPr>
          <a:xfrm>
            <a:off x="611188" y="476250"/>
            <a:ext cx="7845425" cy="2665413"/>
          </a:xfrm>
        </p:spPr>
        <p:txBody>
          <a:bodyPr anchor="ctr"/>
          <a:lstStyle/>
          <a:p>
            <a:pPr defTabSz="914400">
              <a:buSzTx/>
            </a:pPr>
            <a:r>
              <a:rPr lang="zh-CN" altLang="en-US" sz="1800" kern="1200" baseline="0" dirty="0">
                <a:latin typeface="+mj-lt"/>
                <a:ea typeface="+mj-ea"/>
                <a:cs typeface="+mj-cs"/>
              </a:rPr>
              <a:t>        </a:t>
            </a:r>
            <a:r>
              <a:rPr lang="zh-CN" altLang="en-US" sz="2800" kern="1200" baseline="0" dirty="0">
                <a:latin typeface="+mj-lt"/>
                <a:ea typeface="+mj-ea"/>
                <a:cs typeface="+mj-cs"/>
              </a:rPr>
              <a:t>   </a:t>
            </a:r>
            <a:r>
              <a:rPr lang="zh-CN" altLang="en-US" sz="4000" kern="1200" baseline="0" dirty="0">
                <a:latin typeface="+mj-lt"/>
                <a:ea typeface="+mj-ea"/>
                <a:cs typeface="+mj-cs"/>
              </a:rPr>
              <a:t>跨文化商务交流案例分析</a:t>
            </a:r>
            <a:endParaRPr lang="zh-CN" altLang="en-US" sz="4000" b="0" kern="12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标题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/>
              <a:t>高低语境</a:t>
            </a:r>
          </a:p>
        </p:txBody>
      </p:sp>
      <p:sp>
        <p:nvSpPr>
          <p:cNvPr id="35842" name="内容占位符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lnSpc>
                <a:spcPct val="120000"/>
              </a:lnSpc>
            </a:pPr>
            <a:endParaRPr lang="zh-CN" altLang="en-US" dirty="0"/>
          </a:p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00B050"/>
                </a:solidFill>
              </a:rPr>
              <a:t>美国</a:t>
            </a:r>
            <a:r>
              <a:rPr lang="en-US" altLang="zh-CN" dirty="0"/>
              <a:t>low-context</a:t>
            </a:r>
            <a:r>
              <a:rPr lang="zh-CN" altLang="en-US" dirty="0"/>
              <a:t>，倾向于表达的信息直接用语言来说明白，</a:t>
            </a:r>
            <a:endParaRPr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dirty="0"/>
              <a:t>                                 </a:t>
            </a:r>
            <a:r>
              <a:rPr lang="zh-CN" altLang="en-US" dirty="0"/>
              <a:t>与环境及说话人的情况联系较小；</a:t>
            </a:r>
            <a:endParaRPr lang="en-US" altLang="zh-CN" dirty="0"/>
          </a:p>
          <a:p>
            <a:pPr>
              <a:lnSpc>
                <a:spcPct val="120000"/>
              </a:lnSpc>
            </a:pP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中国</a:t>
            </a:r>
            <a:r>
              <a:rPr lang="en-US" altLang="zh-CN" dirty="0"/>
              <a:t>high-context</a:t>
            </a:r>
            <a:r>
              <a:rPr lang="zh-CN" altLang="en-US" dirty="0"/>
              <a:t>，倾向于相当一部分的信息通过语境及</a:t>
            </a:r>
            <a:endParaRPr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dirty="0"/>
              <a:t>                                   </a:t>
            </a:r>
            <a:r>
              <a:rPr lang="zh-CN" altLang="en-US" dirty="0"/>
              <a:t>说话人本身的情况来传递。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9F9BD3F3-6D27-16E8-7A95-5B0FCF4EF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099" y="1916832"/>
            <a:ext cx="716180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20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标题 17305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低语境</a:t>
            </a:r>
            <a:r>
              <a:rPr lang="en-US" altLang="zh-CN" dirty="0"/>
              <a:t>VS</a:t>
            </a:r>
            <a:r>
              <a:rPr lang="zh-CN" altLang="en-US" dirty="0"/>
              <a:t>高语境</a:t>
            </a:r>
          </a:p>
        </p:txBody>
      </p:sp>
      <p:sp>
        <p:nvSpPr>
          <p:cNvPr id="36866" name="文本占位符 173058"/>
          <p:cNvSpPr>
            <a:spLocks noGrp="1"/>
          </p:cNvSpPr>
          <p:nvPr>
            <p:ph idx="1"/>
          </p:nvPr>
        </p:nvSpPr>
        <p:spPr>
          <a:xfrm>
            <a:off x="457200" y="1600200"/>
            <a:ext cx="5194300" cy="4525963"/>
          </a:xfrm>
        </p:spPr>
        <p:txBody>
          <a:bodyPr anchor="t"/>
          <a:lstStyle/>
          <a:p>
            <a:pPr marL="0" indent="0">
              <a:lnSpc>
                <a:spcPts val="3200"/>
              </a:lnSpc>
              <a:buNone/>
            </a:pPr>
            <a:r>
              <a:rPr lang="zh-CN" altLang="en-US" b="1" dirty="0"/>
              <a:t>   爱德华</a:t>
            </a:r>
            <a:r>
              <a:rPr lang="en-US" altLang="zh-CN" b="1" dirty="0">
                <a:latin typeface="微软雅黑" panose="020B0503020204020204" charset="-122"/>
              </a:rPr>
              <a:t>·</a:t>
            </a:r>
            <a:r>
              <a:rPr lang="zh-CN" altLang="en-US" b="1" dirty="0"/>
              <a:t>霍尔 </a:t>
            </a:r>
            <a:r>
              <a:rPr lang="en-US" altLang="zh-CN" b="1" dirty="0" err="1"/>
              <a:t>Eward</a:t>
            </a:r>
            <a:r>
              <a:rPr lang="en-US" altLang="zh-CN" b="1" dirty="0"/>
              <a:t> Hall</a:t>
            </a:r>
            <a:r>
              <a:rPr lang="zh-CN" altLang="en-US" dirty="0"/>
              <a:t>（</a:t>
            </a:r>
            <a:r>
              <a:rPr lang="en-US" altLang="zh-CN" dirty="0"/>
              <a:t>1914—2009</a:t>
            </a:r>
            <a:r>
              <a:rPr lang="zh-CN" altLang="en-US" dirty="0"/>
              <a:t>）</a:t>
            </a:r>
            <a:endParaRPr lang="en-US" altLang="zh-CN" b="1" dirty="0"/>
          </a:p>
          <a:p>
            <a:pPr>
              <a:lnSpc>
                <a:spcPts val="3200"/>
              </a:lnSpc>
            </a:pPr>
            <a:r>
              <a:rPr lang="zh-CN" altLang="en-US" dirty="0"/>
              <a:t>美国人类学家</a:t>
            </a:r>
          </a:p>
          <a:p>
            <a:pPr>
              <a:lnSpc>
                <a:spcPts val="3200"/>
              </a:lnSpc>
            </a:pPr>
            <a:r>
              <a:rPr lang="zh-CN" altLang="en-US" dirty="0"/>
              <a:t>系统研究跨文化传播活动第一人 </a:t>
            </a:r>
          </a:p>
          <a:p>
            <a:pPr>
              <a:lnSpc>
                <a:spcPts val="3200"/>
              </a:lnSpc>
            </a:pPr>
            <a:r>
              <a:rPr lang="en-US" altLang="zh-CN" dirty="0"/>
              <a:t>《</a:t>
            </a:r>
            <a:r>
              <a:rPr lang="zh-CN" altLang="en-US" dirty="0"/>
              <a:t>无声的语言</a:t>
            </a:r>
            <a:r>
              <a:rPr lang="en-US" altLang="zh-CN" dirty="0"/>
              <a:t>》</a:t>
            </a:r>
          </a:p>
          <a:p>
            <a:pPr>
              <a:lnSpc>
                <a:spcPts val="3200"/>
              </a:lnSpc>
            </a:pPr>
            <a:r>
              <a:rPr lang="en-US" altLang="zh-CN" dirty="0"/>
              <a:t>《</a:t>
            </a:r>
            <a:r>
              <a:rPr lang="zh-CN" altLang="en-US" dirty="0"/>
              <a:t>隐蔽的一维</a:t>
            </a:r>
            <a:r>
              <a:rPr lang="en-US" altLang="zh-CN" dirty="0"/>
              <a:t>》</a:t>
            </a:r>
          </a:p>
          <a:p>
            <a:pPr>
              <a:lnSpc>
                <a:spcPts val="3200"/>
              </a:lnSpc>
            </a:pPr>
            <a:r>
              <a:rPr lang="en-US" altLang="zh-CN" dirty="0"/>
              <a:t>《</a:t>
            </a:r>
            <a:r>
              <a:rPr lang="zh-CN" altLang="en-US" dirty="0"/>
              <a:t>生活之舞蹈</a:t>
            </a:r>
            <a:r>
              <a:rPr lang="en-US" altLang="zh-CN" dirty="0"/>
              <a:t>》</a:t>
            </a:r>
            <a:r>
              <a:rPr lang="zh-CN" altLang="en-US" dirty="0"/>
              <a:t>多部经典</a:t>
            </a:r>
          </a:p>
        </p:txBody>
      </p:sp>
      <p:pic>
        <p:nvPicPr>
          <p:cNvPr id="173060" name="图片 173059" descr="1f569482e2e2d9a6f703a63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412875"/>
            <a:ext cx="3429000" cy="5029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4E1D2C3B-A1A5-1BB0-FF6B-26EABE32D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2348880"/>
            <a:ext cx="3333750" cy="3333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3585472-2EA0-B18C-FAC2-62B8A3348735}"/>
              </a:ext>
            </a:extLst>
          </p:cNvPr>
          <p:cNvSpPr txBox="1"/>
          <p:nvPr/>
        </p:nvSpPr>
        <p:spPr>
          <a:xfrm>
            <a:off x="4076495" y="2348880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/>
              <a:t>跨文化传播学领域奠基之作，</a:t>
            </a:r>
            <a:endParaRPr lang="en-US" altLang="zh-CN" sz="2400" dirty="0"/>
          </a:p>
          <a:p>
            <a:r>
              <a:rPr lang="zh-CN" altLang="en-US" sz="2400" dirty="0"/>
              <a:t>总结和比较各国文化的特点</a:t>
            </a:r>
            <a:endParaRPr lang="en-US" altLang="zh-CN" sz="2400" dirty="0"/>
          </a:p>
          <a:p>
            <a:r>
              <a:rPr lang="zh-CN" altLang="en-US" sz="2400" dirty="0"/>
              <a:t>如：</a:t>
            </a:r>
            <a:endParaRPr lang="en-US" altLang="zh-CN" sz="2400" dirty="0"/>
          </a:p>
          <a:p>
            <a:r>
              <a:rPr lang="zh-CN" altLang="en-US" sz="2400" dirty="0"/>
              <a:t>高语境</a:t>
            </a:r>
            <a:r>
              <a:rPr lang="en-US" altLang="zh-CN" sz="2400" dirty="0"/>
              <a:t>-</a:t>
            </a:r>
            <a:r>
              <a:rPr lang="zh-CN" altLang="en-US" sz="2400" dirty="0"/>
              <a:t>低语境文化</a:t>
            </a:r>
            <a:endParaRPr lang="en-US" altLang="zh-CN" sz="2400" dirty="0"/>
          </a:p>
          <a:p>
            <a:r>
              <a:rPr lang="zh-CN" altLang="en-US" sz="2400" dirty="0"/>
              <a:t>单时制</a:t>
            </a:r>
            <a:r>
              <a:rPr lang="en-US" altLang="zh-CN" sz="2400" dirty="0"/>
              <a:t>-</a:t>
            </a:r>
            <a:r>
              <a:rPr lang="zh-CN" altLang="en-US" sz="2400" dirty="0"/>
              <a:t>多时制等 影响深远</a:t>
            </a:r>
          </a:p>
        </p:txBody>
      </p:sp>
    </p:spTree>
    <p:extLst>
      <p:ext uri="{BB962C8B-B14F-4D97-AF65-F5344CB8AC3E}">
        <p14:creationId xmlns:p14="http://schemas.microsoft.com/office/powerpoint/2010/main" val="4231633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文本占位符 243714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en-US" altLang="zh-CN" dirty="0"/>
          </a:p>
          <a:p>
            <a:r>
              <a:rPr lang="zh-CN" altLang="en-US" dirty="0"/>
              <a:t>霍尔将语境分为两个部分</a:t>
            </a:r>
            <a:r>
              <a:rPr lang="en-US" altLang="zh-CN" dirty="0">
                <a:latin typeface="微软雅黑" panose="020B0503020204020204" charset="-122"/>
              </a:rPr>
              <a:t>——</a:t>
            </a:r>
            <a:r>
              <a:rPr lang="en-US" altLang="zh-CN" dirty="0"/>
              <a:t>HC  LC</a:t>
            </a:r>
          </a:p>
          <a:p>
            <a:pPr>
              <a:buNone/>
            </a:pPr>
            <a:r>
              <a:rPr lang="en-US" altLang="zh-CN" dirty="0"/>
              <a:t>                      </a:t>
            </a:r>
            <a:r>
              <a:rPr lang="zh-CN" altLang="en-US" dirty="0"/>
              <a:t>高语境</a:t>
            </a:r>
            <a:r>
              <a:rPr lang="en-US" altLang="zh-CN" dirty="0"/>
              <a:t>【high</a:t>
            </a:r>
            <a:r>
              <a:rPr lang="en-US" altLang="zh-CN" dirty="0">
                <a:latin typeface="微软雅黑" panose="020B0503020204020204" charset="-122"/>
              </a:rPr>
              <a:t>—</a:t>
            </a:r>
            <a:r>
              <a:rPr lang="en-US" altLang="zh-CN" dirty="0"/>
              <a:t>context】</a:t>
            </a:r>
          </a:p>
          <a:p>
            <a:pPr>
              <a:buNone/>
            </a:pPr>
            <a:r>
              <a:rPr lang="en-US" altLang="zh-CN" dirty="0"/>
              <a:t>                      </a:t>
            </a:r>
            <a:r>
              <a:rPr lang="zh-CN" altLang="en-US" dirty="0"/>
              <a:t>低语境</a:t>
            </a:r>
            <a:r>
              <a:rPr lang="en-US" altLang="zh-CN" dirty="0"/>
              <a:t>【low</a:t>
            </a:r>
            <a:r>
              <a:rPr lang="en-US" altLang="zh-CN" dirty="0">
                <a:latin typeface="微软雅黑" panose="020B0503020204020204" charset="-122"/>
              </a:rPr>
              <a:t>—</a:t>
            </a:r>
            <a:r>
              <a:rPr lang="en-US" altLang="zh-CN" dirty="0"/>
              <a:t>context】</a:t>
            </a:r>
          </a:p>
          <a:p>
            <a:endParaRPr lang="zh-CN" altLang="en-US" dirty="0"/>
          </a:p>
          <a:p>
            <a:r>
              <a:rPr lang="zh-CN" altLang="en-US" dirty="0"/>
              <a:t>语境</a:t>
            </a:r>
            <a:r>
              <a:rPr lang="en-US" altLang="zh-CN" dirty="0">
                <a:latin typeface="微软雅黑" panose="020B0503020204020204" charset="-122"/>
              </a:rPr>
              <a:t>—</a:t>
            </a:r>
            <a:r>
              <a:rPr lang="zh-CN" altLang="en-US" dirty="0"/>
              <a:t>说话时的客观因素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        </a:t>
            </a:r>
            <a:r>
              <a:rPr lang="zh-CN" altLang="en-US" dirty="0"/>
              <a:t>受话者能够直接联想到的各种成分或因素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        </a:t>
            </a:r>
            <a:r>
              <a:rPr lang="zh-CN" altLang="en-US" dirty="0"/>
              <a:t>语言与意义的关系</a:t>
            </a:r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文本占位符 244738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HC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典型：日本  中国  朝鲜等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意义没有包含在话语当中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依赖和熟悉非语言交流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传达方式：手势、空间、沉默等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特点：含蓄、隐晦、间接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</a:t>
            </a:r>
            <a:endParaRPr kumimoji="0" lang="en-US" altLang="zh-CN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noProof="1"/>
              <a:t>        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产生的原因：同质性高</a:t>
            </a:r>
            <a:r>
              <a:rPr kumimoji="0" lang="en-US" altLang="zh-CN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以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中国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为例</a:t>
            </a:r>
            <a:r>
              <a:rPr kumimoji="0" lang="en-US" altLang="zh-CN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】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高语境导向下的认识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72E835-97C8-649C-C0BB-39757D820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日本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5C9239-B0D1-ABDD-5066-BC030F2DC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784648"/>
            <a:ext cx="8229600" cy="4525963"/>
          </a:xfrm>
        </p:spPr>
        <p:txBody>
          <a:bodyPr/>
          <a:lstStyle/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KY   </a:t>
            </a:r>
            <a:r>
              <a:rPr lang="en-US" altLang="zh-CN" dirty="0" err="1"/>
              <a:t>Kuuki</a:t>
            </a:r>
            <a:r>
              <a:rPr lang="en-US" altLang="zh-CN" dirty="0"/>
              <a:t> </a:t>
            </a:r>
            <a:r>
              <a:rPr lang="en-US" altLang="zh-CN" dirty="0" err="1"/>
              <a:t>yomenai</a:t>
            </a:r>
            <a:r>
              <a:rPr lang="en-US" altLang="zh-CN" dirty="0"/>
              <a:t> </a:t>
            </a:r>
            <a:r>
              <a:rPr lang="zh-CN" altLang="en-US" dirty="0"/>
              <a:t>一个不会读懂空气的人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依赖于对常见参考点和共享知识的无意识假设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55A851-3F4C-7989-0980-3D23F1161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762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484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F3DEF3-E5E7-A0BC-4478-BB52EB60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阅读空气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29A4F96-8A2E-8D44-D019-C67CC23FF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r="5929"/>
          <a:stretch/>
        </p:blipFill>
        <p:spPr>
          <a:xfrm>
            <a:off x="0" y="1633981"/>
            <a:ext cx="5184576" cy="4525963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2047E8B-B8D4-B44A-B628-C2923C0FB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599" y="1633981"/>
            <a:ext cx="3925906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06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2074AF-C0AC-1043-969C-9C06ED618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美国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EC32DB-82F1-BC81-5D27-CD7FD84C5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说你所指    指你所说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高 </a:t>
            </a:r>
            <a:r>
              <a:rPr lang="zh-CN" altLang="en-US" dirty="0">
                <a:solidFill>
                  <a:srgbClr val="0000FF"/>
                </a:solidFill>
              </a:rPr>
              <a:t>低</a:t>
            </a:r>
            <a:r>
              <a:rPr lang="zh-CN" altLang="en-US" dirty="0"/>
              <a:t>语境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zh-CN" altLang="en-US" dirty="0"/>
              <a:t>你想吃点什么？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不，谢谢</a:t>
            </a:r>
            <a:r>
              <a:rPr lang="en-US" altLang="zh-CN" dirty="0">
                <a:solidFill>
                  <a:srgbClr val="FF0000"/>
                </a:solidFill>
              </a:rPr>
              <a:t>---</a:t>
            </a:r>
            <a:r>
              <a:rPr lang="zh-CN" altLang="en-US" dirty="0"/>
              <a:t>（再问两次，第三次才是真正的回答）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你想吃点什么？</a:t>
            </a:r>
            <a:endParaRPr lang="en-US" altLang="zh-CN" dirty="0"/>
          </a:p>
          <a:p>
            <a:r>
              <a:rPr lang="zh-CN" altLang="en-US" dirty="0">
                <a:solidFill>
                  <a:srgbClr val="0000FF"/>
                </a:solidFill>
              </a:rPr>
              <a:t>不，谢谢</a:t>
            </a:r>
            <a:r>
              <a:rPr lang="en-US" altLang="zh-CN" dirty="0">
                <a:solidFill>
                  <a:srgbClr val="0000FF"/>
                </a:solidFill>
              </a:rPr>
              <a:t>---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73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文本占位符 24576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LC</a:t>
            </a:r>
          </a:p>
          <a:p>
            <a:pPr marL="342900" marR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典型：美国 德国  瑞士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意义直接包含在言语中。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依赖于语言交流。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特点：直接、坦率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产生的原因：同质性低</a:t>
            </a:r>
            <a:r>
              <a:rPr kumimoji="0" lang="en-US" altLang="zh-CN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以</a:t>
            </a:r>
            <a:r>
              <a:rPr kumimoji="0" lang="zh-CN" altLang="en-US" sz="2400" b="1" i="0" u="none" strike="noStrike" kern="1200" cap="none" spc="0" normalizeH="0" baseline="0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+mn-lt"/>
                <a:ea typeface="+mn-ea"/>
                <a:cs typeface="+mn-cs"/>
              </a:rPr>
              <a:t>美国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为例</a:t>
            </a:r>
            <a:r>
              <a:rPr kumimoji="0" lang="en-US" altLang="zh-CN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】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低语境导向下的认识</a:t>
            </a:r>
          </a:p>
          <a:p>
            <a:pPr marL="0" marR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24780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跨文化商务交流案例 </a:t>
            </a:r>
          </a:p>
        </p:txBody>
      </p:sp>
      <p:pic>
        <p:nvPicPr>
          <p:cNvPr id="151558" name="图片 151557" descr="20072241846287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286125" y="2443163"/>
            <a:ext cx="2959100" cy="3276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标题 216065"/>
          <p:cNvSpPr>
            <a:spLocks noGrp="1"/>
          </p:cNvSpPr>
          <p:nvPr>
            <p:ph type="title"/>
          </p:nvPr>
        </p:nvSpPr>
        <p:spPr>
          <a:xfrm>
            <a:off x="650875" y="333375"/>
            <a:ext cx="7913688" cy="1076325"/>
          </a:xfrm>
        </p:spPr>
        <p:txBody>
          <a:bodyPr anchor="ctr"/>
          <a:lstStyle/>
          <a:p>
            <a:r>
              <a:rPr lang="zh-CN" altLang="en-US" sz="2400" dirty="0"/>
              <a:t>由高语境和低语境引起的中美文化交流差异</a:t>
            </a:r>
          </a:p>
        </p:txBody>
      </p:sp>
      <p:sp>
        <p:nvSpPr>
          <p:cNvPr id="216067" name="矩形 216066"/>
          <p:cNvSpPr/>
          <p:nvPr/>
        </p:nvSpPr>
        <p:spPr>
          <a:xfrm>
            <a:off x="-180975" y="3046413"/>
            <a:ext cx="8064500" cy="1384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indent="457200" algn="ctr"/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交际的特点概括为</a:t>
            </a: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:</a:t>
            </a:r>
          </a:p>
          <a:p>
            <a:pPr indent="457200" algn="ctr"/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                           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                                                </a:t>
            </a:r>
          </a:p>
          <a:p>
            <a:pPr indent="457200" algn="ctr"/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                                                                                       </a:t>
            </a: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676006"/>
              </p:ext>
            </p:extLst>
          </p:nvPr>
        </p:nvGraphicFramePr>
        <p:xfrm>
          <a:off x="827584" y="1554162"/>
          <a:ext cx="8233866" cy="5348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0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5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0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H C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000">
                          <a:gradFill>
                            <a:gsLst>
                              <a:gs pos="0">
                                <a:srgbClr val="14CD68"/>
                              </a:gs>
                              <a:gs pos="100000">
                                <a:srgbClr val="0B6E38"/>
                              </a:gs>
                            </a:gsLst>
                            <a:lin scaled="0"/>
                          </a:gra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 LC</a:t>
                      </a:r>
                    </a:p>
                    <a:p>
                      <a:pPr>
                        <a:buNone/>
                      </a:pPr>
                      <a:endParaRPr lang="en-US" altLang="zh-CN" sz="2000">
                        <a:gradFill>
                          <a:gsLst>
                            <a:gs pos="0">
                              <a:srgbClr val="14CD68"/>
                            </a:gs>
                            <a:gs pos="100000">
                              <a:srgbClr val="0B6E38"/>
                            </a:gs>
                          </a:gsLst>
                          <a:lin scaled="0"/>
                        </a:gradFill>
                        <a:latin typeface="Arial" panose="020B060402020202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内隐</a:t>
                      </a:r>
                      <a:r>
                        <a:rPr lang="en-US" altLang="zh-CN" sz="20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, 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含蓄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  外显</a:t>
                      </a:r>
                      <a:r>
                        <a:rPr lang="en-US" altLang="zh-CN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, </a:t>
                      </a:r>
                      <a:r>
                        <a:rPr lang="zh-CN" altLang="en-US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明了</a:t>
                      </a:r>
                    </a:p>
                    <a:p>
                      <a:pPr>
                        <a:buNone/>
                      </a:pPr>
                      <a:endParaRPr lang="zh-CN" altLang="en-US" sz="20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明码信息</a:t>
                      </a:r>
                    </a:p>
                    <a:p>
                      <a:pPr>
                        <a:buNone/>
                      </a:pPr>
                      <a:endParaRPr lang="zh-CN" altLang="en-US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 暗码信息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5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较少的言语编码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较多的言语编码</a:t>
                      </a:r>
                    </a:p>
                    <a:p>
                      <a:pPr>
                        <a:buNone/>
                      </a:pPr>
                      <a:endParaRPr lang="zh-CN" altLang="en-US" sz="20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51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反应很少外露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反应外露</a:t>
                      </a:r>
                    </a:p>
                    <a:p>
                      <a:pPr>
                        <a:buNone/>
                      </a:pPr>
                      <a:endParaRPr lang="zh-CN" altLang="en-US" sz="20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9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en-US" altLang="zh-CN" sz="20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(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圈</a:t>
                      </a:r>
                      <a:r>
                        <a:rPr lang="en-US" altLang="zh-CN" sz="20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)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内</a:t>
                      </a:r>
                      <a:r>
                        <a:rPr lang="en-US" altLang="zh-CN" sz="20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(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圈</a:t>
                      </a:r>
                      <a:r>
                        <a:rPr lang="en-US" altLang="zh-CN" sz="20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) 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外有别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   </a:t>
                      </a:r>
                      <a:r>
                        <a:rPr lang="en-US" altLang="zh-CN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( </a:t>
                      </a:r>
                      <a:r>
                        <a:rPr lang="zh-CN" altLang="en-US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圈</a:t>
                      </a:r>
                      <a:r>
                        <a:rPr lang="en-US" altLang="zh-CN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)</a:t>
                      </a:r>
                      <a:r>
                        <a:rPr lang="zh-CN" altLang="en-US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内</a:t>
                      </a:r>
                      <a:r>
                        <a:rPr lang="en-US" altLang="zh-CN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(</a:t>
                      </a:r>
                      <a:r>
                        <a:rPr lang="zh-CN" altLang="en-US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圈</a:t>
                      </a:r>
                      <a:r>
                        <a:rPr lang="en-US" altLang="zh-CN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)</a:t>
                      </a:r>
                      <a:r>
                        <a:rPr lang="zh-CN" altLang="en-US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外灵活</a:t>
                      </a:r>
                    </a:p>
                    <a:p>
                      <a:pPr>
                        <a:buNone/>
                      </a:pPr>
                      <a:endParaRPr lang="zh-CN" altLang="en-US" sz="20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33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人际关系紧密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人际关系不密</a:t>
                      </a:r>
                    </a:p>
                    <a:p>
                      <a:pPr>
                        <a:buNone/>
                      </a:pPr>
                      <a:endParaRPr lang="zh-CN" altLang="en-US" sz="200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51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时间处理高度灵活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dirty="0">
                          <a:gradFill>
                            <a:gsLst>
                              <a:gs pos="0">
                                <a:srgbClr val="14CD68"/>
                              </a:gs>
                              <a:gs pos="100000">
                                <a:srgbClr val="0B6E38"/>
                              </a:gs>
                            </a:gsLst>
                            <a:lin scaled="0"/>
                          </a:gradFill>
                          <a:latin typeface="Arial" panose="020B0604020202020204" pitchFamily="34" charset="0"/>
                          <a:ea typeface="宋体" panose="02010600030101010101" pitchFamily="2" charset="-122"/>
                          <a:sym typeface="+mn-ea"/>
                        </a:rPr>
                        <a:t>时间高度组织化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6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标题 21708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获取信息的渠道</a:t>
            </a:r>
          </a:p>
        </p:txBody>
      </p:sp>
      <p:sp>
        <p:nvSpPr>
          <p:cNvPr id="43010" name="文本占位符 21709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41775" cy="4525963"/>
          </a:xfrm>
        </p:spPr>
        <p:txBody>
          <a:bodyPr anchor="t"/>
          <a:lstStyle/>
          <a:p>
            <a:pPr algn="ctr">
              <a:buClrTx/>
              <a:buSzTx/>
              <a:buFontTx/>
              <a:buNone/>
            </a:pPr>
            <a:r>
              <a:rPr lang="zh-CN" altLang="en-US" dirty="0">
                <a:solidFill>
                  <a:srgbClr val="FF0000"/>
                </a:solidFill>
              </a:rPr>
              <a:t>中国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>
              <a:buClrTx/>
              <a:buSzTx/>
              <a:buFontTx/>
              <a:buNone/>
            </a:pPr>
            <a:endParaRPr lang="zh-CN" altLang="en-US" dirty="0">
              <a:solidFill>
                <a:srgbClr val="FF0000"/>
              </a:solidFill>
            </a:endParaRPr>
          </a:p>
          <a:p>
            <a:pPr>
              <a:buClrTx/>
              <a:buSzTx/>
              <a:buFontTx/>
              <a:buNone/>
            </a:pPr>
            <a:r>
              <a:rPr lang="en-US" altLang="zh-CN" dirty="0">
                <a:latin typeface="微软雅黑" panose="020B0503020204020204" charset="-122"/>
              </a:rPr>
              <a:t>•</a:t>
            </a:r>
            <a:r>
              <a:rPr lang="zh-CN" altLang="en-US" dirty="0">
                <a:solidFill>
                  <a:srgbClr val="FF0000"/>
                </a:solidFill>
              </a:rPr>
              <a:t>偏好人际间的信息来源</a:t>
            </a:r>
          </a:p>
          <a:p>
            <a:pPr>
              <a:buClrTx/>
              <a:buSzTx/>
              <a:buFontTx/>
              <a:buNone/>
            </a:pPr>
            <a:endParaRPr lang="zh-CN" altLang="en-US" dirty="0">
              <a:solidFill>
                <a:srgbClr val="FF0000"/>
              </a:solidFill>
            </a:endParaRPr>
          </a:p>
          <a:p>
            <a:pPr>
              <a:buClrTx/>
              <a:buSzTx/>
              <a:buFontTx/>
              <a:buNone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</a:rPr>
              <a:t>•</a:t>
            </a:r>
            <a:r>
              <a:rPr lang="zh-CN" altLang="en-US" dirty="0">
                <a:solidFill>
                  <a:srgbClr val="FF0000"/>
                </a:solidFill>
              </a:rPr>
              <a:t>中国留学生在美国</a:t>
            </a:r>
          </a:p>
          <a:p>
            <a:pPr>
              <a:buClrTx/>
              <a:buSzTx/>
              <a:buFontTx/>
              <a:buNone/>
            </a:pP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9939" name="文本占位符 217091"/>
          <p:cNvSpPr>
            <a:spLocks noGrp="1"/>
          </p:cNvSpPr>
          <p:nvPr>
            <p:ph sz="half" idx="2"/>
          </p:nvPr>
        </p:nvSpPr>
        <p:spPr>
          <a:xfrm>
            <a:off x="4643438" y="1628775"/>
            <a:ext cx="4038600" cy="4525963"/>
          </a:xfrm>
        </p:spPr>
        <p:txBody>
          <a:bodyPr anchor="t"/>
          <a:lstStyle/>
          <a:p>
            <a:pPr algn="ctr" fontAlgn="base">
              <a:buClrTx/>
              <a:buSzTx/>
              <a:buFontTx/>
              <a:buNone/>
            </a:pP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美国</a:t>
            </a:r>
            <a:endParaRPr lang="en-US" altLang="zh-CN" strike="noStrike" noProof="1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</a:endParaRPr>
          </a:p>
          <a:p>
            <a:pPr algn="ctr" fontAlgn="base">
              <a:buClrTx/>
              <a:buSzTx/>
              <a:buFontTx/>
              <a:buNone/>
            </a:pPr>
            <a:endParaRPr lang="zh-CN" altLang="en-US" strike="noStrike" noProof="1"/>
          </a:p>
          <a:p>
            <a:pPr fontAlgn="base">
              <a:buClrTx/>
              <a:buSzTx/>
              <a:buFontTx/>
              <a:buNone/>
            </a:pPr>
            <a:r>
              <a:rPr lang="en-US" altLang="zh-CN" strike="noStrike" noProof="1">
                <a:latin typeface="微软雅黑" panose="020B0503020204020204" charset="-122"/>
              </a:rPr>
              <a:t>•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偏好客观来源的信息</a:t>
            </a:r>
          </a:p>
          <a:p>
            <a:pPr fontAlgn="base">
              <a:buClrTx/>
              <a:buSzTx/>
              <a:buFontTx/>
              <a:buNone/>
            </a:pPr>
            <a:endParaRPr lang="zh-CN" altLang="en-US" strike="noStrike" noProof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  <a:p>
            <a:pPr fontAlgn="base">
              <a:buClrTx/>
              <a:buSzTx/>
              <a:buFontTx/>
              <a:buNone/>
            </a:pPr>
            <a:r>
              <a:rPr lang="en-US" altLang="zh-CN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微软雅黑" panose="020B0503020204020204" charset="-122"/>
              </a:rPr>
              <a:t>•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美国留学生在中国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标题 2181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口语：交际方式</a:t>
            </a:r>
          </a:p>
        </p:txBody>
      </p:sp>
      <p:sp>
        <p:nvSpPr>
          <p:cNvPr id="44034" name="文本占位符 218114"/>
          <p:cNvSpPr>
            <a:spLocks noGrp="1"/>
          </p:cNvSpPr>
          <p:nvPr>
            <p:ph sz="half" idx="1"/>
          </p:nvPr>
        </p:nvSpPr>
        <p:spPr>
          <a:xfrm>
            <a:off x="504825" y="1652588"/>
            <a:ext cx="4931271" cy="4468812"/>
          </a:xfrm>
        </p:spPr>
        <p:txBody>
          <a:bodyPr anchor="t"/>
          <a:lstStyle/>
          <a:p>
            <a:pPr>
              <a:buClrTx/>
              <a:buSzTx/>
              <a:buFontTx/>
              <a:buNone/>
            </a:pPr>
            <a:r>
              <a:rPr lang="zh-CN" altLang="en-US" sz="2000" dirty="0"/>
              <a:t>         </a:t>
            </a:r>
            <a:r>
              <a:rPr lang="zh-CN" altLang="en-US" sz="2000" dirty="0">
                <a:solidFill>
                  <a:srgbClr val="FF0000"/>
                </a:solidFill>
              </a:rPr>
              <a:t>   </a:t>
            </a:r>
            <a:r>
              <a:rPr lang="zh-CN" altLang="en-US" dirty="0">
                <a:solidFill>
                  <a:srgbClr val="FF0000"/>
                </a:solidFill>
              </a:rPr>
              <a:t>中国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buClrTx/>
              <a:buSzTx/>
              <a:buFontTx/>
              <a:buNone/>
            </a:pPr>
            <a:endParaRPr lang="zh-CN" altLang="en-US" dirty="0">
              <a:solidFill>
                <a:srgbClr val="FF0000"/>
              </a:solidFill>
            </a:endParaRPr>
          </a:p>
          <a:p>
            <a:pPr>
              <a:buClrTx/>
              <a:buSzTx/>
              <a:buFontTx/>
              <a:buNone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</a:rPr>
              <a:t>•</a:t>
            </a:r>
            <a:r>
              <a:rPr lang="zh-CN" altLang="en-US" dirty="0">
                <a:solidFill>
                  <a:srgbClr val="FF0000"/>
                </a:solidFill>
              </a:rPr>
              <a:t>间接（</a:t>
            </a:r>
            <a:r>
              <a:rPr lang="en-US" altLang="zh-CN" dirty="0">
                <a:solidFill>
                  <a:srgbClr val="FF0000"/>
                </a:solidFill>
              </a:rPr>
              <a:t>indirect</a:t>
            </a:r>
            <a:r>
              <a:rPr lang="zh-CN" altLang="en-US" dirty="0">
                <a:solidFill>
                  <a:srgbClr val="FF0000"/>
                </a:solidFill>
              </a:rPr>
              <a:t>）</a:t>
            </a:r>
          </a:p>
          <a:p>
            <a:pPr>
              <a:buClrTx/>
              <a:buSzTx/>
              <a:buFontTx/>
              <a:buNone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</a:rPr>
              <a:t>•</a:t>
            </a:r>
            <a:r>
              <a:rPr lang="zh-CN" altLang="en-US" dirty="0">
                <a:solidFill>
                  <a:srgbClr val="FF0000"/>
                </a:solidFill>
              </a:rPr>
              <a:t>对场景的依赖，对地位身份的考虑</a:t>
            </a:r>
          </a:p>
          <a:p>
            <a:pPr>
              <a:buClrTx/>
              <a:buSzTx/>
              <a:buFontTx/>
              <a:buNone/>
            </a:pP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</a:rPr>
              <a:t>•</a:t>
            </a:r>
            <a:r>
              <a:rPr lang="zh-CN" altLang="en-US" dirty="0">
                <a:solidFill>
                  <a:srgbClr val="FF0000"/>
                </a:solidFill>
              </a:rPr>
              <a:t>委婉的批评</a:t>
            </a:r>
          </a:p>
        </p:txBody>
      </p:sp>
      <p:sp>
        <p:nvSpPr>
          <p:cNvPr id="40963" name="文本占位符 218115"/>
          <p:cNvSpPr>
            <a:spLocks noGrp="1"/>
          </p:cNvSpPr>
          <p:nvPr>
            <p:ph sz="half" idx="2"/>
          </p:nvPr>
        </p:nvSpPr>
        <p:spPr>
          <a:xfrm>
            <a:off x="5436096" y="1600200"/>
            <a:ext cx="3250704" cy="4525963"/>
          </a:xfrm>
        </p:spPr>
        <p:txBody>
          <a:bodyPr anchor="t"/>
          <a:lstStyle/>
          <a:p>
            <a:pPr fontAlgn="base">
              <a:buClrTx/>
              <a:buSzTx/>
              <a:buFontTx/>
              <a:buNone/>
            </a:pPr>
            <a:r>
              <a:rPr lang="zh-CN" altLang="en-US" sz="2000" strike="noStrike" noProof="1"/>
              <a:t>        </a:t>
            </a:r>
            <a:r>
              <a:rPr lang="zh-CN" altLang="en-US" sz="2000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  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美国</a:t>
            </a:r>
            <a:endParaRPr lang="en-US" altLang="zh-CN" strike="noStrike" noProof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  <a:p>
            <a:pPr fontAlgn="base">
              <a:buClrTx/>
              <a:buSzTx/>
              <a:buFontTx/>
              <a:buNone/>
            </a:pPr>
            <a:endParaRPr lang="zh-CN" altLang="en-US" strike="noStrike" noProof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  <a:p>
            <a:pPr fontAlgn="base">
              <a:buClrTx/>
              <a:buSzTx/>
              <a:buFontTx/>
              <a:buNone/>
            </a:pPr>
            <a:r>
              <a:rPr lang="en-US" altLang="zh-CN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微软雅黑" panose="020B0503020204020204" charset="-122"/>
              </a:rPr>
              <a:t>•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直接（</a:t>
            </a:r>
            <a:r>
              <a:rPr lang="en-US" altLang="zh-CN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direct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）</a:t>
            </a:r>
          </a:p>
          <a:p>
            <a:pPr fontAlgn="base">
              <a:buClrTx/>
              <a:buSzTx/>
              <a:buFontTx/>
              <a:buNone/>
            </a:pPr>
            <a:r>
              <a:rPr lang="en-US" altLang="zh-CN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微软雅黑" panose="020B0503020204020204" charset="-122"/>
              </a:rPr>
              <a:t>•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注重话语的信息量</a:t>
            </a:r>
          </a:p>
          <a:p>
            <a:pPr fontAlgn="base">
              <a:buClrTx/>
              <a:buSzTx/>
              <a:buFontTx/>
              <a:buNone/>
            </a:pPr>
            <a:r>
              <a:rPr lang="en-US" altLang="zh-CN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微软雅黑" panose="020B0503020204020204" charset="-122"/>
              </a:rPr>
              <a:t>•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令人抓狂的客套话</a:t>
            </a:r>
          </a:p>
          <a:p>
            <a:pPr fontAlgn="base">
              <a:buClrTx/>
              <a:buSzTx/>
              <a:buFontTx/>
              <a:buNone/>
            </a:pPr>
            <a:r>
              <a:rPr lang="en-US" altLang="zh-CN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微软雅黑" panose="020B0503020204020204" charset="-122"/>
              </a:rPr>
              <a:t>         ——</a:t>
            </a:r>
            <a:r>
              <a:rPr lang="en-US" altLang="zh-CN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“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吃了吗？”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标题 21913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成功交际的责任所属</a:t>
            </a:r>
          </a:p>
        </p:txBody>
      </p:sp>
      <p:sp>
        <p:nvSpPr>
          <p:cNvPr id="45058" name="文本占位符 219138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25963"/>
          </a:xfrm>
        </p:spPr>
        <p:txBody>
          <a:bodyPr anchor="t"/>
          <a:lstStyle/>
          <a:p>
            <a:pPr algn="ctr">
              <a:buClrTx/>
              <a:buSzTx/>
              <a:buFontTx/>
              <a:buNone/>
            </a:pPr>
            <a:r>
              <a:rPr lang="zh-CN" altLang="en-US" dirty="0">
                <a:solidFill>
                  <a:srgbClr val="FF0000"/>
                </a:solidFill>
              </a:rPr>
              <a:t>中国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>
              <a:buClrTx/>
              <a:buSzTx/>
              <a:buFontTx/>
              <a:buNone/>
            </a:pPr>
            <a:endParaRPr lang="zh-CN" altLang="en-US" dirty="0">
              <a:solidFill>
                <a:srgbClr val="FF0000"/>
              </a:solidFill>
            </a:endParaRPr>
          </a:p>
          <a:p>
            <a:pPr>
              <a:buClrTx/>
              <a:buSzTx/>
              <a:buFontTx/>
              <a:buNone/>
            </a:pPr>
            <a:r>
              <a:rPr lang="zh-CN" altLang="en-US" dirty="0">
                <a:solidFill>
                  <a:srgbClr val="FF0000"/>
                </a:solidFill>
              </a:rPr>
              <a:t>     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</a:rPr>
              <a:t>•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zh-CN" altLang="en-US" dirty="0">
                <a:solidFill>
                  <a:srgbClr val="FF0000"/>
                </a:solidFill>
              </a:rPr>
              <a:t>听话者主导</a:t>
            </a:r>
          </a:p>
          <a:p>
            <a:pPr>
              <a:buClrTx/>
              <a:buSzTx/>
              <a:buFontTx/>
              <a:buNone/>
            </a:pPr>
            <a:endParaRPr lang="zh-CN" altLang="en-US" dirty="0">
              <a:solidFill>
                <a:srgbClr val="FF0000"/>
              </a:solidFill>
            </a:endParaRPr>
          </a:p>
          <a:p>
            <a:pPr>
              <a:buClrTx/>
              <a:buSzTx/>
              <a:buFontTx/>
              <a:buNone/>
            </a:pPr>
            <a:r>
              <a:rPr lang="zh-CN" altLang="en-US" dirty="0">
                <a:solidFill>
                  <a:srgbClr val="FF0000"/>
                </a:solidFill>
              </a:rPr>
              <a:t>      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</a:rPr>
              <a:t>•</a:t>
            </a:r>
            <a:r>
              <a:rPr lang="en-US" altLang="zh-CN" dirty="0">
                <a:solidFill>
                  <a:srgbClr val="FF0000"/>
                </a:solidFill>
              </a:rPr>
              <a:t> “</a:t>
            </a:r>
            <a:r>
              <a:rPr lang="zh-CN" altLang="en-US" dirty="0">
                <a:solidFill>
                  <a:srgbClr val="FF0000"/>
                </a:solidFill>
              </a:rPr>
              <a:t>听话听音”</a:t>
            </a:r>
          </a:p>
        </p:txBody>
      </p:sp>
      <p:sp>
        <p:nvSpPr>
          <p:cNvPr id="41987" name="文本占位符 219139"/>
          <p:cNvSpPr>
            <a:spLocks noGrp="1"/>
          </p:cNvSpPr>
          <p:nvPr>
            <p:ph sz="half" idx="2"/>
          </p:nvPr>
        </p:nvSpPr>
        <p:spPr/>
        <p:txBody>
          <a:bodyPr anchor="t"/>
          <a:lstStyle/>
          <a:p>
            <a:pPr algn="ctr" fontAlgn="base">
              <a:buClrTx/>
              <a:buSzTx/>
              <a:buFontTx/>
              <a:buNone/>
            </a:pP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美国</a:t>
            </a:r>
            <a:endParaRPr lang="en-US" altLang="zh-CN" strike="noStrike" noProof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  <a:p>
            <a:pPr fontAlgn="base">
              <a:buClrTx/>
              <a:buSzTx/>
              <a:buFontTx/>
              <a:buNone/>
            </a:pPr>
            <a:endParaRPr lang="en-US" altLang="zh-CN" noProof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  <a:p>
            <a:pPr fontAlgn="base">
              <a:buClrTx/>
              <a:buSzTx/>
              <a:buFontTx/>
              <a:buNone/>
            </a:pP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 </a:t>
            </a:r>
            <a:r>
              <a:rPr lang="en-US" altLang="zh-CN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微软雅黑" panose="020B0503020204020204" charset="-122"/>
              </a:rPr>
              <a:t>•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说话者主导</a:t>
            </a:r>
          </a:p>
          <a:p>
            <a:pPr fontAlgn="base">
              <a:buClrTx/>
              <a:buSzTx/>
              <a:buFontTx/>
              <a:buNone/>
            </a:pPr>
            <a:endParaRPr lang="zh-CN" altLang="en-US" strike="noStrike" noProof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  <a:p>
            <a:pPr fontAlgn="base">
              <a:buClrTx/>
              <a:buSzTx/>
              <a:buFontTx/>
              <a:buNone/>
            </a:pPr>
            <a:r>
              <a:rPr lang="en-US" altLang="zh-CN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微软雅黑" panose="020B0503020204020204" charset="-122"/>
              </a:rPr>
              <a:t>•</a:t>
            </a: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追求更全面清晰的理解</a:t>
            </a:r>
          </a:p>
          <a:p>
            <a:pPr fontAlgn="base">
              <a:buClrTx/>
              <a:buSzTx/>
              <a:buFontTx/>
              <a:buNone/>
            </a:pPr>
            <a:endParaRPr lang="zh-CN" altLang="en-US" strike="noStrike" noProof="1"/>
          </a:p>
          <a:p>
            <a:pPr fontAlgn="base">
              <a:buClrTx/>
              <a:buSzTx/>
              <a:buFontTx/>
              <a:buNone/>
            </a:pPr>
            <a:endParaRPr lang="zh-CN" altLang="en-US" strike="noStrike" noProof="1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标题 22220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人际关系的侧重</a:t>
            </a:r>
          </a:p>
        </p:txBody>
      </p:sp>
      <p:sp>
        <p:nvSpPr>
          <p:cNvPr id="54274" name="文本占位符 222210"/>
          <p:cNvSpPr>
            <a:spLocks noGrp="1"/>
          </p:cNvSpPr>
          <p:nvPr>
            <p:ph sz="half" idx="1"/>
          </p:nvPr>
        </p:nvSpPr>
        <p:spPr>
          <a:xfrm>
            <a:off x="504825" y="1652588"/>
            <a:ext cx="4029075" cy="4468812"/>
          </a:xfrm>
        </p:spPr>
        <p:txBody>
          <a:bodyPr anchor="t"/>
          <a:lstStyle/>
          <a:p>
            <a:pPr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FF0000"/>
                </a:solidFill>
              </a:rPr>
              <a:t>             </a:t>
            </a:r>
            <a:r>
              <a:rPr lang="zh-CN" altLang="en-US" dirty="0">
                <a:solidFill>
                  <a:srgbClr val="FF0000"/>
                </a:solidFill>
              </a:rPr>
              <a:t>中国</a:t>
            </a:r>
          </a:p>
          <a:p>
            <a:pPr>
              <a:buClrTx/>
              <a:buSzTx/>
              <a:buFontTx/>
              <a:buNone/>
            </a:pPr>
            <a:r>
              <a:rPr lang="en-US" altLang="zh-CN" dirty="0">
                <a:latin typeface="微软雅黑" panose="020B0503020204020204" charset="-122"/>
              </a:rPr>
              <a:t>•</a:t>
            </a:r>
            <a:r>
              <a:rPr lang="zh-CN" altLang="en-US" dirty="0"/>
              <a:t>与身份、地位相适应</a:t>
            </a:r>
            <a:endParaRPr lang="en-US" altLang="zh-CN" dirty="0"/>
          </a:p>
          <a:p>
            <a:pPr>
              <a:buClrTx/>
              <a:buSzTx/>
              <a:buFontTx/>
              <a:buNone/>
            </a:pPr>
            <a:endParaRPr lang="zh-CN" altLang="en-US" dirty="0"/>
          </a:p>
          <a:p>
            <a:pPr>
              <a:buClrTx/>
              <a:buSzTx/>
              <a:buFontTx/>
              <a:buNone/>
            </a:pPr>
            <a:r>
              <a:rPr lang="en-US" altLang="zh-CN" dirty="0">
                <a:latin typeface="微软雅黑" panose="020B0503020204020204" charset="-122"/>
              </a:rPr>
              <a:t>•</a:t>
            </a:r>
            <a:r>
              <a:rPr lang="zh-CN" altLang="en-US" dirty="0"/>
              <a:t>交际群体内外亲疏分明</a:t>
            </a:r>
          </a:p>
        </p:txBody>
      </p:sp>
      <p:sp>
        <p:nvSpPr>
          <p:cNvPr id="54275" name="文本占位符 222211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41775" cy="4525963"/>
          </a:xfrm>
        </p:spPr>
        <p:txBody>
          <a:bodyPr anchor="t"/>
          <a:lstStyle/>
          <a:p>
            <a:pPr>
              <a:buClrTx/>
              <a:buSzTx/>
              <a:buFontTx/>
              <a:buNone/>
            </a:pPr>
            <a:r>
              <a:rPr lang="zh-CN" altLang="en-US" sz="2000" dirty="0">
                <a:solidFill>
                  <a:srgbClr val="00B050"/>
                </a:solidFill>
              </a:rPr>
              <a:t>             </a:t>
            </a:r>
            <a:r>
              <a:rPr lang="zh-CN" altLang="en-US" dirty="0">
                <a:solidFill>
                  <a:srgbClr val="00B050"/>
                </a:solidFill>
              </a:rPr>
              <a:t>美国</a:t>
            </a:r>
          </a:p>
          <a:p>
            <a:pPr>
              <a:buClrTx/>
              <a:buSzTx/>
              <a:buFontTx/>
              <a:buNone/>
            </a:pPr>
            <a:r>
              <a:rPr lang="en-US" altLang="zh-CN" dirty="0">
                <a:latin typeface="微软雅黑" panose="020B0503020204020204" charset="-122"/>
              </a:rPr>
              <a:t>•</a:t>
            </a:r>
            <a:r>
              <a:rPr lang="zh-CN" altLang="en-US" dirty="0"/>
              <a:t>人际关系策略不具有特殊性</a:t>
            </a:r>
            <a:endParaRPr lang="en-US" altLang="zh-CN" dirty="0"/>
          </a:p>
          <a:p>
            <a:pPr>
              <a:buClrTx/>
              <a:buSzTx/>
              <a:buFontTx/>
              <a:buNone/>
            </a:pPr>
            <a:endParaRPr lang="zh-CN" altLang="en-US" dirty="0"/>
          </a:p>
          <a:p>
            <a:pPr>
              <a:buClrTx/>
              <a:buSzTx/>
              <a:buFontTx/>
              <a:buNone/>
            </a:pPr>
            <a:r>
              <a:rPr lang="en-US" altLang="zh-CN" dirty="0">
                <a:latin typeface="微软雅黑" panose="020B0503020204020204" charset="-122"/>
              </a:rPr>
              <a:t>•</a:t>
            </a:r>
            <a:r>
              <a:rPr lang="en-US" altLang="zh-CN" dirty="0"/>
              <a:t>“</a:t>
            </a:r>
            <a:r>
              <a:rPr lang="zh-CN" altLang="en-US" dirty="0"/>
              <a:t>一视同仁”</a:t>
            </a:r>
          </a:p>
          <a:p>
            <a:pPr>
              <a:buClrTx/>
              <a:buSzTx/>
              <a:buFontTx/>
              <a:buNone/>
            </a:pPr>
            <a:endParaRPr lang="zh-CN" altLang="en-US" dirty="0"/>
          </a:p>
          <a:p>
            <a:pPr>
              <a:buClrTx/>
              <a:buSzTx/>
              <a:buFontTx/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625368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215041"/>
          <p:cNvSpPr>
            <a:spLocks noGrp="1"/>
          </p:cNvSpPr>
          <p:nvPr>
            <p:ph type="title"/>
          </p:nvPr>
        </p:nvSpPr>
        <p:spPr>
          <a:xfrm>
            <a:off x="900113" y="0"/>
            <a:ext cx="6445250" cy="1484313"/>
          </a:xfrm>
        </p:spPr>
        <p:txBody>
          <a:bodyPr anchor="ctr"/>
          <a:lstStyle/>
          <a:p>
            <a:r>
              <a:rPr lang="zh-CN" altLang="en-US" sz="2000" b="1" dirty="0">
                <a:solidFill>
                  <a:schemeClr val="tx1"/>
                </a:solidFill>
              </a:rPr>
              <a:t>“有着伟大而复杂文化的中国处在天平的高语境一方”</a:t>
            </a:r>
          </a:p>
        </p:txBody>
      </p:sp>
      <p:pic>
        <p:nvPicPr>
          <p:cNvPr id="46082" name="图片 215042" descr="j03008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3" y="1484313"/>
            <a:ext cx="5040312" cy="432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文本框 215043"/>
          <p:cNvSpPr txBox="1"/>
          <p:nvPr/>
        </p:nvSpPr>
        <p:spPr>
          <a:xfrm>
            <a:off x="250825" y="5373688"/>
            <a:ext cx="5543550" cy="8223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“ 美国文化</a:t>
            </a:r>
          </a:p>
          <a:p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⋯ ⋯只是偏向天平较低的一方。”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标题 24678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b="1" dirty="0"/>
              <a:t>两种交际文化类型的未来趋势</a:t>
            </a:r>
            <a:br>
              <a:rPr lang="zh-CN" altLang="en-US" b="1" dirty="0"/>
            </a:br>
            <a:endParaRPr lang="zh-CN" altLang="en-US" b="1" dirty="0"/>
          </a:p>
        </p:txBody>
      </p:sp>
      <p:sp>
        <p:nvSpPr>
          <p:cNvPr id="56322" name="文本占位符 246786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fontAlgn="base">
              <a:lnSpc>
                <a:spcPct val="150000"/>
              </a:lnSpc>
            </a:pPr>
            <a:r>
              <a:rPr lang="en-US" altLang="zh-CN" strike="noStrike" noProof="1"/>
              <a:t>全球化，</a:t>
            </a:r>
            <a:r>
              <a:rPr lang="zh-CN" altLang="en-US" strike="noStrike" noProof="1"/>
              <a:t>经济一体化</a:t>
            </a:r>
            <a:r>
              <a:rPr lang="en-US" altLang="zh-CN" strike="noStrike" noProof="1"/>
              <a:t>, HC-LC</a:t>
            </a:r>
            <a:r>
              <a:rPr lang="zh-CN" altLang="en-US" strike="noStrike" noProof="1"/>
              <a:t>非一成不变</a:t>
            </a:r>
            <a:r>
              <a:rPr lang="en-US" altLang="zh-CN" strike="noStrike" noProof="1"/>
              <a:t>。</a:t>
            </a:r>
          </a:p>
          <a:p>
            <a:pPr fontAlgn="base">
              <a:lnSpc>
                <a:spcPct val="150000"/>
              </a:lnSpc>
            </a:pPr>
            <a:r>
              <a:rPr lang="zh-CN" altLang="en-US" strike="noStrike" noProof="1">
                <a:solidFill>
                  <a:srgbClr val="FF0000"/>
                </a:solidFill>
              </a:rPr>
              <a:t>中国</a:t>
            </a:r>
            <a:r>
              <a:rPr lang="en-US" altLang="zh-CN" noProof="1">
                <a:solidFill>
                  <a:srgbClr val="FF0000"/>
                </a:solidFill>
              </a:rPr>
              <a:t>-</a:t>
            </a:r>
            <a:r>
              <a:rPr lang="zh-CN" altLang="en-US" strike="noStrike" noProof="1">
                <a:solidFill>
                  <a:srgbClr val="FF0000"/>
                </a:solidFill>
              </a:rPr>
              <a:t>高语境文化向低语境文化演变</a:t>
            </a:r>
            <a:r>
              <a:rPr lang="zh-CN" altLang="en-US" strike="noStrike" noProof="1"/>
              <a:t>。</a:t>
            </a:r>
          </a:p>
          <a:p>
            <a:pPr fontAlgn="base">
              <a:lnSpc>
                <a:spcPct val="150000"/>
              </a:lnSpc>
            </a:pPr>
            <a:r>
              <a:rPr lang="zh-CN" altLang="en-US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西方</a:t>
            </a:r>
            <a:r>
              <a:rPr lang="en-US" altLang="zh-CN" strike="noStrike" noProof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,</a:t>
            </a:r>
            <a:r>
              <a:rPr lang="zh-CN" altLang="en-US" strike="noStrike" noProof="1"/>
              <a:t>现代科技，系统论、量子力学以及混沌理论的出世</a:t>
            </a:r>
            <a:endParaRPr lang="en-US" altLang="zh-CN" noProof="1"/>
          </a:p>
          <a:p>
            <a:pPr marL="0" indent="0" fontAlgn="base">
              <a:lnSpc>
                <a:spcPct val="150000"/>
              </a:lnSpc>
              <a:buNone/>
            </a:pPr>
            <a:r>
              <a:rPr lang="en-US" altLang="zh-CN" strike="noStrike" noProof="1"/>
              <a:t>         </a:t>
            </a:r>
            <a:r>
              <a:rPr lang="zh-CN" altLang="en-US" strike="noStrike" noProof="1"/>
              <a:t>等，证实了</a:t>
            </a:r>
            <a:r>
              <a:rPr lang="zh-CN" altLang="en-US" strike="noStrike" noProof="1">
                <a:solidFill>
                  <a:srgbClr val="FF0000"/>
                </a:solidFill>
              </a:rPr>
              <a:t>环境氛围对人或物的影响的不可忽略</a:t>
            </a:r>
            <a:endParaRPr lang="en-US" altLang="zh-CN" strike="noStrike" noProof="1">
              <a:solidFill>
                <a:srgbClr val="FF0000"/>
              </a:solidFill>
            </a:endParaRPr>
          </a:p>
          <a:p>
            <a:pPr marL="0" indent="0" fontAlgn="base">
              <a:lnSpc>
                <a:spcPct val="150000"/>
              </a:lnSpc>
              <a:buNone/>
            </a:pPr>
            <a:endParaRPr lang="zh-CN" altLang="en-US" strike="noStrike" noProof="1"/>
          </a:p>
          <a:p>
            <a:pPr fontAlgn="base">
              <a:lnSpc>
                <a:spcPct val="150000"/>
              </a:lnSpc>
            </a:pPr>
            <a:r>
              <a:rPr lang="zh-CN" altLang="en-US" strike="noStrike" noProof="1">
                <a:solidFill>
                  <a:srgbClr val="FF0000"/>
                </a:solidFill>
              </a:rPr>
              <a:t>高语境文化与低语境文化正在走向对方，尽管难于察觉</a:t>
            </a:r>
            <a:r>
              <a:rPr lang="zh-CN" altLang="en-US" strike="noStrike" noProof="1">
                <a:solidFill>
                  <a:srgbClr val="CC00CC"/>
                </a:solidFill>
              </a:rPr>
              <a:t>。</a:t>
            </a:r>
          </a:p>
          <a:p>
            <a:pPr fontAlgn="base">
              <a:lnSpc>
                <a:spcPct val="150000"/>
              </a:lnSpc>
            </a:pPr>
            <a:endParaRPr lang="zh-CN" altLang="en-US" strike="noStrike" noProof="1">
              <a:solidFill>
                <a:srgbClr val="CC00CC"/>
              </a:solidFill>
            </a:endParaRPr>
          </a:p>
          <a:p>
            <a:pPr fontAlgn="base"/>
            <a:endParaRPr lang="zh-CN" altLang="en-US" strike="noStrike" noProof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B6E95-FC0B-EAEA-4B4A-A2C9AB56C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三级别确认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79D2CA91-BF0C-5D61-345C-C4A3F1136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4904"/>
            <a:ext cx="8229600" cy="2736304"/>
          </a:xfrm>
        </p:spPr>
      </p:pic>
    </p:spTree>
    <p:extLst>
      <p:ext uri="{BB962C8B-B14F-4D97-AF65-F5344CB8AC3E}">
        <p14:creationId xmlns:p14="http://schemas.microsoft.com/office/powerpoint/2010/main" val="548258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标题 204801"/>
          <p:cNvSpPr>
            <a:spLocks noGrp="1" noRot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语用的差异</a:t>
            </a:r>
          </a:p>
        </p:txBody>
      </p:sp>
      <p:sp>
        <p:nvSpPr>
          <p:cNvPr id="48130" name="文本占位符 204802"/>
          <p:cNvSpPr>
            <a:spLocks noGrp="1" noRot="1"/>
          </p:cNvSpPr>
          <p:nvPr>
            <p:ph idx="1"/>
          </p:nvPr>
        </p:nvSpPr>
        <p:spPr/>
        <p:txBody>
          <a:bodyPr anchor="t"/>
          <a:lstStyle/>
          <a:p>
            <a:pPr>
              <a:lnSpc>
                <a:spcPct val="80000"/>
              </a:lnSpc>
            </a:pPr>
            <a:r>
              <a:rPr lang="en-US" altLang="zh-CN" dirty="0">
                <a:solidFill>
                  <a:srgbClr val="00B050"/>
                </a:solidFill>
              </a:rPr>
              <a:t>Foreigner: Your English is excellent. Really quite fluent. </a:t>
            </a:r>
          </a:p>
          <a:p>
            <a:pPr>
              <a:lnSpc>
                <a:spcPct val="80000"/>
              </a:lnSpc>
            </a:pPr>
            <a:r>
              <a:rPr lang="en-US" altLang="zh-CN" dirty="0">
                <a:solidFill>
                  <a:srgbClr val="FF0000"/>
                </a:solidFill>
              </a:rPr>
              <a:t>Chinese: No, no. My English is quite poor.</a:t>
            </a:r>
          </a:p>
          <a:p>
            <a:pPr>
              <a:lnSpc>
                <a:spcPct val="125000"/>
              </a:lnSpc>
            </a:pP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zh-CN" altLang="en-US" dirty="0">
                <a:solidFill>
                  <a:srgbClr val="FF0000"/>
                </a:solidFill>
              </a:rPr>
              <a:t>中国人用“老” 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rgbClr val="00B050"/>
                </a:solidFill>
              </a:rPr>
              <a:t>西方文化称呼“老”</a:t>
            </a:r>
          </a:p>
          <a:p>
            <a:pPr>
              <a:lnSpc>
                <a:spcPct val="125000"/>
              </a:lnSpc>
            </a:pPr>
            <a:endParaRPr lang="zh-CN" altLang="en-US" sz="1000" dirty="0"/>
          </a:p>
          <a:p>
            <a:pPr marL="0" indent="0">
              <a:lnSpc>
                <a:spcPct val="125000"/>
              </a:lnSpc>
              <a:buNone/>
            </a:pPr>
            <a:endParaRPr lang="en-US" altLang="zh-CN" dirty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A2432-132F-B39F-5259-6CE232C65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老</a:t>
            </a:r>
            <a:r>
              <a:rPr lang="en-US" altLang="zh-CN" dirty="0"/>
              <a:t>—</a:t>
            </a:r>
            <a:r>
              <a:rPr lang="zh-CN" altLang="en-US" dirty="0"/>
              <a:t>小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51BF35B-AAEF-A42F-D266-901D549A34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1691481"/>
            <a:ext cx="51689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01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958850"/>
          </a:xfrm>
        </p:spPr>
        <p:txBody>
          <a:bodyPr vert="horz" wrap="square" lIns="91440" tIns="45720" rIns="91440" bIns="45720" anchor="b"/>
          <a:lstStyle/>
          <a:p>
            <a:r>
              <a:rPr lang="zh-CN" altLang="en-US" sz="4400" dirty="0">
                <a:latin typeface="隶书" panose="02010509060101010101" pitchFamily="49" charset="-122"/>
                <a:ea typeface="隶书" panose="02010509060101010101" pitchFamily="49" charset="-122"/>
              </a:rPr>
              <a:t>第二讲     言语行为方式</a:t>
            </a:r>
          </a:p>
        </p:txBody>
      </p:sp>
      <p:sp>
        <p:nvSpPr>
          <p:cNvPr id="29698" name="内容占位符 2"/>
          <p:cNvSpPr>
            <a:spLocks noGrp="1"/>
          </p:cNvSpPr>
          <p:nvPr>
            <p:ph idx="4294967295"/>
          </p:nvPr>
        </p:nvSpPr>
        <p:spPr>
          <a:xfrm>
            <a:off x="468313" y="1628775"/>
            <a:ext cx="8229600" cy="4525963"/>
          </a:xfrm>
        </p:spPr>
        <p:txBody>
          <a:bodyPr vert="horz" wrap="square"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zh-CN" altLang="en-US" sz="3200" dirty="0"/>
              <a:t>阅读案例</a:t>
            </a:r>
          </a:p>
          <a:p>
            <a:pPr>
              <a:lnSpc>
                <a:spcPct val="150000"/>
              </a:lnSpc>
            </a:pPr>
            <a:r>
              <a:rPr lang="zh-CN" altLang="en-US" sz="3200" dirty="0"/>
              <a:t>讨论问题</a:t>
            </a:r>
          </a:p>
          <a:p>
            <a:pPr>
              <a:lnSpc>
                <a:spcPct val="150000"/>
              </a:lnSpc>
            </a:pPr>
            <a:r>
              <a:rPr lang="zh-CN" altLang="en-US" sz="3200" dirty="0"/>
              <a:t>分析  冲突  沟通</a:t>
            </a:r>
            <a:r>
              <a:rPr lang="zh-CN" altLang="en-US" sz="3200" dirty="0">
                <a:ea typeface="宋体" panose="02010600030101010101" pitchFamily="2" charset="-122"/>
              </a:rPr>
              <a:t>                  </a:t>
            </a:r>
            <a:endParaRPr lang="en-US" altLang="zh-CN" sz="3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0E9939-1971-482A-2B55-FB6BDFAA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000" dirty="0">
                <a:effectLst/>
              </a:rPr>
              <a:t>“GOAT”</a:t>
            </a:r>
            <a:r>
              <a:rPr lang="zh-CN" altLang="en-US" sz="2000" dirty="0">
                <a:effectLst/>
              </a:rPr>
              <a:t>（</a:t>
            </a:r>
            <a:r>
              <a:rPr lang="en-US" altLang="zh-CN" sz="2000" dirty="0">
                <a:effectLst/>
              </a:rPr>
              <a:t>Greatest Of All Time</a:t>
            </a:r>
            <a:r>
              <a:rPr lang="zh-CN" altLang="en-US" sz="2000" dirty="0">
                <a:effectLst/>
              </a:rPr>
              <a:t>）</a:t>
            </a:r>
            <a:br>
              <a:rPr lang="zh-CN" altLang="en-US" sz="2000" dirty="0">
                <a:effectLst/>
              </a:rPr>
            </a:br>
            <a:r>
              <a:rPr lang="zh-CN" altLang="en-US" sz="2000" dirty="0">
                <a:effectLst/>
              </a:rPr>
              <a:t>奥运会官网称：</a:t>
            </a:r>
            <a:r>
              <a:rPr lang="en-US" altLang="zh-CN" sz="2000" dirty="0">
                <a:effectLst/>
              </a:rPr>
              <a:t>6</a:t>
            </a:r>
            <a:r>
              <a:rPr lang="zh-CN" altLang="en-US" sz="2000" dirty="0">
                <a:effectLst/>
              </a:rPr>
              <a:t>枚奥运金牌、</a:t>
            </a:r>
            <a:r>
              <a:rPr lang="en-US" altLang="zh-CN" sz="2000" dirty="0">
                <a:effectLst/>
              </a:rPr>
              <a:t>3</a:t>
            </a:r>
            <a:r>
              <a:rPr lang="zh-CN" altLang="en-US" sz="2000" dirty="0">
                <a:effectLst/>
              </a:rPr>
              <a:t>次单打世界冠军以及世界排名第一最长时间的纪录。”</a:t>
            </a:r>
            <a:r>
              <a:rPr lang="zh-CN" altLang="en-US" sz="1200" b="0" i="0" dirty="0">
                <a:solidFill>
                  <a:srgbClr val="060607"/>
                </a:solidFill>
                <a:effectLst/>
                <a:latin typeface="-apple-system"/>
              </a:rPr>
              <a:t> </a:t>
            </a:r>
            <a:r>
              <a:rPr lang="en-US" altLang="zh-CN" sz="1200" b="0" i="0" dirty="0">
                <a:solidFill>
                  <a:srgbClr val="060607"/>
                </a:solidFill>
                <a:effectLst/>
                <a:latin typeface="-apple-system"/>
              </a:rPr>
              <a:t>1988 -10</a:t>
            </a:r>
            <a:r>
              <a:rPr lang="en-US" altLang="zh-CN" sz="1200" dirty="0">
                <a:solidFill>
                  <a:srgbClr val="060607"/>
                </a:solidFill>
                <a:latin typeface="-apple-system"/>
              </a:rPr>
              <a:t>-</a:t>
            </a:r>
            <a:r>
              <a:rPr lang="en-US" altLang="zh-CN" sz="1200" b="0" i="0" dirty="0">
                <a:solidFill>
                  <a:srgbClr val="060607"/>
                </a:solidFill>
                <a:effectLst/>
                <a:latin typeface="-apple-system"/>
              </a:rPr>
              <a:t>20</a:t>
            </a:r>
            <a:endParaRPr lang="zh-CN" altLang="en-US" sz="2000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ED00052-35B7-8C8B-D846-E030670F5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8" y="1600200"/>
            <a:ext cx="67889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20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标题 17203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文化沟通</a:t>
            </a:r>
            <a:br>
              <a:rPr lang="zh-CN" altLang="en-US" b="1" dirty="0"/>
            </a:br>
            <a:endParaRPr lang="zh-CN" altLang="en-US" b="1" dirty="0"/>
          </a:p>
        </p:txBody>
      </p:sp>
      <p:sp>
        <p:nvSpPr>
          <p:cNvPr id="43010" name="文本占位符 172034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342900" marR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意识到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对方文化的特点</a:t>
            </a:r>
          </a:p>
          <a:p>
            <a:pPr marL="342900" marR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说话：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客观直接 清楚明白</a:t>
            </a:r>
            <a:r>
              <a:rPr kumimoji="0" lang="en-US" altLang="zh-CN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--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免影响下一步的交流</a:t>
            </a: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环境：依据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环境因素推测</a:t>
            </a: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             或让对方感知自己的言外之意有风险</a:t>
            </a: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153601"/>
          <p:cNvSpPr/>
          <p:nvPr/>
        </p:nvSpPr>
        <p:spPr>
          <a:xfrm>
            <a:off x="914400" y="1498631"/>
            <a:ext cx="7010400" cy="452431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eaLnBrk="0" hangingPunct="0"/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</a:t>
            </a:r>
          </a:p>
          <a:p>
            <a:pPr eaLnBrk="0" hangingPunct="0"/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Q: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语言传递信息。在跨文化商务沟通中，很多问题源自语言障碍。</a:t>
            </a:r>
            <a:endParaRPr lang="en-US" altLang="zh-CN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0" hangingPunct="0"/>
            <a:endParaRPr lang="en-US" altLang="zh-CN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0" hangingPunct="0"/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A: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运用沟通技巧</a:t>
            </a:r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,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注意</a:t>
            </a:r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:</a:t>
            </a:r>
          </a:p>
          <a:p>
            <a:pPr eaLnBrk="0" hangingPunct="0"/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                            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共性和差异</a:t>
            </a:r>
            <a:endParaRPr lang="en-US" altLang="zh-CN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0" hangingPunct="0"/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                            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文化敏感性</a:t>
            </a:r>
            <a:endParaRPr lang="en-US" altLang="zh-CN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0" hangingPunct="0"/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                            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文化偏见</a:t>
            </a:r>
            <a:endParaRPr lang="en-US" altLang="zh-CN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0" hangingPunct="0"/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                            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灵活性</a:t>
            </a:r>
            <a:endParaRPr lang="en-US" altLang="zh-CN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0" hangingPunct="0"/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                            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耐心</a:t>
            </a:r>
          </a:p>
          <a:p>
            <a:pPr eaLnBrk="0" hangingPunct="0"/>
            <a:endParaRPr lang="zh-CN" altLang="en-US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eaLnBrk="0" hangingPunct="0"/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4094E55-C8F3-2FA2-788A-4490F8D44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382727" cy="11827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3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3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3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5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5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53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8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53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53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53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53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53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53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4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53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53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53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80"/>
                            </p:stCondLst>
                            <p:childTnLst>
                              <p:par>
                                <p:cTn id="3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153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153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153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80"/>
                            </p:stCondLst>
                            <p:childTnLst>
                              <p:par>
                                <p:cTn id="4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153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153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153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40"/>
                            </p:stCondLst>
                            <p:childTnLst>
                              <p:par>
                                <p:cTn id="4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53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53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53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60"/>
                            </p:stCondLst>
                            <p:childTnLst>
                              <p:par>
                                <p:cTn id="5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53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53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536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标题 17203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文化沟通</a:t>
            </a:r>
            <a:br>
              <a:rPr lang="zh-CN" altLang="en-US" b="1" dirty="0"/>
            </a:br>
            <a:endParaRPr lang="zh-CN" altLang="en-US" b="1" dirty="0"/>
          </a:p>
        </p:txBody>
      </p:sp>
      <p:sp>
        <p:nvSpPr>
          <p:cNvPr id="52226" name="文本占位符 172034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lnSpc>
                <a:spcPct val="120000"/>
              </a:lnSpc>
            </a:pPr>
            <a:r>
              <a:rPr lang="zh-CN" altLang="en-US" dirty="0"/>
              <a:t>意识到对方文化的特点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说话：客观直接 清楚明白</a:t>
            </a:r>
            <a:r>
              <a:rPr lang="en-US" altLang="zh-CN" dirty="0"/>
              <a:t>--</a:t>
            </a:r>
            <a:r>
              <a:rPr lang="zh-CN" altLang="en-US" dirty="0"/>
              <a:t>免影响下一步的交流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环境：依据环境因素推测或让对方感知自己的言外之意有风险</a:t>
            </a:r>
          </a:p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双方</a:t>
            </a:r>
            <a:r>
              <a:rPr lang="zh-CN" altLang="en-US" dirty="0"/>
              <a:t>应充分注意到</a:t>
            </a:r>
            <a:endParaRPr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dirty="0"/>
              <a:t>           </a:t>
            </a:r>
            <a:r>
              <a:rPr lang="zh-CN" altLang="en-US" dirty="0"/>
              <a:t>语言应尽量清楚明白</a:t>
            </a:r>
            <a:endParaRPr lang="en-US" altLang="zh-CN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dirty="0"/>
              <a:t>           </a:t>
            </a:r>
            <a:r>
              <a:rPr lang="zh-CN" altLang="en-US" dirty="0"/>
              <a:t>少用或不用有歧义或含义不明的语言</a:t>
            </a:r>
          </a:p>
          <a:p>
            <a:pPr>
              <a:lnSpc>
                <a:spcPct val="120000"/>
              </a:lnSpc>
            </a:pP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标题 16793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案例</a:t>
            </a:r>
            <a:r>
              <a:rPr lang="en-US" altLang="zh-CN" dirty="0"/>
              <a:t>2  </a:t>
            </a:r>
            <a:r>
              <a:rPr lang="zh-CN" altLang="en-US" dirty="0"/>
              <a:t>（</a:t>
            </a:r>
            <a:r>
              <a:rPr lang="en-US" altLang="zh-CN" dirty="0"/>
              <a:t>51</a:t>
            </a:r>
            <a:r>
              <a:rPr lang="zh-CN" altLang="en-US" dirty="0"/>
              <a:t>）</a:t>
            </a:r>
            <a:r>
              <a:rPr lang="en-US" altLang="zh-CN" dirty="0"/>
              <a:t>First Meeting</a:t>
            </a:r>
          </a:p>
        </p:txBody>
      </p:sp>
      <p:sp>
        <p:nvSpPr>
          <p:cNvPr id="55298" name="文本占位符 167938"/>
          <p:cNvSpPr>
            <a:spLocks noGrp="1"/>
          </p:cNvSpPr>
          <p:nvPr>
            <p:ph idx="1"/>
          </p:nvPr>
        </p:nvSpPr>
        <p:spPr>
          <a:xfrm>
            <a:off x="611188" y="1700213"/>
            <a:ext cx="8229600" cy="4525962"/>
          </a:xfrm>
        </p:spPr>
        <p:txBody>
          <a:bodyPr anchor="t"/>
          <a:lstStyle/>
          <a:p>
            <a:pPr>
              <a:buNone/>
            </a:pPr>
            <a:r>
              <a:rPr lang="zh-CN" altLang="en-US" b="1" dirty="0"/>
              <a:t>    </a:t>
            </a:r>
            <a:r>
              <a:rPr lang="zh-CN" altLang="en-US" sz="2800" b="1" i="1" dirty="0">
                <a:latin typeface="楷体" panose="02010609060101010101" pitchFamily="49" charset="-122"/>
                <a:ea typeface="楷体" panose="02010609060101010101" pitchFamily="49" charset="-122"/>
              </a:rPr>
              <a:t>东西方文化差异对商务交往有着直接的影响，这 种差异有时在初次交往中就会有明显的体现。忽视了这种差异可能立即导致交流的不顺畅或某方的不愉快⋯⋯</a:t>
            </a:r>
            <a:endParaRPr lang="zh-CN" altLang="en-US" sz="2800" i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endParaRPr lang="zh-CN" altLang="en-US" sz="2800" b="1" i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标题 18022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CN" b="1" dirty="0"/>
              <a:t>Questions for discussion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59394" name="文本占位符 180226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altLang="zh-CN" sz="2800" dirty="0"/>
              <a:t>Why did Mr.Sato feel puzzled when Mr.Rogers first suggested starting their meeting?</a:t>
            </a:r>
          </a:p>
          <a:p>
            <a:r>
              <a:rPr lang="en-US" altLang="zh-CN" sz="2800" dirty="0"/>
              <a:t>Do you think it is proper for Mr.Rogers to put Sato’s  business card into his wallet immediately? </a:t>
            </a:r>
            <a:r>
              <a:rPr lang="en-US" altLang="zh-CN" sz="2800" dirty="0">
                <a:solidFill>
                  <a:srgbClr val="FF0000"/>
                </a:solidFill>
              </a:rPr>
              <a:t>Why?</a:t>
            </a:r>
            <a:endParaRPr lang="en-US" altLang="zh-CN" sz="2800" dirty="0"/>
          </a:p>
          <a:p>
            <a:r>
              <a:rPr lang="en-US" altLang="zh-CN" sz="2800" dirty="0"/>
              <a:t>Why did Sato insit on introduing themseleves ,such as the positons in the company instead of beginning the meeting?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标题 18124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矛盾冲突</a:t>
            </a:r>
          </a:p>
        </p:txBody>
      </p:sp>
      <p:sp>
        <p:nvSpPr>
          <p:cNvPr id="60418" name="文本占位符 181250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 dirty="0"/>
          </a:p>
          <a:p>
            <a:r>
              <a:rPr lang="zh-CN" altLang="en-US" dirty="0"/>
              <a:t>双方矛盾主要表现在初次进行</a:t>
            </a:r>
            <a:r>
              <a:rPr lang="zh-CN" altLang="en-US" dirty="0">
                <a:solidFill>
                  <a:srgbClr val="FF0000"/>
                </a:solidFill>
              </a:rPr>
              <a:t>商务交往</a:t>
            </a:r>
            <a:r>
              <a:rPr lang="zh-CN" altLang="en-US" dirty="0"/>
              <a:t>时的</a:t>
            </a:r>
            <a:r>
              <a:rPr lang="zh-CN" altLang="en-US" dirty="0">
                <a:solidFill>
                  <a:srgbClr val="FF0000"/>
                </a:solidFill>
              </a:rPr>
              <a:t>风格</a:t>
            </a:r>
            <a:r>
              <a:rPr lang="zh-CN" altLang="en-US" dirty="0"/>
              <a:t>不同。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产生矛盾的原因既同商务礼仪有关，也同不同国家的深层文化差异有关。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标题 18124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矛盾冲突</a:t>
            </a:r>
          </a:p>
        </p:txBody>
      </p:sp>
      <p:sp>
        <p:nvSpPr>
          <p:cNvPr id="64514" name="文本占位符 181250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双方矛盾：初次   商务交往风格</a:t>
            </a:r>
            <a:endParaRPr kumimoji="0" lang="en-US" altLang="zh-CN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矛盾原因：表层</a:t>
            </a:r>
            <a:r>
              <a:rPr kumimoji="0" lang="en-US" altLang="zh-CN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商务礼仪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深层</a:t>
            </a:r>
            <a:r>
              <a:rPr kumimoji="0" lang="en-US" altLang="zh-CN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文化差异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标题 16998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b="1" dirty="0"/>
              <a:t>原因分析</a:t>
            </a:r>
          </a:p>
        </p:txBody>
      </p:sp>
      <p:sp>
        <p:nvSpPr>
          <p:cNvPr id="63490" name="文本占位符 169986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endParaRPr lang="en-US" altLang="zh-CN" dirty="0">
              <a:solidFill>
                <a:srgbClr val="00B050"/>
              </a:solidFill>
              <a:sym typeface="微软雅黑" panose="020B0503020204020204" charset="-122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rgbClr val="00B050"/>
                </a:solidFill>
                <a:sym typeface="微软雅黑" panose="020B0503020204020204" charset="-122"/>
              </a:rPr>
              <a:t>美国</a:t>
            </a:r>
            <a:r>
              <a:rPr lang="zh-CN" altLang="en-US" dirty="0">
                <a:sym typeface="微软雅黑" panose="020B0503020204020204" charset="-122"/>
              </a:rPr>
              <a:t>：</a:t>
            </a:r>
            <a:r>
              <a:rPr lang="en-US" altLang="zh-CN" dirty="0">
                <a:solidFill>
                  <a:srgbClr val="00B050"/>
                </a:solidFill>
                <a:sym typeface="微软雅黑" panose="020B0503020204020204" charset="-122"/>
              </a:rPr>
              <a:t>LC</a:t>
            </a:r>
            <a:r>
              <a:rPr lang="en-US" altLang="zh-CN" dirty="0">
                <a:sym typeface="微软雅黑" panose="020B0503020204020204" charset="-122"/>
              </a:rPr>
              <a:t>----</a:t>
            </a:r>
            <a:r>
              <a:rPr lang="zh-CN" altLang="en-US" dirty="0">
                <a:sym typeface="微软雅黑" panose="020B0503020204020204" charset="-122"/>
              </a:rPr>
              <a:t>言谈直白，做事直接，追求快速高效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ym typeface="微软雅黑" panose="020B0503020204020204" charset="-122"/>
              </a:rPr>
              <a:t>           表现：罗格先生一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见面直入正题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微软雅黑"/>
              </a:rPr>
              <a:t>                      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迫不及待地要开始正式的会谈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indent="0">
              <a:buNone/>
            </a:pPr>
            <a:endParaRPr lang="zh-CN" altLang="en-US" dirty="0">
              <a:solidFill>
                <a:srgbClr val="FF0000"/>
              </a:solidFill>
              <a:sym typeface="微软雅黑" panose="020B0503020204020204" charset="-122"/>
            </a:endParaRPr>
          </a:p>
          <a:p>
            <a:pPr marL="0" indent="0">
              <a:buNone/>
            </a:pPr>
            <a:r>
              <a:rPr lang="zh-CN" altLang="en-US" dirty="0">
                <a:solidFill>
                  <a:srgbClr val="FF0000"/>
                </a:solidFill>
                <a:sym typeface="微软雅黑" panose="020B0503020204020204" charset="-122"/>
              </a:rPr>
              <a:t>日本：</a:t>
            </a:r>
            <a:r>
              <a:rPr lang="en-US" altLang="zh-CN" dirty="0">
                <a:solidFill>
                  <a:srgbClr val="FF0000"/>
                </a:solidFill>
                <a:sym typeface="微软雅黑" panose="020B0503020204020204" charset="-122"/>
              </a:rPr>
              <a:t>HC</a:t>
            </a:r>
            <a:r>
              <a:rPr lang="en-US" altLang="zh-CN" dirty="0">
                <a:sym typeface="微软雅黑" panose="020B0503020204020204" charset="-122"/>
              </a:rPr>
              <a:t>----</a:t>
            </a:r>
            <a:r>
              <a:rPr lang="zh-CN" altLang="en-US" dirty="0">
                <a:sym typeface="微软雅黑" panose="020B0503020204020204" charset="-122"/>
              </a:rPr>
              <a:t>言谈含蓄，做事谨慎， 注重长久关系</a:t>
            </a:r>
          </a:p>
          <a:p>
            <a:pPr marL="0" indent="0">
              <a:buNone/>
            </a:pPr>
            <a:r>
              <a:rPr lang="zh-CN" altLang="en-US" dirty="0">
                <a:sym typeface="微软雅黑" panose="020B0503020204020204" charset="-122"/>
              </a:rPr>
              <a:t>            表现：左藤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不急于会谈而是相互了解</a:t>
            </a:r>
            <a:endParaRPr lang="zh-CN" altLang="en-US" dirty="0">
              <a:sym typeface="微软雅黑" panose="020B0503020204020204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0" indent="0"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冲突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: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双方对彼此做法不解和困惑  </a:t>
            </a:r>
            <a:r>
              <a:rPr lang="zh-CN" altLang="en-US" dirty="0"/>
              <a:t>感到极为不适</a:t>
            </a:r>
            <a:endParaRPr lang="zh-CN" altLang="en-US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文本占位符 183298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en-US" sz="2400" b="0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高语境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文化   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低语境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文化</a:t>
            </a:r>
            <a:endParaRPr kumimoji="0" lang="en-US" altLang="zh-CN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说话方面：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rgbClr val="00B050"/>
                </a:solidFill>
                <a:latin typeface="+mn-lt"/>
                <a:ea typeface="+mn-ea"/>
                <a:cs typeface="+mn-cs"/>
              </a:rPr>
              <a:t>罗格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先生感觉到对方的变化而询问时，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左藤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先生说“没什么”</a:t>
            </a:r>
            <a:r>
              <a:rPr lang="en-US" altLang="zh-CN" noProof="1"/>
              <a:t>                      </a:t>
            </a:r>
            <a:endParaRPr kumimoji="0" lang="zh-CN" altLang="en-US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名片方面：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rgbClr val="FF0000"/>
                </a:solidFill>
                <a:latin typeface="+mn-lt"/>
                <a:ea typeface="+mn-ea"/>
                <a:cs typeface="+mn-cs"/>
                <a:sym typeface="+mn-ea"/>
              </a:rPr>
              <a:t>左藤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一开始便送上自己的名片</a:t>
            </a:r>
            <a:r>
              <a:rPr kumimoji="0" lang="en-US" altLang="zh-CN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-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重视，</a:t>
            </a:r>
          </a:p>
          <a:p>
            <a:pPr marL="0" indent="0">
              <a:buNone/>
            </a:pPr>
            <a:r>
              <a:rPr lang="zh-CN" altLang="en-US" noProof="1">
                <a:sym typeface="+mn-ea"/>
              </a:rPr>
              <a:t>                                一直双手握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罗格先生的名片；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rgbClr val="00B050"/>
                </a:solidFill>
                <a:latin typeface="+mn-lt"/>
                <a:ea typeface="+mn-ea"/>
                <a:cs typeface="+mn-cs"/>
                <a:sym typeface="+mn-ea"/>
              </a:rPr>
              <a:t>                        罗格</a:t>
            </a: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没有准备好自己的名片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                             接过左藤的名片匆匆一瞥放入口袋</a:t>
            </a:r>
            <a:endParaRPr kumimoji="0" lang="en-US" altLang="zh-CN" sz="2400" b="0" i="0" u="none" strike="noStrike" kern="1200" cap="none" spc="0" normalizeH="0" baseline="0" noProof="1">
              <a:solidFill>
                <a:schemeClr val="tx1"/>
              </a:solidFill>
              <a:latin typeface="+mn-lt"/>
              <a:ea typeface="+mn-ea"/>
              <a:cs typeface="+mn-cs"/>
              <a:sym typeface="+mn-ea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kern="1200" cap="none" spc="0" normalizeH="0" baseline="0" noProof="1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   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Line 4"/>
          <p:cNvSpPr/>
          <p:nvPr/>
        </p:nvSpPr>
        <p:spPr>
          <a:xfrm>
            <a:off x="2857500" y="2293938"/>
            <a:ext cx="4800600" cy="0"/>
          </a:xfrm>
          <a:prstGeom prst="line">
            <a:avLst/>
          </a:prstGeom>
          <a:ln w="28575" cap="rnd" cmpd="sng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133123" name="Rectangle 8"/>
          <p:cNvSpPr/>
          <p:nvPr/>
        </p:nvSpPr>
        <p:spPr>
          <a:xfrm>
            <a:off x="3630810" y="1484784"/>
            <a:ext cx="4800600" cy="218521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FF3399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zh-CN" altLang="en-US" sz="2800" b="1" dirty="0">
                <a:solidFill>
                  <a:srgbClr val="CC00CC"/>
                </a:solidFill>
                <a:latin typeface="微软雅黑" panose="020B0503020204020204" charset="-122"/>
                <a:ea typeface="微软雅黑" panose="020B0503020204020204" charset="-122"/>
              </a:rPr>
              <a:t>案例 </a:t>
            </a:r>
            <a:r>
              <a:rPr lang="zh-CN" altLang="en-US" sz="3200" b="1" dirty="0">
                <a:solidFill>
                  <a:srgbClr val="CC00CC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dirty="0">
                <a:solidFill>
                  <a:srgbClr val="CC00CC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矛盾冲突   原因分析   文化沟通</a:t>
            </a:r>
            <a:endParaRPr lang="zh-CN" altLang="en-US" sz="1600" b="1" dirty="0">
              <a:solidFill>
                <a:srgbClr val="CC00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 b="1" dirty="0">
                <a:solidFill>
                  <a:srgbClr val="CC00CC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</a:p>
          <a:p>
            <a:r>
              <a:rPr lang="zh-CN" altLang="en-US" sz="3200" dirty="0"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endParaRPr lang="zh-CN" altLang="en-US" sz="3200" b="1" dirty="0">
              <a:solidFill>
                <a:schemeClr val="hlin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endParaRPr lang="en-US" altLang="zh-CN" sz="2000" b="1" dirty="0">
              <a:solidFill>
                <a:schemeClr val="hlin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000" b="1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zh-CN" altLang="en-US" sz="2000" b="1" dirty="0">
              <a:solidFill>
                <a:srgbClr val="FF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403" name="Line 9"/>
          <p:cNvSpPr/>
          <p:nvPr/>
        </p:nvSpPr>
        <p:spPr>
          <a:xfrm flipV="1">
            <a:off x="3142527" y="3683650"/>
            <a:ext cx="5077548" cy="27409"/>
          </a:xfrm>
          <a:prstGeom prst="line">
            <a:avLst/>
          </a:prstGeom>
          <a:ln w="28575" cap="rnd" cmpd="sng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133128" name="Rectangle 14"/>
          <p:cNvSpPr/>
          <p:nvPr/>
        </p:nvSpPr>
        <p:spPr>
          <a:xfrm>
            <a:off x="3561244" y="4937821"/>
            <a:ext cx="5554351" cy="10156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 dirty="0">
                <a:solidFill>
                  <a:srgbClr val="CC00CC"/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800" b="1" dirty="0">
                <a:solidFill>
                  <a:schemeClr val="hlink"/>
                </a:solidFill>
                <a:latin typeface="微软雅黑" panose="020B0503020204020204" charset="-122"/>
                <a:ea typeface="微软雅黑" panose="020B0503020204020204" charset="-122"/>
              </a:rPr>
              <a:t>多元文化</a:t>
            </a:r>
            <a:endParaRPr lang="zh-CN" altLang="en-US" sz="2800" b="1" dirty="0">
              <a:solidFill>
                <a:srgbClr val="0000CC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800" b="1" dirty="0">
              <a:solidFill>
                <a:srgbClr val="CC00C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2406" name="Group 10"/>
          <p:cNvGrpSpPr/>
          <p:nvPr/>
        </p:nvGrpSpPr>
        <p:grpSpPr>
          <a:xfrm>
            <a:off x="2771775" y="1700213"/>
            <a:ext cx="476250" cy="661987"/>
            <a:chOff x="0" y="0"/>
            <a:chExt cx="416" cy="416"/>
          </a:xfrm>
        </p:grpSpPr>
        <p:sp>
          <p:nvSpPr>
            <p:cNvPr id="6155" name="Oval 52"/>
            <p:cNvSpPr>
              <a:spLocks noChangeArrowheads="1"/>
            </p:cNvSpPr>
            <p:nvPr/>
          </p:nvSpPr>
          <p:spPr bwMode="auto">
            <a:xfrm>
              <a:off x="0" y="0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8A8A8A"/>
                </a:gs>
                <a:gs pos="100000">
                  <a:srgbClr val="FFFFFF"/>
                </a:gs>
              </a:gsLst>
              <a:lin ang="2700000" scaled="1"/>
            </a:gradFill>
            <a:ln w="9525" cmpd="sng">
              <a:solidFill>
                <a:srgbClr val="DDDDDD"/>
              </a:solidFill>
              <a:round/>
            </a:ln>
            <a:effectLst>
              <a:outerShdw dist="35921" dir="2700000" algn="ctr" rotWithShape="0">
                <a:srgbClr val="4D4D4D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2408" name="Group 12"/>
            <p:cNvGrpSpPr/>
            <p:nvPr/>
          </p:nvGrpSpPr>
          <p:grpSpPr>
            <a:xfrm rot="-2288454">
              <a:off x="35" y="28"/>
              <a:ext cx="348" cy="356"/>
              <a:chOff x="0" y="0"/>
              <a:chExt cx="433" cy="422"/>
            </a:xfrm>
          </p:grpSpPr>
          <p:pic>
            <p:nvPicPr>
              <p:cNvPr id="102409" name="Picture 54" descr="circuler_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430" cy="4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02410" name="Group 14"/>
              <p:cNvGrpSpPr/>
              <p:nvPr/>
            </p:nvGrpSpPr>
            <p:grpSpPr>
              <a:xfrm rot="2288454">
                <a:off x="-3" y="-5"/>
                <a:ext cx="438" cy="430"/>
                <a:chOff x="0" y="0"/>
                <a:chExt cx="890016" cy="890016"/>
              </a:xfrm>
            </p:grpSpPr>
            <p:pic>
              <p:nvPicPr>
                <p:cNvPr id="102411" name="Oval 55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890016" cy="89001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02412" name="Text Box 16"/>
                <p:cNvSpPr txBox="1"/>
                <p:nvPr/>
              </p:nvSpPr>
              <p:spPr>
                <a:xfrm rot="-2288456">
                  <a:off x="135961" y="137323"/>
                  <a:ext cx="622584" cy="6176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pic>
            <p:nvPicPr>
              <p:cNvPr id="102413" name="Picture 56" descr="Picture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" y="4"/>
                <a:ext cx="345" cy="14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102414" name="Picture 57"/>
            <p:cNvPicPr>
              <a:picLocks noChangeAspect="1"/>
            </p:cNvPicPr>
            <p:nvPr/>
          </p:nvPicPr>
          <p:blipFill>
            <a:blip r:embed="rId5"/>
            <a:srcRect l="12015" t="9302" r="12404" b="12598"/>
            <a:stretch>
              <a:fillRect/>
            </a:stretch>
          </p:blipFill>
          <p:spPr>
            <a:xfrm>
              <a:off x="27" y="14"/>
              <a:ext cx="359" cy="3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2415" name="Group 28"/>
          <p:cNvGrpSpPr/>
          <p:nvPr/>
        </p:nvGrpSpPr>
        <p:grpSpPr>
          <a:xfrm>
            <a:off x="2660989" y="5051952"/>
            <a:ext cx="393700" cy="393700"/>
            <a:chOff x="0" y="0"/>
            <a:chExt cx="416" cy="416"/>
          </a:xfrm>
        </p:grpSpPr>
        <p:sp>
          <p:nvSpPr>
            <p:cNvPr id="6173" name="Oval 72"/>
            <p:cNvSpPr>
              <a:spLocks noChangeArrowheads="1"/>
            </p:cNvSpPr>
            <p:nvPr/>
          </p:nvSpPr>
          <p:spPr bwMode="auto">
            <a:xfrm>
              <a:off x="0" y="0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8A8A8A"/>
                </a:gs>
                <a:gs pos="100000">
                  <a:srgbClr val="FFFFFF"/>
                </a:gs>
              </a:gsLst>
              <a:lin ang="2700000" scaled="1"/>
            </a:gradFill>
            <a:ln w="9525" cmpd="sng">
              <a:solidFill>
                <a:srgbClr val="DDDDDD"/>
              </a:solidFill>
              <a:round/>
            </a:ln>
            <a:effectLst>
              <a:outerShdw dist="35921" dir="2700000" algn="ctr" rotWithShape="0">
                <a:srgbClr val="4D4D4D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2417" name="Group 30"/>
            <p:cNvGrpSpPr/>
            <p:nvPr/>
          </p:nvGrpSpPr>
          <p:grpSpPr>
            <a:xfrm rot="-2288454">
              <a:off x="35" y="28"/>
              <a:ext cx="348" cy="356"/>
              <a:chOff x="0" y="0"/>
              <a:chExt cx="433" cy="422"/>
            </a:xfrm>
          </p:grpSpPr>
          <p:pic>
            <p:nvPicPr>
              <p:cNvPr id="102418" name="Picture 74" descr="circuler_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430" cy="4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02419" name="Group 32"/>
              <p:cNvGrpSpPr/>
              <p:nvPr/>
            </p:nvGrpSpPr>
            <p:grpSpPr>
              <a:xfrm rot="2288454">
                <a:off x="-13" y="-7"/>
                <a:ext cx="457" cy="435"/>
                <a:chOff x="0" y="0"/>
                <a:chExt cx="347472" cy="347472"/>
              </a:xfrm>
            </p:grpSpPr>
            <p:pic>
              <p:nvPicPr>
                <p:cNvPr id="102420" name="Oval 75"/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0"/>
                  <a:ext cx="347472" cy="34747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102421" name="Text Box 34"/>
                <p:cNvSpPr txBox="1"/>
                <p:nvPr/>
              </p:nvSpPr>
              <p:spPr>
                <a:xfrm rot="-2288456">
                  <a:off x="58305" y="54186"/>
                  <a:ext cx="232883" cy="23823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ctr"/>
                <a:lstStyle/>
                <a:p>
                  <a:endParaRPr lang="zh-CN" alt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pic>
            <p:nvPicPr>
              <p:cNvPr id="102422" name="Picture 76" descr="Picture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" y="4"/>
                <a:ext cx="345" cy="14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102423" name="Picture 88"/>
            <p:cNvPicPr>
              <a:picLocks noChangeAspect="1"/>
            </p:cNvPicPr>
            <p:nvPr/>
          </p:nvPicPr>
          <p:blipFill>
            <a:blip r:embed="rId5"/>
            <a:srcRect l="12015" t="9302" r="12404" b="12598"/>
            <a:stretch>
              <a:fillRect/>
            </a:stretch>
          </p:blipFill>
          <p:spPr>
            <a:xfrm>
              <a:off x="27" y="14"/>
              <a:ext cx="359" cy="3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02424" name="Group 37"/>
          <p:cNvGrpSpPr/>
          <p:nvPr/>
        </p:nvGrpSpPr>
        <p:grpSpPr>
          <a:xfrm>
            <a:off x="3082570" y="3916219"/>
            <a:ext cx="393700" cy="393700"/>
            <a:chOff x="0" y="0"/>
            <a:chExt cx="416" cy="416"/>
          </a:xfrm>
        </p:grpSpPr>
        <p:sp>
          <p:nvSpPr>
            <p:cNvPr id="6182" name="Oval 81"/>
            <p:cNvSpPr>
              <a:spLocks noChangeArrowheads="1"/>
            </p:cNvSpPr>
            <p:nvPr/>
          </p:nvSpPr>
          <p:spPr bwMode="auto">
            <a:xfrm>
              <a:off x="0" y="0"/>
              <a:ext cx="416" cy="41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8A8A8A"/>
                </a:gs>
                <a:gs pos="100000">
                  <a:srgbClr val="FFFFFF"/>
                </a:gs>
              </a:gsLst>
              <a:lin ang="2700000" scaled="1"/>
            </a:gradFill>
            <a:ln w="9525" cmpd="sng">
              <a:solidFill>
                <a:srgbClr val="DDDDDD"/>
              </a:solidFill>
              <a:round/>
            </a:ln>
            <a:effectLst>
              <a:outerShdw dist="35921" dir="2700000" algn="ctr" rotWithShape="0">
                <a:srgbClr val="4D4D4D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2426" name="Group 39"/>
            <p:cNvGrpSpPr/>
            <p:nvPr/>
          </p:nvGrpSpPr>
          <p:grpSpPr>
            <a:xfrm rot="-2288454">
              <a:off x="36" y="27"/>
              <a:ext cx="348" cy="356"/>
              <a:chOff x="0" y="0"/>
              <a:chExt cx="432" cy="422"/>
            </a:xfrm>
          </p:grpSpPr>
          <p:pic>
            <p:nvPicPr>
              <p:cNvPr id="102427" name="Picture 83" descr="circuler_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430" cy="4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02428" name="Oval 84"/>
              <p:cNvSpPr/>
              <p:nvPr/>
            </p:nvSpPr>
            <p:spPr>
              <a:xfrm>
                <a:off x="-1" y="0"/>
                <a:ext cx="433" cy="422"/>
              </a:xfrm>
              <a:prstGeom prst="ellipse">
                <a:avLst/>
              </a:prstGeom>
              <a:solidFill>
                <a:srgbClr val="FB4F2D">
                  <a:alpha val="74901"/>
                </a:srgbClr>
              </a:solidFill>
              <a:ln w="9525">
                <a:noFill/>
              </a:ln>
            </p:spPr>
            <p:txBody>
              <a:bodyPr wrap="none" anchor="ctr"/>
              <a:lstStyle/>
              <a:p>
                <a:endParaRPr lang="zh-CN" alt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pic>
            <p:nvPicPr>
              <p:cNvPr id="102429" name="Picture 85" descr="Picture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" y="4"/>
                <a:ext cx="345" cy="149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102430" name="Picture 89"/>
            <p:cNvPicPr>
              <a:picLocks noChangeAspect="1"/>
            </p:cNvPicPr>
            <p:nvPr/>
          </p:nvPicPr>
          <p:blipFill>
            <a:blip r:embed="rId5"/>
            <a:srcRect l="12015" t="9302" r="12404" b="12598"/>
            <a:stretch>
              <a:fillRect/>
            </a:stretch>
          </p:blipFill>
          <p:spPr>
            <a:xfrm>
              <a:off x="27" y="14"/>
              <a:ext cx="359" cy="37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58B10E03-ACDF-56C2-CF25-973D1FD59613}"/>
              </a:ext>
            </a:extLst>
          </p:cNvPr>
          <p:cNvSpPr txBox="1"/>
          <p:nvPr/>
        </p:nvSpPr>
        <p:spPr>
          <a:xfrm>
            <a:off x="4073482" y="2388631"/>
            <a:ext cx="4651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    美国</a:t>
            </a: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</a:rPr>
              <a:t>-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中国    </a:t>
            </a:r>
          </a:p>
          <a:p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    日本</a:t>
            </a: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</a:rPr>
              <a:t>-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美国   </a:t>
            </a:r>
          </a:p>
          <a:p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    美国</a:t>
            </a: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</a:rPr>
              <a:t>-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中国    </a:t>
            </a:r>
          </a:p>
          <a:p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    加拿大</a:t>
            </a: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</a:rPr>
              <a:t>--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中国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CEFE69F-D7F8-2C94-1C8A-A17417F41D6C}"/>
              </a:ext>
            </a:extLst>
          </p:cNvPr>
          <p:cNvSpPr txBox="1"/>
          <p:nvPr/>
        </p:nvSpPr>
        <p:spPr>
          <a:xfrm>
            <a:off x="3648075" y="398008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二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2800" b="1" dirty="0">
                <a:solidFill>
                  <a:srgbClr val="0000CC"/>
                </a:solidFill>
                <a:latin typeface="微软雅黑" panose="020B0503020204020204" charset="-122"/>
                <a:ea typeface="微软雅黑" panose="020B0503020204020204" charset="-122"/>
              </a:rPr>
              <a:t>高语境 低语境</a:t>
            </a:r>
            <a:endParaRPr lang="zh-CN" altLang="en-US" sz="2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958C8AB-259C-E5C2-746B-82BDDAA7DA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039" y="4758272"/>
            <a:ext cx="5102794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23373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/>
      <p:bldP spid="13312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标题 18534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>
                <a:solidFill>
                  <a:srgbClr val="FFFFFF"/>
                </a:solidFill>
              </a:rPr>
              <a:t>文化沟通</a:t>
            </a:r>
          </a:p>
        </p:txBody>
      </p:sp>
      <p:sp>
        <p:nvSpPr>
          <p:cNvPr id="67586" name="文本占位符 185346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zh-CN" altLang="en-US" dirty="0"/>
          </a:p>
          <a:p>
            <a:r>
              <a:rPr lang="zh-CN" altLang="en-US" dirty="0"/>
              <a:t>双方都应努力。 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zh-CN" altLang="en-US" dirty="0"/>
              <a:t>意识到文化差异， 增强交往中的摩擦预知性，为有效顺利交流打基础。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  <a:p>
            <a:r>
              <a:rPr lang="zh-CN" altLang="en-US" dirty="0"/>
              <a:t>初次交往应避免操之过急，对礼仪如交换名片等细节加以注意。</a:t>
            </a:r>
            <a:endParaRPr lang="en-US" altLang="zh-CN" dirty="0"/>
          </a:p>
        </p:txBody>
      </p:sp>
      <p:sp>
        <p:nvSpPr>
          <p:cNvPr id="67587" name="矩形 185347"/>
          <p:cNvSpPr/>
          <p:nvPr/>
        </p:nvSpPr>
        <p:spPr>
          <a:xfrm>
            <a:off x="914400" y="1497013"/>
            <a:ext cx="184150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标题 186369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案例</a:t>
            </a:r>
            <a:r>
              <a:rPr lang="en-US" altLang="zh-CN" dirty="0"/>
              <a:t>3   Why was his answer not related to the question?</a:t>
            </a:r>
            <a:endParaRPr lang="zh-CN" altLang="en-US" dirty="0"/>
          </a:p>
        </p:txBody>
      </p:sp>
      <p:sp>
        <p:nvSpPr>
          <p:cNvPr id="69634" name="文本占位符 186370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zh-CN" altLang="en-US" b="1" dirty="0">
                <a:solidFill>
                  <a:srgbClr val="00B050"/>
                </a:solidFill>
              </a:rPr>
              <a:t>飞利浦</a:t>
            </a:r>
            <a:r>
              <a:rPr lang="zh-CN" altLang="en-US" b="1" dirty="0"/>
              <a:t>照明公司的一位</a:t>
            </a:r>
            <a:r>
              <a:rPr lang="zh-CN" altLang="en-US" b="1" dirty="0">
                <a:solidFill>
                  <a:srgbClr val="00B050"/>
                </a:solidFill>
              </a:rPr>
              <a:t>美国</a:t>
            </a:r>
            <a:r>
              <a:rPr lang="zh-CN" altLang="en-US" b="1" dirty="0"/>
              <a:t>经理和一位颇具发展潜力的</a:t>
            </a:r>
            <a:r>
              <a:rPr lang="zh-CN" altLang="en-US" b="1" dirty="0">
                <a:solidFill>
                  <a:srgbClr val="FF0000"/>
                </a:solidFill>
              </a:rPr>
              <a:t>中国</a:t>
            </a:r>
            <a:r>
              <a:rPr lang="zh-CN" altLang="en-US" b="1" dirty="0"/>
              <a:t>员工谈话，但这位</a:t>
            </a:r>
            <a:r>
              <a:rPr lang="zh-CN" altLang="en-US" b="1" dirty="0">
                <a:solidFill>
                  <a:srgbClr val="FF0000"/>
                </a:solidFill>
              </a:rPr>
              <a:t>中国</a:t>
            </a:r>
            <a:r>
              <a:rPr lang="zh-CN" altLang="en-US" b="1" dirty="0"/>
              <a:t>员工总是答非所问，</a:t>
            </a:r>
            <a:r>
              <a:rPr lang="zh-CN" altLang="en-US" b="1" dirty="0">
                <a:solidFill>
                  <a:srgbClr val="00B050"/>
                </a:solidFill>
              </a:rPr>
              <a:t>美国</a:t>
            </a:r>
            <a:r>
              <a:rPr lang="zh-CN" altLang="en-US" b="1" dirty="0"/>
              <a:t>经理甚是疑惑</a:t>
            </a:r>
            <a:r>
              <a:rPr lang="en-US" altLang="zh-CN" b="1" dirty="0">
                <a:latin typeface="微软雅黑" panose="020B0503020204020204" charset="-122"/>
              </a:rPr>
              <a:t>……</a:t>
            </a:r>
          </a:p>
          <a:p>
            <a:endParaRPr lang="zh-CN" altLang="en-US" b="1" dirty="0"/>
          </a:p>
          <a:p>
            <a:endParaRPr lang="zh-CN" altLang="en-US" b="1" dirty="0"/>
          </a:p>
        </p:txBody>
      </p:sp>
      <p:pic>
        <p:nvPicPr>
          <p:cNvPr id="6963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194050"/>
            <a:ext cx="8382000" cy="2901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标题 18944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CN" b="1" dirty="0"/>
              <a:t>Questions for discussion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72706" name="文本占位符 18944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US" altLang="zh-CN" sz="2800" dirty="0"/>
              <a:t>1</a:t>
            </a:r>
            <a:r>
              <a:rPr lang="zh-CN" altLang="en-US" sz="2800" dirty="0"/>
              <a:t>．</a:t>
            </a:r>
            <a:r>
              <a:rPr lang="en-US" altLang="zh-CN" sz="2800" dirty="0"/>
              <a:t>Why did the Chinese employee not give a clear and definite answer?</a:t>
            </a:r>
          </a:p>
          <a:p>
            <a:r>
              <a:rPr lang="en-US" altLang="zh-CN" sz="2800" dirty="0"/>
              <a:t>2</a:t>
            </a:r>
            <a:r>
              <a:rPr lang="zh-CN" altLang="en-US" sz="2800" dirty="0"/>
              <a:t>．</a:t>
            </a:r>
            <a:r>
              <a:rPr lang="en-US" altLang="zh-CN" sz="2800" dirty="0"/>
              <a:t>What </a:t>
            </a:r>
            <a:r>
              <a:rPr lang="en-US" altLang="zh-CN" sz="2800" dirty="0">
                <a:solidFill>
                  <a:srgbClr val="FF0000"/>
                </a:solidFill>
              </a:rPr>
              <a:t>stereotype</a:t>
            </a:r>
            <a:r>
              <a:rPr lang="en-US" altLang="zh-CN" sz="2800" dirty="0"/>
              <a:t>  did the Chinese employee form towards Americans?</a:t>
            </a:r>
          </a:p>
          <a:p>
            <a:r>
              <a:rPr lang="en-US" altLang="zh-CN" sz="2800" dirty="0"/>
              <a:t>3.How can Mr.Jia effectively ease the awkwards situation?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8871" y="2046536"/>
            <a:ext cx="73731" cy="900129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AutoShape 4"/>
          <p:cNvSpPr/>
          <p:nvPr/>
        </p:nvSpPr>
        <p:spPr>
          <a:xfrm>
            <a:off x="608871" y="3185740"/>
            <a:ext cx="73731" cy="900129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5"/>
          <p:cNvSpPr txBox="1"/>
          <p:nvPr/>
        </p:nvSpPr>
        <p:spPr>
          <a:xfrm>
            <a:off x="645735" y="1466061"/>
            <a:ext cx="4522407" cy="4453271"/>
          </a:xfrm>
          <a:prstGeom prst="rect">
            <a:avLst/>
          </a:prstGeom>
        </p:spPr>
        <p:txBody>
          <a:bodyPr vert="horz" wrap="square" lIns="85725" tIns="42863" rIns="85725" bIns="42863" rtlCol="0" anchor="t" anchorCtr="0">
            <a:spAutoFit/>
          </a:bodyPr>
          <a:lstStyle/>
          <a:p>
            <a:pPr marL="152400" indent="-152400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400" dirty="0">
              <a:solidFill>
                <a:srgbClr val="000000"/>
              </a:solidFill>
              <a:latin typeface="Microsoft Yahei"/>
              <a:ea typeface="Microsoft Yahei"/>
              <a:cs typeface="Microsoft Yahei"/>
            </a:endParaRPr>
          </a:p>
          <a:p>
            <a:pPr marL="152400" indent="-152400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altLang="zh-CN" sz="2400" dirty="0" err="1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广告中</a:t>
            </a:r>
            <a:r>
              <a:rPr lang="zh-CN" altLang="en-US" sz="2400" dirty="0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的</a:t>
            </a:r>
            <a:r>
              <a:rPr lang="en-US" altLang="zh-CN" sz="2400" dirty="0" err="1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女性</a:t>
            </a:r>
            <a:endParaRPr lang="en-US" altLang="zh-CN" sz="2400" dirty="0">
              <a:solidFill>
                <a:srgbClr val="000000"/>
              </a:solidFill>
              <a:latin typeface="Microsoft Yahei"/>
              <a:ea typeface="Microsoft Yahei"/>
              <a:cs typeface="Microsoft Yahei"/>
            </a:endParaRPr>
          </a:p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  </a:t>
            </a:r>
            <a:r>
              <a:rPr lang="en-US" altLang="zh-CN" sz="2400" dirty="0" err="1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家庭主妇-负责家务</a:t>
            </a:r>
            <a:r>
              <a:rPr lang="en-US" altLang="zh-CN" sz="2400" dirty="0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照顾孩子</a:t>
            </a:r>
            <a:endParaRPr lang="en-US" altLang="zh-CN" sz="2400" dirty="0">
              <a:solidFill>
                <a:srgbClr val="000000"/>
              </a:solidFill>
              <a:latin typeface="Microsoft Yahei"/>
              <a:ea typeface="Microsoft Yahei"/>
              <a:cs typeface="Microsoft Yahei"/>
            </a:endParaRPr>
          </a:p>
          <a:p>
            <a:pPr marL="152400" indent="-152400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altLang="zh-CN" sz="2400" dirty="0">
              <a:solidFill>
                <a:srgbClr val="000000"/>
              </a:solidFill>
              <a:latin typeface="Microsoft Yahei"/>
              <a:ea typeface="Microsoft Yahei"/>
              <a:cs typeface="Microsoft Yahei"/>
            </a:endParaRPr>
          </a:p>
          <a:p>
            <a:pPr marL="152400" indent="-152400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altLang="zh-CN" sz="2400" dirty="0" err="1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女性职业</a:t>
            </a:r>
            <a:r>
              <a:rPr lang="zh-CN" altLang="en-US" sz="2400" dirty="0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发展受到</a:t>
            </a:r>
            <a:r>
              <a:rPr lang="en-US" altLang="zh-CN" sz="2400" dirty="0" err="1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限制，同时在社会中承受更大的压力</a:t>
            </a:r>
            <a:r>
              <a:rPr lang="en-US" altLang="zh-CN" sz="2400" dirty="0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  <a:p>
            <a:pPr marL="152400" indent="-152400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zh-CN" altLang="en-US" sz="2400" dirty="0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社</a:t>
            </a:r>
            <a:r>
              <a:rPr lang="en-US" sz="2400" dirty="0" err="1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会对女性角色和职责</a:t>
            </a:r>
            <a:r>
              <a:rPr lang="zh-CN" altLang="en-US" sz="2400" dirty="0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的</a:t>
            </a:r>
            <a:r>
              <a:rPr lang="en-US" sz="2400" dirty="0" err="1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偏见</a:t>
            </a:r>
            <a:r>
              <a:rPr lang="en-US" sz="2400" dirty="0">
                <a:solidFill>
                  <a:srgbClr val="000000"/>
                </a:solidFill>
                <a:latin typeface="Microsoft Yahei"/>
                <a:ea typeface="Microsoft Yahei"/>
                <a:cs typeface="Microsoft Yahei"/>
              </a:rPr>
              <a:t>。</a:t>
            </a:r>
          </a:p>
        </p:txBody>
      </p:sp>
      <p:sp>
        <p:nvSpPr>
          <p:cNvPr id="6" name="AutoShape 6"/>
          <p:cNvSpPr/>
          <p:nvPr/>
        </p:nvSpPr>
        <p:spPr>
          <a:xfrm>
            <a:off x="608871" y="4324944"/>
            <a:ext cx="73731" cy="900129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/>
          </a:blip>
          <a:srcRect l="34667" r="34667"/>
          <a:stretch>
            <a:fillRect/>
          </a:stretch>
        </p:blipFill>
        <p:spPr>
          <a:xfrm>
            <a:off x="5311872" y="1193957"/>
            <a:ext cx="3229385" cy="453929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41223" y="927659"/>
            <a:ext cx="7980847" cy="619786"/>
            <a:chOff x="454963" y="93878"/>
            <a:chExt cx="10641129" cy="826382"/>
          </a:xfrm>
        </p:grpSpPr>
        <p:sp>
          <p:nvSpPr>
            <p:cNvPr id="10" name="AutoShape 10"/>
            <p:cNvSpPr/>
            <p:nvPr/>
          </p:nvSpPr>
          <p:spPr>
            <a:xfrm>
              <a:off x="454963" y="331168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AutoShape 11"/>
            <p:cNvSpPr/>
            <p:nvPr/>
          </p:nvSpPr>
          <p:spPr>
            <a:xfrm>
              <a:off x="575049" y="337743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AutoShape 12"/>
            <p:cNvSpPr/>
            <p:nvPr/>
          </p:nvSpPr>
          <p:spPr>
            <a:xfrm>
              <a:off x="689125" y="339460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AutoShape 13"/>
            <p:cNvSpPr/>
            <p:nvPr/>
          </p:nvSpPr>
          <p:spPr>
            <a:xfrm>
              <a:off x="799768" y="348430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AutoShape 14"/>
            <p:cNvSpPr/>
            <p:nvPr/>
          </p:nvSpPr>
          <p:spPr>
            <a:xfrm>
              <a:off x="904945" y="344297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AutoShape 15"/>
            <p:cNvSpPr/>
            <p:nvPr/>
          </p:nvSpPr>
          <p:spPr>
            <a:xfrm>
              <a:off x="454963" y="448942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AutoShape 16"/>
            <p:cNvSpPr/>
            <p:nvPr/>
          </p:nvSpPr>
          <p:spPr>
            <a:xfrm>
              <a:off x="575049" y="455517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AutoShape 17"/>
            <p:cNvSpPr/>
            <p:nvPr/>
          </p:nvSpPr>
          <p:spPr>
            <a:xfrm>
              <a:off x="689125" y="457233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AutoShape 18"/>
            <p:cNvSpPr/>
            <p:nvPr/>
          </p:nvSpPr>
          <p:spPr>
            <a:xfrm>
              <a:off x="799768" y="466203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AutoShape 19"/>
            <p:cNvSpPr/>
            <p:nvPr/>
          </p:nvSpPr>
          <p:spPr>
            <a:xfrm>
              <a:off x="904945" y="462070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AutoShape 20"/>
            <p:cNvSpPr/>
            <p:nvPr/>
          </p:nvSpPr>
          <p:spPr>
            <a:xfrm>
              <a:off x="454963" y="566715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AutoShape 21"/>
            <p:cNvSpPr/>
            <p:nvPr/>
          </p:nvSpPr>
          <p:spPr>
            <a:xfrm>
              <a:off x="575049" y="573291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AutoShape 22"/>
            <p:cNvSpPr/>
            <p:nvPr/>
          </p:nvSpPr>
          <p:spPr>
            <a:xfrm>
              <a:off x="689125" y="575007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AutoShape 23"/>
            <p:cNvSpPr/>
            <p:nvPr/>
          </p:nvSpPr>
          <p:spPr>
            <a:xfrm>
              <a:off x="799768" y="583977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AutoShape 24"/>
            <p:cNvSpPr/>
            <p:nvPr/>
          </p:nvSpPr>
          <p:spPr>
            <a:xfrm>
              <a:off x="904945" y="579844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AutoShape 25"/>
            <p:cNvSpPr/>
            <p:nvPr/>
          </p:nvSpPr>
          <p:spPr>
            <a:xfrm>
              <a:off x="454963" y="684489"/>
              <a:ext cx="84147" cy="84147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AutoShape 26"/>
            <p:cNvSpPr/>
            <p:nvPr/>
          </p:nvSpPr>
          <p:spPr>
            <a:xfrm>
              <a:off x="575049" y="691064"/>
              <a:ext cx="78137" cy="78137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AutoShape 27"/>
            <p:cNvSpPr/>
            <p:nvPr/>
          </p:nvSpPr>
          <p:spPr>
            <a:xfrm>
              <a:off x="689125" y="692781"/>
              <a:ext cx="74704" cy="74704"/>
            </a:xfrm>
            <a:prstGeom prst="ellipse">
              <a:avLst/>
            </a:prstGeom>
            <a:solidFill>
              <a:schemeClr val="accent1">
                <a:alpha val="6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AutoShape 28"/>
            <p:cNvSpPr/>
            <p:nvPr/>
          </p:nvSpPr>
          <p:spPr>
            <a:xfrm>
              <a:off x="799768" y="701751"/>
              <a:ext cx="69238" cy="69238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AutoShape 29"/>
            <p:cNvSpPr/>
            <p:nvPr/>
          </p:nvSpPr>
          <p:spPr>
            <a:xfrm>
              <a:off x="904945" y="697618"/>
              <a:ext cx="65594" cy="6559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TextBox 30"/>
            <p:cNvSpPr txBox="1"/>
            <p:nvPr/>
          </p:nvSpPr>
          <p:spPr>
            <a:xfrm>
              <a:off x="1094842" y="93878"/>
              <a:ext cx="10001250" cy="826382"/>
            </a:xfrm>
            <a:prstGeom prst="rect">
              <a:avLst/>
            </a:prstGeom>
          </p:spPr>
          <p:txBody>
            <a:bodyPr vert="horz" wrap="square" lIns="92869" tIns="92869" rIns="42863" bIns="92869" rtlCol="0" anchor="t" anchorCtr="0">
              <a:spAutoFit/>
            </a:bodyPr>
            <a:lstStyle/>
            <a:p>
              <a:pPr defTabSz="685800" fontAlgn="auto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250" b="1" dirty="0">
                  <a:solidFill>
                    <a:srgbClr val="0084FF"/>
                  </a:solidFill>
                  <a:latin typeface="Microsoft Yahei"/>
                  <a:ea typeface="Microsoft Yahei"/>
                  <a:cs typeface="Microsoft Yahei"/>
                </a:rPr>
                <a:t>刻板印象</a:t>
              </a:r>
              <a:endParaRPr lang="en-US" sz="2250" b="1" dirty="0">
                <a:solidFill>
                  <a:srgbClr val="0084FF"/>
                </a:solidFill>
                <a:latin typeface="Microsoft Yahei"/>
                <a:ea typeface="Microsoft Yahei"/>
                <a:cs typeface="Microsoft Yahei"/>
              </a:endParaRPr>
            </a:p>
          </p:txBody>
        </p:sp>
      </p:grp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标题 1925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b="1" dirty="0"/>
              <a:t>文化沟通</a:t>
            </a:r>
          </a:p>
        </p:txBody>
      </p:sp>
      <p:sp>
        <p:nvSpPr>
          <p:cNvPr id="81922" name="文本占位符 192514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lnSpc>
                <a:spcPct val="150000"/>
              </a:lnSpc>
            </a:pPr>
            <a:r>
              <a:rPr lang="zh-CN" altLang="en-US" dirty="0"/>
              <a:t>国际化大公司培养文化敏感性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价值观念和社会准则差异</a:t>
            </a:r>
          </a:p>
          <a:p>
            <a:pPr>
              <a:lnSpc>
                <a:spcPct val="150000"/>
              </a:lnSpc>
            </a:pPr>
            <a:r>
              <a:rPr lang="zh-CN" altLang="en-US" dirty="0"/>
              <a:t>即使冲突也要有宽容和耐心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标题 19456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38238"/>
          </a:xfrm>
        </p:spPr>
        <p:txBody>
          <a:bodyPr anchor="ctr"/>
          <a:lstStyle/>
          <a:p>
            <a:r>
              <a:rPr lang="zh-CN" altLang="en-US" dirty="0"/>
              <a:t>案例</a:t>
            </a:r>
            <a:r>
              <a:rPr lang="en-US" altLang="zh-CN" dirty="0"/>
              <a:t>4</a:t>
            </a:r>
            <a:r>
              <a:rPr lang="zh-CN" altLang="en-US" dirty="0"/>
              <a:t>   </a:t>
            </a:r>
            <a:r>
              <a:rPr lang="en-US" altLang="zh-CN" dirty="0"/>
              <a:t>Bilingual Labels</a:t>
            </a:r>
          </a:p>
        </p:txBody>
      </p:sp>
      <p:sp>
        <p:nvSpPr>
          <p:cNvPr id="84994" name="文本占位符 19456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lnSpc>
                <a:spcPct val="120000"/>
              </a:lnSpc>
            </a:pPr>
            <a:r>
              <a:rPr lang="zh-CN" altLang="en-US" sz="2800" i="1" dirty="0">
                <a:latin typeface="楷体" panose="02010609060101010101" pitchFamily="49" charset="-122"/>
                <a:ea typeface="楷体" panose="02010609060101010101" pitchFamily="49" charset="-122"/>
              </a:rPr>
              <a:t>“这个问题我们再研究研究，请放心，我们一定会尽全力解决的。”这样说到底问题解决了还是没有解决？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标题 198657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CN" b="1" dirty="0"/>
              <a:t>Questions for discussion</a:t>
            </a:r>
            <a:endParaRPr lang="zh-CN" altLang="en-US" b="1" dirty="0"/>
          </a:p>
        </p:txBody>
      </p:sp>
      <p:sp>
        <p:nvSpPr>
          <p:cNvPr id="89090" name="文本占位符 198658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．</a:t>
            </a:r>
            <a:r>
              <a:rPr lang="en-US" altLang="zh-CN" dirty="0"/>
              <a:t>If you were the person who negotiated with Mr.Martin,how would you respond his request for French labeling?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．</a:t>
            </a:r>
            <a:r>
              <a:rPr lang="en-US" altLang="zh-CN" dirty="0"/>
              <a:t>What did Mr.Wang imply by saying “Evergreen Garments will do our best to solve the problem? And how did Mr.Martin interpret his words?</a:t>
            </a:r>
          </a:p>
          <a:p>
            <a:r>
              <a:rPr lang="en-US" altLang="zh-CN" dirty="0"/>
              <a:t>3.Who do you think should be responsible for the label error?</a:t>
            </a:r>
            <a:endParaRPr lang="zh-CN" alt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标题 17510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和谐</a:t>
            </a:r>
          </a:p>
        </p:txBody>
      </p:sp>
      <p:pic>
        <p:nvPicPr>
          <p:cNvPr id="96258" name="文本占位符 175107" descr="u=2159245476,4189397213&amp;fm=6&amp;gp=0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2988" y="1700213"/>
            <a:ext cx="6769100" cy="4176712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标题 25088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zh-CN" altLang="en-US" dirty="0"/>
              <a:t>和文化</a:t>
            </a:r>
          </a:p>
        </p:txBody>
      </p:sp>
      <p:sp>
        <p:nvSpPr>
          <p:cNvPr id="97282" name="文本占位符 250882"/>
          <p:cNvSpPr>
            <a:spLocks noGrp="1"/>
          </p:cNvSpPr>
          <p:nvPr>
            <p:ph idx="1"/>
          </p:nvPr>
        </p:nvSpPr>
        <p:spPr>
          <a:xfrm>
            <a:off x="250825" y="1557338"/>
            <a:ext cx="8229600" cy="4525962"/>
          </a:xfrm>
        </p:spPr>
        <p:txBody>
          <a:bodyPr anchor="t"/>
          <a:lstStyle/>
          <a:p>
            <a:r>
              <a:rPr lang="zh-CN" altLang="en-US" b="1" dirty="0">
                <a:ea typeface="宋体" panose="02010600030101010101" pitchFamily="2" charset="-122"/>
              </a:rPr>
              <a:t>   释义：和</a:t>
            </a:r>
            <a:r>
              <a:rPr lang="en-US" altLang="zh-CN" b="1" dirty="0">
                <a:ea typeface="宋体" panose="02010600030101010101" pitchFamily="2" charset="-122"/>
              </a:rPr>
              <a:t>,</a:t>
            </a:r>
            <a:r>
              <a:rPr lang="zh-CN" altLang="en-US" b="1" dirty="0">
                <a:ea typeface="宋体" panose="02010600030101010101" pitchFamily="2" charset="-122"/>
              </a:rPr>
              <a:t>谐也。  </a:t>
            </a:r>
            <a:r>
              <a:rPr lang="en-US" altLang="zh-CN" b="1" dirty="0">
                <a:latin typeface="微软雅黑" panose="020B0503020204020204" charset="-122"/>
                <a:ea typeface="宋体" panose="02010600030101010101" pitchFamily="2" charset="-122"/>
              </a:rPr>
              <a:t>——</a:t>
            </a:r>
            <a:r>
              <a:rPr lang="en-US" altLang="zh-CN" b="1" dirty="0">
                <a:ea typeface="宋体" panose="02010600030101010101" pitchFamily="2" charset="-122"/>
              </a:rPr>
              <a:t>《</a:t>
            </a:r>
            <a:r>
              <a:rPr lang="zh-CN" altLang="en-US" b="1" dirty="0">
                <a:ea typeface="宋体" panose="02010600030101010101" pitchFamily="2" charset="-122"/>
              </a:rPr>
              <a:t>广雅</a:t>
            </a:r>
            <a:r>
              <a:rPr lang="en-US" altLang="zh-CN" b="1" dirty="0">
                <a:ea typeface="宋体" panose="02010600030101010101" pitchFamily="2" charset="-122"/>
              </a:rPr>
              <a:t>》</a:t>
            </a:r>
            <a:r>
              <a:rPr lang="en-US" altLang="zh-CN" dirty="0">
                <a:ea typeface="宋体" panose="02010600030101010101" pitchFamily="2" charset="-122"/>
              </a:rPr>
              <a:t> </a:t>
            </a:r>
            <a:endParaRPr lang="zh-CN" altLang="en-US" dirty="0">
              <a:latin typeface="仿宋_GB2312" pitchFamily="49" charset="-122"/>
              <a:ea typeface="仿宋_GB2312" pitchFamily="49" charset="-122"/>
            </a:endParaRPr>
          </a:p>
          <a:p>
            <a:pPr>
              <a:buNone/>
            </a:pPr>
            <a:r>
              <a:rPr lang="zh-CN" altLang="en-US" dirty="0">
                <a:ea typeface="宋体" panose="02010600030101010101" pitchFamily="2" charset="-122"/>
              </a:rPr>
              <a:t>    形容词： 和谐</a:t>
            </a:r>
            <a:r>
              <a:rPr lang="en-US" altLang="zh-CN" dirty="0">
                <a:ea typeface="宋体" panose="02010600030101010101" pitchFamily="2" charset="-122"/>
              </a:rPr>
              <a:t>;</a:t>
            </a:r>
            <a:r>
              <a:rPr lang="zh-CN" altLang="en-US" dirty="0">
                <a:ea typeface="宋体" panose="02010600030101010101" pitchFamily="2" charset="-122"/>
              </a:rPr>
              <a:t>协调。平和、和缓、和平</a:t>
            </a:r>
            <a:endParaRPr lang="zh-CN" altLang="en-US" dirty="0">
              <a:ea typeface="仿宋_GB2312" pitchFamily="49" charset="-122"/>
            </a:endParaRPr>
          </a:p>
          <a:p>
            <a:pPr>
              <a:buNone/>
            </a:pPr>
            <a:r>
              <a:rPr lang="zh-CN" altLang="en-US" dirty="0">
                <a:ea typeface="宋体" panose="02010600030101010101" pitchFamily="2" charset="-122"/>
              </a:rPr>
              <a:t>        动词：调和 、和解 </a:t>
            </a:r>
            <a:endParaRPr lang="zh-CN" altLang="en-US" dirty="0">
              <a:ea typeface="仿宋_GB2312" pitchFamily="49" charset="-122"/>
            </a:endParaRPr>
          </a:p>
          <a:p>
            <a:pPr>
              <a:buNone/>
            </a:pPr>
            <a:r>
              <a:rPr lang="zh-CN" altLang="en-US" dirty="0">
                <a:ea typeface="宋体" panose="02010600030101010101" pitchFamily="2" charset="-122"/>
              </a:rPr>
              <a:t>                   和风细雨、和颜悦色 、和衷共济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标题 202753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38238"/>
          </a:xfrm>
        </p:spPr>
        <p:txBody>
          <a:bodyPr anchor="ctr"/>
          <a:lstStyle/>
          <a:p>
            <a:r>
              <a:rPr lang="zh-CN" altLang="en-US" dirty="0"/>
              <a:t>文化沟通</a:t>
            </a:r>
          </a:p>
        </p:txBody>
      </p:sp>
      <p:sp>
        <p:nvSpPr>
          <p:cNvPr id="101378" name="文本占位符 202754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>
              <a:buNone/>
            </a:pPr>
            <a:r>
              <a:rPr lang="zh-CN" altLang="en-US" sz="2000" dirty="0"/>
              <a:t>     国外公司在来华之前了解中国人说话的特点</a:t>
            </a:r>
          </a:p>
          <a:p>
            <a:pPr>
              <a:buNone/>
            </a:pPr>
            <a:r>
              <a:rPr lang="zh-CN" altLang="en-US" sz="2000" dirty="0"/>
              <a:t>     </a:t>
            </a:r>
          </a:p>
          <a:p>
            <a:pPr>
              <a:buNone/>
            </a:pPr>
            <a:r>
              <a:rPr lang="zh-CN" altLang="en-US" sz="2000" dirty="0"/>
              <a:t>     同时中国人也要积极应变以免不必要的误解</a:t>
            </a:r>
          </a:p>
          <a:p>
            <a:pPr>
              <a:buNone/>
            </a:pPr>
            <a:r>
              <a:rPr lang="zh-CN" altLang="en-US" sz="2000" dirty="0"/>
              <a:t>   </a:t>
            </a:r>
          </a:p>
          <a:p>
            <a:pPr>
              <a:buNone/>
            </a:pPr>
            <a:r>
              <a:rPr lang="zh-CN" altLang="en-US" sz="2000" dirty="0"/>
              <a:t>   （找当地的工作人员作为文化顾问）</a:t>
            </a:r>
          </a:p>
          <a:p>
            <a:pPr>
              <a:buNone/>
            </a:pPr>
            <a:r>
              <a:rPr lang="zh-CN" altLang="en-US" sz="2000" dirty="0"/>
              <a:t> 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1158A84-D1DD-9839-A629-F0C8F00CE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" y="1556792"/>
            <a:ext cx="9144000" cy="549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8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标题 164865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CN" dirty="0"/>
              <a:t>案例1   You Must Be Tired</a:t>
            </a:r>
          </a:p>
        </p:txBody>
      </p:sp>
      <p:sp>
        <p:nvSpPr>
          <p:cNvPr id="30722" name="文本占位符 164866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一位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75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岁的中国知名学者携妻子前往美国，在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21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个小时的飞行后，来机场迎接的美国朋友说，“您一定很累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! ”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而他的回答是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33796-79E4-721A-10F2-B3961369F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案例真实性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06CA9F-96F3-B252-F0A0-A572E277A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867328" cy="4525963"/>
          </a:xfrm>
        </p:spPr>
        <p:txBody>
          <a:bodyPr/>
          <a:lstStyle/>
          <a:p>
            <a:pPr marL="0" indent="0">
              <a:buNone/>
            </a:pPr>
            <a:endParaRPr lang="en-US" altLang="zh-CN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直飞航班</a:t>
            </a:r>
            <a:endParaRPr lang="en-US" altLang="zh-CN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0" indent="0" algn="l" latinLnBrk="0">
              <a:buNone/>
            </a:pPr>
            <a:r>
              <a:rPr lang="en-US" altLang="zh-CN" dirty="0">
                <a:solidFill>
                  <a:srgbClr val="333333"/>
                </a:solidFill>
                <a:latin typeface="-apple-system"/>
              </a:rPr>
              <a:t>                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上海</a:t>
            </a:r>
            <a:r>
              <a:rPr lang="zh-CN" altLang="en-US" dirty="0">
                <a:solidFill>
                  <a:srgbClr val="333333"/>
                </a:solidFill>
                <a:latin typeface="-apple-system"/>
              </a:rPr>
              <a:t>  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美国西部（旧金山或洛杉矶）大约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-apple-system"/>
              </a:rPr>
              <a:t>12</a:t>
            </a:r>
            <a:r>
              <a:rPr lang="en-US" altLang="zh-CN" dirty="0">
                <a:solidFill>
                  <a:srgbClr val="333333"/>
                </a:solidFill>
                <a:latin typeface="-apple-system"/>
              </a:rPr>
              <a:t>-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-apple-system"/>
              </a:rPr>
              <a:t>15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个小时，   </a:t>
            </a:r>
            <a:endParaRPr lang="en-US" altLang="zh-CN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0" indent="0" algn="l" latinLnBrk="0">
              <a:buNone/>
            </a:pPr>
            <a:r>
              <a:rPr lang="en-US" altLang="zh-CN" dirty="0">
                <a:solidFill>
                  <a:srgbClr val="333333"/>
                </a:solidFill>
                <a:latin typeface="-apple-system"/>
              </a:rPr>
              <a:t>                         </a:t>
            </a:r>
            <a:r>
              <a:rPr lang="zh-CN" altLang="en-US" dirty="0">
                <a:solidFill>
                  <a:srgbClr val="333333"/>
                </a:solidFill>
                <a:latin typeface="-apple-system"/>
              </a:rPr>
              <a:t>  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美国东部城市（如纽约或华盛顿）大约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-apple-system"/>
              </a:rPr>
              <a:t>14</a:t>
            </a:r>
            <a:r>
              <a:rPr lang="en-US" altLang="zh-CN" dirty="0">
                <a:solidFill>
                  <a:srgbClr val="333333"/>
                </a:solidFill>
                <a:latin typeface="-apple-system"/>
              </a:rPr>
              <a:t>-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-apple-system"/>
              </a:rPr>
              <a:t>16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个小时。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经停航班</a:t>
            </a:r>
            <a:endParaRPr lang="en-US" altLang="zh-CN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0" indent="0" algn="l" latinLnBrk="0">
              <a:buNone/>
            </a:pPr>
            <a:r>
              <a:rPr lang="en-US" altLang="zh-CN" dirty="0">
                <a:solidFill>
                  <a:srgbClr val="333333"/>
                </a:solidFill>
                <a:latin typeface="-apple-system"/>
              </a:rPr>
              <a:t>                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-apple-system"/>
              </a:rPr>
              <a:t>16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到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-apple-system"/>
              </a:rPr>
              <a:t>20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个小时</a:t>
            </a:r>
          </a:p>
          <a:p>
            <a:pPr algn="l" latinLnBrk="0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转机航班</a:t>
            </a:r>
            <a:endParaRPr lang="en-US" altLang="zh-CN" b="0" i="0" dirty="0">
              <a:solidFill>
                <a:srgbClr val="333333"/>
              </a:solidFill>
              <a:effectLst/>
              <a:latin typeface="-apple-system"/>
            </a:endParaRPr>
          </a:p>
          <a:p>
            <a:pPr marL="0" indent="0" algn="l" latinLnBrk="0">
              <a:buNone/>
            </a:pPr>
            <a:r>
              <a:rPr lang="en-US" altLang="zh-CN" dirty="0">
                <a:solidFill>
                  <a:srgbClr val="333333"/>
                </a:solidFill>
                <a:latin typeface="-apple-system"/>
              </a:rPr>
              <a:t>                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超过</a:t>
            </a:r>
            <a:r>
              <a:rPr lang="en-US" altLang="zh-CN" b="0" i="0" dirty="0">
                <a:solidFill>
                  <a:srgbClr val="333333"/>
                </a:solidFill>
                <a:effectLst/>
                <a:latin typeface="-apple-system"/>
              </a:rPr>
              <a:t>24</a:t>
            </a:r>
            <a:r>
              <a:rPr lang="zh-CN" altLang="en-US" b="0" i="0" dirty="0">
                <a:solidFill>
                  <a:srgbClr val="333333"/>
                </a:solidFill>
                <a:effectLst/>
                <a:latin typeface="-apple-system"/>
              </a:rPr>
              <a:t>个小时 等待并办理登机手续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1865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FF3399"/>
                </a:solidFill>
              </a:rPr>
              <a:t>背景 </a:t>
            </a:r>
            <a:r>
              <a:rPr lang="zh-CN" altLang="en-US" sz="2000" dirty="0"/>
              <a:t>一位75岁的</a:t>
            </a:r>
            <a:r>
              <a:rPr lang="zh-CN" altLang="en-US" sz="2000" dirty="0">
                <a:solidFill>
                  <a:srgbClr val="FF0000"/>
                </a:solidFill>
              </a:rPr>
              <a:t>中国</a:t>
            </a:r>
            <a:r>
              <a:rPr lang="zh-CN" altLang="en-US" sz="2000" dirty="0"/>
              <a:t>著名学者兼政治家携妻子前往</a:t>
            </a:r>
            <a:r>
              <a:rPr lang="zh-CN" altLang="en-US" sz="2000" dirty="0">
                <a:solidFill>
                  <a:srgbClr val="00B050"/>
                </a:solidFill>
              </a:rPr>
              <a:t>美国东部</a:t>
            </a:r>
            <a:r>
              <a:rPr lang="zh-CN" altLang="en-US" sz="2000" dirty="0"/>
              <a:t>的一所大学。航班从北京起飞，经过21个小时的长途飞行后 ，在某机场他们见到了迎接的几位朋友。</a:t>
            </a:r>
            <a:endParaRPr lang="en-US" altLang="zh-CN" sz="2000" dirty="0"/>
          </a:p>
          <a:p>
            <a:pPr marL="0" indent="0">
              <a:buNone/>
            </a:pPr>
            <a:endParaRPr lang="zh-CN" altLang="en-US" sz="20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10258892"/>
  <p:tag name="KSO_WM_UNIT_PLACING_PICTURE_USER_VIEWPORT" val="{&quot;height&quot;:5160,&quot;width&quot;:466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10275484"/>
  <p:tag name="KSO_WM_UNIT_PLACING_PICTURE_USER_VIEWPORT" val="{&quot;height&quot;:4680,&quot;width&quot;:480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10275484"/>
  <p:tag name="KSO_WM_UNIT_PLACING_PICTURE_USER_VIEWPORT" val="{&quot;height&quot;:4680,&quot;width&quot;:4800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10275484"/>
  <p:tag name="KSO_WM_UNIT_PLACING_PICTURE_USER_VIEWPORT" val="{&quot;height&quot;:4680,&quot;width&quot;:480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7ccb4da-2107-45c4-bf65-1938c1bd3cac}"/>
</p:tagLst>
</file>

<file path=ppt/theme/theme1.xml><?xml version="1.0" encoding="utf-8"?>
<a:theme xmlns:a="http://schemas.openxmlformats.org/drawingml/2006/main" name="樱花烂漫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樱花烂漫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樱花烂漫_3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樱花烂漫_3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樱花烂漫_3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樱花烂漫_3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4F7FF"/>
      </a:lt1>
      <a:dk2>
        <a:srgbClr val="0A0237"/>
      </a:dk2>
      <a:lt2>
        <a:srgbClr val="FFFFFF"/>
      </a:lt2>
      <a:accent1>
        <a:srgbClr val="0084FF"/>
      </a:accent1>
      <a:accent2>
        <a:srgbClr val="5196FF"/>
      </a:accent2>
      <a:accent3>
        <a:srgbClr val="4454DF"/>
      </a:accent3>
      <a:accent4>
        <a:srgbClr val="7FA9F1"/>
      </a:accent4>
      <a:accent5>
        <a:srgbClr val="ABDDFF"/>
      </a:accent5>
      <a:accent6>
        <a:srgbClr val="A2E5B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ujr" typeface="Shruti"/>
        <a:font script="Viet" typeface="Times New Roman"/>
        <a:font script="Arab" typeface="Times New Roman"/>
        <a:font script="Hebr" typeface="Times New Roman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MoolBoran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2158</Words>
  <Application>Microsoft Office PowerPoint</Application>
  <PresentationFormat>全屏显示(4:3)</PresentationFormat>
  <Paragraphs>332</Paragraphs>
  <Slides>59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59</vt:i4>
      </vt:variant>
    </vt:vector>
  </HeadingPairs>
  <TitlesOfParts>
    <vt:vector size="77" baseType="lpstr">
      <vt:lpstr>-apple-system</vt:lpstr>
      <vt:lpstr>等线</vt:lpstr>
      <vt:lpstr>仿宋_GB2312</vt:lpstr>
      <vt:lpstr>华文细黑</vt:lpstr>
      <vt:lpstr>楷体</vt:lpstr>
      <vt:lpstr>隶书</vt:lpstr>
      <vt:lpstr>宋体</vt:lpstr>
      <vt:lpstr>微软雅黑</vt:lpstr>
      <vt:lpstr>微软雅黑</vt:lpstr>
      <vt:lpstr>Arial</vt:lpstr>
      <vt:lpstr>Calibri</vt:lpstr>
      <vt:lpstr>樱花烂漫</vt:lpstr>
      <vt:lpstr>樱花烂漫</vt:lpstr>
      <vt:lpstr>樱花烂漫_3</vt:lpstr>
      <vt:lpstr>1_樱花烂漫_3</vt:lpstr>
      <vt:lpstr>2_樱花烂漫_3</vt:lpstr>
      <vt:lpstr>3_樱花烂漫_3</vt:lpstr>
      <vt:lpstr>Office Theme</vt:lpstr>
      <vt:lpstr>       Intercultural Business    Communication: Cases and Analyses </vt:lpstr>
      <vt:lpstr>           跨文化商务交流案例分析</vt:lpstr>
      <vt:lpstr>跨文化商务交流案例 </vt:lpstr>
      <vt:lpstr>第二讲     言语行为方式</vt:lpstr>
      <vt:lpstr>PowerPoint 演示文稿</vt:lpstr>
      <vt:lpstr>PowerPoint 演示文稿</vt:lpstr>
      <vt:lpstr>案例1   You Must Be Tired</vt:lpstr>
      <vt:lpstr>案例真实性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Questions for discussion </vt:lpstr>
      <vt:lpstr>矛盾冲突 </vt:lpstr>
      <vt:lpstr>累 </vt:lpstr>
      <vt:lpstr>原因分析</vt:lpstr>
      <vt:lpstr>【你想多了】</vt:lpstr>
      <vt:lpstr>高低语境</vt:lpstr>
      <vt:lpstr>高低语境</vt:lpstr>
      <vt:lpstr>PowerPoint 演示文稿</vt:lpstr>
      <vt:lpstr>低语境VS高语境</vt:lpstr>
      <vt:lpstr>PowerPoint 演示文稿</vt:lpstr>
      <vt:lpstr>PowerPoint 演示文稿</vt:lpstr>
      <vt:lpstr>PowerPoint 演示文稿</vt:lpstr>
      <vt:lpstr>日本</vt:lpstr>
      <vt:lpstr>阅读空气</vt:lpstr>
      <vt:lpstr>美国</vt:lpstr>
      <vt:lpstr>PowerPoint 演示文稿</vt:lpstr>
      <vt:lpstr>由高语境和低语境引起的中美文化交流差异</vt:lpstr>
      <vt:lpstr>获取信息的渠道</vt:lpstr>
      <vt:lpstr>口语：交际方式</vt:lpstr>
      <vt:lpstr>成功交际的责任所属</vt:lpstr>
      <vt:lpstr>人际关系的侧重</vt:lpstr>
      <vt:lpstr>“有着伟大而复杂文化的中国处在天平的高语境一方”</vt:lpstr>
      <vt:lpstr>两种交际文化类型的未来趋势 </vt:lpstr>
      <vt:lpstr>三级别确认</vt:lpstr>
      <vt:lpstr>语用的差异</vt:lpstr>
      <vt:lpstr>老—小</vt:lpstr>
      <vt:lpstr>“GOAT”（Greatest Of All Time） 奥运会官网称：6枚奥运金牌、3次单打世界冠军以及世界排名第一最长时间的纪录。” 1988 -10-20</vt:lpstr>
      <vt:lpstr>文化沟通 </vt:lpstr>
      <vt:lpstr>PowerPoint 演示文稿</vt:lpstr>
      <vt:lpstr>文化沟通 </vt:lpstr>
      <vt:lpstr>案例2  （51）First Meeting</vt:lpstr>
      <vt:lpstr>Questions for discussion </vt:lpstr>
      <vt:lpstr>矛盾冲突</vt:lpstr>
      <vt:lpstr>矛盾冲突</vt:lpstr>
      <vt:lpstr>原因分析</vt:lpstr>
      <vt:lpstr>PowerPoint 演示文稿</vt:lpstr>
      <vt:lpstr>文化沟通</vt:lpstr>
      <vt:lpstr>案例3   Why was his answer not related to the question?</vt:lpstr>
      <vt:lpstr>Questions for discussion </vt:lpstr>
      <vt:lpstr>PowerPoint 演示文稿</vt:lpstr>
      <vt:lpstr>文化沟通</vt:lpstr>
      <vt:lpstr>案例4   Bilingual Labels</vt:lpstr>
      <vt:lpstr>Questions for discussion</vt:lpstr>
      <vt:lpstr>和谐</vt:lpstr>
      <vt:lpstr>和文化</vt:lpstr>
      <vt:lpstr>文化沟通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Method on        Chinese Language  for International Education</dc:title>
  <dc:creator>08</dc:creator>
  <cp:lastModifiedBy>Ding Junling</cp:lastModifiedBy>
  <cp:revision>47</cp:revision>
  <dcterms:created xsi:type="dcterms:W3CDTF">2012-06-06T01:30:00Z</dcterms:created>
  <dcterms:modified xsi:type="dcterms:W3CDTF">2025-06-18T05:24:10Z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