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3"/>
  </p:notesMasterIdLst>
  <p:sldIdLst>
    <p:sldId id="346" r:id="rId3"/>
    <p:sldId id="1052" r:id="rId4"/>
    <p:sldId id="1056" r:id="rId5"/>
    <p:sldId id="1113" r:id="rId6"/>
    <p:sldId id="1114" r:id="rId7"/>
    <p:sldId id="1115" r:id="rId8"/>
    <p:sldId id="1116" r:id="rId9"/>
    <p:sldId id="1117" r:id="rId10"/>
    <p:sldId id="1130" r:id="rId11"/>
    <p:sldId id="1118" r:id="rId12"/>
    <p:sldId id="1127" r:id="rId13"/>
    <p:sldId id="1120" r:id="rId14"/>
    <p:sldId id="1105" r:id="rId15"/>
    <p:sldId id="1121" r:id="rId16"/>
    <p:sldId id="1123" r:id="rId17"/>
    <p:sldId id="1124" r:id="rId18"/>
    <p:sldId id="1125" r:id="rId19"/>
    <p:sldId id="1126" r:id="rId20"/>
    <p:sldId id="1128" r:id="rId21"/>
    <p:sldId id="1129" r:id="rId22"/>
  </p:sldIdLst>
  <p:sldSz cx="12192000"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000"/>
    <a:srgbClr val="740000"/>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327"/>
  </p:normalViewPr>
  <p:slideViewPr>
    <p:cSldViewPr snapToGrid="0" showGuides="1">
      <p:cViewPr>
        <p:scale>
          <a:sx n="125" d="100"/>
          <a:sy n="125" d="100"/>
        </p:scale>
        <p:origin x="624" y="240"/>
      </p:cViewPr>
      <p:guideLst>
        <p:guide orient="horz" pos="2187"/>
        <p:guide pos="3840"/>
      </p:guideLst>
    </p:cSldViewPr>
  </p:slideViewPr>
  <p:notesTextViewPr>
    <p:cViewPr>
      <p:scale>
        <a:sx n="1" d="1"/>
        <a:sy n="1" d="1"/>
      </p:scale>
      <p:origin x="0" y="0"/>
    </p:cViewPr>
  </p:notesTextViewPr>
  <p:sorterViewPr>
    <p:cViewPr>
      <p:scale>
        <a:sx n="200" d="100"/>
        <a:sy n="200" d="100"/>
      </p:scale>
      <p:origin x="0" y="-17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金泽群" userId="e8ef15eb-1761-44a4-9317-5175d9892d58" providerId="ADAL" clId="{B1FCF598-B165-572F-992D-6A5AEEE2B574}"/>
    <pc:docChg chg="addSld modSld">
      <pc:chgData name="金泽群" userId="e8ef15eb-1761-44a4-9317-5175d9892d58" providerId="ADAL" clId="{B1FCF598-B165-572F-992D-6A5AEEE2B574}" dt="2025-10-29T08:56:56.661" v="264" actId="5793"/>
      <pc:docMkLst>
        <pc:docMk/>
      </pc:docMkLst>
      <pc:sldChg chg="modSp">
        <pc:chgData name="金泽群" userId="e8ef15eb-1761-44a4-9317-5175d9892d58" providerId="ADAL" clId="{B1FCF598-B165-572F-992D-6A5AEEE2B574}" dt="2025-10-29T08:56:56.661" v="264" actId="5793"/>
        <pc:sldMkLst>
          <pc:docMk/>
          <pc:sldMk cId="50537676" sldId="1126"/>
        </pc:sldMkLst>
        <pc:spChg chg="mod">
          <ac:chgData name="金泽群" userId="e8ef15eb-1761-44a4-9317-5175d9892d58" providerId="ADAL" clId="{B1FCF598-B165-572F-992D-6A5AEEE2B574}" dt="2025-10-29T08:56:56.661" v="264" actId="5793"/>
          <ac:spMkLst>
            <pc:docMk/>
            <pc:sldMk cId="50537676" sldId="1126"/>
            <ac:spMk id="10" creationId="{00000000-0000-0000-0000-000000000000}"/>
          </ac:spMkLst>
        </pc:spChg>
      </pc:sldChg>
      <pc:sldChg chg="modSp add mod">
        <pc:chgData name="金泽群" userId="e8ef15eb-1761-44a4-9317-5175d9892d58" providerId="ADAL" clId="{B1FCF598-B165-572F-992D-6A5AEEE2B574}" dt="2025-10-29T08:55:24.936" v="263" actId="2711"/>
        <pc:sldMkLst>
          <pc:docMk/>
          <pc:sldMk cId="1785005725" sldId="1130"/>
        </pc:sldMkLst>
        <pc:spChg chg="mod">
          <ac:chgData name="金泽群" userId="e8ef15eb-1761-44a4-9317-5175d9892d58" providerId="ADAL" clId="{B1FCF598-B165-572F-992D-6A5AEEE2B574}" dt="2025-10-29T08:52:54.889" v="6" actId="20577"/>
          <ac:spMkLst>
            <pc:docMk/>
            <pc:sldMk cId="1785005725" sldId="1130"/>
            <ac:spMk id="9" creationId="{3EA8CAE9-8AC2-773B-65CF-A4BA4FB2F7F0}"/>
          </ac:spMkLst>
        </pc:spChg>
        <pc:spChg chg="mod">
          <ac:chgData name="金泽群" userId="e8ef15eb-1761-44a4-9317-5175d9892d58" providerId="ADAL" clId="{B1FCF598-B165-572F-992D-6A5AEEE2B574}" dt="2025-10-29T08:55:24.936" v="263" actId="2711"/>
          <ac:spMkLst>
            <pc:docMk/>
            <pc:sldMk cId="1785005725" sldId="1130"/>
            <ac:spMk id="15" creationId="{99B1EBA1-9405-646F-764B-A329AFDCE9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9C5F9ED-2F7D-4392-9845-F1F4F5544744}" type="datetimeFigureOut">
              <a:rPr lang="zh-CN" altLang="en-US" smtClean="0"/>
              <a:t>2025/10/29</a:t>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2E2147C-415B-40EE-B935-CA6F75A37406}" type="slidenum">
              <a:rPr lang="zh-CN" altLang="en-US" smtClean="0"/>
              <a:t>‹#›</a:t>
            </a:fld>
            <a:endParaRPr lang="zh-CN" altLang="en-US"/>
          </a:p>
        </p:txBody>
      </p:sp>
    </p:spTree>
    <p:extLst>
      <p:ext uri="{BB962C8B-B14F-4D97-AF65-F5344CB8AC3E}">
        <p14:creationId xmlns:p14="http://schemas.microsoft.com/office/powerpoint/2010/main" val="304346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SG" altLang="en-US"/>
          </a:p>
        </p:txBody>
      </p:sp>
      <p:sp>
        <p:nvSpPr>
          <p:cNvPr id="4" name="灯片编号占位符 3"/>
          <p:cNvSpPr>
            <a:spLocks noGrp="1"/>
          </p:cNvSpPr>
          <p:nvPr>
            <p:ph type="sldNum" sz="quarter" idx="5"/>
          </p:nvPr>
        </p:nvSpPr>
        <p:spPr/>
        <p:txBody>
          <a:bodyPr/>
          <a:lstStyle/>
          <a:p>
            <a:pPr defTabSz="990600">
              <a:defRPr/>
            </a:pPr>
            <a:fld id="{ECAFC9EA-370C-4D49-9C61-87306C1D2DA4}" type="slidenum">
              <a:rPr lang="zh-SG" altLang="en-US" sz="1400">
                <a:solidFill>
                  <a:prstClr val="black"/>
                </a:solidFill>
                <a:latin typeface="Calibri" panose="020F0502020204030204"/>
                <a:ea typeface="等线" panose="02010600030101010101" pitchFamily="2" charset="-122"/>
              </a:rPr>
              <a:t>20</a:t>
            </a:fld>
            <a:endParaRPr lang="zh-SG" altLang="en-US" sz="1400">
              <a:solidFill>
                <a:prstClr val="black"/>
              </a:solidFill>
              <a:latin typeface="Calibri" panose="020F0502020204030204"/>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DD9C11C-D04B-4B83-A5E8-D873315BDD3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5E7D-F23F-D1AB-832C-E2621C71EF3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863F3C2-5BFD-F0A1-9BCF-2F12DFD510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7C57DF-34C5-C9BA-2EF0-2AEC8A315C1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6A82F06-ABC4-C91A-AD53-F4DD95B5E61C}"/>
              </a:ext>
            </a:extLst>
          </p:cNvPr>
          <p:cNvSpPr>
            <a:spLocks noGrp="1"/>
          </p:cNvSpPr>
          <p:nvPr>
            <p:ph type="sldNum" sz="quarter" idx="5"/>
          </p:nvPr>
        </p:nvSpPr>
        <p:spPr/>
        <p:txBody>
          <a:bodyPr/>
          <a:lstStyle/>
          <a:p>
            <a:fld id="{3DD9C11C-D04B-4B83-A5E8-D873315BDD39}" type="slidenum">
              <a:rPr lang="zh-CN" altLang="en-US" smtClean="0"/>
              <a:t>9</a:t>
            </a:fld>
            <a:endParaRPr lang="zh-CN" altLang="en-US"/>
          </a:p>
        </p:txBody>
      </p:sp>
    </p:spTree>
    <p:extLst>
      <p:ext uri="{BB962C8B-B14F-4D97-AF65-F5344CB8AC3E}">
        <p14:creationId xmlns:p14="http://schemas.microsoft.com/office/powerpoint/2010/main" val="7214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SG"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SG" altLang="en-US"/>
          </a:p>
        </p:txBody>
      </p:sp>
      <p:sp>
        <p:nvSpPr>
          <p:cNvPr id="4" name="日期占位符 3"/>
          <p:cNvSpPr>
            <a:spLocks noGrp="1"/>
          </p:cNvSpPr>
          <p:nvPr>
            <p:ph type="dt" sz="half" idx="10"/>
          </p:nvPr>
        </p:nvSpPr>
        <p:spPr/>
        <p:txBody>
          <a:bodyPr/>
          <a:lstStyle/>
          <a:p>
            <a:fld id="{D0318896-5CCB-4E9D-BF45-70EA1CCB7392}"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29BECB5B-AA13-4FFA-B545-E5D85C0499EB}"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SG"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1D4FB045-CDAF-45CE-B77A-AEF0B5DE8B15}"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SG"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SG" altLang="en-US"/>
          </a:p>
        </p:txBody>
      </p:sp>
      <p:sp>
        <p:nvSpPr>
          <p:cNvPr id="4" name="日期占位符 3"/>
          <p:cNvSpPr>
            <a:spLocks noGrp="1"/>
          </p:cNvSpPr>
          <p:nvPr>
            <p:ph type="dt" sz="half" idx="10"/>
          </p:nvPr>
        </p:nvSpPr>
        <p:spPr/>
        <p:txBody>
          <a:bodyPr/>
          <a:lstStyle/>
          <a:p>
            <a:fld id="{D0318896-5CCB-4E9D-BF45-70EA1CCB7392}"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085078C1-F410-42F0-9011-A3684816ABF1}"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SG"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B22EB8B-A0DA-41D7-945F-08F09C54ACA9}"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5" name="日期占位符 4"/>
          <p:cNvSpPr>
            <a:spLocks noGrp="1"/>
          </p:cNvSpPr>
          <p:nvPr>
            <p:ph type="dt" sz="half" idx="10"/>
          </p:nvPr>
        </p:nvSpPr>
        <p:spPr/>
        <p:txBody>
          <a:bodyPr/>
          <a:lstStyle/>
          <a:p>
            <a:fld id="{ABFFC29A-0D4E-4A5E-8CDC-83187AB44897}"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SG"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7" name="日期占位符 6"/>
          <p:cNvSpPr>
            <a:spLocks noGrp="1"/>
          </p:cNvSpPr>
          <p:nvPr>
            <p:ph type="dt" sz="half" idx="10"/>
          </p:nvPr>
        </p:nvSpPr>
        <p:spPr/>
        <p:txBody>
          <a:bodyPr/>
          <a:lstStyle/>
          <a:p>
            <a:fld id="{A6CBE679-74BB-490F-A9A6-1D7F174BB64A}" type="datetime1">
              <a:rPr lang="zh-SG" altLang="en-US" smtClean="0"/>
              <a:t>29/10/25</a:t>
            </a:fld>
            <a:endParaRPr lang="zh-SG" altLang="en-US"/>
          </a:p>
        </p:txBody>
      </p:sp>
      <p:sp>
        <p:nvSpPr>
          <p:cNvPr id="8" name="页脚占位符 7"/>
          <p:cNvSpPr>
            <a:spLocks noGrp="1"/>
          </p:cNvSpPr>
          <p:nvPr>
            <p:ph type="ftr" sz="quarter" idx="11"/>
          </p:nvPr>
        </p:nvSpPr>
        <p:spPr/>
        <p:txBody>
          <a:bodyPr/>
          <a:lstStyle/>
          <a:p>
            <a:endParaRPr lang="zh-SG" altLang="en-US"/>
          </a:p>
        </p:txBody>
      </p:sp>
      <p:sp>
        <p:nvSpPr>
          <p:cNvPr id="9" name="灯片编号占位符 8"/>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日期占位符 2"/>
          <p:cNvSpPr>
            <a:spLocks noGrp="1"/>
          </p:cNvSpPr>
          <p:nvPr>
            <p:ph type="dt" sz="half" idx="10"/>
          </p:nvPr>
        </p:nvSpPr>
        <p:spPr/>
        <p:txBody>
          <a:bodyPr/>
          <a:lstStyle/>
          <a:p>
            <a:fld id="{AB8DC5B5-51BD-47A5-8D55-453659968712}" type="datetime1">
              <a:rPr lang="zh-SG" altLang="en-US" smtClean="0"/>
              <a:t>29/10/25</a:t>
            </a:fld>
            <a:endParaRPr lang="zh-SG" altLang="en-US"/>
          </a:p>
        </p:txBody>
      </p:sp>
      <p:sp>
        <p:nvSpPr>
          <p:cNvPr id="4" name="页脚占位符 3"/>
          <p:cNvSpPr>
            <a:spLocks noGrp="1"/>
          </p:cNvSpPr>
          <p:nvPr>
            <p:ph type="ftr" sz="quarter" idx="11"/>
          </p:nvPr>
        </p:nvSpPr>
        <p:spPr/>
        <p:txBody>
          <a:bodyPr/>
          <a:lstStyle/>
          <a:p>
            <a:endParaRPr lang="zh-SG" altLang="en-US"/>
          </a:p>
        </p:txBody>
      </p:sp>
      <p:sp>
        <p:nvSpPr>
          <p:cNvPr id="5" name="灯片编号占位符 4"/>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3FAAE2-EF40-46BB-A013-BF4BFF2B3AEA}" type="datetime1">
              <a:rPr lang="zh-SG" altLang="en-US" smtClean="0"/>
              <a:t>29/10/25</a:t>
            </a:fld>
            <a:endParaRPr lang="zh-SG" altLang="en-US"/>
          </a:p>
        </p:txBody>
      </p:sp>
      <p:sp>
        <p:nvSpPr>
          <p:cNvPr id="3" name="页脚占位符 2"/>
          <p:cNvSpPr>
            <a:spLocks noGrp="1"/>
          </p:cNvSpPr>
          <p:nvPr>
            <p:ph type="ftr" sz="quarter" idx="11"/>
          </p:nvPr>
        </p:nvSpPr>
        <p:spPr/>
        <p:txBody>
          <a:bodyPr/>
          <a:lstStyle/>
          <a:p>
            <a:endParaRPr lang="zh-SG" altLang="en-US"/>
          </a:p>
        </p:txBody>
      </p:sp>
      <p:sp>
        <p:nvSpPr>
          <p:cNvPr id="4" name="灯片编号占位符 3"/>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SG"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A7D0A-E343-4631-8F78-131C072F4CED}"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085078C1-F410-42F0-9011-A3684816ABF1}"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SG"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SG"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A8240E-B5AF-4AAD-967A-9D20D45C0CD9}"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29BECB5B-AA13-4FFA-B545-E5D85C0499EB}"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SG"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10"/>
          </p:nvPr>
        </p:nvSpPr>
        <p:spPr/>
        <p:txBody>
          <a:bodyPr/>
          <a:lstStyle/>
          <a:p>
            <a:fld id="{1D4FB045-CDAF-45CE-B77A-AEF0B5DE8B15}"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SG"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B22EB8B-A0DA-41D7-945F-08F09C54ACA9}" type="datetime1">
              <a:rPr lang="zh-SG" altLang="en-US" smtClean="0"/>
              <a:t>29/10/25</a:t>
            </a:fld>
            <a:endParaRPr lang="zh-SG" altLang="en-US"/>
          </a:p>
        </p:txBody>
      </p:sp>
      <p:sp>
        <p:nvSpPr>
          <p:cNvPr id="5" name="页脚占位符 4"/>
          <p:cNvSpPr>
            <a:spLocks noGrp="1"/>
          </p:cNvSpPr>
          <p:nvPr>
            <p:ph type="ftr" sz="quarter" idx="11"/>
          </p:nvPr>
        </p:nvSpPr>
        <p:spPr/>
        <p:txBody>
          <a:bodyPr/>
          <a:lstStyle/>
          <a:p>
            <a:endParaRPr lang="zh-SG" altLang="en-US"/>
          </a:p>
        </p:txBody>
      </p:sp>
      <p:sp>
        <p:nvSpPr>
          <p:cNvPr id="6" name="灯片编号占位符 5"/>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5" name="日期占位符 4"/>
          <p:cNvSpPr>
            <a:spLocks noGrp="1"/>
          </p:cNvSpPr>
          <p:nvPr>
            <p:ph type="dt" sz="half" idx="10"/>
          </p:nvPr>
        </p:nvSpPr>
        <p:spPr/>
        <p:txBody>
          <a:bodyPr/>
          <a:lstStyle/>
          <a:p>
            <a:fld id="{ABFFC29A-0D4E-4A5E-8CDC-83187AB44897}"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SG"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7" name="日期占位符 6"/>
          <p:cNvSpPr>
            <a:spLocks noGrp="1"/>
          </p:cNvSpPr>
          <p:nvPr>
            <p:ph type="dt" sz="half" idx="10"/>
          </p:nvPr>
        </p:nvSpPr>
        <p:spPr/>
        <p:txBody>
          <a:bodyPr/>
          <a:lstStyle/>
          <a:p>
            <a:fld id="{A6CBE679-74BB-490F-A9A6-1D7F174BB64A}" type="datetime1">
              <a:rPr lang="zh-SG" altLang="en-US" smtClean="0"/>
              <a:t>29/10/25</a:t>
            </a:fld>
            <a:endParaRPr lang="zh-SG" altLang="en-US"/>
          </a:p>
        </p:txBody>
      </p:sp>
      <p:sp>
        <p:nvSpPr>
          <p:cNvPr id="8" name="页脚占位符 7"/>
          <p:cNvSpPr>
            <a:spLocks noGrp="1"/>
          </p:cNvSpPr>
          <p:nvPr>
            <p:ph type="ftr" sz="quarter" idx="11"/>
          </p:nvPr>
        </p:nvSpPr>
        <p:spPr/>
        <p:txBody>
          <a:bodyPr/>
          <a:lstStyle/>
          <a:p>
            <a:endParaRPr lang="zh-SG" altLang="en-US"/>
          </a:p>
        </p:txBody>
      </p:sp>
      <p:sp>
        <p:nvSpPr>
          <p:cNvPr id="9" name="灯片编号占位符 8"/>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SG" altLang="en-US"/>
          </a:p>
        </p:txBody>
      </p:sp>
      <p:sp>
        <p:nvSpPr>
          <p:cNvPr id="3" name="日期占位符 2"/>
          <p:cNvSpPr>
            <a:spLocks noGrp="1"/>
          </p:cNvSpPr>
          <p:nvPr>
            <p:ph type="dt" sz="half" idx="10"/>
          </p:nvPr>
        </p:nvSpPr>
        <p:spPr/>
        <p:txBody>
          <a:bodyPr/>
          <a:lstStyle/>
          <a:p>
            <a:fld id="{AB8DC5B5-51BD-47A5-8D55-453659968712}" type="datetime1">
              <a:rPr lang="zh-SG" altLang="en-US" smtClean="0"/>
              <a:t>29/10/25</a:t>
            </a:fld>
            <a:endParaRPr lang="zh-SG" altLang="en-US"/>
          </a:p>
        </p:txBody>
      </p:sp>
      <p:sp>
        <p:nvSpPr>
          <p:cNvPr id="4" name="页脚占位符 3"/>
          <p:cNvSpPr>
            <a:spLocks noGrp="1"/>
          </p:cNvSpPr>
          <p:nvPr>
            <p:ph type="ftr" sz="quarter" idx="11"/>
          </p:nvPr>
        </p:nvSpPr>
        <p:spPr/>
        <p:txBody>
          <a:bodyPr/>
          <a:lstStyle/>
          <a:p>
            <a:endParaRPr lang="zh-SG" altLang="en-US"/>
          </a:p>
        </p:txBody>
      </p:sp>
      <p:sp>
        <p:nvSpPr>
          <p:cNvPr id="5" name="灯片编号占位符 4"/>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3FAAE2-EF40-46BB-A013-BF4BFF2B3AEA}" type="datetime1">
              <a:rPr lang="zh-SG" altLang="en-US" smtClean="0"/>
              <a:t>29/10/25</a:t>
            </a:fld>
            <a:endParaRPr lang="zh-SG" altLang="en-US"/>
          </a:p>
        </p:txBody>
      </p:sp>
      <p:sp>
        <p:nvSpPr>
          <p:cNvPr id="3" name="页脚占位符 2"/>
          <p:cNvSpPr>
            <a:spLocks noGrp="1"/>
          </p:cNvSpPr>
          <p:nvPr>
            <p:ph type="ftr" sz="quarter" idx="11"/>
          </p:nvPr>
        </p:nvSpPr>
        <p:spPr/>
        <p:txBody>
          <a:bodyPr/>
          <a:lstStyle/>
          <a:p>
            <a:endParaRPr lang="zh-SG" altLang="en-US"/>
          </a:p>
        </p:txBody>
      </p:sp>
      <p:sp>
        <p:nvSpPr>
          <p:cNvPr id="4" name="灯片编号占位符 3"/>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SG"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A7D0A-E343-4631-8F78-131C072F4CED}"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SG"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SG"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A8240E-B5AF-4AAD-967A-9D20D45C0CD9}" type="datetime1">
              <a:rPr lang="zh-SG" altLang="en-US" smtClean="0"/>
              <a:t>29/10/25</a:t>
            </a:fld>
            <a:endParaRPr lang="zh-SG" altLang="en-US"/>
          </a:p>
        </p:txBody>
      </p:sp>
      <p:sp>
        <p:nvSpPr>
          <p:cNvPr id="6" name="页脚占位符 5"/>
          <p:cNvSpPr>
            <a:spLocks noGrp="1"/>
          </p:cNvSpPr>
          <p:nvPr>
            <p:ph type="ftr" sz="quarter" idx="11"/>
          </p:nvPr>
        </p:nvSpPr>
        <p:spPr/>
        <p:txBody>
          <a:bodyPr/>
          <a:lstStyle/>
          <a:p>
            <a:endParaRPr lang="zh-SG" altLang="en-US"/>
          </a:p>
        </p:txBody>
      </p:sp>
      <p:sp>
        <p:nvSpPr>
          <p:cNvPr id="7" name="灯片编号占位符 6"/>
          <p:cNvSpPr>
            <a:spLocks noGrp="1"/>
          </p:cNvSpPr>
          <p:nvPr>
            <p:ph type="sldNum" sz="quarter" idx="12"/>
          </p:nvPr>
        </p:nvSpPr>
        <p:spPr/>
        <p:txBody>
          <a:bodyPr/>
          <a:lstStyle/>
          <a:p>
            <a:fld id="{EDC544D8-C0DB-4DC9-9244-70D0ADA9AE6F}" type="slidenum">
              <a:rPr lang="zh-SG" altLang="en-US" smtClean="0"/>
              <a:t>‹#›</a:t>
            </a:fld>
            <a:endParaRPr lang="zh-SG"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SG"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0804D-07D3-4872-9E08-1B3C7F457764}" type="datetime1">
              <a:rPr lang="zh-SG" altLang="en-US" smtClean="0"/>
              <a:t>29/10/25</a:t>
            </a:fld>
            <a:endParaRPr lang="zh-SG"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SG"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544D8-C0DB-4DC9-9244-70D0ADA9AE6F}" type="slidenum">
              <a:rPr lang="zh-SG" altLang="en-US" smtClean="0"/>
              <a:t>‹#›</a:t>
            </a:fld>
            <a:endParaRPr lang="zh-SG"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SG"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0804D-07D3-4872-9E08-1B3C7F457764}" type="datetime1">
              <a:rPr lang="zh-SG" altLang="en-US" smtClean="0"/>
              <a:t>29/10/25</a:t>
            </a:fld>
            <a:endParaRPr lang="zh-SG"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SG"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544D8-C0DB-4DC9-9244-70D0ADA9AE6F}" type="slidenum">
              <a:rPr lang="zh-SG" altLang="en-US" smtClean="0"/>
              <a:t>‹#›</a:t>
            </a:fld>
            <a:endParaRPr lang="zh-SG"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 y="1879151"/>
            <a:ext cx="12192000" cy="3298971"/>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0000"/>
              </a:solidFill>
            </a:endParaRPr>
          </a:p>
        </p:txBody>
      </p:sp>
      <p:sp>
        <p:nvSpPr>
          <p:cNvPr id="5" name="文本框 4"/>
          <p:cNvSpPr txBox="1"/>
          <p:nvPr/>
        </p:nvSpPr>
        <p:spPr>
          <a:xfrm>
            <a:off x="191344" y="2622829"/>
            <a:ext cx="11856976" cy="1446550"/>
          </a:xfrm>
          <a:prstGeom prst="rect">
            <a:avLst/>
          </a:prstGeom>
          <a:noFill/>
        </p:spPr>
        <p:txBody>
          <a:bodyPr wrap="square" rtlCol="0">
            <a:spAutoFit/>
          </a:bodyPr>
          <a:lstStyle/>
          <a:p>
            <a:pPr algn="ctr"/>
            <a:r>
              <a:rPr lang="zh-CN" altLang="en-US" sz="44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第</a:t>
            </a:r>
            <a:r>
              <a:rPr lang="en-US" altLang="zh-CN" sz="44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6</a:t>
            </a:r>
            <a:r>
              <a:rPr lang="zh-CN" altLang="en-US" sz="4400" b="1">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章</a:t>
            </a:r>
            <a:r>
              <a:rPr lang="zh-CN" altLang="en-US" sz="44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：前沿非线性回归方法</a:t>
            </a:r>
            <a:r>
              <a:rPr lang="en-US" altLang="zh-CN" sz="44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a:t>
            </a:r>
          </a:p>
          <a:p>
            <a:pPr algn="ctr"/>
            <a:r>
              <a:rPr lang="zh-CN" altLang="en-US" sz="4400" b="1" dirty="0">
                <a:solidFill>
                  <a:schemeClr val="bg1"/>
                </a:solidFill>
                <a:latin typeface="华文楷体" panose="02010600040101010101" pitchFamily="2" charset="-122"/>
                <a:ea typeface="华文楷体" panose="02010600040101010101" pitchFamily="2" charset="-122"/>
                <a:cs typeface="Times New Roman" panose="02020603050405020304" pitchFamily="18" charset="0"/>
              </a:rPr>
              <a:t>神经元模型与神经网络</a:t>
            </a:r>
          </a:p>
        </p:txBody>
      </p:sp>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a:t>
            </a:fld>
            <a:endParaRPr lang="zh-CN" altLang="en-US"/>
          </a:p>
        </p:txBody>
      </p:sp>
      <p:sp>
        <p:nvSpPr>
          <p:cNvPr id="85" name="文本框 84"/>
          <p:cNvSpPr txBox="1"/>
          <p:nvPr/>
        </p:nvSpPr>
        <p:spPr>
          <a:xfrm>
            <a:off x="5092011" y="120012"/>
            <a:ext cx="7037178" cy="461665"/>
          </a:xfrm>
          <a:prstGeom prst="rect">
            <a:avLst/>
          </a:prstGeom>
          <a:noFill/>
        </p:spPr>
        <p:txBody>
          <a:bodyPr wrap="square" rtlCol="0">
            <a:spAutoFit/>
          </a:bodyPr>
          <a:lstStyle/>
          <a:p>
            <a:r>
              <a:rPr lang="zh-CN" altLang="en-US" sz="2400" b="1" dirty="0">
                <a:solidFill>
                  <a:srgbClr val="740000"/>
                </a:solidFill>
                <a:latin typeface="黑体" panose="02010609060101010101" charset="-122"/>
                <a:ea typeface="黑体" panose="02010609060101010101" charset="-122"/>
              </a:rPr>
              <a:t>面向机器学习的计量经济学</a:t>
            </a:r>
          </a:p>
        </p:txBody>
      </p:sp>
      <p:grpSp>
        <p:nvGrpSpPr>
          <p:cNvPr id="12" name="组合 11"/>
          <p:cNvGrpSpPr/>
          <p:nvPr/>
        </p:nvGrpSpPr>
        <p:grpSpPr>
          <a:xfrm>
            <a:off x="3957141" y="587070"/>
            <a:ext cx="8234858" cy="141573"/>
            <a:chOff x="3957140" y="743451"/>
            <a:chExt cx="8234858" cy="141573"/>
          </a:xfrm>
        </p:grpSpPr>
        <p:cxnSp>
          <p:nvCxnSpPr>
            <p:cNvPr id="84" name="直接连接符 83"/>
            <p:cNvCxnSpPr/>
            <p:nvPr/>
          </p:nvCxnSpPr>
          <p:spPr>
            <a:xfrm>
              <a:off x="3957141" y="839631"/>
              <a:ext cx="8234857" cy="45393"/>
            </a:xfrm>
            <a:prstGeom prst="line">
              <a:avLst/>
            </a:prstGeom>
            <a:ln w="57150">
              <a:solidFill>
                <a:srgbClr val="8E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957140" y="743451"/>
              <a:ext cx="8234857" cy="45393"/>
            </a:xfrm>
            <a:prstGeom prst="line">
              <a:avLst/>
            </a:prstGeom>
            <a:ln w="38100">
              <a:solidFill>
                <a:srgbClr val="740000"/>
              </a:solidFill>
            </a:ln>
          </p:spPr>
          <p:style>
            <a:lnRef idx="2">
              <a:schemeClr val="dk1"/>
            </a:lnRef>
            <a:fillRef idx="0">
              <a:schemeClr val="dk1"/>
            </a:fillRef>
            <a:effectRef idx="1">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10</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二、感知机（</a:t>
            </a:r>
            <a:r>
              <a:rPr lang="en-US" altLang="zh-CN" sz="2000" b="1" dirty="0">
                <a:latin typeface="宋体" panose="02010600030101010101" pitchFamily="2" charset="-122"/>
                <a:ea typeface="宋体" panose="02010600030101010101" pitchFamily="2" charset="-122"/>
              </a:rPr>
              <a:t>Perceptron</a:t>
            </a:r>
            <a:r>
              <a:rPr lang="zh-CN" altLang="en-US" sz="2000" b="1" dirty="0">
                <a:latin typeface="宋体" panose="02010600030101010101" pitchFamily="2" charset="-122"/>
                <a:ea typeface="宋体" panose="02010600030101010101" pitchFamily="2" charset="-122"/>
              </a:rPr>
              <a:t>）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6681" y="1451113"/>
            <a:ext cx="9478424" cy="3865802"/>
          </a:xfrm>
          <a:prstGeom prst="rect">
            <a:avLst/>
          </a:prstGeom>
          <a:noFill/>
        </p:spPr>
        <p:txBody>
          <a:bodyPr wrap="square" rtlCol="0">
            <a:spAutoFit/>
          </a:bodyPr>
          <a:lstStyle/>
          <a:p>
            <a:pPr>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感知机的优点在于：</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简单易懂：感知机的算法逻辑清晰，易于实现。</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高效训练：在线性可分情况下，感知机算法保证收敛。</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计算成本低：仅需更新误分类点的参数，迭代次数较少。</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感知机的缺点则是：</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线性可分性限制：感知机只能解决线性可分问题，对线性不可分问题无能为力。</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对噪声敏感：样本中存在噪声或离群点时，感知机可能难以收敛。</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难以推广：感知机无法处理多分类问题。</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5416720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11</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三、</a:t>
            </a:r>
            <a:r>
              <a:rPr lang="zh-CN" altLang="zh-CN" sz="2000" b="1" dirty="0">
                <a:latin typeface="Georgia" panose="02040502050405020303" pitchFamily="18" charset="0"/>
                <a:ea typeface="宋体" panose="02010600030101010101" pitchFamily="2" charset="-122"/>
                <a:cs typeface="Times New Roman" panose="02020603050405020304" pitchFamily="18" charset="0"/>
              </a:rPr>
              <a:t>多层感知机模型与非线性分类</a:t>
            </a:r>
            <a:r>
              <a:rPr lang="zh-CN" altLang="zh-CN" sz="2000" dirty="0"/>
              <a:t>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6682" y="1272209"/>
            <a:ext cx="9478424" cy="1428211"/>
          </a:xfrm>
          <a:prstGeom prst="rect">
            <a:avLst/>
          </a:prstGeom>
          <a:noFill/>
        </p:spPr>
        <p:txBody>
          <a:bodyPr wrap="square" rtlCol="0">
            <a:spAutoFit/>
          </a:bodyPr>
          <a:lstStyle/>
          <a:p>
            <a:pPr marL="342900" indent="266700" algn="just" defTabSz="457200">
              <a:lnSpc>
                <a:spcPct val="160000"/>
              </a:lnSpc>
              <a:spcBef>
                <a:spcPct val="20000"/>
              </a:spcBef>
              <a:buFont typeface="Arial"/>
              <a:buChar char="•"/>
            </a:pPr>
            <a:r>
              <a:rPr lang="zh-CN" altLang="zh-CN" dirty="0">
                <a:latin typeface="Georgia" panose="02040502050405020303" pitchFamily="18" charset="0"/>
                <a:ea typeface="宋体" panose="02010600030101010101" pitchFamily="2" charset="-122"/>
                <a:cs typeface="Times New Roman" panose="02020603050405020304" pitchFamily="18" charset="0"/>
              </a:rPr>
              <a:t>单层感知机模型无法解决非线性分类问题，例如逻辑运算中的“异或”。接下来我们将介绍如何通过增加神经网络的层数来解决非线性分类问题。</a:t>
            </a:r>
            <a:r>
              <a:rPr lang="zh-CN" altLang="zh-CN" sz="1100" dirty="0"/>
              <a:t> </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pic>
        <p:nvPicPr>
          <p:cNvPr id="10" name="图片 9">
            <a:extLst>
              <a:ext uri="{FF2B5EF4-FFF2-40B4-BE49-F238E27FC236}">
                <a16:creationId xmlns:a16="http://schemas.microsoft.com/office/drawing/2014/main" id="{091E7FE6-12C8-6022-4228-27870F970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3885" y="2222566"/>
            <a:ext cx="5877369" cy="1883228"/>
          </a:xfrm>
          <a:prstGeom prst="rect">
            <a:avLst/>
          </a:prstGeom>
          <a:noFill/>
          <a:ln>
            <a:noFill/>
          </a:ln>
        </p:spPr>
      </p:pic>
      <mc:AlternateContent xmlns:mc="http://schemas.openxmlformats.org/markup-compatibility/2006" xmlns:a14="http://schemas.microsoft.com/office/drawing/2010/main">
        <mc:Choice Requires="a14">
          <p:sp>
            <p:nvSpPr>
              <p:cNvPr id="4" name="TextBox 3"/>
              <p:cNvSpPr txBox="1"/>
              <p:nvPr/>
            </p:nvSpPr>
            <p:spPr>
              <a:xfrm>
                <a:off x="1194995" y="4211588"/>
                <a:ext cx="9317562" cy="2142125"/>
              </a:xfrm>
              <a:prstGeom prst="rect">
                <a:avLst/>
              </a:prstGeom>
              <a:noFill/>
            </p:spPr>
            <p:txBody>
              <a:bodyPr wrap="square" rtlCol="0">
                <a:spAutoFit/>
              </a:bodyPr>
              <a:lstStyle/>
              <a:p>
                <a:pPr marL="342900" indent="266700" algn="just" defTabSz="457200">
                  <a:lnSpc>
                    <a:spcPct val="160000"/>
                  </a:lnSpc>
                  <a:spcBef>
                    <a:spcPct val="20000"/>
                  </a:spcBef>
                  <a:buFont typeface="Arial"/>
                  <a:buChar char="•"/>
                </a:pPr>
                <a:r>
                  <a:rPr lang="zh-CN" altLang="en-US" dirty="0">
                    <a:latin typeface="Georgia" panose="02040502050405020303" pitchFamily="18" charset="0"/>
                    <a:ea typeface="宋体" panose="02010600030101010101" pitchFamily="2" charset="-122"/>
                    <a:cs typeface="Times New Roman" panose="02020603050405020304" pitchFamily="18" charset="0"/>
                  </a:rPr>
                  <a:t>上图</a:t>
                </a:r>
                <a:r>
                  <a:rPr lang="zh-CN" altLang="zh-CN" dirty="0">
                    <a:latin typeface="Georgia" panose="02040502050405020303" pitchFamily="18" charset="0"/>
                    <a:ea typeface="宋体" panose="02010600030101010101" pitchFamily="2" charset="-122"/>
                    <a:cs typeface="Times New Roman" panose="02020603050405020304" pitchFamily="18" charset="0"/>
                  </a:rPr>
                  <a:t>展示了如何通过增加一层神经元</a:t>
                </a:r>
                <a14:m>
                  <m:oMath xmlns:m="http://schemas.openxmlformats.org/officeDocument/2006/math">
                    <m:d>
                      <m:d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𝑎</m:t>
                            </m:r>
                          </m:e>
                          <m:sub>
                            <m:r>
                              <a:rPr lang="en-US" altLang="zh-CN">
                                <a:latin typeface="Cambria Math"/>
                                <a:ea typeface="宋体" panose="02010600030101010101" pitchFamily="2" charset="-122"/>
                                <a:cs typeface="Times New Roman" panose="02020603050405020304" pitchFamily="18" charset="0"/>
                              </a:rPr>
                              <m:t>1</m:t>
                            </m:r>
                          </m:sub>
                        </m:sSub>
                        <m:r>
                          <a:rPr lang="en-US" altLang="zh-CN">
                            <a:latin typeface="Cambria Math"/>
                            <a:ea typeface="宋体" panose="02010600030101010101" pitchFamily="2" charset="-122"/>
                            <a:cs typeface="Times New Roman" panose="02020603050405020304" pitchFamily="18" charset="0"/>
                          </a:rPr>
                          <m:t>,</m:t>
                        </m:r>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𝑎</m:t>
                            </m:r>
                          </m:e>
                          <m:sub>
                            <m:r>
                              <a:rPr lang="en-US" altLang="zh-CN">
                                <a:latin typeface="Cambria Math"/>
                                <a:ea typeface="宋体" panose="02010600030101010101" pitchFamily="2" charset="-122"/>
                                <a:cs typeface="Times New Roman" panose="02020603050405020304" pitchFamily="18" charset="0"/>
                              </a:rPr>
                              <m:t>2</m:t>
                            </m:r>
                          </m:sub>
                        </m:sSub>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来处理非线性分类问题。在多层感知机（或多层神经网络）中，最左侧一层表示输入层，最右侧一层表示输出层，中间的层表示隐藏层。</a:t>
                </a:r>
                <a:r>
                  <a:rPr lang="zh-CN" altLang="en-US" dirty="0">
                    <a:latin typeface="Georgia" panose="02040502050405020303" pitchFamily="18" charset="0"/>
                    <a:ea typeface="宋体" panose="02010600030101010101" pitchFamily="2" charset="-122"/>
                    <a:cs typeface="Times New Roman" panose="02020603050405020304" pitchFamily="18" charset="0"/>
                  </a:rPr>
                  <a:t>上图</a:t>
                </a:r>
                <a:r>
                  <a:rPr lang="zh-CN" altLang="zh-CN" dirty="0">
                    <a:latin typeface="Georgia" panose="02040502050405020303" pitchFamily="18" charset="0"/>
                    <a:ea typeface="宋体" panose="02010600030101010101" pitchFamily="2" charset="-122"/>
                    <a:cs typeface="Times New Roman" panose="02020603050405020304" pitchFamily="18" charset="0"/>
                  </a:rPr>
                  <a:t>中</a:t>
                </a:r>
                <a14:m>
                  <m:oMath xmlns:m="http://schemas.openxmlformats.org/officeDocument/2006/math">
                    <m:d>
                      <m:d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𝑥</m:t>
                            </m:r>
                          </m:e>
                          <m:sub>
                            <m:r>
                              <a:rPr lang="en-US" altLang="zh-CN">
                                <a:latin typeface="Cambria Math"/>
                                <a:ea typeface="宋体" panose="02010600030101010101" pitchFamily="2" charset="-122"/>
                                <a:cs typeface="Times New Roman" panose="02020603050405020304" pitchFamily="18" charset="0"/>
                              </a:rPr>
                              <m:t>1</m:t>
                            </m:r>
                          </m:sub>
                        </m:sSub>
                        <m:r>
                          <a:rPr lang="en-US" altLang="zh-CN">
                            <a:latin typeface="Cambria Math"/>
                            <a:ea typeface="宋体" panose="02010600030101010101" pitchFamily="2" charset="-122"/>
                            <a:cs typeface="Times New Roman" panose="02020603050405020304" pitchFamily="18" charset="0"/>
                          </a:rPr>
                          <m:t>,</m:t>
                        </m:r>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𝑥</m:t>
                            </m:r>
                          </m:e>
                          <m:sub>
                            <m:r>
                              <a:rPr lang="en-US" altLang="zh-CN">
                                <a:latin typeface="Cambria Math"/>
                                <a:ea typeface="宋体" panose="02010600030101010101" pitchFamily="2" charset="-122"/>
                                <a:cs typeface="Times New Roman" panose="02020603050405020304" pitchFamily="18" charset="0"/>
                              </a:rPr>
                              <m:t>2</m:t>
                            </m:r>
                          </m:sub>
                        </m:sSub>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对应的是输入层，</a:t>
                </a:r>
                <a14:m>
                  <m:oMath xmlns:m="http://schemas.openxmlformats.org/officeDocument/2006/math">
                    <m:r>
                      <a:rPr lang="en-US" altLang="zh-CN">
                        <a:latin typeface="Cambria Math"/>
                        <a:ea typeface="宋体" panose="02010600030101010101" pitchFamily="2" charset="-122"/>
                        <a:cs typeface="Times New Roman" panose="02020603050405020304" pitchFamily="18" charset="0"/>
                      </a:rPr>
                      <m:t>𝑦</m:t>
                    </m:r>
                  </m:oMath>
                </a14:m>
                <a:r>
                  <a:rPr lang="zh-CN" altLang="zh-CN" dirty="0">
                    <a:latin typeface="Georgia" panose="02040502050405020303" pitchFamily="18" charset="0"/>
                    <a:ea typeface="宋体" panose="02010600030101010101" pitchFamily="2" charset="-122"/>
                    <a:cs typeface="Times New Roman" panose="02020603050405020304" pitchFamily="18" charset="0"/>
                  </a:rPr>
                  <a:t>对应的是输出层，</a:t>
                </a:r>
                <a14:m>
                  <m:oMath xmlns:m="http://schemas.openxmlformats.org/officeDocument/2006/math">
                    <m:d>
                      <m:d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𝑎</m:t>
                            </m:r>
                          </m:e>
                          <m:sub>
                            <m:r>
                              <a:rPr lang="en-US" altLang="zh-CN">
                                <a:latin typeface="Cambria Math"/>
                                <a:ea typeface="宋体" panose="02010600030101010101" pitchFamily="2" charset="-122"/>
                                <a:cs typeface="Times New Roman" panose="02020603050405020304" pitchFamily="18" charset="0"/>
                              </a:rPr>
                              <m:t>1</m:t>
                            </m:r>
                          </m:sub>
                        </m:sSub>
                        <m:r>
                          <a:rPr lang="en-US" altLang="zh-CN">
                            <a:latin typeface="Cambria Math"/>
                            <a:ea typeface="宋体" panose="02010600030101010101" pitchFamily="2" charset="-122"/>
                            <a:cs typeface="Times New Roman" panose="02020603050405020304" pitchFamily="18" charset="0"/>
                          </a:rPr>
                          <m:t>,</m:t>
                        </m:r>
                        <m:sSub>
                          <m:sSub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a:latin typeface="Cambria Math"/>
                                <a:ea typeface="宋体" panose="02010600030101010101" pitchFamily="2" charset="-122"/>
                                <a:cs typeface="Times New Roman" panose="02020603050405020304" pitchFamily="18" charset="0"/>
                              </a:rPr>
                              <m:t>𝑎</m:t>
                            </m:r>
                          </m:e>
                          <m:sub>
                            <m:r>
                              <a:rPr lang="en-US" altLang="zh-CN">
                                <a:latin typeface="Cambria Math"/>
                                <a:ea typeface="宋体" panose="02010600030101010101" pitchFamily="2" charset="-122"/>
                                <a:cs typeface="Times New Roman" panose="02020603050405020304" pitchFamily="18" charset="0"/>
                              </a:rPr>
                              <m:t>2</m:t>
                            </m:r>
                          </m:sub>
                        </m:sSub>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对应的是隐藏层。因此该多层感知机模型中包含一层隐藏层。 </a:t>
                </a:r>
              </a:p>
              <a:p>
                <a:pPr marL="285750" indent="-285750">
                  <a:buFont typeface="Arial" panose="020B0604020202020204" pitchFamily="34" charset="0"/>
                  <a:buChar char="•"/>
                </a:pPr>
                <a:endParaRPr lang="zh-CN"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94995" y="4211588"/>
                <a:ext cx="9317562" cy="2142125"/>
              </a:xfrm>
              <a:prstGeom prst="rect">
                <a:avLst/>
              </a:prstGeom>
              <a:blipFill rotWithShape="1">
                <a:blip r:embed="rId4"/>
                <a:stretch>
                  <a:fillRect r="-29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88905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12</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三、</a:t>
            </a:r>
            <a:r>
              <a:rPr lang="zh-CN" altLang="zh-CN" sz="2000" b="1" dirty="0">
                <a:latin typeface="Georgia" panose="02040502050405020303" pitchFamily="18" charset="0"/>
                <a:ea typeface="宋体" panose="02010600030101010101" pitchFamily="2" charset="-122"/>
                <a:cs typeface="Times New Roman" panose="02020603050405020304" pitchFamily="18" charset="0"/>
              </a:rPr>
              <a:t>多层感知机模型与非线性分类</a:t>
            </a:r>
            <a:r>
              <a:rPr lang="zh-CN" altLang="zh-CN" sz="2000" dirty="0"/>
              <a:t>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6681" y="1451113"/>
            <a:ext cx="9478424" cy="293586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zh-CN" altLang="zh-CN" kern="100" dirty="0">
                <a:latin typeface="Georgia" panose="02040502050405020303" pitchFamily="18" charset="0"/>
                <a:ea typeface="宋体" panose="02010600030101010101" pitchFamily="2" charset="-122"/>
                <a:cs typeface="Times New Roman" panose="02020603050405020304" pitchFamily="18" charset="0"/>
              </a:rPr>
              <a:t>多层感知机（</a:t>
            </a:r>
            <a:r>
              <a:rPr lang="en-US" altLang="zh-CN" kern="100" dirty="0">
                <a:latin typeface="Georgia" panose="02040502050405020303" pitchFamily="18" charset="0"/>
                <a:ea typeface="宋体" panose="02010600030101010101" pitchFamily="2" charset="-122"/>
                <a:cs typeface="Times New Roman" panose="02020603050405020304" pitchFamily="18" charset="0"/>
              </a:rPr>
              <a:t>Multilayer Perceptron</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MLP</a:t>
            </a:r>
            <a:r>
              <a:rPr lang="zh-CN" altLang="zh-CN" kern="100" dirty="0">
                <a:latin typeface="Georgia" panose="02040502050405020303" pitchFamily="18" charset="0"/>
                <a:ea typeface="宋体" panose="02010600030101010101" pitchFamily="2" charset="-122"/>
                <a:cs typeface="Times New Roman" panose="02020603050405020304" pitchFamily="18" charset="0"/>
              </a:rPr>
              <a:t>）的核心思想是利用多层结构和非线性激活函数逼近复杂的映射关系。每个隐藏层通过线性变换和激活函数的组合将输入特征投影到更高维空间，从而逐层逼近目标函数。</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dirty="0">
                <a:latin typeface="Georgia" panose="02040502050405020303" pitchFamily="18" charset="0"/>
                <a:ea typeface="宋体" panose="02010600030101010101" pitchFamily="2" charset="-122"/>
                <a:cs typeface="Times New Roman" panose="02020603050405020304" pitchFamily="18" charset="0"/>
              </a:rPr>
              <a:t>多层感知机虽然能够处理高度非线性问题，但是当隐藏层越多时，所用到的权重以及阈值也随之增加。对于一组具体数据，构造一个能够较好拟合这组数据的多层感知机是十分困难的。这种算法难度不仅取决于隐藏层的数量，同时也取决于激活函数。接下来我们将具体介绍实际中常用的激活函数。</a:t>
            </a:r>
            <a:r>
              <a:rPr lang="zh-CN" altLang="zh-CN" sz="1100" dirty="0"/>
              <a:t> </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18441449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13</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Georgia" panose="02040502050405020303" pitchFamily="18" charset="0"/>
                <a:ea typeface="宋体" panose="02010600030101010101" pitchFamily="2" charset="-122"/>
                <a:cs typeface="Times New Roman" panose="02020603050405020304" pitchFamily="18" charset="0"/>
              </a:rPr>
              <a:t>四、激活函数</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mc:AlternateContent xmlns:mc="http://schemas.openxmlformats.org/markup-compatibility/2006" xmlns:a14="http://schemas.microsoft.com/office/drawing/2010/main">
        <mc:Choice Requires="a14">
          <p:sp>
            <p:nvSpPr>
              <p:cNvPr id="10" name="文本框 14"/>
              <p:cNvSpPr txBox="1"/>
              <p:nvPr/>
            </p:nvSpPr>
            <p:spPr>
              <a:xfrm>
                <a:off x="825500" y="1202636"/>
                <a:ext cx="10478135" cy="4318690"/>
              </a:xfrm>
              <a:prstGeom prst="rect">
                <a:avLst/>
              </a:prstGeom>
              <a:noFill/>
            </p:spPr>
            <p:txBody>
              <a:bodyPr wrap="square" rtlCol="0">
                <a:noAutofit/>
              </a:bodyPr>
              <a:lstStyle/>
              <a:p>
                <a:pPr marL="342900" lvl="0" indent="228600" algn="just" defTabSz="457200">
                  <a:lnSpc>
                    <a:spcPct val="150000"/>
                  </a:lnSpc>
                  <a:spcBef>
                    <a:spcPct val="20000"/>
                  </a:spcBef>
                  <a:buFont typeface="Arial"/>
                  <a:buChar char="•"/>
                </a:pPr>
                <a:r>
                  <a:rPr lang="zh-CN"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激活函数的设置一定程度上决定了神经网络的算法复杂度。在之前的学习中，我们选择阶跃函数作为激活函数，并给出了权重和阈值的迭代算法。但是对于多层感知机而言，阶跃函数则大大增加了算法的复杂度，其主要原因是阶跃函数不连续。接下来我们介绍几种常见的连续型激活函数。</a:t>
                </a:r>
                <a:endParaRPr lang="zh-CN"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a:p>
                <a:pPr lvl="0" algn="just" defTabSz="457200">
                  <a:lnSpc>
                    <a:spcPct val="150000"/>
                  </a:lnSpc>
                  <a:spcBef>
                    <a:spcPct val="20000"/>
                  </a:spcBef>
                </a:pPr>
                <a:r>
                  <a:rPr lang="en-US"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1. Sigmoid</a:t>
                </a:r>
                <a:r>
                  <a:rPr lang="zh-CN"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函数</a:t>
                </a:r>
                <a:endParaRPr lang="en-US" altLang="zh-CN" i="1" kern="100" dirty="0">
                  <a:solidFill>
                    <a:prstClr val="black"/>
                  </a:solidFill>
                  <a:latin typeface="Cambria Math" panose="02040503050406030204" pitchFamily="18" charset="0"/>
                  <a:ea typeface="宋体" panose="02010600030101010101" pitchFamily="2" charset="-122"/>
                  <a:cs typeface="Times New Roman" panose="02020603050405020304" pitchFamily="18" charset="0"/>
                </a:endParaRPr>
              </a:p>
              <a:p>
                <a:pPr lvl="0" algn="just" defTabSz="457200">
                  <a:lnSpc>
                    <a:spcPct val="150000"/>
                  </a:lnSpc>
                  <a:spcBef>
                    <a:spcPct val="20000"/>
                  </a:spcBef>
                </a:pPr>
                <a14:m>
                  <m:oMathPara xmlns:m="http://schemas.openxmlformats.org/officeDocument/2006/math">
                    <m:oMathParaPr>
                      <m:jc m:val="centerGroup"/>
                    </m:oMathParaPr>
                    <m:oMath xmlns:m="http://schemas.openxmlformats.org/officeDocument/2006/math">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e>
                      </m:d>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sup>
                          </m:sSup>
                        </m:den>
                      </m:f>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a:p>
                <a:pPr lvl="0" algn="just" defTabSz="457200">
                  <a:lnSpc>
                    <a:spcPct val="150000"/>
                  </a:lnSpc>
                  <a:spcBef>
                    <a:spcPct val="20000"/>
                  </a:spcBef>
                </a:pPr>
                <a:r>
                  <a:rPr lang="zh-CN"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其导函数形式为</a:t>
                </a:r>
                <a:endParaRPr lang="en-US"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endParaRPr>
              </a:p>
              <a:p>
                <a:pPr lvl="0" algn="just" defTabSz="457200">
                  <a:lnSpc>
                    <a:spcPct val="150000"/>
                  </a:lnSpc>
                  <a:spcBef>
                    <a:spcPct val="20000"/>
                  </a:spcBef>
                </a:pPr>
                <a14:m>
                  <m:oMathPara xmlns:m="http://schemas.openxmlformats.org/officeDocument/2006/math">
                    <m:oMathParaPr>
                      <m:jc m:val="centerGroup"/>
                    </m:oMathParaPr>
                    <m:oMath xmlns:m="http://schemas.openxmlformats.org/officeDocument/2006/math">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𝑓</m:t>
                          </m:r>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sup>
                      </m:sSup>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e>
                      </m:d>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sup>
                          </m:sSup>
                        </m:num>
                        <m:den>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sup>
                                  </m:sSup>
                                </m:e>
                              </m:d>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2</m:t>
                              </m:r>
                            </m:sup>
                          </m:sSup>
                        </m:den>
                      </m:f>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endParaRPr>
              </a:p>
              <a:p>
                <a:pPr lvl="0" algn="just" defTabSz="457200">
                  <a:lnSpc>
                    <a:spcPct val="150000"/>
                  </a:lnSpc>
                  <a:spcBef>
                    <a:spcPct val="20000"/>
                  </a:spcBef>
                </a:pPr>
                <a:r>
                  <a:rPr lang="zh-CN"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因此</a:t>
                </a:r>
                <a:r>
                  <a:rPr lang="en-US"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Sigmoid</a:t>
                </a:r>
                <a:r>
                  <a:rPr lang="zh-CN" altLang="zh-CN" kern="100" dirty="0">
                    <a:solidFill>
                      <a:prstClr val="black"/>
                    </a:solidFill>
                    <a:latin typeface="Georgia" panose="02040502050405020303" pitchFamily="18" charset="0"/>
                    <a:ea typeface="宋体" panose="02010600030101010101" pitchFamily="2" charset="-122"/>
                    <a:cs typeface="Times New Roman" panose="02020603050405020304" pitchFamily="18" charset="0"/>
                  </a:rPr>
                  <a:t>函数具有如下良好的性质：</a:t>
                </a:r>
                <a:endParaRPr lang="en-US"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a:p>
                <a:pPr lvl="0" algn="just" defTabSz="457200">
                  <a:lnSpc>
                    <a:spcPct val="150000"/>
                  </a:lnSpc>
                  <a:spcBef>
                    <a:spcPct val="20000"/>
                  </a:spcBef>
                </a:pPr>
                <a14:m>
                  <m:oMathPara xmlns:m="http://schemas.openxmlformats.org/officeDocument/2006/math">
                    <m:oMathParaPr>
                      <m:jc m:val="centerGroup"/>
                    </m:oMathParaPr>
                    <m:oMath xmlns:m="http://schemas.openxmlformats.org/officeDocument/2006/math">
                      <m:sSup>
                        <m:sSup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𝑓</m:t>
                          </m:r>
                        </m:e>
                        <m:sup>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sup>
                      </m:sSup>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e>
                      </m:d>
                      <m:r>
                        <a:rPr lang="en-US" altLang="zh-CN"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e>
                      </m:d>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i="1" kern="10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𝑥</m:t>
                              </m:r>
                            </m:e>
                          </m:d>
                        </m:e>
                      </m:d>
                      <m:r>
                        <a:rPr lang="en-US" altLang="zh-CN" kern="100">
                          <a:solidFill>
                            <a:prstClr val="black"/>
                          </a:solidFill>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mc:Choice>
        <mc:Fallback xmlns="">
          <p:sp>
            <p:nvSpPr>
              <p:cNvPr id="10" name="文本框 14"/>
              <p:cNvSpPr txBox="1">
                <a:spLocks noRot="1" noChangeAspect="1" noMove="1" noResize="1" noEditPoints="1" noAdjustHandles="1" noChangeArrowheads="1" noChangeShapeType="1" noTextEdit="1"/>
              </p:cNvSpPr>
              <p:nvPr/>
            </p:nvSpPr>
            <p:spPr>
              <a:xfrm>
                <a:off x="825500" y="1202636"/>
                <a:ext cx="10478135" cy="4318690"/>
              </a:xfrm>
              <a:prstGeom prst="rect">
                <a:avLst/>
              </a:prstGeom>
              <a:blipFill rotWithShape="1">
                <a:blip r:embed="rId3"/>
                <a:stretch>
                  <a:fillRect l="-465" r="-524" b="-95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9433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14</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Georgia" panose="02040502050405020303" pitchFamily="18" charset="0"/>
                <a:ea typeface="宋体" panose="02010600030101010101" pitchFamily="2" charset="-122"/>
                <a:cs typeface="Times New Roman" panose="02020603050405020304" pitchFamily="18" charset="0"/>
              </a:rPr>
              <a:t>四、激活函数</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mc:AlternateContent xmlns:mc="http://schemas.openxmlformats.org/markup-compatibility/2006" xmlns:a14="http://schemas.microsoft.com/office/drawing/2010/main">
        <mc:Choice Requires="a14">
          <p:sp>
            <p:nvSpPr>
              <p:cNvPr id="10" name="文本框 14"/>
              <p:cNvSpPr txBox="1"/>
              <p:nvPr/>
            </p:nvSpPr>
            <p:spPr>
              <a:xfrm>
                <a:off x="825500" y="1202636"/>
                <a:ext cx="10478135" cy="4318690"/>
              </a:xfrm>
              <a:prstGeom prst="rect">
                <a:avLst/>
              </a:prstGeom>
              <a:noFill/>
            </p:spPr>
            <p:txBody>
              <a:bodyPr wrap="square" rtlCol="0">
                <a:noAutofit/>
              </a:bodyPr>
              <a:lstStyle/>
              <a:p>
                <a:pPr indent="228600"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激活函数的设置一定程度上决定了神经网络的算法复杂度。在之前的学习中，我们选择阶跃函数作为激活函数，并给出了权重和阈值的迭代算法。但是对于多层感知机而言，阶跃函数则大大增加了算法的复杂度，其主要原因是阶跃函数不连续。接下来我们介绍几种常见的连续型激活函数。</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lvl="0" algn="just">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2. </a:t>
                </a:r>
                <a:r>
                  <a:rPr lang="en-US" altLang="zh-CN" kern="100" dirty="0" err="1">
                    <a:latin typeface="Georgia" panose="02040502050405020303" pitchFamily="18" charset="0"/>
                    <a:ea typeface="宋体" panose="02010600030101010101" pitchFamily="2" charset="-122"/>
                    <a:cs typeface="Times New Roman" panose="02020603050405020304" pitchFamily="18" charset="0"/>
                  </a:rPr>
                  <a:t>ReLU</a:t>
                </a:r>
                <a:r>
                  <a:rPr lang="zh-CN" altLang="zh-CN" kern="100" dirty="0">
                    <a:latin typeface="Georgia" panose="02040502050405020303" pitchFamily="18" charset="0"/>
                    <a:ea typeface="宋体" panose="02010600030101010101" pitchFamily="2" charset="-122"/>
                    <a:cs typeface="Times New Roman" panose="02020603050405020304" pitchFamily="18" charset="0"/>
                  </a:rPr>
                  <a:t>函数</a:t>
                </a:r>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𝑓</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𝑚𝑎𝑥</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r>
                            <a:rPr lang="en-US" altLang="zh-CN" i="1" kern="100">
                              <a:latin typeface="Cambria Math" panose="02040503050406030204" pitchFamily="18" charset="0"/>
                              <a:ea typeface="宋体" panose="02010600030101010101" pitchFamily="2" charset="-122"/>
                              <a:cs typeface="Times New Roman" panose="02020603050405020304" pitchFamily="18" charset="0"/>
                            </a:rPr>
                            <m:t>,0</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lvl="0"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其导函数形式为</a:t>
                </a:r>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𝑓</m:t>
                          </m:r>
                        </m:e>
                        <m:sup>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up>
                      </m:sSup>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r>
                            <a:rPr lang="en-US" altLang="zh-CN" b="0" i="1" kern="100" smtClean="0">
                              <a:latin typeface="Cambria Math"/>
                              <a:ea typeface="宋体" panose="02010600030101010101" pitchFamily="2" charset="-122"/>
                              <a:cs typeface="Times New Roman" panose="02020603050405020304" pitchFamily="18" charset="0"/>
                            </a:rPr>
                            <m:t>&gt;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0</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en-US" altLang="zh-CN" dirty="0">
                    <a:latin typeface="Georgia" panose="02040502050405020303" pitchFamily="18" charset="0"/>
                    <a:ea typeface="宋体" panose="02010600030101010101" pitchFamily="2" charset="-122"/>
                    <a:cs typeface="Times New Roman" panose="02020603050405020304" pitchFamily="18" charset="0"/>
                  </a:rPr>
                  <a:t>	Sigmoid</a:t>
                </a:r>
                <a:r>
                  <a:rPr lang="zh-CN" altLang="zh-CN" dirty="0">
                    <a:latin typeface="Georgia" panose="02040502050405020303" pitchFamily="18" charset="0"/>
                    <a:ea typeface="宋体" panose="02010600030101010101" pitchFamily="2" charset="-122"/>
                    <a:cs typeface="Times New Roman" panose="02020603050405020304" pitchFamily="18" charset="0"/>
                  </a:rPr>
                  <a:t>函数适合二分类问题；</a:t>
                </a:r>
                <a:r>
                  <a:rPr lang="en-US" altLang="zh-CN" dirty="0" err="1">
                    <a:latin typeface="Georgia" panose="02040502050405020303" pitchFamily="18" charset="0"/>
                    <a:ea typeface="宋体" panose="02010600030101010101" pitchFamily="2" charset="-122"/>
                    <a:cs typeface="Times New Roman" panose="02020603050405020304" pitchFamily="18" charset="0"/>
                  </a:rPr>
                  <a:t>ReLU</a:t>
                </a:r>
                <a:r>
                  <a:rPr lang="zh-CN" altLang="zh-CN" dirty="0">
                    <a:latin typeface="Georgia" panose="02040502050405020303" pitchFamily="18" charset="0"/>
                    <a:ea typeface="宋体" panose="02010600030101010101" pitchFamily="2" charset="-122"/>
                    <a:cs typeface="Times New Roman" panose="02020603050405020304" pitchFamily="18" charset="0"/>
                  </a:rPr>
                  <a:t>函数计算高效，更适用于深层的神经网络模型。</a:t>
                </a:r>
                <a:r>
                  <a:rPr lang="zh-CN" altLang="zh-CN" sz="1100" dirty="0"/>
                  <a:t> </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28600" algn="just" defTabSz="457200">
                  <a:lnSpc>
                    <a:spcPct val="150000"/>
                  </a:lnSpc>
                  <a:spcBef>
                    <a:spcPct val="20000"/>
                  </a:spcBef>
                  <a:buFont typeface="Arial"/>
                  <a:buChar char="•"/>
                </a:pPr>
                <a:endParaRPr lang="zh-CN"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mc:Choice>
        <mc:Fallback xmlns="">
          <p:sp>
            <p:nvSpPr>
              <p:cNvPr id="10" name="文本框 14"/>
              <p:cNvSpPr txBox="1">
                <a:spLocks noRot="1" noChangeAspect="1" noMove="1" noResize="1" noEditPoints="1" noAdjustHandles="1" noChangeArrowheads="1" noChangeShapeType="1" noTextEdit="1"/>
              </p:cNvSpPr>
              <p:nvPr/>
            </p:nvSpPr>
            <p:spPr>
              <a:xfrm>
                <a:off x="825500" y="1202636"/>
                <a:ext cx="10478135" cy="4318690"/>
              </a:xfrm>
              <a:prstGeom prst="rect">
                <a:avLst/>
              </a:prstGeom>
              <a:blipFill rotWithShape="1">
                <a:blip r:embed="rId3"/>
                <a:stretch>
                  <a:fillRect l="-465" r="-5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36331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15</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Georgia" panose="02040502050405020303" pitchFamily="18" charset="0"/>
                <a:ea typeface="宋体" panose="02010600030101010101" pitchFamily="2" charset="-122"/>
                <a:cs typeface="Times New Roman" panose="02020603050405020304" pitchFamily="18" charset="0"/>
              </a:rPr>
              <a:t>五、多层神经网络的算法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p:sp>
        <p:nvSpPr>
          <p:cNvPr id="10" name="文本框 14"/>
          <p:cNvSpPr txBox="1"/>
          <p:nvPr/>
        </p:nvSpPr>
        <p:spPr>
          <a:xfrm>
            <a:off x="825500" y="1202636"/>
            <a:ext cx="10478135" cy="4318690"/>
          </a:xfrm>
          <a:prstGeom prst="rect">
            <a:avLst/>
          </a:prstGeom>
          <a:noFill/>
        </p:spPr>
        <p:txBody>
          <a:bodyPr wrap="square" rtlCol="0">
            <a:noAutofit/>
          </a:bodyPr>
          <a:lstStyle/>
          <a:p>
            <a:pPr marL="285750" indent="-285750">
              <a:lnSpc>
                <a:spcPct val="150000"/>
              </a:lnSpc>
              <a:buFont typeface="Arial" panose="020B0604020202020204" pitchFamily="34" charset="0"/>
              <a:buChar char="•"/>
            </a:pPr>
            <a:r>
              <a:rPr lang="zh-CN" altLang="zh-CN" dirty="0">
                <a:latin typeface="Georgia" panose="02040502050405020303" pitchFamily="18" charset="0"/>
                <a:ea typeface="宋体" panose="02010600030101010101" pitchFamily="2" charset="-122"/>
                <a:cs typeface="Times New Roman" panose="02020603050405020304" pitchFamily="18" charset="0"/>
              </a:rPr>
              <a:t>误差逆传播（</a:t>
            </a:r>
            <a:r>
              <a:rPr lang="en-US" altLang="zh-CN" dirty="0">
                <a:latin typeface="Georgia" panose="02040502050405020303" pitchFamily="18" charset="0"/>
                <a:ea typeface="宋体" panose="02010600030101010101" pitchFamily="2" charset="-122"/>
                <a:cs typeface="Times New Roman" panose="02020603050405020304" pitchFamily="18" charset="0"/>
              </a:rPr>
              <a:t>Back Propagation</a:t>
            </a:r>
            <a:r>
              <a:rPr lang="zh-CN" altLang="zh-CN" dirty="0">
                <a:latin typeface="Georgia" panose="02040502050405020303" pitchFamily="18" charset="0"/>
                <a:ea typeface="宋体" panose="02010600030101010101" pitchFamily="2" charset="-122"/>
                <a:cs typeface="Times New Roman" panose="02020603050405020304" pitchFamily="18" charset="0"/>
              </a:rPr>
              <a:t>，</a:t>
            </a:r>
            <a:r>
              <a:rPr lang="en-US" altLang="zh-CN" dirty="0">
                <a:latin typeface="Georgia" panose="02040502050405020303" pitchFamily="18" charset="0"/>
                <a:ea typeface="宋体" panose="02010600030101010101" pitchFamily="2" charset="-122"/>
                <a:cs typeface="Times New Roman" panose="02020603050405020304" pitchFamily="18" charset="0"/>
              </a:rPr>
              <a:t>BP</a:t>
            </a:r>
            <a:r>
              <a:rPr lang="zh-CN" altLang="zh-CN" dirty="0">
                <a:latin typeface="Georgia" panose="02040502050405020303" pitchFamily="18" charset="0"/>
                <a:ea typeface="宋体" panose="02010600030101010101" pitchFamily="2" charset="-122"/>
                <a:cs typeface="Times New Roman" panose="02020603050405020304" pitchFamily="18" charset="0"/>
              </a:rPr>
              <a:t>）算法是多层神经网络中的杰出算法，其核心思想是利用损失函数相对于网络中权重和阈值的梯度，逐层更新权重和阈值。</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r>
              <a:rPr lang="zh-CN" altLang="zh-CN" dirty="0">
                <a:latin typeface="Georgia" panose="02040502050405020303" pitchFamily="18" charset="0"/>
                <a:ea typeface="宋体" panose="02010600030101010101" pitchFamily="2" charset="-122"/>
                <a:cs typeface="Times New Roman" panose="02020603050405020304" pitchFamily="18" charset="0"/>
              </a:rPr>
              <a:t>我们以一个双层神经网络为例，即网络中含有一个隐藏层，来介绍</a:t>
            </a:r>
            <a:r>
              <a:rPr lang="en-US" altLang="zh-CN" dirty="0">
                <a:latin typeface="Georgia" panose="02040502050405020303" pitchFamily="18" charset="0"/>
                <a:ea typeface="宋体" panose="02010600030101010101" pitchFamily="2" charset="-122"/>
                <a:cs typeface="Times New Roman" panose="02020603050405020304" pitchFamily="18" charset="0"/>
              </a:rPr>
              <a:t>BP</a:t>
            </a:r>
            <a:r>
              <a:rPr lang="zh-CN" altLang="zh-CN" dirty="0">
                <a:latin typeface="Georgia" panose="02040502050405020303" pitchFamily="18" charset="0"/>
                <a:ea typeface="宋体" panose="02010600030101010101" pitchFamily="2" charset="-122"/>
                <a:cs typeface="Times New Roman" panose="02020603050405020304" pitchFamily="18" charset="0"/>
              </a:rPr>
              <a:t>算法如何通过迭代方式更新权重和阈值。</a:t>
            </a:r>
            <a:endParaRPr lang="zh-CN" altLang="zh-CN"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2336331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16</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Georgia" panose="02040502050405020303" pitchFamily="18" charset="0"/>
                <a:ea typeface="宋体" panose="02010600030101010101" pitchFamily="2" charset="-122"/>
                <a:cs typeface="Times New Roman" panose="02020603050405020304" pitchFamily="18" charset="0"/>
              </a:rPr>
              <a:t>五、多层神经网络的算法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mc:AlternateContent xmlns:mc="http://schemas.openxmlformats.org/markup-compatibility/2006" xmlns:a14="http://schemas.microsoft.com/office/drawing/2010/main">
        <mc:Choice Requires="a14">
          <p:sp>
            <p:nvSpPr>
              <p:cNvPr id="10" name="文本框 14"/>
              <p:cNvSpPr txBox="1"/>
              <p:nvPr/>
            </p:nvSpPr>
            <p:spPr>
              <a:xfrm>
                <a:off x="447814" y="1231734"/>
                <a:ext cx="10478135" cy="4318690"/>
              </a:xfrm>
              <a:prstGeom prst="rect">
                <a:avLst/>
              </a:prstGeom>
              <a:noFill/>
            </p:spPr>
            <p:txBody>
              <a:bodyPr wrap="square" rtlCol="0">
                <a:noAutofit/>
              </a:bodyPr>
              <a:lstStyle/>
              <a:p>
                <a:pPr marL="685800">
                  <a:lnSpc>
                    <a:spcPct val="150000"/>
                  </a:lnSpc>
                  <a:buAutoNum type="arabicPeriod"/>
                </a:pPr>
                <a:r>
                  <a:rPr lang="zh-CN" altLang="zh-CN" dirty="0">
                    <a:latin typeface="Georgia" panose="02040502050405020303" pitchFamily="18" charset="0"/>
                    <a:ea typeface="宋体" panose="02010600030101010101" pitchFamily="2" charset="-122"/>
                    <a:cs typeface="Times New Roman" panose="02020603050405020304" pitchFamily="18" charset="0"/>
                  </a:rPr>
                  <a:t>假设输入数据为</a:t>
                </a:r>
                <a14:m>
                  <m:oMath xmlns:m="http://schemas.openxmlformats.org/officeDocument/2006/math">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a:latin typeface="Cambria Math" panose="02040503050406030204" pitchFamily="18" charset="0"/>
                                    <a:ea typeface="宋体" panose="02010600030101010101" pitchFamily="2" charset="-122"/>
                                    <a:cs typeface="Times New Roman" panose="02020603050405020304" pitchFamily="18" charset="0"/>
                                  </a:rPr>
                                  <m:t>1</m:t>
                                </m:r>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a:latin typeface="Cambria Math" panose="02040503050406030204" pitchFamily="18" charset="0"/>
                                    <a:ea typeface="宋体" panose="02010600030101010101" pitchFamily="2" charset="-122"/>
                                    <a:cs typeface="Times New Roman" panose="02020603050405020304" pitchFamily="18" charset="0"/>
                                  </a:rPr>
                                  <m:t>2</m:t>
                                </m:r>
                                <m:r>
                                  <a:rPr lang="en-US" altLang="zh-CN" i="1">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a:latin typeface="Cambria Math" panose="02040503050406030204" pitchFamily="18" charset="0"/>
                                    <a:ea typeface="宋体" panose="02010600030101010101" pitchFamily="2" charset="-122"/>
                                    <a:cs typeface="Times New Roman" panose="02020603050405020304" pitchFamily="18" charset="0"/>
                                  </a:rPr>
                                  <m:t>𝑝𝑖</m:t>
                                </m:r>
                              </m:sub>
                            </m:sSub>
                          </m:e>
                        </m:d>
                      </m:e>
                      <m:sub>
                        <m:r>
                          <a:rPr lang="en-US" altLang="zh-CN" i="1">
                            <a:latin typeface="Cambria Math" panose="02040503050406030204" pitchFamily="18" charset="0"/>
                            <a:ea typeface="宋体" panose="02010600030101010101" pitchFamily="2" charset="-122"/>
                            <a:cs typeface="Times New Roman" panose="02020603050405020304" pitchFamily="18" charset="0"/>
                          </a:rPr>
                          <m:t>𝑖</m:t>
                        </m:r>
                        <m:r>
                          <a:rPr lang="en-US" altLang="zh-CN">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a:latin typeface="Cambria Math" panose="02040503050406030204" pitchFamily="18" charset="0"/>
                            <a:ea typeface="宋体" panose="02010600030101010101" pitchFamily="2" charset="-122"/>
                            <a:cs typeface="Times New Roman" panose="02020603050405020304" pitchFamily="18" charset="0"/>
                          </a:rPr>
                          <m:t>𝑛</m:t>
                        </m:r>
                      </m:sup>
                    </m:sSubSup>
                  </m:oMath>
                </a14:m>
                <a:r>
                  <a:rPr lang="zh-CN" altLang="zh-CN" dirty="0">
                    <a:latin typeface="Georgia" panose="02040502050405020303" pitchFamily="18" charset="0"/>
                    <a:ea typeface="宋体" panose="02010600030101010101" pitchFamily="2" charset="-122"/>
                    <a:cs typeface="Times New Roman" panose="02020603050405020304" pitchFamily="18" charset="0"/>
                  </a:rPr>
                  <a:t>，设置隐藏层的维数为</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zh-CN" dirty="0">
                    <a:latin typeface="Georgia" panose="02040502050405020303" pitchFamily="18" charset="0"/>
                    <a:ea typeface="宋体" panose="02010600030101010101" pitchFamily="2" charset="-122"/>
                    <a:cs typeface="Times New Roman" panose="02020603050405020304" pitchFamily="18" charset="0"/>
                  </a:rPr>
                  <a:t>。权重和阈值分别为</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r>
                          <a:rPr lang="en-US" altLang="zh-CN">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𝑣</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和</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𝜃</m:t>
                        </m:r>
                        <m:r>
                          <a:rPr lang="en-US" altLang="zh-CN">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𝛾</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，其中</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𝑤</m:t>
                        </m:r>
                        <m:r>
                          <a:rPr lang="en-US" altLang="zh-CN">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𝜃</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为输入层的权重和阈值，</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𝑣</m:t>
                        </m:r>
                        <m:r>
                          <a:rPr lang="en-US" altLang="zh-CN">
                            <a:latin typeface="Cambria Math" panose="02040503050406030204" pitchFamily="18" charset="0"/>
                            <a:ea typeface="宋体" panose="02010600030101010101" pitchFamily="2" charset="-122"/>
                            <a:cs typeface="Times New Roman" panose="02020603050405020304" pitchFamily="18" charset="0"/>
                          </a:rPr>
                          <m:t>,</m:t>
                        </m:r>
                        <m:r>
                          <a:rPr lang="en-US" altLang="zh-CN" i="1">
                            <a:latin typeface="Cambria Math" panose="02040503050406030204" pitchFamily="18" charset="0"/>
                            <a:ea typeface="宋体" panose="02010600030101010101" pitchFamily="2" charset="-122"/>
                            <a:cs typeface="Times New Roman" panose="02020603050405020304" pitchFamily="18" charset="0"/>
                          </a:rPr>
                          <m:t>𝛾</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表示隐藏层的权重和阈值。</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marL="685800">
                  <a:lnSpc>
                    <a:spcPct val="150000"/>
                  </a:lnSpc>
                  <a:buAutoNum type="arabicPeriod"/>
                </a:pPr>
                <a:r>
                  <a:rPr lang="zh-CN" altLang="zh-CN" dirty="0">
                    <a:latin typeface="Georgia" panose="02040502050405020303" pitchFamily="18" charset="0"/>
                    <a:ea typeface="宋体" panose="02010600030101010101" pitchFamily="2" charset="-122"/>
                    <a:cs typeface="Times New Roman" panose="02020603050405020304" pitchFamily="18" charset="0"/>
                  </a:rPr>
                  <a:t>设置激活函数为</a:t>
                </a:r>
                <a:r>
                  <a:rPr lang="en-US" altLang="zh-CN" dirty="0">
                    <a:latin typeface="Georgia" panose="02040502050405020303" pitchFamily="18" charset="0"/>
                    <a:ea typeface="宋体" panose="02010600030101010101" pitchFamily="2" charset="-122"/>
                    <a:cs typeface="Times New Roman" panose="02020603050405020304" pitchFamily="18" charset="0"/>
                  </a:rPr>
                  <a:t>Sigmoid</a:t>
                </a:r>
                <a:r>
                  <a:rPr lang="zh-CN" altLang="zh-CN" dirty="0">
                    <a:latin typeface="Georgia" panose="02040502050405020303" pitchFamily="18" charset="0"/>
                    <a:ea typeface="宋体" panose="02010600030101010101" pitchFamily="2" charset="-122"/>
                    <a:cs typeface="Times New Roman" panose="02020603050405020304" pitchFamily="18" charset="0"/>
                  </a:rPr>
                  <a:t>函数。设置损失函数：</a:t>
                </a:r>
              </a:p>
              <a:p>
                <a:pPr marL="612775" indent="0">
                  <a:lnSpc>
                    <a:spcPct val="150000"/>
                  </a:lnSpc>
                  <a:buNone/>
                </a:pPr>
                <a14:m>
                  <m:oMathPara xmlns:m="http://schemas.openxmlformats.org/officeDocument/2006/math">
                    <m:oMathParaPr>
                      <m:jc m:val="centerGroup"/>
                    </m:oMathParaPr>
                    <m:oMath xmlns:m="http://schemas.openxmlformats.org/officeDocument/2006/math">
                      <m:r>
                        <a:rPr lang="en-US" altLang="zh-CN">
                          <a:latin typeface="Cambria Math"/>
                        </a:rPr>
                        <m:t>𝐿</m:t>
                      </m:r>
                      <m:d>
                        <m:dPr>
                          <m:ctrlPr>
                            <a:rPr lang="zh-CN" altLang="zh-CN" i="1">
                              <a:latin typeface="Cambria Math" panose="02040503050406030204" pitchFamily="18" charset="0"/>
                            </a:rPr>
                          </m:ctrlPr>
                        </m:dPr>
                        <m:e>
                          <m:r>
                            <a:rPr lang="en-US" altLang="zh-CN">
                              <a:latin typeface="Cambria Math"/>
                            </a:rPr>
                            <m:t>𝑤</m:t>
                          </m:r>
                          <m:r>
                            <a:rPr lang="en-US" altLang="zh-CN">
                              <a:latin typeface="Cambria Math"/>
                            </a:rPr>
                            <m:t>,</m:t>
                          </m:r>
                          <m:r>
                            <a:rPr lang="en-US" altLang="zh-CN">
                              <a:latin typeface="Cambria Math"/>
                            </a:rPr>
                            <m:t>𝑣</m:t>
                          </m:r>
                          <m:r>
                            <a:rPr lang="en-US" altLang="zh-CN">
                              <a:latin typeface="Cambria Math"/>
                            </a:rPr>
                            <m:t>,</m:t>
                          </m:r>
                          <m:r>
                            <a:rPr lang="en-US" altLang="zh-CN">
                              <a:latin typeface="Cambria Math"/>
                            </a:rPr>
                            <m:t>𝜃</m:t>
                          </m:r>
                          <m:r>
                            <a:rPr lang="en-US" altLang="zh-CN">
                              <a:latin typeface="Cambria Math"/>
                            </a:rPr>
                            <m:t>,</m:t>
                          </m:r>
                          <m:r>
                            <a:rPr lang="en-US" altLang="zh-CN">
                              <a:latin typeface="Cambria Math"/>
                            </a:rPr>
                            <m:t>𝛾</m:t>
                          </m:r>
                        </m:e>
                      </m:d>
                      <m:r>
                        <a:rPr lang="en-US" altLang="zh-CN">
                          <a:latin typeface="Cambria Math"/>
                        </a:rPr>
                        <m:t>=</m:t>
                      </m:r>
                      <m:f>
                        <m:fPr>
                          <m:ctrlPr>
                            <a:rPr lang="zh-CN" altLang="zh-CN" i="1">
                              <a:latin typeface="Cambria Math" panose="02040503050406030204" pitchFamily="18" charset="0"/>
                            </a:rPr>
                          </m:ctrlPr>
                        </m:fPr>
                        <m:num>
                          <m:r>
                            <a:rPr lang="en-US" altLang="zh-CN">
                              <a:latin typeface="Cambria Math"/>
                            </a:rPr>
                            <m:t>1</m:t>
                          </m:r>
                        </m:num>
                        <m:den>
                          <m:r>
                            <a:rPr lang="en-US" altLang="zh-CN">
                              <a:latin typeface="Cambria Math"/>
                            </a:rPr>
                            <m:t>𝑛</m:t>
                          </m:r>
                        </m:den>
                      </m:f>
                      <m:nary>
                        <m:naryPr>
                          <m:chr m:val="∑"/>
                          <m:limLoc m:val="undOvr"/>
                          <m:ctrlPr>
                            <a:rPr lang="zh-CN" altLang="zh-CN" i="1">
                              <a:latin typeface="Cambria Math" panose="02040503050406030204" pitchFamily="18" charset="0"/>
                            </a:rPr>
                          </m:ctrlPr>
                        </m:naryPr>
                        <m:sub>
                          <m:r>
                            <a:rPr lang="en-US" altLang="zh-CN">
                              <a:latin typeface="Cambria Math"/>
                            </a:rPr>
                            <m:t>𝑖</m:t>
                          </m:r>
                          <m:r>
                            <a:rPr lang="en-US" altLang="zh-CN">
                              <a:latin typeface="Cambria Math"/>
                            </a:rPr>
                            <m:t>=1</m:t>
                          </m:r>
                        </m:sub>
                        <m:sup>
                          <m:r>
                            <a:rPr lang="en-US" altLang="zh-CN">
                              <a:latin typeface="Cambria Math"/>
                            </a:rPr>
                            <m:t>𝑛</m:t>
                          </m:r>
                        </m:sup>
                        <m:e>
                          <m:sSup>
                            <m:sSupPr>
                              <m:ctrlPr>
                                <a:rPr lang="zh-CN" altLang="zh-CN" i="1">
                                  <a:latin typeface="Cambria Math" panose="02040503050406030204" pitchFamily="18" charset="0"/>
                                </a:rPr>
                              </m:ctrlPr>
                            </m:sSupPr>
                            <m:e>
                              <m:d>
                                <m:dPr>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a:latin typeface="Cambria Math"/>
                                        </a:rPr>
                                        <m:t>𝑦</m:t>
                                      </m:r>
                                    </m:e>
                                    <m:sub>
                                      <m:r>
                                        <a:rPr lang="en-US" altLang="zh-CN">
                                          <a:latin typeface="Cambria Math"/>
                                        </a:rPr>
                                        <m:t>𝑖</m:t>
                                      </m:r>
                                    </m:sub>
                                  </m:sSub>
                                  <m:r>
                                    <a:rPr lang="en-US" altLang="zh-CN">
                                      <a:latin typeface="Cambria Math"/>
                                    </a:rPr>
                                    <m:t>−</m:t>
                                  </m:r>
                                  <m:r>
                                    <a:rPr lang="en-US" altLang="zh-CN">
                                      <a:latin typeface="Cambria Math"/>
                                    </a:rPr>
                                    <m:t>𝑓</m:t>
                                  </m:r>
                                  <m:d>
                                    <m:dPr>
                                      <m:ctrlPr>
                                        <a:rPr lang="zh-CN" altLang="zh-CN" i="1">
                                          <a:latin typeface="Cambria Math" panose="02040503050406030204" pitchFamily="18" charset="0"/>
                                        </a:rPr>
                                      </m:ctrlPr>
                                    </m:dPr>
                                    <m:e>
                                      <m:nary>
                                        <m:naryPr>
                                          <m:chr m:val="∑"/>
                                          <m:limLoc m:val="undOvr"/>
                                          <m:ctrlPr>
                                            <a:rPr lang="zh-CN" altLang="zh-CN" i="1">
                                              <a:latin typeface="Cambria Math" panose="02040503050406030204" pitchFamily="18" charset="0"/>
                                            </a:rPr>
                                          </m:ctrlPr>
                                        </m:naryPr>
                                        <m:sub>
                                          <m:r>
                                            <a:rPr lang="en-US" altLang="zh-CN">
                                              <a:latin typeface="Cambria Math"/>
                                            </a:rPr>
                                            <m:t>𝑠</m:t>
                                          </m:r>
                                          <m:r>
                                            <a:rPr lang="en-US" altLang="zh-CN">
                                              <a:latin typeface="Cambria Math"/>
                                            </a:rPr>
                                            <m:t>=1</m:t>
                                          </m:r>
                                        </m:sub>
                                        <m:sup>
                                          <m:r>
                                            <a:rPr lang="en-US" altLang="zh-CN">
                                              <a:latin typeface="Cambria Math"/>
                                            </a:rPr>
                                            <m:t>𝑘</m:t>
                                          </m:r>
                                        </m:sup>
                                        <m:e>
                                          <m:sSub>
                                            <m:sSubPr>
                                              <m:ctrlPr>
                                                <a:rPr lang="zh-CN" altLang="zh-CN" i="1">
                                                  <a:latin typeface="Cambria Math" panose="02040503050406030204" pitchFamily="18" charset="0"/>
                                                </a:rPr>
                                              </m:ctrlPr>
                                            </m:sSubPr>
                                            <m:e>
                                              <m:r>
                                                <a:rPr lang="en-US" altLang="zh-CN">
                                                  <a:latin typeface="Cambria Math"/>
                                                </a:rPr>
                                                <m:t>𝑣</m:t>
                                              </m:r>
                                            </m:e>
                                            <m:sub>
                                              <m:r>
                                                <a:rPr lang="en-US" altLang="zh-CN">
                                                  <a:latin typeface="Cambria Math"/>
                                                </a:rPr>
                                                <m:t>𝑠</m:t>
                                              </m:r>
                                            </m:sub>
                                          </m:sSub>
                                          <m:r>
                                            <a:rPr lang="en-US" altLang="zh-CN">
                                              <a:latin typeface="Cambria Math"/>
                                            </a:rPr>
                                            <m:t>𝑓</m:t>
                                          </m:r>
                                          <m:d>
                                            <m:dPr>
                                              <m:ctrlPr>
                                                <a:rPr lang="zh-CN" altLang="zh-CN" i="1">
                                                  <a:latin typeface="Cambria Math" panose="02040503050406030204" pitchFamily="18" charset="0"/>
                                                </a:rPr>
                                              </m:ctrlPr>
                                            </m:dPr>
                                            <m:e>
                                              <m:nary>
                                                <m:naryPr>
                                                  <m:chr m:val="∑"/>
                                                  <m:limLoc m:val="undOvr"/>
                                                  <m:ctrlPr>
                                                    <a:rPr lang="zh-CN" altLang="zh-CN" i="1">
                                                      <a:latin typeface="Cambria Math" panose="02040503050406030204" pitchFamily="18" charset="0"/>
                                                    </a:rPr>
                                                  </m:ctrlPr>
                                                </m:naryPr>
                                                <m:sub>
                                                  <m:r>
                                                    <a:rPr lang="en-US" altLang="zh-CN">
                                                      <a:latin typeface="Cambria Math"/>
                                                    </a:rPr>
                                                    <m:t>𝑗</m:t>
                                                  </m:r>
                                                  <m:r>
                                                    <a:rPr lang="en-US" altLang="zh-CN">
                                                      <a:latin typeface="Cambria Math"/>
                                                    </a:rPr>
                                                    <m:t>=1</m:t>
                                                  </m:r>
                                                </m:sub>
                                                <m:sup>
                                                  <m:r>
                                                    <a:rPr lang="en-US" altLang="zh-CN">
                                                      <a:latin typeface="Cambria Math"/>
                                                    </a:rPr>
                                                    <m:t>𝑝</m:t>
                                                  </m:r>
                                                </m:sup>
                                                <m:e>
                                                  <m:sSub>
                                                    <m:sSubPr>
                                                      <m:ctrlPr>
                                                        <a:rPr lang="zh-CN" altLang="zh-CN" i="1">
                                                          <a:latin typeface="Cambria Math" panose="02040503050406030204" pitchFamily="18" charset="0"/>
                                                        </a:rPr>
                                                      </m:ctrlPr>
                                                    </m:sSubPr>
                                                    <m:e>
                                                      <m:r>
                                                        <a:rPr lang="en-US" altLang="zh-CN">
                                                          <a:latin typeface="Cambria Math"/>
                                                        </a:rPr>
                                                        <m:t>𝑤</m:t>
                                                      </m:r>
                                                    </m:e>
                                                    <m:sub>
                                                      <m:r>
                                                        <a:rPr lang="en-US" altLang="zh-CN">
                                                          <a:latin typeface="Cambria Math"/>
                                                        </a:rPr>
                                                        <m:t>𝑗𝑠</m:t>
                                                      </m:r>
                                                    </m:sub>
                                                  </m:sSub>
                                                  <m:sSub>
                                                    <m:sSubPr>
                                                      <m:ctrlPr>
                                                        <a:rPr lang="zh-CN" altLang="zh-CN" i="1">
                                                          <a:latin typeface="Cambria Math" panose="02040503050406030204" pitchFamily="18" charset="0"/>
                                                        </a:rPr>
                                                      </m:ctrlPr>
                                                    </m:sSubPr>
                                                    <m:e>
                                                      <m:r>
                                                        <a:rPr lang="en-US" altLang="zh-CN">
                                                          <a:latin typeface="Cambria Math"/>
                                                        </a:rPr>
                                                        <m:t>𝑥</m:t>
                                                      </m:r>
                                                    </m:e>
                                                    <m:sub>
                                                      <m:r>
                                                        <a:rPr lang="en-US" altLang="zh-CN">
                                                          <a:latin typeface="Cambria Math"/>
                                                        </a:rPr>
                                                        <m:t>𝑗𝑖</m:t>
                                                      </m:r>
                                                    </m:sub>
                                                  </m:sSub>
                                                </m:e>
                                              </m:nary>
                                              <m:r>
                                                <a:rPr lang="en-US" altLang="zh-CN">
                                                  <a:latin typeface="Cambria Math"/>
                                                </a:rPr>
                                                <m:t>−</m:t>
                                              </m:r>
                                              <m:sSub>
                                                <m:sSubPr>
                                                  <m:ctrlPr>
                                                    <a:rPr lang="zh-CN" altLang="zh-CN" i="1">
                                                      <a:latin typeface="Cambria Math" panose="02040503050406030204" pitchFamily="18" charset="0"/>
                                                    </a:rPr>
                                                  </m:ctrlPr>
                                                </m:sSubPr>
                                                <m:e>
                                                  <m:r>
                                                    <a:rPr lang="en-US" altLang="zh-CN">
                                                      <a:latin typeface="Cambria Math"/>
                                                    </a:rPr>
                                                    <m:t>𝜃</m:t>
                                                  </m:r>
                                                </m:e>
                                                <m:sub>
                                                  <m:r>
                                                    <a:rPr lang="en-US" altLang="zh-CN">
                                                      <a:latin typeface="Cambria Math"/>
                                                    </a:rPr>
                                                    <m:t>𝑠</m:t>
                                                  </m:r>
                                                </m:sub>
                                              </m:sSub>
                                            </m:e>
                                          </m:d>
                                        </m:e>
                                      </m:nary>
                                      <m:r>
                                        <a:rPr lang="en-US" altLang="zh-CN">
                                          <a:latin typeface="Cambria Math"/>
                                        </a:rPr>
                                        <m:t>−</m:t>
                                      </m:r>
                                      <m:r>
                                        <a:rPr lang="en-US" altLang="zh-CN">
                                          <a:latin typeface="Cambria Math"/>
                                        </a:rPr>
                                        <m:t>𝛾</m:t>
                                      </m:r>
                                    </m:e>
                                  </m:d>
                                </m:e>
                              </m:d>
                            </m:e>
                            <m:sup>
                              <m:r>
                                <a:rPr lang="en-US" altLang="zh-CN">
                                  <a:latin typeface="Cambria Math"/>
                                </a:rPr>
                                <m:t>2</m:t>
                              </m:r>
                            </m:sup>
                          </m:sSup>
                        </m:e>
                      </m:nary>
                      <m:r>
                        <a:rPr lang="en-US" altLang="zh-CN">
                          <a:latin typeface="Cambria Math"/>
                        </a:rPr>
                        <m:t>.</m:t>
                      </m:r>
                    </m:oMath>
                  </m:oMathPara>
                </a14:m>
                <a:endParaRPr lang="zh-CN" altLang="zh-CN" dirty="0">
                  <a:latin typeface="Georgia" panose="02040502050405020303" pitchFamily="18" charset="0"/>
                  <a:ea typeface="宋体" panose="02010600030101010101" pitchFamily="2" charset="-122"/>
                  <a:cs typeface="Times New Roman" panose="02020603050405020304" pitchFamily="18" charset="0"/>
                </a:endParaRPr>
              </a:p>
              <a:p>
                <a:pPr indent="0">
                  <a:lnSpc>
                    <a:spcPct val="150000"/>
                  </a:lnSpc>
                  <a:buNone/>
                </a:pPr>
                <a:endParaRPr lang="zh-CN" altLang="zh-CN" dirty="0">
                  <a:latin typeface="Georgia" panose="02040502050405020303" pitchFamily="18" charset="0"/>
                  <a:ea typeface="宋体" panose="02010600030101010101" pitchFamily="2" charset="-122"/>
                  <a:cs typeface="Times New Roman" panose="02020603050405020304" pitchFamily="18" charset="0"/>
                </a:endParaRPr>
              </a:p>
              <a:p>
                <a:pPr marL="342900" lvl="0" indent="228600" algn="just" defTabSz="457200">
                  <a:lnSpc>
                    <a:spcPct val="150000"/>
                  </a:lnSpc>
                  <a:spcBef>
                    <a:spcPct val="20000"/>
                  </a:spcBef>
                  <a:buFont typeface="Arial"/>
                  <a:buChar char="•"/>
                </a:pPr>
                <a:endParaRPr lang="zh-CN"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mc:Choice>
        <mc:Fallback xmlns="">
          <p:sp>
            <p:nvSpPr>
              <p:cNvPr id="10" name="文本框 14"/>
              <p:cNvSpPr txBox="1">
                <a:spLocks noRot="1" noChangeAspect="1" noMove="1" noResize="1" noEditPoints="1" noAdjustHandles="1" noChangeArrowheads="1" noChangeShapeType="1" noTextEdit="1"/>
              </p:cNvSpPr>
              <p:nvPr/>
            </p:nvSpPr>
            <p:spPr>
              <a:xfrm>
                <a:off x="447814" y="1231734"/>
                <a:ext cx="10478135" cy="4318690"/>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5376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17</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Georgia" panose="02040502050405020303" pitchFamily="18" charset="0"/>
                <a:ea typeface="宋体" panose="02010600030101010101" pitchFamily="2" charset="-122"/>
                <a:cs typeface="Times New Roman" panose="02020603050405020304" pitchFamily="18" charset="0"/>
              </a:rPr>
              <a:t>五、多层神经网络的算法 </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mc:AlternateContent xmlns:mc="http://schemas.openxmlformats.org/markup-compatibility/2006" xmlns:a14="http://schemas.microsoft.com/office/drawing/2010/main">
        <mc:Choice Requires="a14">
          <p:sp>
            <p:nvSpPr>
              <p:cNvPr id="10" name="文本框 14"/>
              <p:cNvSpPr txBox="1"/>
              <p:nvPr/>
            </p:nvSpPr>
            <p:spPr>
              <a:xfrm>
                <a:off x="825500" y="1202636"/>
                <a:ext cx="10478135" cy="4318690"/>
              </a:xfrm>
              <a:prstGeom prst="rect">
                <a:avLst/>
              </a:prstGeom>
              <a:noFill/>
            </p:spPr>
            <p:txBody>
              <a:bodyPr wrap="square" rtlCol="0">
                <a:noAutofit/>
              </a:bodyPr>
              <a:lstStyle/>
              <a:p>
                <a:pPr indent="0">
                  <a:lnSpc>
                    <a:spcPct val="150000"/>
                  </a:lnSpc>
                  <a:buNone/>
                </a:pPr>
                <a:r>
                  <a:rPr lang="en-US" altLang="zh-CN" dirty="0">
                    <a:latin typeface="Georgia" panose="02040502050405020303" pitchFamily="18" charset="0"/>
                    <a:ea typeface="宋体" panose="02010600030101010101" pitchFamily="2" charset="-122"/>
                    <a:cs typeface="Times New Roman" panose="02020603050405020304" pitchFamily="18" charset="0"/>
                  </a:rPr>
                  <a:t>3. </a:t>
                </a:r>
                <a:r>
                  <a:rPr lang="zh-CN" altLang="zh-CN" dirty="0">
                    <a:latin typeface="Georgia" panose="02040502050405020303" pitchFamily="18" charset="0"/>
                    <a:ea typeface="宋体" panose="02010600030101010101" pitchFamily="2" charset="-122"/>
                    <a:cs typeface="Times New Roman" panose="02020603050405020304" pitchFamily="18" charset="0"/>
                  </a:rPr>
                  <a:t>假设输入定义</a:t>
                </a:r>
                <a14:m>
                  <m:oMath xmlns:m="http://schemas.openxmlformats.org/officeDocument/2006/math">
                    <m:r>
                      <a:rPr lang="en-US" altLang="zh-CN" i="1">
                        <a:latin typeface="Cambria Math"/>
                        <a:ea typeface="宋体" panose="02010600030101010101" pitchFamily="2" charset="-122"/>
                        <a:cs typeface="Times New Roman" panose="02020603050405020304" pitchFamily="18" charset="0"/>
                      </a:rPr>
                      <m:t>𝜇</m:t>
                    </m:r>
                    <m:r>
                      <a:rPr lang="en-US" altLang="zh-CN" i="1">
                        <a:latin typeface="Cambria Math"/>
                        <a:ea typeface="宋体" panose="02010600030101010101" pitchFamily="2" charset="-122"/>
                        <a:cs typeface="Times New Roman" panose="02020603050405020304" pitchFamily="18" charset="0"/>
                      </a:rPr>
                      <m:t>=</m:t>
                    </m:r>
                    <m:d>
                      <m:dPr>
                        <m:ctrlPr>
                          <a:rPr lang="zh-CN" altLang="zh-CN" i="1">
                            <a:latin typeface="Cambria Math" panose="02040503050406030204" pitchFamily="18" charset="0"/>
                            <a:ea typeface="宋体" panose="02010600030101010101" pitchFamily="2" charset="-122"/>
                            <a:cs typeface="Times New Roman" panose="02020603050405020304" pitchFamily="18" charset="0"/>
                          </a:rPr>
                        </m:ctrlPr>
                      </m:dPr>
                      <m:e>
                        <m:r>
                          <a:rPr lang="en-US" altLang="zh-CN" i="1">
                            <a:latin typeface="Cambria Math"/>
                            <a:ea typeface="宋体" panose="02010600030101010101" pitchFamily="2" charset="-122"/>
                            <a:cs typeface="Times New Roman" panose="02020603050405020304" pitchFamily="18" charset="0"/>
                          </a:rPr>
                          <m:t>𝑤</m:t>
                        </m:r>
                        <m:r>
                          <a:rPr lang="en-US" altLang="zh-CN" i="1">
                            <a:latin typeface="Cambria Math"/>
                            <a:ea typeface="宋体" panose="02010600030101010101" pitchFamily="2" charset="-122"/>
                            <a:cs typeface="Times New Roman" panose="02020603050405020304" pitchFamily="18" charset="0"/>
                          </a:rPr>
                          <m:t>,</m:t>
                        </m:r>
                        <m:r>
                          <a:rPr lang="en-US" altLang="zh-CN" i="1">
                            <a:latin typeface="Cambria Math"/>
                            <a:ea typeface="宋体" panose="02010600030101010101" pitchFamily="2" charset="-122"/>
                            <a:cs typeface="Times New Roman" panose="02020603050405020304" pitchFamily="18" charset="0"/>
                          </a:rPr>
                          <m:t>𝑣</m:t>
                        </m:r>
                        <m:r>
                          <a:rPr lang="en-US" altLang="zh-CN" i="1">
                            <a:latin typeface="Cambria Math"/>
                            <a:ea typeface="宋体" panose="02010600030101010101" pitchFamily="2" charset="-122"/>
                            <a:cs typeface="Times New Roman" panose="02020603050405020304" pitchFamily="18" charset="0"/>
                          </a:rPr>
                          <m:t>,</m:t>
                        </m:r>
                        <m:r>
                          <a:rPr lang="en-US" altLang="zh-CN" i="1">
                            <a:latin typeface="Cambria Math"/>
                            <a:ea typeface="宋体" panose="02010600030101010101" pitchFamily="2" charset="-122"/>
                            <a:cs typeface="Times New Roman" panose="02020603050405020304" pitchFamily="18" charset="0"/>
                          </a:rPr>
                          <m:t>𝜃</m:t>
                        </m:r>
                        <m:r>
                          <a:rPr lang="en-US" altLang="zh-CN" i="1">
                            <a:latin typeface="Cambria Math"/>
                            <a:ea typeface="宋体" panose="02010600030101010101" pitchFamily="2" charset="-122"/>
                            <a:cs typeface="Times New Roman" panose="02020603050405020304" pitchFamily="18" charset="0"/>
                          </a:rPr>
                          <m:t>,</m:t>
                        </m:r>
                        <m:r>
                          <a:rPr lang="en-US" altLang="zh-CN" i="1">
                            <a:latin typeface="Cambria Math"/>
                            <a:ea typeface="宋体" panose="02010600030101010101" pitchFamily="2" charset="-122"/>
                            <a:cs typeface="Times New Roman" panose="02020603050405020304" pitchFamily="18" charset="0"/>
                          </a:rPr>
                          <m:t>𝛾</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。对于任意给定的</a:t>
                </a:r>
                <a14:m>
                  <m:oMath xmlns:m="http://schemas.openxmlformats.org/officeDocument/2006/math">
                    <m:r>
                      <a:rPr lang="en-US" altLang="zh-CN">
                        <a:latin typeface="Cambria Math"/>
                        <a:ea typeface="宋体" panose="02010600030101010101" pitchFamily="2" charset="-122"/>
                        <a:cs typeface="Times New Roman" panose="02020603050405020304" pitchFamily="18" charset="0"/>
                      </a:rPr>
                      <m:t>𝜇</m:t>
                    </m:r>
                  </m:oMath>
                </a14:m>
                <a:r>
                  <a:rPr lang="zh-CN" altLang="zh-CN" dirty="0">
                    <a:latin typeface="Georgia" panose="02040502050405020303" pitchFamily="18" charset="0"/>
                    <a:ea typeface="宋体" panose="02010600030101010101" pitchFamily="2" charset="-122"/>
                    <a:cs typeface="Times New Roman" panose="02020603050405020304" pitchFamily="18" charset="0"/>
                  </a:rPr>
                  <a:t>，计算损失函数</a:t>
                </a:r>
                <a14:m>
                  <m:oMath xmlns:m="http://schemas.openxmlformats.org/officeDocument/2006/math">
                    <m:r>
                      <a:rPr lang="en-US" altLang="zh-CN">
                        <a:latin typeface="Cambria Math"/>
                        <a:ea typeface="宋体" panose="02010600030101010101" pitchFamily="2" charset="-122"/>
                        <a:cs typeface="Times New Roman" panose="02020603050405020304" pitchFamily="18" charset="0"/>
                      </a:rPr>
                      <m:t>𝐿</m:t>
                    </m:r>
                  </m:oMath>
                </a14:m>
                <a:r>
                  <a:rPr lang="zh-CN" altLang="zh-CN" dirty="0">
                    <a:latin typeface="Georgia" panose="02040502050405020303" pitchFamily="18" charset="0"/>
                    <a:ea typeface="宋体" panose="02010600030101010101" pitchFamily="2" charset="-122"/>
                    <a:cs typeface="Times New Roman" panose="02020603050405020304" pitchFamily="18" charset="0"/>
                  </a:rPr>
                  <a:t>关于参数</a:t>
                </a:r>
                <a14:m>
                  <m:oMath xmlns:m="http://schemas.openxmlformats.org/officeDocument/2006/math">
                    <m:r>
                      <a:rPr lang="en-US" altLang="zh-CN">
                        <a:latin typeface="Cambria Math"/>
                        <a:ea typeface="宋体" panose="02010600030101010101" pitchFamily="2" charset="-122"/>
                        <a:cs typeface="Times New Roman" panose="02020603050405020304" pitchFamily="18" charset="0"/>
                      </a:rPr>
                      <m:t>𝜇</m:t>
                    </m:r>
                  </m:oMath>
                </a14:m>
                <a:r>
                  <a:rPr lang="zh-CN" altLang="zh-CN" dirty="0">
                    <a:latin typeface="Georgia" panose="02040502050405020303" pitchFamily="18" charset="0"/>
                    <a:ea typeface="宋体" panose="02010600030101010101" pitchFamily="2" charset="-122"/>
                    <a:cs typeface="Times New Roman" panose="02020603050405020304" pitchFamily="18" charset="0"/>
                  </a:rPr>
                  <a:t>的梯度向量（</a:t>
                </a:r>
                <a:r>
                  <a:rPr lang="en-US" altLang="zh-CN" dirty="0">
                    <a:latin typeface="Georgia" panose="02040502050405020303" pitchFamily="18" charset="0"/>
                    <a:ea typeface="宋体" panose="02010600030101010101" pitchFamily="2" charset="-122"/>
                    <a:cs typeface="Times New Roman" panose="02020603050405020304" pitchFamily="18" charset="0"/>
                  </a:rPr>
                  <a:t>Gradient Vector</a:t>
                </a:r>
                <a:r>
                  <a:rPr lang="zh-CN" altLang="zh-CN" dirty="0">
                    <a:latin typeface="Georgia" panose="02040502050405020303" pitchFamily="18" charset="0"/>
                    <a:ea typeface="宋体" panose="02010600030101010101" pitchFamily="2" charset="-122"/>
                    <a:cs typeface="Times New Roman" panose="02020603050405020304" pitchFamily="18" charset="0"/>
                  </a:rPr>
                  <a:t>）： </a:t>
                </a:r>
                <a:endParaRPr lang="en-US" altLang="zh-CN" dirty="0">
                  <a:latin typeface="Georgia" panose="02040502050405020303" pitchFamily="18" charset="0"/>
                  <a:ea typeface="宋体" panose="02010600030101010101" pitchFamily="2" charset="-122"/>
                  <a:cs typeface="Times New Roman" panose="02020603050405020304" pitchFamily="18" charset="0"/>
                </a:endParaRPr>
              </a:p>
              <a:p>
                <a:pPr indent="0">
                  <a:lnSpc>
                    <a:spcPct val="150000"/>
                  </a:lnSpc>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𝛥</m:t>
                      </m:r>
                      <m:r>
                        <a:rPr lang="en-US" altLang="zh-CN" i="1">
                          <a:latin typeface="Cambria Math" panose="02040503050406030204" pitchFamily="18" charset="0"/>
                          <a:ea typeface="宋体" panose="02010600030101010101" pitchFamily="2" charset="-122"/>
                          <a:cs typeface="Times New Roman" panose="02020603050405020304" pitchFamily="18" charset="0"/>
                        </a:rPr>
                        <m:t>𝐿</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𝜇</m:t>
                          </m:r>
                        </m:e>
                      </m:d>
                      <m:r>
                        <a:rPr lang="en-US" altLang="zh-CN" i="1">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ea typeface="宋体" panose="02010600030101010101" pitchFamily="2" charset="-122"/>
                              <a:cs typeface="Times New Roman" panose="02020603050405020304" pitchFamily="18" charset="0"/>
                            </a:rPr>
                            <m:t>𝜕</m:t>
                          </m:r>
                        </m:num>
                        <m:den>
                          <m:r>
                            <a:rPr lang="en-US" altLang="zh-CN" i="1">
                              <a:latin typeface="Cambria Math" panose="02040503050406030204" pitchFamily="18" charset="0"/>
                              <a:ea typeface="宋体" panose="02010600030101010101" pitchFamily="2" charset="-122"/>
                              <a:cs typeface="Times New Roman" panose="02020603050405020304" pitchFamily="18" charset="0"/>
                            </a:rPr>
                            <m:t>𝜕𝜇</m:t>
                          </m:r>
                        </m:den>
                      </m:f>
                      <m:r>
                        <a:rPr lang="en-US" altLang="zh-CN" i="1">
                          <a:latin typeface="Cambria Math" panose="02040503050406030204" pitchFamily="18" charset="0"/>
                          <a:ea typeface="宋体" panose="02010600030101010101" pitchFamily="2" charset="-122"/>
                          <a:cs typeface="Times New Roman" panose="02020603050405020304" pitchFamily="18" charset="0"/>
                        </a:rPr>
                        <m:t>𝐿</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𝜇</m:t>
                          </m:r>
                        </m:e>
                      </m:d>
                      <m:r>
                        <a:rPr lang="en-US" altLang="zh-CN" i="1">
                          <a:latin typeface="Cambria Math" panose="02040503050406030204" pitchFamily="18" charset="0"/>
                          <a:ea typeface="宋体" panose="02010600030101010101" pitchFamily="2" charset="-122"/>
                          <a:cs typeface="Times New Roman" panose="02020603050405020304" pitchFamily="18" charset="0"/>
                        </a:rPr>
                        <m:t>.</m:t>
                      </m:r>
                    </m:oMath>
                  </m:oMathPara>
                </a14:m>
                <a:endParaRPr lang="en-US" altLang="zh-CN" dirty="0">
                  <a:latin typeface="Georgia" panose="02040502050405020303" pitchFamily="18" charset="0"/>
                  <a:ea typeface="宋体" panose="02010600030101010101" pitchFamily="2" charset="-122"/>
                  <a:cs typeface="Times New Roman" panose="02020603050405020304" pitchFamily="18" charset="0"/>
                </a:endParaRPr>
              </a:p>
              <a:p>
                <a:pPr indent="0">
                  <a:lnSpc>
                    <a:spcPct val="150000"/>
                  </a:lnSpc>
                  <a:buNone/>
                </a:pPr>
                <a:r>
                  <a:rPr lang="zh-CN" altLang="zh-CN" dirty="0">
                    <a:latin typeface="Georgia" panose="02040502050405020303" pitchFamily="18" charset="0"/>
                    <a:ea typeface="宋体" panose="02010600030101010101" pitchFamily="2" charset="-122"/>
                    <a:cs typeface="Times New Roman" panose="02020603050405020304" pitchFamily="18" charset="0"/>
                  </a:rPr>
                  <a:t>参数</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𝜇</m:t>
                    </m:r>
                  </m:oMath>
                </a14:m>
                <a:r>
                  <a:rPr lang="zh-CN" altLang="zh-CN" dirty="0">
                    <a:latin typeface="Georgia" panose="02040502050405020303" pitchFamily="18" charset="0"/>
                    <a:ea typeface="宋体" panose="02010600030101010101" pitchFamily="2" charset="-122"/>
                    <a:cs typeface="宋体" panose="02010600030101010101" pitchFamily="2" charset="-122"/>
                  </a:rPr>
                  <a:t>采用梯度下降算法进行优化，其迭代规则为：</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DengXian" panose="02010600030101010101" pitchFamily="2" charset="-122"/>
                          <a:cs typeface="Times New Roman" panose="02020603050405020304" pitchFamily="18" charset="0"/>
                        </a:rPr>
                        <m:t>𝜇</m:t>
                      </m:r>
                      <m:r>
                        <a:rPr lang="en-US" altLang="zh-CN">
                          <a:latin typeface="Cambria Math" panose="02040503050406030204" pitchFamily="18" charset="0"/>
                          <a:ea typeface="DengXian" panose="02010600030101010101" pitchFamily="2" charset="-122"/>
                          <a:cs typeface="Times New Roman" panose="02020603050405020304" pitchFamily="18" charset="0"/>
                        </a:rPr>
                        <m:t>←</m:t>
                      </m:r>
                      <m:r>
                        <a:rPr lang="en-US" altLang="zh-CN" i="1">
                          <a:latin typeface="Cambria Math" panose="02040503050406030204" pitchFamily="18" charset="0"/>
                          <a:ea typeface="DengXian" panose="02010600030101010101" pitchFamily="2" charset="-122"/>
                          <a:cs typeface="Times New Roman" panose="02020603050405020304" pitchFamily="18" charset="0"/>
                        </a:rPr>
                        <m:t>𝜇</m:t>
                      </m:r>
                      <m:r>
                        <a:rPr lang="en-US" altLang="zh-CN" i="1">
                          <a:latin typeface="Cambria Math" panose="02040503050406030204" pitchFamily="18" charset="0"/>
                          <a:ea typeface="DengXian" panose="02010600030101010101" pitchFamily="2" charset="-122"/>
                          <a:cs typeface="Times New Roman" panose="02020603050405020304" pitchFamily="18" charset="0"/>
                        </a:rPr>
                        <m:t>−</m:t>
                      </m:r>
                      <m:r>
                        <a:rPr lang="en-US" altLang="zh-CN" i="1">
                          <a:latin typeface="Cambria Math" panose="02040503050406030204" pitchFamily="18" charset="0"/>
                          <a:ea typeface="DengXian" panose="02010600030101010101" pitchFamily="2" charset="-122"/>
                          <a:cs typeface="Times New Roman" panose="02020603050405020304" pitchFamily="18" charset="0"/>
                        </a:rPr>
                        <m:t>𝜂𝛥</m:t>
                      </m:r>
                      <m:r>
                        <a:rPr lang="en-US" altLang="zh-CN" i="1">
                          <a:latin typeface="Cambria Math" panose="02040503050406030204" pitchFamily="18" charset="0"/>
                          <a:ea typeface="DengXian" panose="02010600030101010101" pitchFamily="2" charset="-122"/>
                          <a:cs typeface="Times New Roman" panose="02020603050405020304" pitchFamily="18" charset="0"/>
                        </a:rPr>
                        <m:t>𝐿</m:t>
                      </m:r>
                      <m:d>
                        <m:dPr>
                          <m:ctrlPr>
                            <a:rPr lang="zh-CN" altLang="zh-CN" sz="1100"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DengXian" panose="02010600030101010101" pitchFamily="2" charset="-122"/>
                              <a:cs typeface="Times New Roman" panose="02020603050405020304" pitchFamily="18" charset="0"/>
                            </a:rPr>
                            <m:t>𝜇</m:t>
                          </m:r>
                        </m:e>
                      </m:d>
                      <m:r>
                        <a:rPr lang="en-US" altLang="zh-CN" i="1">
                          <a:latin typeface="Cambria Math" panose="02040503050406030204" pitchFamily="18" charset="0"/>
                          <a:ea typeface="DengXian" panose="02010600030101010101" pitchFamily="2" charset="-122"/>
                          <a:cs typeface="Times New Roman" panose="02020603050405020304" pitchFamily="18" charset="0"/>
                        </a:rPr>
                        <m:t>.</m:t>
                      </m:r>
                    </m:oMath>
                  </m:oMathPara>
                </a14:m>
                <a:endParaRPr lang="en-US" altLang="zh-CN" dirty="0">
                  <a:latin typeface="Georgia" panose="02040502050405020303" pitchFamily="18" charset="0"/>
                  <a:ea typeface="宋体" panose="02010600030101010101" pitchFamily="2" charset="-122"/>
                  <a:cs typeface="Times New Roman" panose="02020603050405020304" pitchFamily="18" charset="0"/>
                </a:endParaRPr>
              </a:p>
              <a:p>
                <a:pPr>
                  <a:lnSpc>
                    <a:spcPct val="150000"/>
                  </a:lnSpc>
                </a:pPr>
                <a:r>
                  <a:rPr lang="en-US" altLang="zh-CN" dirty="0">
                    <a:latin typeface="Georgia" panose="02040502050405020303" pitchFamily="18" charset="0"/>
                    <a:ea typeface="宋体" panose="02010600030101010101" pitchFamily="2" charset="-122"/>
                    <a:cs typeface="Times New Roman" panose="02020603050405020304" pitchFamily="18" charset="0"/>
                  </a:rPr>
                  <a:t>4. </a:t>
                </a:r>
                <a:r>
                  <a:rPr lang="zh-CN" altLang="zh-CN" dirty="0">
                    <a:latin typeface="Georgia" panose="02040502050405020303" pitchFamily="18" charset="0"/>
                    <a:ea typeface="宋体" panose="02010600030101010101" pitchFamily="2" charset="-122"/>
                    <a:cs typeface="Times New Roman" panose="02020603050405020304" pitchFamily="18" charset="0"/>
                  </a:rPr>
                  <a:t>重复步骤</a:t>
                </a:r>
                <a:r>
                  <a:rPr lang="en-US" altLang="zh-CN" dirty="0">
                    <a:latin typeface="Georgia" panose="02040502050405020303" pitchFamily="18" charset="0"/>
                    <a:ea typeface="宋体" panose="02010600030101010101" pitchFamily="2" charset="-122"/>
                    <a:cs typeface="Times New Roman" panose="02020603050405020304" pitchFamily="18" charset="0"/>
                  </a:rPr>
                  <a:t>3</a:t>
                </a:r>
                <a:r>
                  <a:rPr lang="zh-CN" altLang="zh-CN" dirty="0">
                    <a:latin typeface="Georgia" panose="02040502050405020303" pitchFamily="18" charset="0"/>
                    <a:ea typeface="宋体" panose="02010600030101010101" pitchFamily="2" charset="-122"/>
                    <a:cs typeface="Times New Roman" panose="02020603050405020304" pitchFamily="18" charset="0"/>
                  </a:rPr>
                  <a:t>直至损失函数</a:t>
                </a:r>
                <a14:m>
                  <m:oMath xmlns:m="http://schemas.openxmlformats.org/officeDocument/2006/math">
                    <m:r>
                      <a:rPr lang="en-US" altLang="zh-CN" i="1">
                        <a:latin typeface="Cambria Math" panose="02040503050406030204" pitchFamily="18" charset="0"/>
                        <a:ea typeface="宋体" panose="02010600030101010101" pitchFamily="2" charset="-122"/>
                        <a:cs typeface="Times New Roman" panose="02020603050405020304" pitchFamily="18" charset="0"/>
                      </a:rPr>
                      <m:t>𝐿</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ea typeface="宋体" panose="02010600030101010101" pitchFamily="2" charset="-122"/>
                            <a:cs typeface="Times New Roman" panose="02020603050405020304" pitchFamily="18" charset="0"/>
                          </a:rPr>
                          <m:t>𝜇</m:t>
                        </m:r>
                      </m:e>
                    </m:d>
                  </m:oMath>
                </a14:m>
                <a:r>
                  <a:rPr lang="zh-CN" altLang="zh-CN" dirty="0">
                    <a:latin typeface="Georgia" panose="02040502050405020303" pitchFamily="18" charset="0"/>
                    <a:ea typeface="宋体" panose="02010600030101010101" pitchFamily="2" charset="-122"/>
                    <a:cs typeface="Times New Roman" panose="02020603050405020304" pitchFamily="18" charset="0"/>
                  </a:rPr>
                  <a:t>收敛。</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marL="342900" lvl="0" indent="228600" algn="just" defTabSz="457200">
                  <a:lnSpc>
                    <a:spcPct val="150000"/>
                  </a:lnSpc>
                  <a:spcBef>
                    <a:spcPct val="20000"/>
                  </a:spcBef>
                  <a:buFont typeface="Arial"/>
                  <a:buChar char="•"/>
                </a:pPr>
                <a:endParaRPr lang="zh-CN" altLang="zh-CN"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mc:Choice>
        <mc:Fallback xmlns="">
          <p:sp>
            <p:nvSpPr>
              <p:cNvPr id="10" name="文本框 14"/>
              <p:cNvSpPr txBox="1">
                <a:spLocks noRot="1" noChangeAspect="1" noMove="1" noResize="1" noEditPoints="1" noAdjustHandles="1" noChangeArrowheads="1" noChangeShapeType="1" noTextEdit="1"/>
              </p:cNvSpPr>
              <p:nvPr/>
            </p:nvSpPr>
            <p:spPr>
              <a:xfrm>
                <a:off x="825500" y="1202636"/>
                <a:ext cx="10478135" cy="4318690"/>
              </a:xfrm>
              <a:prstGeom prst="rect">
                <a:avLst/>
              </a:prstGeom>
              <a:blipFill rotWithShape="1">
                <a:blip r:embed="rId3"/>
                <a:stretch>
                  <a:fillRect l="-4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5376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18</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六、过拟合及正则化方法</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mc:AlternateContent xmlns:mc="http://schemas.openxmlformats.org/markup-compatibility/2006">
        <mc:Choice xmlns:a14="http://schemas.microsoft.com/office/drawing/2010/main" Requires="a14">
          <p:sp>
            <p:nvSpPr>
              <p:cNvPr id="10" name="文本框 14"/>
              <p:cNvSpPr txBox="1"/>
              <p:nvPr/>
            </p:nvSpPr>
            <p:spPr>
              <a:xfrm>
                <a:off x="825500" y="1202636"/>
                <a:ext cx="10478135" cy="4318690"/>
              </a:xfrm>
              <a:prstGeom prst="rect">
                <a:avLst/>
              </a:prstGeom>
              <a:noFill/>
            </p:spPr>
            <p:txBody>
              <a:bodyPr wrap="square" rtlCol="0">
                <a:noAutofit/>
              </a:bodyPr>
              <a:lstStyle/>
              <a:p>
                <a:pPr marL="285750" indent="-285750" algn="just">
                  <a:lnSpc>
                    <a:spcPct val="150000"/>
                  </a:lnSpc>
                  <a:buFont typeface="Arial" panose="020B0604020202020204" pitchFamily="34" charset="0"/>
                  <a:buChar char="•"/>
                </a:pPr>
                <a:r>
                  <a:rPr lang="zh-CN" altLang="zh-CN" kern="100" dirty="0">
                    <a:latin typeface="Georgia" panose="02040502050405020303" pitchFamily="18" charset="0"/>
                    <a:ea typeface="宋体" panose="02010600030101010101" pitchFamily="2" charset="-122"/>
                    <a:cs typeface="Times New Roman" panose="02020603050405020304" pitchFamily="18" charset="0"/>
                  </a:rPr>
                  <a:t>实际中，研究者可以设定更多的隐藏层来拟合样本。但是过于复杂的模型往往会导致样本内过拟合问题，反而使得样本外的预测效果降低。</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kern="100" dirty="0">
                    <a:latin typeface="Georgia" panose="02040502050405020303" pitchFamily="18" charset="0"/>
                    <a:ea typeface="宋体" panose="02010600030101010101" pitchFamily="2" charset="-122"/>
                    <a:cs typeface="Times New Roman" panose="02020603050405020304" pitchFamily="18" charset="0"/>
                  </a:rPr>
                  <a:t>在之前的章节中我们学习过，正则化（</a:t>
                </a:r>
                <a:r>
                  <a:rPr lang="en-US" altLang="zh-CN" kern="100" dirty="0">
                    <a:latin typeface="Georgia" panose="02040502050405020303" pitchFamily="18" charset="0"/>
                    <a:ea typeface="宋体" panose="02010600030101010101" pitchFamily="2" charset="-122"/>
                    <a:cs typeface="Times New Roman" panose="02020603050405020304" pitchFamily="18" charset="0"/>
                  </a:rPr>
                  <a:t>Regularization</a:t>
                </a:r>
                <a:r>
                  <a:rPr lang="zh-CN" altLang="zh-CN" kern="100" dirty="0">
                    <a:latin typeface="Georgia" panose="02040502050405020303" pitchFamily="18" charset="0"/>
                    <a:ea typeface="宋体" panose="02010600030101010101" pitchFamily="2" charset="-122"/>
                    <a:cs typeface="Times New Roman" panose="02020603050405020304" pitchFamily="18" charset="0"/>
                  </a:rPr>
                  <a:t>）矫正过拟合的一种有效方法，其在神经网络中同样适用。我们可以在损失函数</a:t>
                </a:r>
                <a14:m>
                  <m:oMath xmlns:m="http://schemas.openxmlformats.org/officeDocument/2006/math">
                    <m:r>
                      <a:rPr lang="en-US" altLang="zh-CN" i="1" kern="100">
                        <a:latin typeface="Cambria Math" panose="02040503050406030204" pitchFamily="18" charset="0"/>
                        <a:ea typeface="DengXian" panose="02010600030101010101" pitchFamily="2" charset="-122"/>
                        <a:cs typeface="Times New Roman" panose="02020603050405020304" pitchFamily="18" charset="0"/>
                      </a:rPr>
                      <m:t>𝐿</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中加入关于参数</a:t>
                </a:r>
                <a14:m>
                  <m:oMath xmlns:m="http://schemas.openxmlformats.org/officeDocument/2006/math">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的惩罚项：</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𝐿</m:t>
                          </m:r>
                        </m:e>
                        <m:sup>
                          <m:r>
                            <a:rPr lang="en-US" altLang="zh-CN" i="1" kern="100">
                              <a:latin typeface="Cambria Math" panose="02040503050406030204" pitchFamily="18" charset="0"/>
                              <a:ea typeface="DengXian" panose="02010600030101010101" pitchFamily="2" charset="-122"/>
                              <a:cs typeface="Times New Roman" panose="02020603050405020304" pitchFamily="18" charset="0"/>
                            </a:rPr>
                            <m:t>𝑃</m:t>
                          </m:r>
                        </m:sup>
                      </m:sSup>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e>
                      </m:d>
                      <m:r>
                        <a:rPr lang="en-US" altLang="zh-CN" i="1" kern="100">
                          <a:latin typeface="Cambria Math" panose="02040503050406030204" pitchFamily="18" charset="0"/>
                          <a:ea typeface="DengXian"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ea typeface="DengXian" panose="02010600030101010101" pitchFamily="2" charset="-122"/>
                              <a:cs typeface="Times New Roman" panose="02020603050405020304" pitchFamily="18" charset="0"/>
                            </a:rPr>
                            <m:t>1</m:t>
                          </m:r>
                        </m:num>
                        <m:den>
                          <m:r>
                            <a:rPr lang="en-US" altLang="zh-CN" i="1" kern="100">
                              <a:latin typeface="Cambria Math" panose="02040503050406030204" pitchFamily="18" charset="0"/>
                              <a:ea typeface="DengXian" panose="02010600030101010101" pitchFamily="2" charset="-122"/>
                              <a:cs typeface="Times New Roman" panose="02020603050405020304" pitchFamily="18" charset="0"/>
                            </a:rPr>
                            <m:t>𝑛</m:t>
                          </m:r>
                        </m:den>
                      </m:f>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𝑖</m:t>
                          </m:r>
                          <m:r>
                            <a:rPr lang="en-US" altLang="zh-CN" i="1" kern="100">
                              <a:latin typeface="Cambria Math" panose="02040503050406030204" pitchFamily="18" charset="0"/>
                              <a:ea typeface="DengXian"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DengXian" panose="02010600030101010101" pitchFamily="2" charset="-122"/>
                              <a:cs typeface="Times New Roman" panose="02020603050405020304" pitchFamily="18" charset="0"/>
                            </a:rPr>
                            <m:t>𝑛</m:t>
                          </m:r>
                        </m:sup>
                        <m:e>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DengXian" panose="02010600030101010101" pitchFamily="2" charset="-122"/>
                                      <a:cs typeface="Times New Roman" panose="02020603050405020304" pitchFamily="18" charset="0"/>
                                    </a:rPr>
                                    <m:t>−</m:t>
                                  </m:r>
                                  <m:r>
                                    <a:rPr lang="en-US" altLang="zh-CN" i="1" kern="100">
                                      <a:latin typeface="Cambria Math" panose="02040503050406030204" pitchFamily="18" charset="0"/>
                                      <a:ea typeface="DengXian" panose="02010600030101010101" pitchFamily="2" charset="-122"/>
                                      <a:cs typeface="Times New Roman" panose="02020603050405020304" pitchFamily="18" charset="0"/>
                                    </a:rPr>
                                    <m:t>𝑓</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𝑠</m:t>
                                          </m:r>
                                          <m:r>
                                            <a:rPr lang="en-US" altLang="zh-CN" i="1" kern="100">
                                              <a:latin typeface="Cambria Math" panose="02040503050406030204" pitchFamily="18" charset="0"/>
                                              <a:ea typeface="DengXian"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DengXian" panose="02010600030101010101" pitchFamily="2" charset="-122"/>
                                              <a:cs typeface="Times New Roman" panose="02020603050405020304" pitchFamily="18" charset="0"/>
                                            </a:rPr>
                                            <m:t>𝑘</m:t>
                                          </m:r>
                                        </m:sup>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𝑣</m:t>
                                              </m:r>
                                            </m:e>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𝑠</m:t>
                                              </m:r>
                                            </m:sub>
                                          </m:s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𝑓</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𝑗</m:t>
                                                  </m:r>
                                                  <m:r>
                                                    <a:rPr lang="en-US" altLang="zh-CN" i="1" kern="100">
                                                      <a:latin typeface="Cambria Math" panose="02040503050406030204" pitchFamily="18" charset="0"/>
                                                      <a:ea typeface="DengXian"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DengXian" panose="02010600030101010101" pitchFamily="2" charset="-122"/>
                                                      <a:cs typeface="Times New Roman" panose="02020603050405020304" pitchFamily="18" charset="0"/>
                                                    </a:rPr>
                                                    <m:t>𝑝</m:t>
                                                  </m:r>
                                                </m:sup>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𝑗𝑠</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𝑗𝑖</m:t>
                                                      </m:r>
                                                    </m:sub>
                                                  </m:sSub>
                                                </m:e>
                                              </m:nary>
                                              <m:r>
                                                <a:rPr lang="en-US" altLang="zh-CN" i="1" kern="100">
                                                  <a:latin typeface="Cambria Math" panose="02040503050406030204" pitchFamily="18" charset="0"/>
                                                  <a:ea typeface="DengXian"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𝜃</m:t>
                                                  </m:r>
                                                </m:e>
                                                <m:sub>
                                                  <m:r>
                                                    <a:rPr lang="en-US" altLang="zh-CN" i="1" kern="100">
                                                      <a:latin typeface="Cambria Math" panose="02040503050406030204" pitchFamily="18" charset="0"/>
                                                      <a:ea typeface="DengXian" panose="02010600030101010101" pitchFamily="2" charset="-122"/>
                                                      <a:cs typeface="Times New Roman" panose="02020603050405020304" pitchFamily="18" charset="0"/>
                                                    </a:rPr>
                                                    <m:t>𝑠</m:t>
                                                  </m:r>
                                                </m:sub>
                                              </m:sSub>
                                            </m:e>
                                          </m:d>
                                        </m:e>
                                      </m:nary>
                                      <m:r>
                                        <a:rPr lang="en-US" altLang="zh-CN" i="1" kern="100">
                                          <a:latin typeface="Cambria Math" panose="02040503050406030204" pitchFamily="18" charset="0"/>
                                          <a:ea typeface="DengXian" panose="02010600030101010101" pitchFamily="2" charset="-122"/>
                                          <a:cs typeface="Times New Roman" panose="02020603050405020304" pitchFamily="18" charset="0"/>
                                        </a:rPr>
                                        <m:t>−</m:t>
                                      </m:r>
                                      <m:r>
                                        <a:rPr lang="en-US" altLang="zh-CN" i="1" kern="100">
                                          <a:latin typeface="Cambria Math" panose="02040503050406030204" pitchFamily="18" charset="0"/>
                                          <a:ea typeface="DengXian" panose="02010600030101010101" pitchFamily="2" charset="-122"/>
                                          <a:cs typeface="Times New Roman" panose="02020603050405020304" pitchFamily="18" charset="0"/>
                                        </a:rPr>
                                        <m:t>𝛾</m:t>
                                      </m:r>
                                    </m:e>
                                  </m:d>
                                </m:e>
                              </m:d>
                            </m:e>
                            <m:sup>
                              <m:r>
                                <a:rPr lang="en-US" altLang="zh-CN" i="1" kern="100">
                                  <a:latin typeface="Cambria Math" panose="02040503050406030204" pitchFamily="18" charset="0"/>
                                  <a:ea typeface="DengXian" panose="02010600030101010101" pitchFamily="2" charset="-122"/>
                                  <a:cs typeface="Times New Roman" panose="02020603050405020304" pitchFamily="18" charset="0"/>
                                </a:rPr>
                                <m:t>2</m:t>
                              </m:r>
                            </m:sup>
                          </m:sSup>
                        </m:e>
                      </m:nary>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𝜆</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𝐽</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zh-CN" kern="100" dirty="0">
                    <a:latin typeface="Georgia" panose="02040502050405020303"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𝐽</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表示惩罚项。一般惩罚项可以选择</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或</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范数。</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范数会让参数</a:t>
                </a:r>
                <a14:m>
                  <m:oMath xmlns:m="http://schemas.openxmlformats.org/officeDocument/2006/math">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变得稀疏（</a:t>
                </a:r>
                <a:r>
                  <a:rPr lang="en-US" altLang="zh-CN" kern="100" dirty="0">
                    <a:latin typeface="Georgia" panose="02040502050405020303" pitchFamily="18" charset="0"/>
                    <a:ea typeface="宋体" panose="02010600030101010101" pitchFamily="2" charset="-122"/>
                    <a:cs typeface="Times New Roman" panose="02020603050405020304" pitchFamily="18" charset="0"/>
                  </a:rPr>
                  <a:t>Sparse</a:t>
                </a:r>
                <a:r>
                  <a:rPr lang="zh-CN" altLang="zh-CN" kern="100" dirty="0">
                    <a:latin typeface="Georgia" panose="02040502050405020303" pitchFamily="18" charset="0"/>
                    <a:ea typeface="宋体" panose="02010600030101010101" pitchFamily="2" charset="-122"/>
                    <a:cs typeface="Times New Roman" panose="02020603050405020304" pitchFamily="18" charset="0"/>
                  </a:rPr>
                  <a:t>），但是目标函数不可导；</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范数会让参数</a:t>
                </a:r>
                <a14:m>
                  <m:oMath xmlns:m="http://schemas.openxmlformats.org/officeDocument/2006/math">
                    <m:r>
                      <a:rPr lang="en-US" altLang="zh-CN" i="1" kern="100">
                        <a:latin typeface="Cambria Math" panose="02040503050406030204" pitchFamily="18" charset="0"/>
                        <a:ea typeface="DengXian" panose="02010600030101010101" pitchFamily="2" charset="-122"/>
                        <a:cs typeface="Times New Roman" panose="02020603050405020304" pitchFamily="18" charset="0"/>
                      </a:rPr>
                      <m:t>𝜇</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接近</a:t>
                </a:r>
                <a:r>
                  <a:rPr lang="en-US" altLang="zh-CN" kern="100" dirty="0">
                    <a:latin typeface="Georgia" panose="02040502050405020303" pitchFamily="18" charset="0"/>
                    <a:ea typeface="宋体" panose="02010600030101010101" pitchFamily="2" charset="-122"/>
                    <a:cs typeface="Times New Roman" panose="02020603050405020304" pitchFamily="18" charset="0"/>
                  </a:rPr>
                  <a:t>0</a:t>
                </a:r>
                <a:r>
                  <a:rPr lang="zh-CN" altLang="zh-CN" kern="100" dirty="0">
                    <a:latin typeface="Georgia" panose="02040502050405020303" pitchFamily="18" charset="0"/>
                    <a:ea typeface="宋体" panose="02010600030101010101" pitchFamily="2" charset="-122"/>
                    <a:cs typeface="Times New Roman" panose="02020603050405020304" pitchFamily="18" charset="0"/>
                  </a:rPr>
                  <a:t>，并且目标函数可导，因此计算较为方便。</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285750" indent="-285750">
                  <a:lnSpc>
                    <a:spcPct val="150000"/>
                  </a:lnSpc>
                  <a:buFont typeface="Arial" panose="020B0604020202020204" pitchFamily="34" charset="0"/>
                  <a:buChar char="•"/>
                </a:pPr>
                <a:endParaRPr lang="zh-CN" altLang="zh-CN" dirty="0">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10" name="文本框 14"/>
              <p:cNvSpPr txBox="1">
                <a:spLocks noRot="1" noChangeAspect="1" noMove="1" noResize="1" noEditPoints="1" noAdjustHandles="1" noChangeArrowheads="1" noChangeShapeType="1" noTextEdit="1"/>
              </p:cNvSpPr>
              <p:nvPr/>
            </p:nvSpPr>
            <p:spPr>
              <a:xfrm>
                <a:off x="825500" y="1202636"/>
                <a:ext cx="10478135" cy="4318690"/>
              </a:xfrm>
              <a:prstGeom prst="rect">
                <a:avLst/>
              </a:prstGeom>
              <a:blipFill>
                <a:blip r:embed="rId3"/>
                <a:stretch>
                  <a:fillRect l="-363" r="-605" b="-52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5376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19</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4" y="509380"/>
            <a:ext cx="6337935" cy="40011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七、梯度下降算法的改进</a:t>
            </a:r>
            <a:endParaRPr lang="en-US" altLang="zh-CN" sz="2000" b="1" dirty="0">
              <a:latin typeface="宋体" panose="02010600030101010101" pitchFamily="2" charset="-122"/>
              <a:ea typeface="宋体" panose="02010600030101010101" pitchFamily="2" charset="-122"/>
            </a:endParaRPr>
          </a:p>
        </p:txBody>
      </p:sp>
      <p:sp>
        <p:nvSpPr>
          <p:cNvPr id="15" name="文本框 14"/>
          <p:cNvSpPr txBox="1"/>
          <p:nvPr/>
        </p:nvSpPr>
        <p:spPr>
          <a:xfrm>
            <a:off x="1053465" y="1433830"/>
            <a:ext cx="10097770" cy="3935095"/>
          </a:xfrm>
          <a:prstGeom prst="rect">
            <a:avLst/>
          </a:prstGeom>
          <a:noFill/>
        </p:spPr>
        <p:txBody>
          <a:bodyPr wrap="square" rtlCol="0">
            <a:noAutofit/>
          </a:bodyPr>
          <a:lstStyle/>
          <a:p>
            <a:pPr>
              <a:lnSpc>
                <a:spcPct val="150000"/>
              </a:lnSpc>
            </a:pPr>
            <a:endParaRPr lang="zh-CN" altLang="en-US" sz="1600" dirty="0">
              <a:latin typeface="Cambria Math" panose="02040503050406030204" charset="0"/>
              <a:ea typeface="宋体" panose="02010600030101010101" pitchFamily="2" charset="-122"/>
              <a:cs typeface="Cambria Math" panose="02040503050406030204" charset="0"/>
            </a:endParaRPr>
          </a:p>
        </p:txBody>
      </p:sp>
      <p:sp>
        <p:nvSpPr>
          <p:cNvPr id="10" name="文本框 14"/>
          <p:cNvSpPr txBox="1"/>
          <p:nvPr/>
        </p:nvSpPr>
        <p:spPr>
          <a:xfrm>
            <a:off x="825500" y="1525658"/>
            <a:ext cx="9262717" cy="3995668"/>
          </a:xfrm>
          <a:prstGeom prst="rect">
            <a:avLst/>
          </a:prstGeom>
          <a:noFill/>
        </p:spPr>
        <p:txBody>
          <a:bodyPr wrap="square" rtlCol="0">
            <a:noAutofit/>
          </a:bodyPr>
          <a:lstStyle/>
          <a:p>
            <a:pPr indent="266700"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在实际神经网络的优化过程中，传统的梯度下降算法一方面收敛速度较慢，另一方面则是可能收敛至局部最优解。因此需要对传统的梯度下降算法进行改进。常见的两种改进的梯度下降算法是：批量梯度下降（</a:t>
            </a:r>
            <a:r>
              <a:rPr lang="en-US" altLang="zh-CN" kern="100" dirty="0">
                <a:latin typeface="Georgia" panose="02040502050405020303" pitchFamily="18" charset="0"/>
                <a:ea typeface="宋体" panose="02010600030101010101" pitchFamily="2" charset="-122"/>
                <a:cs typeface="Times New Roman" panose="02020603050405020304" pitchFamily="18" charset="0"/>
              </a:rPr>
              <a:t>Batch Gradient Decent</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BGD</a:t>
            </a:r>
            <a:r>
              <a:rPr lang="zh-CN" altLang="zh-CN" kern="100" dirty="0">
                <a:latin typeface="Georgia" panose="02040502050405020303" pitchFamily="18" charset="0"/>
                <a:ea typeface="宋体" panose="02010600030101010101" pitchFamily="2" charset="-122"/>
                <a:cs typeface="Times New Roman" panose="02020603050405020304" pitchFamily="18" charset="0"/>
              </a:rPr>
              <a:t>）以及随机梯度下降（</a:t>
            </a:r>
            <a:r>
              <a:rPr lang="en-US" altLang="zh-CN" kern="100" dirty="0">
                <a:latin typeface="Georgia" panose="02040502050405020303" pitchFamily="18" charset="0"/>
                <a:ea typeface="宋体" panose="02010600030101010101" pitchFamily="2" charset="-122"/>
                <a:cs typeface="Times New Roman" panose="02020603050405020304" pitchFamily="18" charset="0"/>
              </a:rPr>
              <a:t>Stochastic Gradient Decent</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SGD</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BGD</a:t>
            </a:r>
            <a:r>
              <a:rPr lang="zh-CN" altLang="zh-CN" kern="100" dirty="0">
                <a:latin typeface="Georgia" panose="02040502050405020303" pitchFamily="18" charset="0"/>
                <a:ea typeface="宋体" panose="02010600030101010101" pitchFamily="2" charset="-122"/>
                <a:cs typeface="Times New Roman" panose="02020603050405020304" pitchFamily="18" charset="0"/>
              </a:rPr>
              <a:t>是把整个样本切分成若干份，然后再每一份样本上实行梯度下降算法以更新参数。</a:t>
            </a:r>
            <a:r>
              <a:rPr lang="en-US" altLang="zh-CN" kern="100" dirty="0">
                <a:latin typeface="Georgia" panose="02040502050405020303" pitchFamily="18" charset="0"/>
                <a:ea typeface="宋体" panose="02010600030101010101" pitchFamily="2" charset="-122"/>
                <a:cs typeface="Times New Roman" panose="02020603050405020304" pitchFamily="18" charset="0"/>
              </a:rPr>
              <a:t>SGD</a:t>
            </a:r>
            <a:r>
              <a:rPr lang="zh-CN" altLang="zh-CN" kern="100" dirty="0">
                <a:latin typeface="Georgia" panose="02040502050405020303" pitchFamily="18" charset="0"/>
                <a:ea typeface="宋体" panose="02010600030101010101" pitchFamily="2" charset="-122"/>
                <a:cs typeface="Times New Roman" panose="02020603050405020304" pitchFamily="18" charset="0"/>
              </a:rPr>
              <a:t>是每次都选择一部分样本来实行梯度下降。</a:t>
            </a:r>
            <a:r>
              <a:rPr lang="en-US" altLang="zh-CN" kern="100" dirty="0">
                <a:latin typeface="Georgia" panose="02040502050405020303" pitchFamily="18" charset="0"/>
                <a:ea typeface="宋体" panose="02010600030101010101" pitchFamily="2" charset="-122"/>
                <a:cs typeface="Times New Roman" panose="02020603050405020304" pitchFamily="18" charset="0"/>
              </a:rPr>
              <a:t>SGD</a:t>
            </a:r>
            <a:r>
              <a:rPr lang="zh-CN" altLang="zh-CN" kern="100" dirty="0">
                <a:latin typeface="Georgia" panose="02040502050405020303" pitchFamily="18" charset="0"/>
                <a:ea typeface="宋体" panose="02010600030101010101" pitchFamily="2" charset="-122"/>
                <a:cs typeface="Times New Roman" panose="02020603050405020304" pitchFamily="18" charset="0"/>
              </a:rPr>
              <a:t>算法效率较低，但是有可能收敛至全局最优解。</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indent="0">
              <a:lnSpc>
                <a:spcPct val="150000"/>
              </a:lnSpc>
              <a:buNone/>
            </a:pPr>
            <a:endParaRPr lang="zh-CN" altLang="zh-CN" dirty="0">
              <a:latin typeface="宋体" panose="02010600030101010101" pitchFamily="2" charset="-122"/>
              <a:ea typeface="宋体" panose="02010600030101010101" pitchFamily="2" charset="-122"/>
              <a:cs typeface="宋体" panose="02010600030101010101" pitchFamily="2" charset="-122"/>
            </a:endParaRPr>
          </a:p>
          <a:p>
            <a:pPr marL="285750" indent="-285750">
              <a:lnSpc>
                <a:spcPct val="150000"/>
              </a:lnSpc>
              <a:buFont typeface="Arial" panose="020B0604020202020204" pitchFamily="34" charset="0"/>
              <a:buChar char="•"/>
            </a:pPr>
            <a:endParaRPr lang="zh-CN" altLang="zh-CN"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393362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2</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1754505" cy="398780"/>
          </a:xfrm>
          <a:prstGeom prst="rect">
            <a:avLst/>
          </a:prstGeom>
          <a:noFill/>
        </p:spPr>
        <p:txBody>
          <a:bodyPr wrap="square" rtlCol="0">
            <a:spAutoFit/>
          </a:bodyPr>
          <a:lstStyle/>
          <a:p>
            <a:r>
              <a:rPr lang="zh-CN" altLang="en-US" sz="2000" b="1">
                <a:latin typeface="宋体" panose="02010600030101010101" pitchFamily="2" charset="-122"/>
                <a:ea typeface="宋体" panose="02010600030101010101" pitchFamily="2" charset="-122"/>
              </a:rPr>
              <a:t>本讲关键问题</a:t>
            </a:r>
          </a:p>
        </p:txBody>
      </p:sp>
      <p:sp>
        <p:nvSpPr>
          <p:cNvPr id="13" name="文本框 12"/>
          <p:cNvSpPr txBox="1"/>
          <p:nvPr/>
        </p:nvSpPr>
        <p:spPr>
          <a:xfrm>
            <a:off x="1440815" y="1508125"/>
            <a:ext cx="9001760" cy="2520370"/>
          </a:xfrm>
          <a:prstGeom prst="rect">
            <a:avLst/>
          </a:prstGeom>
          <a:noFill/>
        </p:spPr>
        <p:txBody>
          <a:bodyPr wrap="square" rtlCol="0">
            <a:spAutoFit/>
          </a:bodyPr>
          <a:lstStyle/>
          <a:p>
            <a:pPr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1</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zh-CN" altLang="en-US" kern="100" dirty="0">
                <a:latin typeface="Georgia" panose="02040502050405020303" pitchFamily="18" charset="0"/>
                <a:ea typeface="宋体" panose="02010600030101010101" pitchFamily="2" charset="-122"/>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什么是神经元模型？</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2</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zh-CN" altLang="zh-CN" kern="100" dirty="0">
                <a:latin typeface="DengXian" panose="02010600030101010101" pitchFamily="2" charset="-122"/>
                <a:ea typeface="Georgia" panose="02040502050405020303" pitchFamily="18" charset="0"/>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什么是感知机？如何基于神经元模型构造感知机？</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3</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zh-CN" altLang="zh-CN" kern="100" dirty="0">
                <a:latin typeface="DengXian" panose="02010600030101010101" pitchFamily="2" charset="-122"/>
                <a:ea typeface="Georgia" panose="02040502050405020303" pitchFamily="18" charset="0"/>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感知机能够处理什么问题？</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en-US" altLang="zh-CN" kern="100" dirty="0">
                <a:latin typeface="Georgia" panose="02040502050405020303" pitchFamily="18" charset="0"/>
                <a:ea typeface="宋体" panose="02010600030101010101" pitchFamily="2" charset="-122"/>
                <a:cs typeface="Times New Roman" panose="02020603050405020304" pitchFamily="18" charset="0"/>
              </a:rPr>
              <a:t>4</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r>
              <a:rPr lang="zh-CN" altLang="zh-CN" kern="100" dirty="0">
                <a:latin typeface="DengXian" panose="02010600030101010101" pitchFamily="2" charset="-122"/>
                <a:ea typeface="Georgia" panose="02040502050405020303" pitchFamily="18" charset="0"/>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如何基于神经元构造多层感知机？</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dirty="0">
                <a:latin typeface="Georgia" panose="02040502050405020303" pitchFamily="18" charset="0"/>
                <a:ea typeface="宋体" panose="02010600030101010101" pitchFamily="2" charset="-122"/>
                <a:cs typeface="Times New Roman" panose="02020603050405020304" pitchFamily="18" charset="0"/>
              </a:rPr>
              <a:t>关键词：神经元模型、</a:t>
            </a:r>
            <a:r>
              <a:rPr lang="en-US" altLang="zh-CN" dirty="0">
                <a:latin typeface="Georgia" panose="02040502050405020303" pitchFamily="18" charset="0"/>
                <a:ea typeface="宋体" panose="02010600030101010101" pitchFamily="2" charset="-122"/>
                <a:cs typeface="Times New Roman" panose="02020603050405020304" pitchFamily="18" charset="0"/>
              </a:rPr>
              <a:t>MP</a:t>
            </a:r>
            <a:r>
              <a:rPr lang="zh-CN" altLang="zh-CN" dirty="0">
                <a:latin typeface="Georgia" panose="02040502050405020303" pitchFamily="18" charset="0"/>
                <a:ea typeface="宋体" panose="02010600030101010101" pitchFamily="2" charset="-122"/>
                <a:cs typeface="Times New Roman" panose="02020603050405020304" pitchFamily="18" charset="0"/>
              </a:rPr>
              <a:t>神经元、输入层、输出层、连接权重、阈值、激活函数、感知机、多层感知机、梯度下降。</a:t>
            </a:r>
            <a:r>
              <a:rPr lang="zh-CN" altLang="zh-CN" sz="1100" dirty="0"/>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1836910"/>
            <a:ext cx="7713369" cy="2963690"/>
          </a:xfrm>
          <a:prstGeom prst="rect">
            <a:avLst/>
          </a:prstGeom>
          <a:solidFill>
            <a:srgbClr val="8E0000"/>
          </a:solidFill>
          <a:ln>
            <a:solidFill>
              <a:srgbClr val="8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SG" altLang="en-US" sz="1800"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6" name="标题 5"/>
          <p:cNvSpPr>
            <a:spLocks noGrp="1"/>
          </p:cNvSpPr>
          <p:nvPr>
            <p:ph type="title"/>
          </p:nvPr>
        </p:nvSpPr>
        <p:spPr>
          <a:xfrm>
            <a:off x="1089853" y="2776111"/>
            <a:ext cx="6096000" cy="1085288"/>
          </a:xfrm>
        </p:spPr>
        <p:txBody>
          <a:bodyPr>
            <a:noAutofit/>
          </a:bodyPr>
          <a:lstStyle/>
          <a:p>
            <a:pPr algn="ctr">
              <a:lnSpc>
                <a:spcPct val="120000"/>
              </a:lnSpc>
            </a:pPr>
            <a:r>
              <a:rPr lang="zh-CN" altLang="en-US" sz="3600" b="1" dirty="0">
                <a:solidFill>
                  <a:schemeClr val="bg1"/>
                </a:solidFill>
                <a:latin typeface="微软雅黑" panose="020B0503020204020204" charset="-122"/>
                <a:ea typeface="微软雅黑" panose="020B0503020204020204" charset="-122"/>
              </a:rPr>
              <a:t>谢 谢！</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492328">
            <a:off x="-924430" y="2765869"/>
            <a:ext cx="2808080" cy="2589119"/>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4215" r="37155"/>
          <a:stretch>
            <a:fillRect/>
          </a:stretch>
        </p:blipFill>
        <p:spPr>
          <a:xfrm>
            <a:off x="9982200" y="3967111"/>
            <a:ext cx="2164388" cy="3041598"/>
          </a:xfrm>
          <a:prstGeom prst="rect">
            <a:avLst/>
          </a:prstGeom>
        </p:spPr>
      </p:pic>
      <p:cxnSp>
        <p:nvCxnSpPr>
          <p:cNvPr id="9" name="直接连接符 8"/>
          <p:cNvCxnSpPr/>
          <p:nvPr/>
        </p:nvCxnSpPr>
        <p:spPr>
          <a:xfrm>
            <a:off x="0" y="1752599"/>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152" y="4890246"/>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图片 3" descr="树上的房子&#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3350" y="1828801"/>
            <a:ext cx="4457699" cy="2971799"/>
          </a:xfrm>
          <a:prstGeom prst="rect">
            <a:avLst/>
          </a:prstGeom>
        </p:spPr>
      </p:pic>
      <p:sp>
        <p:nvSpPr>
          <p:cNvPr id="3" name="灯片编号占位符 2"/>
          <p:cNvSpPr>
            <a:spLocks noGrp="1"/>
          </p:cNvSpPr>
          <p:nvPr>
            <p:ph type="sldNum" sz="quarter" idx="12"/>
          </p:nvPr>
        </p:nvSpPr>
        <p:spPr/>
        <p:txBody>
          <a:bodyPr/>
          <a:lstStyle/>
          <a:p>
            <a:fld id="{EDC544D8-C0DB-4DC9-9244-70D0ADA9AE6F}" type="slidenum">
              <a:rPr lang="zh-SG" altLang="en-US" smtClean="0"/>
              <a:t>20</a:t>
            </a:fld>
            <a:endParaRPr lang="zh-SG" altLang="en-US"/>
          </a:p>
        </p:txBody>
      </p:sp>
    </p:spTree>
    <p:extLst>
      <p:ext uri="{BB962C8B-B14F-4D97-AF65-F5344CB8AC3E}">
        <p14:creationId xmlns:p14="http://schemas.microsoft.com/office/powerpoint/2010/main" val="17910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3</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一、</a:t>
            </a:r>
            <a:r>
              <a:rPr lang="en-US" altLang="zh-CN" sz="2000" b="1" dirty="0">
                <a:latin typeface="宋体" panose="02010600030101010101" pitchFamily="2" charset="-122"/>
                <a:ea typeface="宋体" panose="02010600030101010101" pitchFamily="2" charset="-122"/>
              </a:rPr>
              <a:t>MP</a:t>
            </a:r>
            <a:r>
              <a:rPr lang="zh-CN" altLang="en-US" sz="2000" b="1" dirty="0">
                <a:latin typeface="宋体" panose="02010600030101010101" pitchFamily="2" charset="-122"/>
                <a:ea typeface="宋体" panose="02010600030101010101" pitchFamily="2" charset="-122"/>
              </a:rPr>
              <a:t>神经元（</a:t>
            </a:r>
            <a:r>
              <a:rPr lang="en-US" altLang="zh-CN" sz="2000" b="1" dirty="0">
                <a:latin typeface="宋体" panose="02010600030101010101" pitchFamily="2" charset="-122"/>
                <a:ea typeface="宋体" panose="02010600030101010101" pitchFamily="2" charset="-122"/>
              </a:rPr>
              <a:t>Neuron</a:t>
            </a:r>
            <a:r>
              <a:rPr lang="zh-CN" altLang="en-US" sz="2000" b="1" dirty="0">
                <a:latin typeface="宋体" panose="02010600030101010101" pitchFamily="2" charset="-122"/>
                <a:ea typeface="宋体" panose="02010600030101010101" pitchFamily="2" charset="-122"/>
              </a:rPr>
              <a:t>）模型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5" name="文本框 14"/>
              <p:cNvSpPr txBox="1"/>
              <p:nvPr/>
            </p:nvSpPr>
            <p:spPr>
              <a:xfrm>
                <a:off x="1056681" y="1451113"/>
                <a:ext cx="9478424" cy="3869777"/>
              </a:xfrm>
              <a:prstGeom prst="rect">
                <a:avLst/>
              </a:prstGeom>
              <a:noFill/>
            </p:spPr>
            <p:txBody>
              <a:bodyPr wrap="square" rtlCol="0">
                <a:spAutoFit/>
              </a:bodyPr>
              <a:lstStyle/>
              <a:p>
                <a:pPr marL="285750" indent="-285750" algn="just">
                  <a:lnSpc>
                    <a:spcPct val="160000"/>
                  </a:lnSpc>
                  <a:buFont typeface="Arial" panose="020B0604020202020204" pitchFamily="34" charset="0"/>
                  <a:buChar char="•"/>
                </a:pPr>
                <a:r>
                  <a:rPr lang="zh-CN" altLang="zh-CN" dirty="0">
                    <a:latin typeface="Georgia" panose="02040502050405020303" pitchFamily="18" charset="0"/>
                    <a:ea typeface="宋体" panose="02010600030101010101" pitchFamily="2" charset="-122"/>
                    <a:cs typeface="Times New Roman" panose="02020603050405020304" pitchFamily="18" charset="0"/>
                  </a:rPr>
                  <a:t>神经元模型是神经网络的基本构件，其灵感来自于生物神经元的行为模式。</a:t>
                </a:r>
                <a:r>
                  <a:rPr lang="en-US" altLang="zh-CN" dirty="0">
                    <a:latin typeface="Georgia" panose="02040502050405020303" pitchFamily="18" charset="0"/>
                    <a:ea typeface="宋体" panose="02010600030101010101" pitchFamily="2" charset="-122"/>
                    <a:cs typeface="Times New Roman" panose="02020603050405020304" pitchFamily="18" charset="0"/>
                  </a:rPr>
                  <a:t>1943</a:t>
                </a:r>
                <a:r>
                  <a:rPr lang="zh-CN" altLang="zh-CN" dirty="0">
                    <a:latin typeface="Georgia" panose="02040502050405020303" pitchFamily="18" charset="0"/>
                    <a:ea typeface="宋体" panose="02010600030101010101" pitchFamily="2" charset="-122"/>
                    <a:cs typeface="Times New Roman" panose="02020603050405020304" pitchFamily="18" charset="0"/>
                  </a:rPr>
                  <a:t>年，沃伦</a:t>
                </a:r>
                <a:r>
                  <a:rPr lang="en-US" altLang="zh-CN" dirty="0">
                    <a:latin typeface="Georgia" panose="02040502050405020303" pitchFamily="18" charset="0"/>
                    <a:ea typeface="宋体" panose="02010600030101010101" pitchFamily="2" charset="-122"/>
                    <a:cs typeface="Times New Roman" panose="02020603050405020304" pitchFamily="18" charset="0"/>
                  </a:rPr>
                  <a:t>·</a:t>
                </a:r>
                <a:r>
                  <a:rPr lang="zh-CN" altLang="zh-CN" dirty="0">
                    <a:latin typeface="Georgia" panose="02040502050405020303" pitchFamily="18" charset="0"/>
                    <a:ea typeface="宋体" panose="02010600030101010101" pitchFamily="2" charset="-122"/>
                    <a:cs typeface="Times New Roman" panose="02020603050405020304" pitchFamily="18" charset="0"/>
                  </a:rPr>
                  <a:t>麦卡洛克（</a:t>
                </a:r>
                <a:r>
                  <a:rPr lang="en-US" altLang="zh-CN" dirty="0">
                    <a:latin typeface="Georgia" panose="02040502050405020303" pitchFamily="18" charset="0"/>
                    <a:ea typeface="宋体" panose="02010600030101010101" pitchFamily="2" charset="-122"/>
                    <a:cs typeface="Times New Roman" panose="02020603050405020304" pitchFamily="18" charset="0"/>
                  </a:rPr>
                  <a:t>Warren McCulloch</a:t>
                </a:r>
                <a:r>
                  <a:rPr lang="zh-CN" altLang="zh-CN" dirty="0">
                    <a:latin typeface="Georgia" panose="02040502050405020303" pitchFamily="18" charset="0"/>
                    <a:ea typeface="宋体" panose="02010600030101010101" pitchFamily="2" charset="-122"/>
                    <a:cs typeface="Times New Roman" panose="02020603050405020304" pitchFamily="18" charset="0"/>
                  </a:rPr>
                  <a:t>）和沃尔特</a:t>
                </a:r>
                <a:r>
                  <a:rPr lang="en-US" altLang="zh-CN" dirty="0">
                    <a:latin typeface="Georgia" panose="02040502050405020303" pitchFamily="18" charset="0"/>
                    <a:ea typeface="宋体" panose="02010600030101010101" pitchFamily="2" charset="-122"/>
                    <a:cs typeface="Times New Roman" panose="02020603050405020304" pitchFamily="18" charset="0"/>
                  </a:rPr>
                  <a:t>·</a:t>
                </a:r>
                <a:r>
                  <a:rPr lang="zh-CN" altLang="zh-CN" dirty="0">
                    <a:latin typeface="Georgia" panose="02040502050405020303" pitchFamily="18" charset="0"/>
                    <a:ea typeface="宋体" panose="02010600030101010101" pitchFamily="2" charset="-122"/>
                    <a:cs typeface="Times New Roman" panose="02020603050405020304" pitchFamily="18" charset="0"/>
                  </a:rPr>
                  <a:t>皮茨（</a:t>
                </a:r>
                <a:r>
                  <a:rPr lang="en-US" altLang="zh-CN" dirty="0">
                    <a:latin typeface="Georgia" panose="02040502050405020303" pitchFamily="18" charset="0"/>
                    <a:ea typeface="宋体" panose="02010600030101010101" pitchFamily="2" charset="-122"/>
                    <a:cs typeface="Times New Roman" panose="02020603050405020304" pitchFamily="18" charset="0"/>
                  </a:rPr>
                  <a:t>Walter Pitts</a:t>
                </a:r>
                <a:r>
                  <a:rPr lang="zh-CN" altLang="zh-CN" dirty="0">
                    <a:latin typeface="Georgia" panose="02040502050405020303" pitchFamily="18" charset="0"/>
                    <a:ea typeface="宋体" panose="02010600030101010101" pitchFamily="2" charset="-122"/>
                    <a:cs typeface="Times New Roman" panose="02020603050405020304" pitchFamily="18" charset="0"/>
                  </a:rPr>
                  <a:t>）提出了</a:t>
                </a:r>
                <a:r>
                  <a:rPr lang="en-US" altLang="zh-CN" dirty="0">
                    <a:latin typeface="Georgia" panose="02040502050405020303" pitchFamily="18" charset="0"/>
                    <a:ea typeface="宋体" panose="02010600030101010101" pitchFamily="2" charset="-122"/>
                    <a:cs typeface="Times New Roman" panose="02020603050405020304" pitchFamily="18" charset="0"/>
                  </a:rPr>
                  <a:t>MP</a:t>
                </a:r>
                <a:r>
                  <a:rPr lang="zh-CN" altLang="zh-CN" dirty="0">
                    <a:latin typeface="Georgia" panose="02040502050405020303" pitchFamily="18" charset="0"/>
                    <a:ea typeface="宋体" panose="02010600030101010101" pitchFamily="2" charset="-122"/>
                    <a:cs typeface="Times New Roman" panose="02020603050405020304" pitchFamily="18" charset="0"/>
                  </a:rPr>
                  <a:t>神经元模型，这是人工神经网络理论的起点。</a:t>
                </a:r>
                <a:r>
                  <a:rPr lang="zh-CN" altLang="zh-CN" sz="1100" dirty="0"/>
                  <a:t> </a:t>
                </a:r>
                <a:endParaRPr lang="en-US" altLang="zh-CN" sz="1100" dirty="0"/>
              </a:p>
              <a:p>
                <a:pPr marL="285750" indent="-285750" algn="just">
                  <a:lnSpc>
                    <a:spcPct val="160000"/>
                  </a:lnSpc>
                  <a:buFont typeface="Arial" panose="020B0604020202020204" pitchFamily="34" charset="0"/>
                  <a:buChar char="•"/>
                </a:pPr>
                <a:r>
                  <a:rPr lang="zh-CN" altLang="zh-CN" kern="100" dirty="0">
                    <a:latin typeface="Georgia" panose="02040502050405020303" pitchFamily="18" charset="0"/>
                    <a:ea typeface="宋体" panose="02010600030101010101" pitchFamily="2" charset="-122"/>
                    <a:cs typeface="Times New Roman" panose="02020603050405020304" pitchFamily="18" charset="0"/>
                  </a:rPr>
                  <a:t>我们以经典的二分类问题来介绍</a:t>
                </a:r>
                <a:r>
                  <a:rPr lang="en-US" altLang="zh-CN" kern="100" dirty="0">
                    <a:latin typeface="Georgia" panose="02040502050405020303" pitchFamily="18" charset="0"/>
                    <a:ea typeface="宋体" panose="02010600030101010101" pitchFamily="2" charset="-122"/>
                    <a:cs typeface="Times New Roman" panose="02020603050405020304" pitchFamily="18" charset="0"/>
                  </a:rPr>
                  <a:t>MP</a:t>
                </a:r>
                <a:r>
                  <a:rPr lang="zh-CN" altLang="zh-CN" kern="100" dirty="0">
                    <a:latin typeface="Georgia" panose="02040502050405020303" pitchFamily="18" charset="0"/>
                    <a:ea typeface="宋体" panose="02010600030101010101" pitchFamily="2" charset="-122"/>
                    <a:cs typeface="Times New Roman" panose="02020603050405020304" pitchFamily="18" charset="0"/>
                  </a:rPr>
                  <a:t>神经元。假设我们有一组数据</a:t>
                </a:r>
                <a14:m>
                  <m:oMath xmlns:m="http://schemas.openxmlformats.org/officeDocument/2006/math">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e>
                        </m:d>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宋体" panose="02010600030101010101" pitchFamily="2" charset="-122"/>
                            <a:cs typeface="Times New Roman" panose="02020603050405020304" pitchFamily="18" charset="0"/>
                          </a:rPr>
                          <m:t>𝑛</m:t>
                        </m:r>
                      </m:sup>
                    </m:sSubSup>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−1,1</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。请问如何基于现有数据来得到该分类问题的模型（学习器）呢？一个简单的想法是构造</a:t>
                </a:r>
                <a:r>
                  <a:rPr lang="en-US" altLang="zh-CN" kern="100" dirty="0" err="1">
                    <a:latin typeface="Georgia" panose="02040502050405020303" pitchFamily="18" charset="0"/>
                    <a:ea typeface="宋体" panose="02010600030101010101" pitchFamily="2" charset="-122"/>
                    <a:cs typeface="Times New Roman" panose="02020603050405020304" pitchFamily="18" charset="0"/>
                  </a:rPr>
                  <a:t>Probit</a:t>
                </a:r>
                <a:r>
                  <a:rPr lang="zh-CN" altLang="zh-CN" kern="100" dirty="0">
                    <a:latin typeface="Georgia" panose="02040502050405020303" pitchFamily="18" charset="0"/>
                    <a:ea typeface="宋体" panose="02010600030101010101" pitchFamily="2" charset="-122"/>
                    <a:cs typeface="Times New Roman" panose="02020603050405020304" pitchFamily="18" charset="0"/>
                  </a:rPr>
                  <a:t>或</a:t>
                </a:r>
                <a:r>
                  <a:rPr lang="en-US" altLang="zh-CN" kern="100" dirty="0">
                    <a:latin typeface="Georgia" panose="02040502050405020303" pitchFamily="18" charset="0"/>
                    <a:ea typeface="宋体" panose="02010600030101010101" pitchFamily="2" charset="-122"/>
                    <a:cs typeface="Times New Roman" panose="02020603050405020304" pitchFamily="18" charset="0"/>
                  </a:rPr>
                  <a:t>Logit</a:t>
                </a:r>
                <a:r>
                  <a:rPr lang="zh-CN" altLang="zh-CN" kern="100" dirty="0">
                    <a:latin typeface="Georgia" panose="02040502050405020303" pitchFamily="18" charset="0"/>
                    <a:ea typeface="宋体" panose="02010600030101010101" pitchFamily="2" charset="-122"/>
                    <a:cs typeface="Times New Roman" panose="02020603050405020304" pitchFamily="18" charset="0"/>
                  </a:rPr>
                  <a:t>模型进行估计。这是一种可行的做法，但是要求扰动项服从正态或逻辑分布。</a:t>
                </a:r>
                <a:r>
                  <a:rPr lang="en-US" altLang="zh-CN" kern="100" dirty="0">
                    <a:latin typeface="Georgia" panose="02040502050405020303" pitchFamily="18" charset="0"/>
                    <a:ea typeface="宋体" panose="02010600030101010101" pitchFamily="2" charset="-122"/>
                    <a:cs typeface="Times New Roman" panose="02020603050405020304" pitchFamily="18" charset="0"/>
                  </a:rPr>
                  <a:t>MP</a:t>
                </a:r>
                <a:r>
                  <a:rPr lang="zh-CN" altLang="zh-CN" kern="100" dirty="0">
                    <a:latin typeface="Georgia" panose="02040502050405020303" pitchFamily="18" charset="0"/>
                    <a:ea typeface="宋体" panose="02010600030101010101" pitchFamily="2" charset="-122"/>
                    <a:cs typeface="Times New Roman" panose="02020603050405020304" pitchFamily="18" charset="0"/>
                  </a:rPr>
                  <a:t>神经元模型从分类角度出发，无需对模型中扰动项的分布进行假定。</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056681" y="1451113"/>
                <a:ext cx="9478424" cy="3869777"/>
              </a:xfrm>
              <a:prstGeom prst="rect">
                <a:avLst/>
              </a:prstGeom>
              <a:blipFill rotWithShape="1">
                <a:blip r:embed="rId3"/>
                <a:stretch>
                  <a:fillRect l="-386" r="-2958"/>
                </a:stretch>
              </a:blipFill>
            </p:spPr>
            <p:txBody>
              <a:bodyPr/>
              <a:lstStyle/>
              <a:p>
                <a:r>
                  <a:rPr lang="zh-CN" altLang="en-US">
                    <a:noFill/>
                  </a:rPr>
                  <a:t> </a:t>
                </a:r>
              </a:p>
            </p:txBody>
          </p:sp>
        </mc:Fallback>
      </mc:AlternateContent>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4</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一、</a:t>
            </a:r>
            <a:r>
              <a:rPr lang="en-US" altLang="zh-CN" sz="2000" b="1" dirty="0">
                <a:latin typeface="宋体" panose="02010600030101010101" pitchFamily="2" charset="-122"/>
                <a:ea typeface="宋体" panose="02010600030101010101" pitchFamily="2" charset="-122"/>
              </a:rPr>
              <a:t>MP</a:t>
            </a:r>
            <a:r>
              <a:rPr lang="zh-CN" altLang="en-US" sz="2000" b="1" dirty="0">
                <a:latin typeface="宋体" panose="02010600030101010101" pitchFamily="2" charset="-122"/>
                <a:ea typeface="宋体" panose="02010600030101010101" pitchFamily="2" charset="-122"/>
              </a:rPr>
              <a:t>神经元（</a:t>
            </a:r>
            <a:r>
              <a:rPr lang="en-US" altLang="zh-CN" sz="2000" b="1" dirty="0">
                <a:latin typeface="宋体" panose="02010600030101010101" pitchFamily="2" charset="-122"/>
                <a:ea typeface="宋体" panose="02010600030101010101" pitchFamily="2" charset="-122"/>
              </a:rPr>
              <a:t>Neuron</a:t>
            </a:r>
            <a:r>
              <a:rPr lang="zh-CN" altLang="en-US" sz="2000" b="1" dirty="0">
                <a:latin typeface="宋体" panose="02010600030101010101" pitchFamily="2" charset="-122"/>
                <a:ea typeface="宋体" panose="02010600030101010101" pitchFamily="2" charset="-122"/>
              </a:rPr>
              <a:t>）模型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5" name="文本框 14"/>
              <p:cNvSpPr txBox="1"/>
              <p:nvPr/>
            </p:nvSpPr>
            <p:spPr>
              <a:xfrm>
                <a:off x="1056681" y="1451113"/>
                <a:ext cx="9478424" cy="5194820"/>
              </a:xfrm>
              <a:prstGeom prst="rect">
                <a:avLst/>
              </a:prstGeom>
              <a:noFill/>
            </p:spPr>
            <p:txBody>
              <a:bodyPr wrap="square" rtlCol="0">
                <a:spAutoFit/>
              </a:bodyPr>
              <a:lstStyle/>
              <a:p>
                <a:pPr indent="228600">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MP</a:t>
                </a:r>
                <a:r>
                  <a:rPr lang="zh-CN" altLang="zh-CN" kern="100" dirty="0">
                    <a:latin typeface="Georgia" panose="02040502050405020303" pitchFamily="18" charset="0"/>
                    <a:ea typeface="宋体" panose="02010600030101010101" pitchFamily="2" charset="-122"/>
                    <a:cs typeface="Times New Roman" panose="02020603050405020304" pitchFamily="18" charset="0"/>
                  </a:rPr>
                  <a:t>神经元模型由以下部分组成：</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50000"/>
                  </a:lnSpc>
                  <a:buSzPts val="1000"/>
                  <a:buFont typeface="+mj-lt"/>
                  <a:buAutoNum type="romanLcPeriod"/>
                  <a:tabLst>
                    <a:tab pos="4953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输入信号：</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p>
              <a:p>
                <a:pPr marL="342900" lvl="0" indent="-342900">
                  <a:lnSpc>
                    <a:spcPct val="150000"/>
                  </a:lnSpc>
                  <a:buSzPts val="1000"/>
                  <a:buFont typeface="+mj-lt"/>
                  <a:buAutoNum type="romanLcPeriod"/>
                  <a:tabLst>
                    <a:tab pos="4953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权重：每个输入对应一个权重</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，衡量输入的重要程度。</a:t>
                </a:r>
              </a:p>
              <a:p>
                <a:pPr marL="342900" lvl="0" indent="-342900">
                  <a:lnSpc>
                    <a:spcPct val="150000"/>
                  </a:lnSpc>
                  <a:buSzPts val="1000"/>
                  <a:buFont typeface="+mj-lt"/>
                  <a:buAutoNum type="romanLcPeriod"/>
                  <a:tabLst>
                    <a:tab pos="4953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加权求和：计算所有输入信号的加权和</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𝑆</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p>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e>
                    </m:nary>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p>
              <a:p>
                <a:pPr marL="342900" lvl="0" indent="-342900">
                  <a:lnSpc>
                    <a:spcPct val="150000"/>
                  </a:lnSpc>
                  <a:buSzPts val="1000"/>
                  <a:buFont typeface="+mj-lt"/>
                  <a:buAutoNum type="romanLcPeriod"/>
                  <a:tabLst>
                    <a:tab pos="495300" algn="l"/>
                  </a:tabLst>
                </a:pPr>
                <a:r>
                  <a:rPr lang="zh-CN" altLang="zh-CN" kern="100" dirty="0">
                    <a:latin typeface="Georgia" panose="02040502050405020303" pitchFamily="18" charset="0"/>
                    <a:ea typeface="宋体" panose="02010600030101010101" pitchFamily="2" charset="-122"/>
                    <a:cs typeface="Times New Roman" panose="02020603050405020304" pitchFamily="18" charset="0"/>
                  </a:rPr>
                  <a:t>激活函数：将加权和与阈值</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进行比较，产生输出信号：</a:t>
                </a:r>
              </a:p>
              <a:p>
                <a:pPr>
                  <a:lnSpc>
                    <a:spcPct val="150000"/>
                  </a:lnSpc>
                </a:pPr>
                <a14:m>
                  <m:oMathPara xmlns:m="http://schemas.openxmlformats.org/officeDocument/2006/math">
                    <m:oMathParaPr>
                      <m:jc m:val="centerGroup"/>
                    </m:oMathParaPr>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m>
                            <m:mPr>
                              <m:mcs>
                                <m:mc>
                                  <m:mcPr>
                                    <m:count m:val="2"/>
                                    <m:mcJc m:val="center"/>
                                  </m:mcPr>
                                </m:mc>
                              </m:mcs>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e>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𝑆</m:t>
                                </m:r>
                                <m:r>
                                  <a:rPr lang="en-US" altLang="zh-CN" i="1" kern="100">
                                    <a:latin typeface="Cambria Math" panose="02040503050406030204" pitchFamily="18" charset="0"/>
                                    <a:ea typeface="宋体" panose="02010600030101010101" pitchFamily="2" charset="-122"/>
                                    <a:cs typeface="Times New Roman" panose="02020603050405020304" pitchFamily="18" charset="0"/>
                                  </a:rPr>
                                  <m:t>&lt;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e>
                            </m:mr>
                            <m:mr>
                              <m:e>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e>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𝑆</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e>
                            </m:mr>
                          </m:m>
                        </m:e>
                      </m:d>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在上述例子中，激活函数选取的是阶跃函数（</a:t>
                </a:r>
                <a:r>
                  <a:rPr lang="en-US" altLang="zh-CN" kern="100" dirty="0">
                    <a:latin typeface="Georgia" panose="02040502050405020303" pitchFamily="18" charset="0"/>
                    <a:ea typeface="宋体" panose="02010600030101010101" pitchFamily="2" charset="-122"/>
                    <a:cs typeface="Times New Roman" panose="02020603050405020304" pitchFamily="18" charset="0"/>
                  </a:rPr>
                  <a:t>Step Function</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MP</a:t>
                </a:r>
                <a:r>
                  <a:rPr lang="zh-CN" altLang="zh-CN" kern="100" dirty="0">
                    <a:latin typeface="Georgia" panose="02040502050405020303" pitchFamily="18" charset="0"/>
                    <a:ea typeface="宋体" panose="02010600030101010101" pitchFamily="2" charset="-122"/>
                    <a:cs typeface="Times New Roman" panose="02020603050405020304" pitchFamily="18" charset="0"/>
                  </a:rPr>
                  <a:t>神经元能够实现线性分类，例如与（</a:t>
                </a:r>
                <a:r>
                  <a:rPr lang="en-US" altLang="zh-CN" kern="100" dirty="0">
                    <a:latin typeface="Georgia" panose="02040502050405020303" pitchFamily="18" charset="0"/>
                    <a:ea typeface="宋体" panose="02010600030101010101" pitchFamily="2" charset="-122"/>
                    <a:cs typeface="Times New Roman" panose="02020603050405020304" pitchFamily="18" charset="0"/>
                  </a:rPr>
                  <a:t>AND</a:t>
                </a:r>
                <a:r>
                  <a:rPr lang="zh-CN" altLang="zh-CN" kern="100" dirty="0">
                    <a:latin typeface="Georgia" panose="02040502050405020303" pitchFamily="18" charset="0"/>
                    <a:ea typeface="宋体" panose="02010600030101010101" pitchFamily="2" charset="-122"/>
                    <a:cs typeface="Times New Roman" panose="02020603050405020304" pitchFamily="18" charset="0"/>
                  </a:rPr>
                  <a:t>）、或（</a:t>
                </a:r>
                <a:r>
                  <a:rPr lang="en-US" altLang="zh-CN" kern="100" dirty="0">
                    <a:latin typeface="Georgia" panose="02040502050405020303" pitchFamily="18" charset="0"/>
                    <a:ea typeface="宋体" panose="02010600030101010101" pitchFamily="2" charset="-122"/>
                    <a:cs typeface="Times New Roman" panose="02020603050405020304" pitchFamily="18" charset="0"/>
                  </a:rPr>
                  <a:t>OR</a:t>
                </a:r>
                <a:r>
                  <a:rPr lang="zh-CN" altLang="zh-CN" kern="100" dirty="0">
                    <a:latin typeface="Georgia" panose="02040502050405020303" pitchFamily="18" charset="0"/>
                    <a:ea typeface="宋体" panose="02010600030101010101" pitchFamily="2" charset="-122"/>
                    <a:cs typeface="Times New Roman" panose="02020603050405020304" pitchFamily="18" charset="0"/>
                  </a:rPr>
                  <a:t>）和非（</a:t>
                </a:r>
                <a:r>
                  <a:rPr lang="en-US" altLang="zh-CN" kern="100" dirty="0">
                    <a:latin typeface="Georgia" panose="02040502050405020303" pitchFamily="18" charset="0"/>
                    <a:ea typeface="宋体" panose="02010600030101010101" pitchFamily="2" charset="-122"/>
                    <a:cs typeface="Times New Roman" panose="02020603050405020304" pitchFamily="18" charset="0"/>
                  </a:rPr>
                  <a:t>NOT</a:t>
                </a:r>
                <a:r>
                  <a:rPr lang="zh-CN" altLang="zh-CN" kern="100" dirty="0">
                    <a:latin typeface="Georgia" panose="02040502050405020303" pitchFamily="18" charset="0"/>
                    <a:ea typeface="宋体" panose="02010600030101010101" pitchFamily="2" charset="-122"/>
                    <a:cs typeface="Times New Roman" panose="02020603050405020304" pitchFamily="18" charset="0"/>
                  </a:rPr>
                  <a:t>），但是无法处理非线性分类问题，如异或（</a:t>
                </a:r>
                <a:r>
                  <a:rPr lang="en-US" altLang="zh-CN" kern="100" dirty="0">
                    <a:latin typeface="Georgia" panose="02040502050405020303" pitchFamily="18" charset="0"/>
                    <a:ea typeface="宋体" panose="02010600030101010101" pitchFamily="2" charset="-122"/>
                    <a:cs typeface="Times New Roman" panose="02020603050405020304" pitchFamily="18" charset="0"/>
                  </a:rPr>
                  <a:t>XOR</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056681" y="1451113"/>
                <a:ext cx="9478424" cy="5194820"/>
              </a:xfrm>
              <a:prstGeom prst="rect">
                <a:avLst/>
              </a:prstGeom>
              <a:blipFill rotWithShape="1">
                <a:blip r:embed="rId3"/>
                <a:stretch>
                  <a:fillRect l="-514"/>
                </a:stretch>
              </a:blipFill>
            </p:spPr>
            <p:txBody>
              <a:bodyPr/>
              <a:lstStyle/>
              <a:p>
                <a:r>
                  <a:rPr lang="zh-CN" altLang="en-US">
                    <a:noFill/>
                  </a:rPr>
                  <a:t> </a:t>
                </a:r>
              </a:p>
            </p:txBody>
          </p:sp>
        </mc:Fallback>
      </mc:AlternateContent>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40488744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5</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一、</a:t>
            </a:r>
            <a:r>
              <a:rPr lang="en-US" altLang="zh-CN" sz="2000" b="1" dirty="0">
                <a:latin typeface="宋体" panose="02010600030101010101" pitchFamily="2" charset="-122"/>
                <a:ea typeface="宋体" panose="02010600030101010101" pitchFamily="2" charset="-122"/>
              </a:rPr>
              <a:t>MP</a:t>
            </a:r>
            <a:r>
              <a:rPr lang="zh-CN" altLang="en-US" sz="2000" b="1" dirty="0">
                <a:latin typeface="宋体" panose="02010600030101010101" pitchFamily="2" charset="-122"/>
                <a:ea typeface="宋体" panose="02010600030101010101" pitchFamily="2" charset="-122"/>
              </a:rPr>
              <a:t>神经元（</a:t>
            </a:r>
            <a:r>
              <a:rPr lang="en-US" altLang="zh-CN" sz="2000" b="1" dirty="0">
                <a:latin typeface="宋体" panose="02010600030101010101" pitchFamily="2" charset="-122"/>
                <a:ea typeface="宋体" panose="02010600030101010101" pitchFamily="2" charset="-122"/>
              </a:rPr>
              <a:t>Neuron</a:t>
            </a:r>
            <a:r>
              <a:rPr lang="zh-CN" altLang="en-US" sz="2000" b="1" dirty="0">
                <a:latin typeface="宋体" panose="02010600030101010101" pitchFamily="2" charset="-122"/>
                <a:ea typeface="宋体" panose="02010600030101010101" pitchFamily="2" charset="-122"/>
              </a:rPr>
              <a:t>）模型 </a:t>
            </a:r>
            <a:endParaRPr lang="en-US" altLang="zh-CN" sz="2000" b="1" dirty="0">
              <a:latin typeface="宋体" panose="02010600030101010101" pitchFamily="2" charset="-122"/>
              <a:ea typeface="宋体" panose="02010600030101010101" pitchFamily="2" charset="-122"/>
            </a:endParaRPr>
          </a:p>
        </p:txBody>
      </p:sp>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pic>
        <p:nvPicPr>
          <p:cNvPr id="10" name="内容占位符 3">
            <a:extLst>
              <a:ext uri="{FF2B5EF4-FFF2-40B4-BE49-F238E27FC236}">
                <a16:creationId xmlns:a16="http://schemas.microsoft.com/office/drawing/2014/main" id="{BFE3D46A-DE32-F67A-4B68-61CBFE37CE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113" y="1169160"/>
            <a:ext cx="3992454" cy="4622482"/>
          </a:xfrm>
          <a:prstGeom prst="rect">
            <a:avLst/>
          </a:prstGeom>
          <a:noFill/>
          <a:ln>
            <a:noFill/>
          </a:ln>
        </p:spPr>
      </p:pic>
      <p:sp>
        <p:nvSpPr>
          <p:cNvPr id="4" name="TextBox 3"/>
          <p:cNvSpPr txBox="1"/>
          <p:nvPr/>
        </p:nvSpPr>
        <p:spPr>
          <a:xfrm>
            <a:off x="5655365" y="1972917"/>
            <a:ext cx="4055165" cy="1754326"/>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Georgia" panose="02040502050405020303" pitchFamily="18" charset="0"/>
                <a:ea typeface="宋体" panose="02010600030101010101" pitchFamily="2" charset="-122"/>
                <a:cs typeface="Times New Roman" panose="02020603050405020304" pitchFamily="18" charset="0"/>
              </a:rPr>
              <a:t>左图</a:t>
            </a:r>
            <a:r>
              <a:rPr lang="zh-CN" altLang="zh-CN" dirty="0">
                <a:latin typeface="Georgia" panose="02040502050405020303" pitchFamily="18" charset="0"/>
                <a:ea typeface="宋体" panose="02010600030101010101" pitchFamily="2" charset="-122"/>
                <a:cs typeface="Times New Roman" panose="02020603050405020304" pitchFamily="18" charset="0"/>
              </a:rPr>
              <a:t>展示了一组能够实现与、或和非逻辑运算的权重以及阈值。这三种属于线性分类问题。但是对于非线性分类（如异或），我们无法找到一组权重和阈值去实现。</a:t>
            </a:r>
            <a:r>
              <a:rPr lang="zh-CN" altLang="zh-CN" sz="1100" dirty="0"/>
              <a:t> </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488744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6</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二、感知机（</a:t>
            </a:r>
            <a:r>
              <a:rPr lang="en-US" altLang="zh-CN" sz="2000" b="1" dirty="0">
                <a:latin typeface="宋体" panose="02010600030101010101" pitchFamily="2" charset="-122"/>
                <a:ea typeface="宋体" panose="02010600030101010101" pitchFamily="2" charset="-122"/>
              </a:rPr>
              <a:t>Perceptron</a:t>
            </a:r>
            <a:r>
              <a:rPr lang="zh-CN" altLang="en-US" sz="2000" b="1" dirty="0">
                <a:latin typeface="宋体" panose="02010600030101010101" pitchFamily="2" charset="-122"/>
                <a:ea typeface="宋体" panose="02010600030101010101" pitchFamily="2" charset="-122"/>
              </a:rPr>
              <a:t>）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5" name="文本框 14"/>
              <p:cNvSpPr txBox="1"/>
              <p:nvPr/>
            </p:nvSpPr>
            <p:spPr>
              <a:xfrm>
                <a:off x="1056681" y="1451113"/>
                <a:ext cx="8291071" cy="32897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latin typeface="Georgia" panose="02040502050405020303" pitchFamily="18" charset="0"/>
                    <a:ea typeface="宋体" panose="02010600030101010101" pitchFamily="2" charset="-122"/>
                    <a:cs typeface="Times New Roman" panose="02020603050405020304" pitchFamily="18" charset="0"/>
                  </a:rPr>
                  <a:t> MP</a:t>
                </a:r>
                <a:r>
                  <a:rPr lang="zh-CN" altLang="zh-CN" dirty="0">
                    <a:latin typeface="Georgia" panose="02040502050405020303" pitchFamily="18" charset="0"/>
                    <a:ea typeface="宋体" panose="02010600030101010101" pitchFamily="2" charset="-122"/>
                    <a:cs typeface="Times New Roman" panose="02020603050405020304" pitchFamily="18" charset="0"/>
                  </a:rPr>
                  <a:t>神经元模型并没有参数学习的过程，即权重和阈值该如何确定并非通过数据生成。感知机是弗兰克</a:t>
                </a:r>
                <a:r>
                  <a:rPr lang="en-US" altLang="zh-CN" dirty="0">
                    <a:latin typeface="Georgia" panose="02040502050405020303" pitchFamily="18" charset="0"/>
                    <a:ea typeface="宋体" panose="02010600030101010101" pitchFamily="2" charset="-122"/>
                    <a:cs typeface="Times New Roman" panose="02020603050405020304" pitchFamily="18" charset="0"/>
                  </a:rPr>
                  <a:t>·</a:t>
                </a:r>
                <a:r>
                  <a:rPr lang="zh-CN" altLang="zh-CN" dirty="0">
                    <a:latin typeface="Georgia" panose="02040502050405020303" pitchFamily="18" charset="0"/>
                    <a:ea typeface="宋体" panose="02010600030101010101" pitchFamily="2" charset="-122"/>
                    <a:cs typeface="Times New Roman" panose="02020603050405020304" pitchFamily="18" charset="0"/>
                  </a:rPr>
                  <a:t>罗森布拉特（</a:t>
                </a:r>
                <a:r>
                  <a:rPr lang="en-US" altLang="zh-CN" dirty="0">
                    <a:latin typeface="Georgia" panose="02040502050405020303" pitchFamily="18" charset="0"/>
                    <a:ea typeface="宋体" panose="02010600030101010101" pitchFamily="2" charset="-122"/>
                    <a:cs typeface="Times New Roman" panose="02020603050405020304" pitchFamily="18" charset="0"/>
                  </a:rPr>
                  <a:t>Frank Rosenblatt</a:t>
                </a:r>
                <a:r>
                  <a:rPr lang="zh-CN" altLang="zh-CN" dirty="0">
                    <a:latin typeface="Georgia" panose="02040502050405020303" pitchFamily="18" charset="0"/>
                    <a:ea typeface="宋体" panose="02010600030101010101" pitchFamily="2" charset="-122"/>
                    <a:cs typeface="Times New Roman" panose="02020603050405020304" pitchFamily="18" charset="0"/>
                  </a:rPr>
                  <a:t>）在</a:t>
                </a:r>
                <a:r>
                  <a:rPr lang="en-US" altLang="zh-CN" dirty="0">
                    <a:latin typeface="Georgia" panose="02040502050405020303" pitchFamily="18" charset="0"/>
                    <a:ea typeface="宋体" panose="02010600030101010101" pitchFamily="2" charset="-122"/>
                    <a:cs typeface="Times New Roman" panose="02020603050405020304" pitchFamily="18" charset="0"/>
                  </a:rPr>
                  <a:t>1958</a:t>
                </a:r>
                <a:r>
                  <a:rPr lang="zh-CN" altLang="zh-CN" dirty="0">
                    <a:latin typeface="Georgia" panose="02040502050405020303" pitchFamily="18" charset="0"/>
                    <a:ea typeface="宋体" panose="02010600030101010101" pitchFamily="2" charset="-122"/>
                    <a:cs typeface="Times New Roman" panose="02020603050405020304" pitchFamily="18" charset="0"/>
                  </a:rPr>
                  <a:t>年提出的一种神经网络模型，是</a:t>
                </a:r>
                <a:r>
                  <a:rPr lang="en-US" altLang="zh-CN" dirty="0">
                    <a:latin typeface="Georgia" panose="02040502050405020303" pitchFamily="18" charset="0"/>
                    <a:ea typeface="宋体" panose="02010600030101010101" pitchFamily="2" charset="-122"/>
                    <a:cs typeface="Times New Roman" panose="02020603050405020304" pitchFamily="18" charset="0"/>
                  </a:rPr>
                  <a:t>MP</a:t>
                </a:r>
                <a:r>
                  <a:rPr lang="zh-CN" altLang="zh-CN" dirty="0">
                    <a:latin typeface="Georgia" panose="02040502050405020303" pitchFamily="18" charset="0"/>
                    <a:ea typeface="宋体" panose="02010600030101010101" pitchFamily="2" charset="-122"/>
                    <a:cs typeface="Times New Roman" panose="02020603050405020304" pitchFamily="18" charset="0"/>
                  </a:rPr>
                  <a:t>神经元模型的扩展。感知机通过引入损失函数，提出了参数学习的概念，被认为是最初的神经网络模型。</a:t>
                </a:r>
                <a:r>
                  <a:rPr lang="zh-CN" altLang="zh-CN" sz="1100" dirty="0"/>
                  <a:t> </a:t>
                </a:r>
                <a:endParaRPr lang="en-US" altLang="zh-CN" sz="1100" dirty="0"/>
              </a:p>
              <a:p>
                <a:pPr marL="285750" indent="-285750">
                  <a:lnSpc>
                    <a:spcPct val="150000"/>
                  </a:lnSpc>
                  <a:buFont typeface="Arial" panose="020B0604020202020204" pitchFamily="34" charset="0"/>
                  <a:buChar char="•"/>
                </a:pPr>
                <a:r>
                  <a:rPr lang="en-US" altLang="zh-CN" kern="100" dirty="0">
                    <a:latin typeface="Georgia" panose="02040502050405020303" pitchFamily="18" charset="0"/>
                    <a:ea typeface="宋体" panose="02010600030101010101" pitchFamily="2" charset="-122"/>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感知机的目标是通过数据驱动来学习模型中的参数</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，使得所有样本</a:t>
                </a:r>
                <a14:m>
                  <m:oMath xmlns:m="http://schemas.openxmlformats.org/officeDocument/2006/math">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e>
                        </m:d>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宋体" panose="02010600030101010101" pitchFamily="2" charset="-122"/>
                            <a:cs typeface="Times New Roman" panose="02020603050405020304" pitchFamily="18" charset="0"/>
                          </a:rPr>
                          <m:t>𝑛</m:t>
                        </m:r>
                      </m:sup>
                    </m:sSubSup>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满足</a:t>
                </a:r>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algn="ctr">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      </a:t>
                </a:r>
                <a:r>
                  <a:rPr lang="en-US" altLang="zh-CN" kern="100" dirty="0">
                    <a:latin typeface="DengXian" panose="02010600030101010101" pitchFamily="2" charset="-122"/>
                    <a:ea typeface="DengXian" panose="02010600030101010101" pitchFamily="2" charset="-122"/>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≥0,   ∀</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𝑛</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056681" y="1451113"/>
                <a:ext cx="8291071" cy="3289747"/>
              </a:xfrm>
              <a:prstGeom prst="rect">
                <a:avLst/>
              </a:prstGeom>
              <a:blipFill rotWithShape="1">
                <a:blip r:embed="rId3"/>
                <a:stretch>
                  <a:fillRect l="-441" r="-515"/>
                </a:stretch>
              </a:blipFill>
            </p:spPr>
            <p:txBody>
              <a:bodyPr/>
              <a:lstStyle/>
              <a:p>
                <a:r>
                  <a:rPr lang="zh-CN" altLang="en-US">
                    <a:noFill/>
                  </a:rPr>
                  <a:t> </a:t>
                </a:r>
              </a:p>
            </p:txBody>
          </p:sp>
        </mc:Fallback>
      </mc:AlternateContent>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40488744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7</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二、感知机（</a:t>
            </a:r>
            <a:r>
              <a:rPr lang="en-US" altLang="zh-CN" sz="2000" b="1" dirty="0">
                <a:latin typeface="宋体" panose="02010600030101010101" pitchFamily="2" charset="-122"/>
                <a:ea typeface="宋体" panose="02010600030101010101" pitchFamily="2" charset="-122"/>
              </a:rPr>
              <a:t>Perceptron</a:t>
            </a:r>
            <a:r>
              <a:rPr lang="zh-CN" altLang="en-US" sz="2000" b="1" dirty="0">
                <a:latin typeface="宋体" panose="02010600030101010101" pitchFamily="2" charset="-122"/>
                <a:ea typeface="宋体" panose="02010600030101010101" pitchFamily="2" charset="-122"/>
              </a:rPr>
              <a:t>）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5" name="文本框 14"/>
              <p:cNvSpPr txBox="1"/>
              <p:nvPr/>
            </p:nvSpPr>
            <p:spPr>
              <a:xfrm>
                <a:off x="1068000" y="1222513"/>
                <a:ext cx="9478424" cy="5163080"/>
              </a:xfrm>
              <a:prstGeom prst="rect">
                <a:avLst/>
              </a:prstGeom>
              <a:noFill/>
            </p:spPr>
            <p:txBody>
              <a:bodyPr wrap="square" rtlCol="0">
                <a:spAutoFit/>
              </a:bodyPr>
              <a:lstStyle/>
              <a:p>
                <a:pPr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接下来我们给出感知机对于参数学习的基本算法。</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lvl="0"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感知机的基本算法</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lvl="0" algn="just">
                  <a:lnSpc>
                    <a:spcPct val="150000"/>
                  </a:lnSpc>
                </a:pPr>
                <a:r>
                  <a:rPr lang="en-US" altLang="zh-CN" kern="100" dirty="0" err="1">
                    <a:latin typeface="Georgia" panose="02040502050405020303" pitchFamily="18" charset="0"/>
                    <a:ea typeface="宋体" panose="02010600030101010101" pitchFamily="2" charset="-122"/>
                    <a:cs typeface="Times New Roman" panose="02020603050405020304" pitchFamily="18" charset="0"/>
                  </a:rPr>
                  <a:t>i</a:t>
                </a:r>
                <a:r>
                  <a:rPr lang="en-US" altLang="zh-CN" kern="100" dirty="0">
                    <a:latin typeface="Georgia" panose="02040502050405020303" pitchFamily="18" charset="0"/>
                    <a:ea typeface="宋体" panose="02010600030101010101" pitchFamily="2" charset="-122"/>
                    <a:cs typeface="Times New Roman" panose="02020603050405020304" pitchFamily="18" charset="0"/>
                  </a:rPr>
                  <a:t>. </a:t>
                </a:r>
                <a:r>
                  <a:rPr lang="zh-CN" altLang="zh-CN" kern="100" dirty="0">
                    <a:latin typeface="Georgia" panose="02040502050405020303" pitchFamily="18" charset="0"/>
                    <a:ea typeface="宋体" panose="02010600030101010101" pitchFamily="2" charset="-122"/>
                    <a:cs typeface="Times New Roman" panose="02020603050405020304" pitchFamily="18" charset="0"/>
                  </a:rPr>
                  <a:t>假设输入数据为</a:t>
                </a:r>
                <a14:m>
                  <m:oMath xmlns:m="http://schemas.openxmlformats.org/officeDocument/2006/math">
                    <m:sSubSup>
                      <m:sSub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SupPr>
                      <m:e>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e>
                        </m:d>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i="1" kern="100">
                            <a:latin typeface="Cambria Math" panose="02040503050406030204" pitchFamily="18" charset="0"/>
                            <a:ea typeface="宋体" panose="02010600030101010101" pitchFamily="2" charset="-122"/>
                            <a:cs typeface="Times New Roman" panose="02020603050405020304" pitchFamily="18" charset="0"/>
                          </a:rPr>
                          <m:t>𝑛</m:t>
                        </m:r>
                      </m:sup>
                    </m:sSubSup>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ea typeface="宋体" panose="02010600030101010101" pitchFamily="2" charset="-122"/>
                            <a:cs typeface="Times New Roman" panose="02020603050405020304" pitchFamily="18" charset="0"/>
                          </a:rPr>
                          <m:t>−1,1</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。目标是找到一组参数</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满足</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≥0,   ∀</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𝑛</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lvl="0" algn="just">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ii. </a:t>
                </a:r>
                <a:r>
                  <a:rPr lang="zh-CN" altLang="zh-CN" kern="100" dirty="0">
                    <a:latin typeface="Georgia" panose="02040502050405020303" pitchFamily="18" charset="0"/>
                    <a:ea typeface="宋体" panose="02010600030101010101" pitchFamily="2" charset="-122"/>
                    <a:cs typeface="Times New Roman" panose="02020603050405020304" pitchFamily="18" charset="0"/>
                  </a:rPr>
                  <a:t>对于错误分类的样本（即</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&lt;0</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的样本），定义感知机的损失函数（</a:t>
                </a:r>
                <a:r>
                  <a:rPr lang="en-US" altLang="zh-CN" kern="100" dirty="0">
                    <a:latin typeface="Georgia" panose="02040502050405020303" pitchFamily="18" charset="0"/>
                    <a:ea typeface="宋体" panose="02010600030101010101" pitchFamily="2" charset="-122"/>
                    <a:cs typeface="Times New Roman" panose="02020603050405020304" pitchFamily="18" charset="0"/>
                  </a:rPr>
                  <a:t>Loss Function</a:t>
                </a:r>
                <a:r>
                  <a:rPr lang="zh-CN" altLang="zh-CN" kern="100" dirty="0">
                    <a:latin typeface="Georgia" panose="02040502050405020303" pitchFamily="18" charset="0"/>
                    <a:ea typeface="宋体" panose="02010600030101010101" pitchFamily="2" charset="-122"/>
                    <a:cs typeface="Times New Roman" panose="02020603050405020304" pitchFamily="18" charset="0"/>
                  </a:rPr>
                  <a:t>）为：</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1143000" indent="0" algn="just">
                  <a:lnSpc>
                    <a:spcPct val="150000"/>
                  </a:lnSpc>
                  <a:buNone/>
                </a:pPr>
                <a14:m>
                  <m:oMathPara xmlns:m="http://schemas.openxmlformats.org/officeDocument/2006/math">
                    <m:oMathParaPr>
                      <m:jc m:val="centerGroup"/>
                    </m:oMathParaPr>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𝐿</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supHide m:val="on"/>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𝑀</m:t>
                          </m:r>
                        </m:sub>
                        <m:sup/>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e>
                          </m:d>
                        </m:e>
                      </m:nary>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1143000" indent="0" algn="just">
                  <a:lnSpc>
                    <a:spcPct val="150000"/>
                  </a:lnSpc>
                  <a:buNone/>
                </a:pPr>
                <a:r>
                  <a:rPr lang="zh-CN" altLang="zh-CN" kern="100" dirty="0">
                    <a:latin typeface="Georgia" panose="02040502050405020303"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𝑀</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表示所有错误分类样本的集合。</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068000" y="1222513"/>
                <a:ext cx="9478424" cy="5163080"/>
              </a:xfrm>
              <a:prstGeom prst="rect">
                <a:avLst/>
              </a:prstGeom>
              <a:blipFill rotWithShape="1">
                <a:blip r:embed="rId3"/>
                <a:stretch>
                  <a:fillRect l="-514" r="-579"/>
                </a:stretch>
              </a:blipFill>
            </p:spPr>
            <p:txBody>
              <a:bodyPr/>
              <a:lstStyle/>
              <a:p>
                <a:r>
                  <a:rPr lang="zh-CN" altLang="en-US">
                    <a:noFill/>
                  </a:rPr>
                  <a:t> </a:t>
                </a:r>
              </a:p>
            </p:txBody>
          </p:sp>
        </mc:Fallback>
      </mc:AlternateContent>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5416720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p:cNvSpPr>
            <a:spLocks noGrp="1"/>
          </p:cNvSpPr>
          <p:nvPr>
            <p:ph type="sldNum" sz="quarter" idx="12"/>
          </p:nvPr>
        </p:nvSpPr>
        <p:spPr/>
        <p:txBody>
          <a:bodyPr/>
          <a:lstStyle/>
          <a:p>
            <a:fld id="{9A982382-F6B4-4EC2-9F0F-B07E9E2FB8D5}" type="slidenum">
              <a:rPr lang="zh-CN" altLang="en-US" smtClean="0"/>
              <a:t>8</a:t>
            </a:fld>
            <a:endParaRPr lang="zh-CN" altLang="en-US"/>
          </a:p>
        </p:txBody>
      </p:sp>
      <p:cxnSp>
        <p:nvCxnSpPr>
          <p:cNvPr id="3" name="直接连接符 2"/>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二、感知机（</a:t>
            </a:r>
            <a:r>
              <a:rPr lang="en-US" altLang="zh-CN" sz="2000" b="1" dirty="0">
                <a:latin typeface="宋体" panose="02010600030101010101" pitchFamily="2" charset="-122"/>
                <a:ea typeface="宋体" panose="02010600030101010101" pitchFamily="2" charset="-122"/>
              </a:rPr>
              <a:t>Perceptron</a:t>
            </a:r>
            <a:r>
              <a:rPr lang="zh-CN" altLang="en-US" sz="2000" b="1" dirty="0">
                <a:latin typeface="宋体" panose="02010600030101010101" pitchFamily="2" charset="-122"/>
                <a:ea typeface="宋体" panose="02010600030101010101" pitchFamily="2" charset="-122"/>
              </a:rPr>
              <a:t>）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15" name="文本框 14"/>
              <p:cNvSpPr txBox="1"/>
              <p:nvPr/>
            </p:nvSpPr>
            <p:spPr>
              <a:xfrm>
                <a:off x="1056681" y="1451113"/>
                <a:ext cx="9478424" cy="3130024"/>
              </a:xfrm>
              <a:prstGeom prst="rect">
                <a:avLst/>
              </a:prstGeom>
              <a:noFill/>
            </p:spPr>
            <p:txBody>
              <a:bodyPr wrap="square" rtlCol="0">
                <a:spAutoFit/>
              </a:bodyPr>
              <a:lstStyle/>
              <a:p>
                <a:pPr lvl="0" algn="just">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iii. </a:t>
                </a:r>
                <a:r>
                  <a:rPr lang="zh-CN" altLang="zh-CN" kern="100" dirty="0">
                    <a:latin typeface="Georgia" panose="02040502050405020303" pitchFamily="18" charset="0"/>
                    <a:ea typeface="宋体" panose="02010600030101010101" pitchFamily="2" charset="-122"/>
                    <a:cs typeface="Times New Roman" panose="02020603050405020304" pitchFamily="18" charset="0"/>
                  </a:rPr>
                  <a:t>感知机采用梯度下降算法进行优化，其迭代规则为：</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1143000" indent="266700" algn="just">
                  <a:lnSpc>
                    <a:spcPct val="150000"/>
                  </a:lnSpc>
                </a:pPr>
                <a14:m>
                  <m:oMathPara xmlns:m="http://schemas.openxmlformats.org/officeDocument/2006/math">
                    <m:oMathParaPr>
                      <m:jc m:val="centerGroup"/>
                    </m:oMathParaPr>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𝑗</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𝜂</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𝑗𝑖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𝑗</m:t>
                      </m:r>
                      <m:r>
                        <a:rPr lang="en-US" altLang="zh-CN" i="1" kern="100">
                          <a:latin typeface="Cambria Math" panose="02040503050406030204" pitchFamily="18" charset="0"/>
                          <a:ea typeface="宋体" panose="02010600030101010101" pitchFamily="2" charset="-122"/>
                          <a:cs typeface="Times New Roman" panose="02020603050405020304" pitchFamily="18" charset="0"/>
                        </a:rPr>
                        <m:t>=1,2,…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𝑝</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1143000" indent="266700" algn="just">
                  <a:lnSpc>
                    <a:spcPct val="150000"/>
                  </a:lnSpc>
                </a:pPr>
                <a14:m>
                  <m:oMathPara xmlns:m="http://schemas.openxmlformats.org/officeDocument/2006/math">
                    <m:oMathParaPr>
                      <m:jc m:val="centerGroup"/>
                    </m:oMathParaPr>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𝜃</m:t>
                      </m:r>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𝜂</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1143000" indent="266700" algn="just">
                  <a:lnSpc>
                    <a:spcPct val="150000"/>
                  </a:lnSpc>
                </a:pPr>
                <a:r>
                  <a:rPr lang="zh-CN" altLang="zh-CN" kern="100" dirty="0">
                    <a:latin typeface="Georgia" panose="02040502050405020303"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i="1" kern="100">
                        <a:latin typeface="Cambria Math" panose="02040503050406030204" pitchFamily="18" charset="0"/>
                        <a:ea typeface="宋体" panose="02010600030101010101" pitchFamily="2" charset="-122"/>
                        <a:cs typeface="Times New Roman" panose="02020603050405020304" pitchFamily="18" charset="0"/>
                      </a:rPr>
                      <m:t>𝜂</m:t>
                    </m:r>
                    <m:r>
                      <a:rPr lang="en-US" altLang="zh-CN" i="1" kern="100">
                        <a:latin typeface="Cambria Math" panose="02040503050406030204" pitchFamily="18" charset="0"/>
                        <a:ea typeface="宋体" panose="02010600030101010101" pitchFamily="2" charset="-122"/>
                        <a:cs typeface="Times New Roman" panose="02020603050405020304" pitchFamily="18" charset="0"/>
                      </a:rPr>
                      <m:t>&gt;0</m:t>
                    </m:r>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表示学习率（</a:t>
                </a:r>
                <a:r>
                  <a:rPr lang="en-US" altLang="zh-CN" kern="100" dirty="0">
                    <a:latin typeface="Georgia" panose="02040502050405020303" pitchFamily="18" charset="0"/>
                    <a:ea typeface="宋体" panose="02010600030101010101" pitchFamily="2" charset="-122"/>
                    <a:cs typeface="Times New Roman" panose="02020603050405020304" pitchFamily="18" charset="0"/>
                  </a:rPr>
                  <a:t>Learning Rate</a:t>
                </a:r>
                <a:r>
                  <a:rPr lang="zh-CN" altLang="zh-CN" kern="100" dirty="0">
                    <a:latin typeface="Georgia" panose="02040502050405020303" pitchFamily="18" charset="0"/>
                    <a:ea typeface="宋体" panose="02010600030101010101" pitchFamily="2" charset="-122"/>
                    <a:cs typeface="Times New Roman" panose="02020603050405020304" pitchFamily="18" charset="0"/>
                  </a:rPr>
                  <a:t>），</a:t>
                </a:r>
                <a14:m>
                  <m:oMath xmlns:m="http://schemas.openxmlformats.org/officeDocument/2006/math">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𝑦</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r>
                              <a:rPr lang="en-US" altLang="zh-CN" i="1" kern="10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𝑝𝑖</m:t>
                            </m:r>
                          </m:sub>
                        </m:sSub>
                      </m:e>
                    </m:d>
                  </m:oMath>
                </a14:m>
                <a:r>
                  <a:rPr lang="zh-CN" altLang="zh-CN" kern="100" dirty="0">
                    <a:latin typeface="Georgia" panose="02040502050405020303" pitchFamily="18" charset="0"/>
                    <a:ea typeface="宋体" panose="02010600030101010101" pitchFamily="2" charset="-122"/>
                    <a:cs typeface="Times New Roman" panose="02020603050405020304" pitchFamily="18" charset="0"/>
                  </a:rPr>
                  <a:t>是当前错误分类的样本。</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lvl="0" algn="just">
                  <a:lnSpc>
                    <a:spcPct val="150000"/>
                  </a:lnSpc>
                </a:pPr>
                <a:r>
                  <a:rPr lang="en-US" altLang="zh-CN" kern="100" dirty="0">
                    <a:latin typeface="Georgia" panose="02040502050405020303" pitchFamily="18" charset="0"/>
                    <a:ea typeface="宋体" panose="02010600030101010101" pitchFamily="2" charset="-122"/>
                    <a:cs typeface="Times New Roman" panose="02020603050405020304" pitchFamily="18" charset="0"/>
                  </a:rPr>
                  <a:t>iv. </a:t>
                </a:r>
                <a:r>
                  <a:rPr lang="zh-CN" altLang="zh-CN" kern="100" dirty="0">
                    <a:latin typeface="Georgia" panose="02040502050405020303" pitchFamily="18" charset="0"/>
                    <a:ea typeface="宋体" panose="02010600030101010101" pitchFamily="2" charset="-122"/>
                    <a:cs typeface="Times New Roman" panose="02020603050405020304" pitchFamily="18" charset="0"/>
                  </a:rPr>
                  <a:t>重复步骤（</a:t>
                </a:r>
                <a:r>
                  <a:rPr lang="en-US" altLang="zh-CN" kern="100" dirty="0">
                    <a:latin typeface="Georgia" panose="02040502050405020303" pitchFamily="18" charset="0"/>
                    <a:ea typeface="宋体" panose="02010600030101010101" pitchFamily="2" charset="-122"/>
                    <a:cs typeface="Times New Roman" panose="02020603050405020304" pitchFamily="18" charset="0"/>
                  </a:rPr>
                  <a:t>iii</a:t>
                </a:r>
                <a:r>
                  <a:rPr lang="zh-CN" altLang="zh-CN" kern="100" dirty="0">
                    <a:latin typeface="Georgia" panose="02040502050405020303" pitchFamily="18" charset="0"/>
                    <a:ea typeface="宋体" panose="02010600030101010101" pitchFamily="2" charset="-122"/>
                    <a:cs typeface="Times New Roman" panose="02020603050405020304" pitchFamily="18" charset="0"/>
                  </a:rPr>
                  <a:t>），直至所有样本分类正确。</a:t>
                </a:r>
                <a:endParaRPr lang="zh-CN" altLang="zh-CN" kern="100" dirty="0">
                  <a:latin typeface="DengXian" panose="02010600030101010101" pitchFamily="2" charset="-122"/>
                  <a:ea typeface="DengXian" panose="02010600030101010101" pitchFamily="2" charset="-122"/>
                  <a:cs typeface="Times New Roman" panose="02020603050405020304" pitchFamily="18" charset="0"/>
                </a:endParaRPr>
              </a:p>
              <a:p>
                <a:pPr marL="342900" lvl="0" indent="266700" algn="just" defTabSz="457200">
                  <a:lnSpc>
                    <a:spcPct val="160000"/>
                  </a:lnSpc>
                  <a:spcBef>
                    <a:spcPct val="20000"/>
                  </a:spcBef>
                  <a:buFont typeface="Arial"/>
                  <a:buChar char="•"/>
                </a:pPr>
                <a:endParaRPr lang="zh-CN"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1056681" y="1451113"/>
                <a:ext cx="9478424" cy="3130024"/>
              </a:xfrm>
              <a:prstGeom prst="rect">
                <a:avLst/>
              </a:prstGeom>
              <a:blipFill rotWithShape="1">
                <a:blip r:embed="rId3"/>
                <a:stretch>
                  <a:fillRect l="-514" r="-579"/>
                </a:stretch>
              </a:blipFill>
            </p:spPr>
            <p:txBody>
              <a:bodyPr/>
              <a:lstStyle/>
              <a:p>
                <a:r>
                  <a:rPr lang="zh-CN" altLang="en-US">
                    <a:noFill/>
                  </a:rPr>
                  <a:t> </a:t>
                </a:r>
              </a:p>
            </p:txBody>
          </p:sp>
        </mc:Fallback>
      </mc:AlternateContent>
      <p:sp>
        <p:nvSpPr>
          <p:cNvPr id="16" name="文本框 15"/>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5416720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BD7DB-A2CB-25D8-E26B-4FF0AA5E9D31}"/>
            </a:ext>
          </a:extLst>
        </p:cNvPr>
        <p:cNvGrpSpPr/>
        <p:nvPr/>
      </p:nvGrpSpPr>
      <p:grpSpPr>
        <a:xfrm>
          <a:off x="0" y="0"/>
          <a:ext cx="0" cy="0"/>
          <a:chOff x="0" y="0"/>
          <a:chExt cx="0" cy="0"/>
        </a:xfrm>
      </p:grpSpPr>
      <p:sp>
        <p:nvSpPr>
          <p:cNvPr id="7" name="文本框 6">
            <a:extLst>
              <a:ext uri="{FF2B5EF4-FFF2-40B4-BE49-F238E27FC236}">
                <a16:creationId xmlns:a16="http://schemas.microsoft.com/office/drawing/2014/main" id="{63A59DFA-C889-578D-8FF3-71F59E3C0019}"/>
              </a:ext>
            </a:extLst>
          </p:cNvPr>
          <p:cNvSpPr txBox="1"/>
          <p:nvPr/>
        </p:nvSpPr>
        <p:spPr>
          <a:xfrm>
            <a:off x="4361466" y="4105794"/>
            <a:ext cx="3671540" cy="461665"/>
          </a:xfrm>
          <a:prstGeom prst="rect">
            <a:avLst/>
          </a:prstGeom>
          <a:noFill/>
        </p:spPr>
        <p:txBody>
          <a:bodyPr wrap="square" rtlCol="0">
            <a:spAutoFit/>
          </a:bodyPr>
          <a:lstStyle/>
          <a:p>
            <a:pPr algn="ctr"/>
            <a:r>
              <a:rPr lang="en-US" altLang="zh-CN" sz="2400" b="1" dirty="0">
                <a:solidFill>
                  <a:schemeClr val="bg1"/>
                </a:solidFill>
                <a:latin typeface="华文楷体" panose="02010600040101010101" pitchFamily="2" charset="-122"/>
                <a:ea typeface="华文楷体" panose="02010600040101010101" pitchFamily="2" charset="-122"/>
              </a:rPr>
              <a:t>2025</a:t>
            </a:r>
            <a:r>
              <a:rPr lang="zh-CN" altLang="en-US" sz="2400" b="1" dirty="0">
                <a:solidFill>
                  <a:schemeClr val="bg1"/>
                </a:solidFill>
                <a:latin typeface="华文楷体" panose="02010600040101010101" pitchFamily="2" charset="-122"/>
                <a:ea typeface="华文楷体" panose="02010600040101010101" pitchFamily="2" charset="-122"/>
              </a:rPr>
              <a:t>年</a:t>
            </a:r>
            <a:r>
              <a:rPr lang="en-US" altLang="zh-CN" sz="2400" b="1" dirty="0">
                <a:solidFill>
                  <a:schemeClr val="bg1"/>
                </a:solidFill>
                <a:latin typeface="华文楷体" panose="02010600040101010101" pitchFamily="2" charset="-122"/>
                <a:ea typeface="华文楷体" panose="02010600040101010101" pitchFamily="2" charset="-122"/>
              </a:rPr>
              <a:t>7</a:t>
            </a:r>
            <a:r>
              <a:rPr lang="zh-CN" altLang="en-US" sz="2400" b="1" dirty="0">
                <a:solidFill>
                  <a:schemeClr val="bg1"/>
                </a:solidFill>
                <a:latin typeface="华文楷体" panose="02010600040101010101" pitchFamily="2" charset="-122"/>
                <a:ea typeface="华文楷体" panose="02010600040101010101" pitchFamily="2" charset="-122"/>
              </a:rPr>
              <a:t>月</a:t>
            </a:r>
          </a:p>
        </p:txBody>
      </p:sp>
      <p:sp>
        <p:nvSpPr>
          <p:cNvPr id="2" name="灯片编号占位符 1">
            <a:extLst>
              <a:ext uri="{FF2B5EF4-FFF2-40B4-BE49-F238E27FC236}">
                <a16:creationId xmlns:a16="http://schemas.microsoft.com/office/drawing/2014/main" id="{973D7941-7B00-B67B-5435-3F05EF0B4BA7}"/>
              </a:ext>
            </a:extLst>
          </p:cNvPr>
          <p:cNvSpPr>
            <a:spLocks noGrp="1"/>
          </p:cNvSpPr>
          <p:nvPr>
            <p:ph type="sldNum" sz="quarter" idx="12"/>
          </p:nvPr>
        </p:nvSpPr>
        <p:spPr/>
        <p:txBody>
          <a:bodyPr/>
          <a:lstStyle/>
          <a:p>
            <a:fld id="{9A982382-F6B4-4EC2-9F0F-B07E9E2FB8D5}" type="slidenum">
              <a:rPr lang="zh-CN" altLang="en-US" smtClean="0"/>
              <a:t>9</a:t>
            </a:fld>
            <a:endParaRPr lang="zh-CN" altLang="en-US"/>
          </a:p>
        </p:txBody>
      </p:sp>
      <p:cxnSp>
        <p:nvCxnSpPr>
          <p:cNvPr id="3" name="直接连接符 2">
            <a:extLst>
              <a:ext uri="{FF2B5EF4-FFF2-40B4-BE49-F238E27FC236}">
                <a16:creationId xmlns:a16="http://schemas.microsoft.com/office/drawing/2014/main" id="{75628CC8-8683-A949-4CE9-259F1A89B5D2}"/>
              </a:ext>
            </a:extLst>
          </p:cNvPr>
          <p:cNvCxnSpPr/>
          <p:nvPr/>
        </p:nvCxnSpPr>
        <p:spPr>
          <a:xfrm>
            <a:off x="825500" y="1012825"/>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cxnSp>
        <p:nvCxnSpPr>
          <p:cNvPr id="6" name="直接连接符 5">
            <a:extLst>
              <a:ext uri="{FF2B5EF4-FFF2-40B4-BE49-F238E27FC236}">
                <a16:creationId xmlns:a16="http://schemas.microsoft.com/office/drawing/2014/main" id="{368BE4CD-BAA2-DF87-86E1-9FADEED1B105}"/>
              </a:ext>
            </a:extLst>
          </p:cNvPr>
          <p:cNvCxnSpPr/>
          <p:nvPr/>
        </p:nvCxnSpPr>
        <p:spPr>
          <a:xfrm>
            <a:off x="779780" y="6035040"/>
            <a:ext cx="10502265" cy="5080"/>
          </a:xfrm>
          <a:prstGeom prst="line">
            <a:avLst/>
          </a:prstGeom>
          <a:ln>
            <a:solidFill>
              <a:srgbClr val="740000"/>
            </a:solidFill>
            <a:prstDash val="dash"/>
          </a:ln>
        </p:spPr>
        <p:style>
          <a:lnRef idx="2">
            <a:schemeClr val="accent1"/>
          </a:lnRef>
          <a:fillRef idx="0">
            <a:srgbClr val="FFFFFF"/>
          </a:fillRef>
          <a:effectRef idx="0">
            <a:srgbClr val="FFFFFF"/>
          </a:effectRef>
          <a:fontRef idx="minor">
            <a:schemeClr val="tx1"/>
          </a:fontRef>
        </p:style>
      </p:cxnSp>
      <p:sp>
        <p:nvSpPr>
          <p:cNvPr id="8" name="文本框 7">
            <a:extLst>
              <a:ext uri="{FF2B5EF4-FFF2-40B4-BE49-F238E27FC236}">
                <a16:creationId xmlns:a16="http://schemas.microsoft.com/office/drawing/2014/main" id="{5D8C9AD2-1E80-5CDF-FA25-F42487769778}"/>
              </a:ext>
            </a:extLst>
          </p:cNvPr>
          <p:cNvSpPr txBox="1"/>
          <p:nvPr/>
        </p:nvSpPr>
        <p:spPr>
          <a:xfrm>
            <a:off x="4739005" y="6278245"/>
            <a:ext cx="2762250" cy="306705"/>
          </a:xfrm>
          <a:prstGeom prst="rect">
            <a:avLst/>
          </a:prstGeom>
          <a:noFill/>
        </p:spPr>
        <p:txBody>
          <a:bodyPr wrap="square" rtlCol="0">
            <a:spAutoFit/>
          </a:bodyPr>
          <a:lstStyle/>
          <a:p>
            <a:r>
              <a:rPr lang="zh-CN" altLang="en-US" sz="1400">
                <a:solidFill>
                  <a:schemeClr val="tx1"/>
                </a:solidFill>
                <a:latin typeface="宋体" panose="02010600030101010101" pitchFamily="2" charset="-122"/>
                <a:ea typeface="宋体" panose="02010600030101010101" pitchFamily="2" charset="-122"/>
              </a:rPr>
              <a:t>《面向机器学习的计量经济学》</a:t>
            </a:r>
          </a:p>
        </p:txBody>
      </p:sp>
      <p:sp>
        <p:nvSpPr>
          <p:cNvPr id="9" name="文本框 8">
            <a:extLst>
              <a:ext uri="{FF2B5EF4-FFF2-40B4-BE49-F238E27FC236}">
                <a16:creationId xmlns:a16="http://schemas.microsoft.com/office/drawing/2014/main" id="{3EA8CAE9-8AC2-773B-65CF-A4BA4FB2F7F0}"/>
              </a:ext>
            </a:extLst>
          </p:cNvPr>
          <p:cNvSpPr txBox="1"/>
          <p:nvPr/>
        </p:nvSpPr>
        <p:spPr>
          <a:xfrm>
            <a:off x="1053465" y="500380"/>
            <a:ext cx="6337935" cy="398780"/>
          </a:xfrm>
          <a:prstGeom prst="rect">
            <a:avLst/>
          </a:prstGeom>
          <a:noFill/>
        </p:spPr>
        <p:txBody>
          <a:bodyPr wrap="square" rtlCol="0">
            <a:spAutoFit/>
          </a:bodyPr>
          <a:lstStyle/>
          <a:p>
            <a:r>
              <a:rPr lang="zh-CN" altLang="en-US" sz="2000" b="1" dirty="0">
                <a:latin typeface="宋体" panose="02010600030101010101" pitchFamily="2" charset="-122"/>
                <a:ea typeface="宋体" panose="02010600030101010101" pitchFamily="2" charset="-122"/>
              </a:rPr>
              <a:t>二、感知机（</a:t>
            </a:r>
            <a:r>
              <a:rPr lang="en-US" altLang="zh-CN" sz="2000" b="1" dirty="0">
                <a:latin typeface="宋体" panose="02010600030101010101" pitchFamily="2" charset="-122"/>
                <a:ea typeface="宋体" panose="02010600030101010101" pitchFamily="2" charset="-122"/>
              </a:rPr>
              <a:t>Perceptron</a:t>
            </a:r>
            <a:r>
              <a:rPr lang="zh-CN" altLang="en-US" sz="2000" b="1" dirty="0">
                <a:latin typeface="宋体" panose="02010600030101010101" pitchFamily="2" charset="-122"/>
                <a:ea typeface="宋体" panose="02010600030101010101" pitchFamily="2" charset="-122"/>
              </a:rPr>
              <a:t>）实例 </a:t>
            </a:r>
            <a:endParaRPr lang="en-US" altLang="zh-CN" sz="2000" b="1" dirty="0">
              <a:latin typeface="宋体" panose="02010600030101010101" pitchFamily="2" charset="-122"/>
              <a:ea typeface="宋体" panose="02010600030101010101" pitchFamily="2" charset="-122"/>
            </a:endParaRPr>
          </a:p>
        </p:txBody>
      </p: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99B1EBA1-9405-646F-764B-A329AFDCE90A}"/>
                  </a:ext>
                </a:extLst>
              </p:cNvPr>
              <p:cNvSpPr txBox="1"/>
              <p:nvPr/>
            </p:nvSpPr>
            <p:spPr>
              <a:xfrm>
                <a:off x="1053465" y="2274977"/>
                <a:ext cx="9478424" cy="1712072"/>
              </a:xfrm>
              <a:prstGeom prst="rect">
                <a:avLst/>
              </a:prstGeom>
              <a:noFill/>
            </p:spPr>
            <p:txBody>
              <a:bodyPr wrap="square" rtlCol="0">
                <a:spAutoFit/>
              </a:bodyPr>
              <a:lstStyle/>
              <a:p>
                <a:pPr lvl="0" algn="just">
                  <a:lnSpc>
                    <a:spcPct val="150000"/>
                  </a:lnSpc>
                </a:pPr>
                <a:r>
                  <a:rPr lang="zh-CN" altLang="en-US" kern="100" dirty="0">
                    <a:latin typeface="Georgia" panose="02040502050405020303" pitchFamily="18" charset="0"/>
                    <a:ea typeface="宋体" panose="02010600030101010101" pitchFamily="2" charset="-122"/>
                    <a:cs typeface="Times New Roman" panose="02020603050405020304" pitchFamily="18" charset="0"/>
                  </a:rPr>
                  <a:t>假设我们现在有两类训练样本：</a:t>
                </a:r>
                <a:endParaRPr lang="en-US" altLang="zh-CN" kern="100" dirty="0">
                  <a:latin typeface="Georgia" panose="02040502050405020303" pitchFamily="18" charset="0"/>
                  <a:ea typeface="宋体" panose="02010600030101010101" pitchFamily="2" charset="-122"/>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Sub>
                        <m:sSub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d>
                            <m:dPr>
                              <m:begChr m:val="["/>
                              <m:endChr m:val="]"/>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0,0</m:t>
                              </m:r>
                            </m:e>
                          </m:d>
                        </m:e>
                        <m: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up>
                      </m:s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 </m:t>
                      </m:r>
                      <m:sSub>
                        <m:sSub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d>
                            <m:dPr>
                              <m:begChr m:val="["/>
                              <m:endChr m:val="]"/>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0,1</m:t>
                              </m:r>
                            </m:e>
                          </m:d>
                        </m:e>
                        <m: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up>
                      </m:s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oMath>
                    <m:oMath xmlns:m="http://schemas.openxmlformats.org/officeDocument/2006/math">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𝑦</m:t>
                      </m:r>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=0:</m:t>
                      </m:r>
                      <m:sSub>
                        <m:sSub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3</m:t>
                          </m:r>
                        </m:sub>
                      </m:s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d>
                            <m:dPr>
                              <m:begChr m:val="["/>
                              <m:endChr m:val="]"/>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1,0</m:t>
                              </m:r>
                            </m:e>
                          </m:d>
                        </m:e>
                        <m: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up>
                      </m:s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 </m:t>
                      </m:r>
                      <m:sSub>
                        <m:sSub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𝑥</m:t>
                          </m:r>
                        </m:e>
                        <m: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3</m:t>
                          </m:r>
                        </m:sub>
                      </m:sSub>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Sup>
                        <m:sSupPr>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sSupPr>
                        <m:e>
                          <m:d>
                            <m:dPr>
                              <m:begChr m:val="["/>
                              <m:endChr m:val="]"/>
                              <m:ctrlP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ctrlPr>
                            </m:dPr>
                            <m:e>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1,1</m:t>
                              </m:r>
                            </m:e>
                          </m:d>
                        </m:e>
                        <m: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sup>
                      </m:sSup>
                      <m:r>
                        <a:rPr lang="en-US" altLang="zh-CN" b="0" i="1" kern="100" smtClean="0">
                          <a:solidFill>
                            <a:prstClr val="black"/>
                          </a:solidFill>
                          <a:latin typeface="Cambria Math" panose="02040503050406030204" pitchFamily="18" charset="0"/>
                          <a:ea typeface="等线" panose="02010600030101010101" pitchFamily="2" charset="-122"/>
                          <a:cs typeface="Times New Roman" panose="02020603050405020304" pitchFamily="18" charset="0"/>
                        </a:rPr>
                        <m:t>.</m:t>
                      </m:r>
                    </m:oMath>
                  </m:oMathPara>
                </a14:m>
                <a:endParaRPr lang="en-US" altLang="zh-CN" kern="100" dirty="0">
                  <a:solidFill>
                    <a:prstClr val="black"/>
                  </a:solidFill>
                  <a:latin typeface="等线" panose="02010600030101010101" pitchFamily="2" charset="-122"/>
                  <a:ea typeface="等线" panose="02010600030101010101" pitchFamily="2" charset="-122"/>
                  <a:cs typeface="Times New Roman" panose="02020603050405020304" pitchFamily="18" charset="0"/>
                </a:endParaRPr>
              </a:p>
              <a:p>
                <a:pPr lvl="0" algn="just">
                  <a:lnSpc>
                    <a:spcPct val="150000"/>
                  </a:lnSpc>
                </a:pPr>
                <a:r>
                  <a:rPr lang="zh-CN" altLang="en-US" kern="100" dirty="0">
                    <a:solidFill>
                      <a:prstClr val="black"/>
                    </a:solidFill>
                    <a:latin typeface="SimSun" panose="02010600030101010101" pitchFamily="2" charset="-122"/>
                    <a:ea typeface="SimSun" panose="02010600030101010101" pitchFamily="2" charset="-122"/>
                    <a:cs typeface="Times New Roman" panose="02020603050405020304" pitchFamily="18" charset="0"/>
                  </a:rPr>
                  <a:t>现在利用感知机模型训练一组权重和阈值参数，使得其能够将这两组样本分开。</a:t>
                </a:r>
                <a:endParaRPr lang="zh-CN" altLang="zh-CN" kern="100" dirty="0">
                  <a:solidFill>
                    <a:prstClr val="black"/>
                  </a:solidFill>
                  <a:latin typeface="SimSun" panose="02010600030101010101" pitchFamily="2" charset="-122"/>
                  <a:ea typeface="SimSun" panose="02010600030101010101" pitchFamily="2" charset="-122"/>
                  <a:cs typeface="Times New Roman" panose="02020603050405020304" pitchFamily="18" charset="0"/>
                </a:endParaRPr>
              </a:p>
            </p:txBody>
          </p:sp>
        </mc:Choice>
        <mc:Fallback>
          <p:sp>
            <p:nvSpPr>
              <p:cNvPr id="15" name="文本框 14">
                <a:extLst>
                  <a:ext uri="{FF2B5EF4-FFF2-40B4-BE49-F238E27FC236}">
                    <a16:creationId xmlns:a16="http://schemas.microsoft.com/office/drawing/2014/main" id="{99B1EBA1-9405-646F-764B-A329AFDCE90A}"/>
                  </a:ext>
                </a:extLst>
              </p:cNvPr>
              <p:cNvSpPr txBox="1">
                <a:spLocks noRot="1" noChangeAspect="1" noMove="1" noResize="1" noEditPoints="1" noAdjustHandles="1" noChangeArrowheads="1" noChangeShapeType="1" noTextEdit="1"/>
              </p:cNvSpPr>
              <p:nvPr/>
            </p:nvSpPr>
            <p:spPr>
              <a:xfrm>
                <a:off x="1053465" y="2274977"/>
                <a:ext cx="9478424" cy="1712072"/>
              </a:xfrm>
              <a:prstGeom prst="rect">
                <a:avLst/>
              </a:prstGeom>
              <a:blipFill>
                <a:blip r:embed="rId3"/>
                <a:stretch>
                  <a:fillRect l="-669" b="-4444"/>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7419B7FC-C878-9AD8-96F9-A8CD2D2EA45B}"/>
              </a:ext>
            </a:extLst>
          </p:cNvPr>
          <p:cNvSpPr txBox="1"/>
          <p:nvPr/>
        </p:nvSpPr>
        <p:spPr>
          <a:xfrm>
            <a:off x="5090096" y="3233991"/>
            <a:ext cx="309880" cy="368300"/>
          </a:xfrm>
          <a:prstGeom prst="rect">
            <a:avLst/>
          </a:prstGeom>
          <a:noFill/>
        </p:spPr>
        <p:txBody>
          <a:bodyPr wrap="none" rtlCol="0" anchor="t">
            <a:spAutoFit/>
          </a:bodyPr>
          <a:lstStyle/>
          <a:p>
            <a:pPr algn="l"/>
            <a:endParaRPr lang="zh-CN" altLang="en-US"/>
          </a:p>
        </p:txBody>
      </p:sp>
    </p:spTree>
    <p:extLst>
      <p:ext uri="{BB962C8B-B14F-4D97-AF65-F5344CB8AC3E}">
        <p14:creationId xmlns:p14="http://schemas.microsoft.com/office/powerpoint/2010/main" val="17850057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2275</Words>
  <Application>Microsoft Macintosh PowerPoint</Application>
  <PresentationFormat>宽屏</PresentationFormat>
  <Paragraphs>173</Paragraphs>
  <Slides>20</Slides>
  <Notes>20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DengXian</vt:lpstr>
      <vt:lpstr>DengXian</vt:lpstr>
      <vt:lpstr>黑体</vt:lpstr>
      <vt:lpstr>华文楷体</vt:lpstr>
      <vt:lpstr>宋体</vt:lpstr>
      <vt:lpstr>宋体</vt:lpstr>
      <vt:lpstr>微软雅黑</vt:lpstr>
      <vt:lpstr>Arial</vt:lpstr>
      <vt:lpstr>Calibri</vt:lpstr>
      <vt:lpstr>Calibri Light</vt:lpstr>
      <vt:lpstr>Cambria Math</vt:lpstr>
      <vt:lpstr>Georgia</vt:lpstr>
      <vt:lpstr>Symbol</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邹至庄经济研究院汇报</dc:title>
  <dc:creator>Xue Jianpo</dc:creator>
  <cp:lastModifiedBy>Zequn Jin</cp:lastModifiedBy>
  <cp:revision>94</cp:revision>
  <dcterms:created xsi:type="dcterms:W3CDTF">2023-02-21T03:43:00Z</dcterms:created>
  <dcterms:modified xsi:type="dcterms:W3CDTF">2025-10-29T08:57:10Z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22D1C1D27DB846509809A9F291B9E17B_12</vt:lpwstr>
  </property>
  <property fmtid="{D5CDD505-2E9C-101B-9397-08002B2CF9AE}" pid="3" name="KSOProductBuildVer">
    <vt:lpwstr>2052-12.1.0.21915</vt:lpwstr>
  </property>
</Properties>
</file>