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346" r:id="rId3"/>
    <p:sldId id="1052" r:id="rId4"/>
    <p:sldId id="1032" r:id="rId5"/>
    <p:sldId id="1109" r:id="rId6"/>
    <p:sldId id="1110" r:id="rId7"/>
    <p:sldId id="1111" r:id="rId8"/>
    <p:sldId id="1058" r:id="rId9"/>
    <p:sldId id="1112" r:id="rId10"/>
    <p:sldId id="1113" r:id="rId11"/>
    <p:sldId id="1114" r:id="rId12"/>
    <p:sldId id="1115" r:id="rId13"/>
    <p:sldId id="1116" r:id="rId14"/>
    <p:sldId id="1117" r:id="rId15"/>
    <p:sldId id="1081" r:id="rId16"/>
    <p:sldId id="1118" r:id="rId17"/>
    <p:sldId id="1119" r:id="rId18"/>
    <p:sldId id="1120" r:id="rId19"/>
    <p:sldId id="1080" r:id="rId20"/>
    <p:sldId id="1079" r:id="rId21"/>
    <p:sldId id="1084" r:id="rId22"/>
    <p:sldId id="1121" r:id="rId23"/>
    <p:sldId id="1122" r:id="rId24"/>
    <p:sldId id="1030" r:id="rId25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740000"/>
    <a:srgbClr val="C33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-87" y="-291"/>
      </p:cViewPr>
      <p:guideLst>
        <p:guide orient="horz" pos="21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9C5F9ED-2F7D-4392-9845-F1F4F5544744}" type="datetimeFigureOut">
              <a:rPr lang="zh-CN" altLang="en-US" smtClean="0"/>
              <a:t>2025-07-28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2E2147C-415B-40EE-B935-CA6F75A37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30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600">
              <a:defRPr/>
            </a:pPr>
            <a:fld id="{ECAFC9EA-370C-4D49-9C61-87306C1D2DA4}" type="slidenum">
              <a:rPr lang="zh-SG" altLang="en-US" sz="14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23</a:t>
            </a:fld>
            <a:endParaRPr lang="zh-SG" altLang="en-US" sz="140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9C11C-D04B-4B83-A5E8-D873315BDD3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SG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8896-5CCB-4E9D-BF45-70EA1CCB7392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CB5B-AA13-4FFA-B545-E5D85C0499EB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045-CDAF-45CE-B77A-AEF0B5DE8B15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SG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8896-5CCB-4E9D-BF45-70EA1CCB7392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8C1-F410-42F0-9011-A3684816ABF1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EB8B-A0DA-41D7-945F-08F09C54ACA9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C29A-0D4E-4A5E-8CDC-83187AB44897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E679-74BB-490F-A9A6-1D7F174BB64A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C5B5-51BD-47A5-8D55-453659968712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AAE2-EF40-46BB-A013-BF4BFF2B3AEA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D0A-E343-4631-8F78-131C072F4CED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8C1-F410-42F0-9011-A3684816ABF1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SG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40E-B5AF-4AAD-967A-9D20D45C0CD9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CB5B-AA13-4FFA-B545-E5D85C0499EB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045-CDAF-45CE-B77A-AEF0B5DE8B15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EB8B-A0DA-41D7-945F-08F09C54ACA9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C29A-0D4E-4A5E-8CDC-83187AB44897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E679-74BB-490F-A9A6-1D7F174BB64A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C5B5-51BD-47A5-8D55-453659968712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AAE2-EF40-46BB-A013-BF4BFF2B3AEA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7D0A-E343-4631-8F78-131C072F4CED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SG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40E-B5AF-4AAD-967A-9D20D45C0CD9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804D-07D3-4872-9E08-1B3C7F457764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804D-07D3-4872-9E08-1B3C7F457764}" type="datetime1">
              <a:rPr lang="zh-SG" altLang="en-US" smtClean="0"/>
              <a:t>28/7/2025</a:t>
            </a:fld>
            <a:endParaRPr lang="zh-SG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SG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44D8-C0DB-4DC9-9244-70D0ADA9AE6F}" type="slidenum">
              <a:rPr lang="zh-SG" altLang="en-US" smtClean="0"/>
              <a:t>‹#›</a:t>
            </a:fld>
            <a:endParaRPr lang="zh-S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" y="1879151"/>
            <a:ext cx="12192000" cy="3298971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4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1344" y="2622829"/>
            <a:ext cx="11856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4400" b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章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前沿非线性回归方法</a:t>
            </a:r>
            <a:r>
              <a:rPr lang="en-US" altLang="zh-CN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卷积神经网络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5092011" y="120012"/>
            <a:ext cx="703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40000"/>
                </a:solidFill>
                <a:latin typeface="黑体" panose="02010609060101010101" charset="-122"/>
                <a:ea typeface="黑体" panose="02010609060101010101" charset="-122"/>
              </a:rPr>
              <a:t>面向机器学习的计量经济学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957141" y="587070"/>
            <a:ext cx="8234858" cy="141573"/>
            <a:chOff x="3957140" y="743451"/>
            <a:chExt cx="8234858" cy="141573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3957141" y="839631"/>
              <a:ext cx="8234857" cy="45393"/>
            </a:xfrm>
            <a:prstGeom prst="line">
              <a:avLst/>
            </a:prstGeom>
            <a:ln w="57150"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957140" y="743451"/>
              <a:ext cx="8234857" cy="45393"/>
            </a:xfrm>
            <a:prstGeom prst="line">
              <a:avLst/>
            </a:prstGeom>
            <a:ln w="38100">
              <a:solidFill>
                <a:srgbClr val="74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10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、卷积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3465" y="1267239"/>
            <a:ext cx="10097770" cy="41016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same</a:t>
            </a: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</a:t>
            </a:r>
            <a:r>
              <a:rPr lang="zh-CN" altLang="en-US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：在卷积过程中，在输入数据的周围添加足够的零值填充，以保持输出特征图的大小与输入数据的大小尽可能相同。</a:t>
            </a:r>
            <a:endParaRPr lang="zh-CN" alt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39E778E2-EB2A-4621-B619-FAAD40029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94" y="2216424"/>
            <a:ext cx="3433583" cy="35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11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、卷积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27747" y="1525657"/>
            <a:ext cx="10097770" cy="3550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valid</a:t>
            </a: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</a:t>
            </a:r>
            <a:r>
              <a:rPr lang="zh-CN" altLang="en-US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：仅使用每个卷积的有效部分。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9651417C-C5DC-41EE-A9C8-668242998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05" y="2360404"/>
            <a:ext cx="3175856" cy="33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12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、卷积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1928848B-B81E-49D3-A4A6-F62E3084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30" y="1346752"/>
            <a:ext cx="59181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13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、卷积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3465" y="1818861"/>
            <a:ext cx="10097770" cy="3550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卷积操作的作用主要体现在以下几个方面：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局部连接：每个卷积核仅关注图像中的局部区域，从而减少了参数数量。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权重共享：卷积核在整个图像中共享权重，减少了内存消耗，提高了计算效率。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空间不变性：卷积操作能够捕捉图像中的局部特征，具有空间不变性，可以处理不同位置的相似特征。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14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三、池化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3465" y="1446143"/>
            <a:ext cx="10142965" cy="3922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池化（</a:t>
            </a:r>
            <a:r>
              <a:rPr lang="en-US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Pooling</a:t>
            </a: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是卷积神经网络中的一个重要操作，它将图像内某一位置及其相邻位置的特征值进行统计汇总。池化主要用于减少特征图的尺寸，降低计算量和参数量。池化操作通过对局部区域的操作，选取该区域的最大值或平均值，从而压缩图像的空间尺寸。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15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三、池化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053465" y="3846442"/>
                <a:ext cx="10142965" cy="152248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zh-CN" kern="100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r>
                  <a:rPr lang="en-US" altLang="zh-CN" kern="100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kern="100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kern="100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池化</a:t>
                </a:r>
                <a:r>
                  <a:rPr lang="zh-CN" altLang="zh-CN" kern="100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运算示例</a:t>
                </a:r>
                <a:r>
                  <a:rPr lang="zh-CN" altLang="zh-CN" kern="100" dirty="0" smtClean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endParaRPr lang="en-US" altLang="zh-CN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dirty="0" smtClean="0"/>
                  <a:t>图</a:t>
                </a:r>
                <a:r>
                  <a:rPr lang="en-US" altLang="zh-CN" dirty="0"/>
                  <a:t>3</a:t>
                </a:r>
                <a:r>
                  <a:rPr lang="zh-CN" altLang="zh-CN" dirty="0"/>
                  <a:t>展示了池化运算的结构和原理。左上角矩阵表示卷积后的特征（图中大小为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4</m:t>
                    </m:r>
                    <m:r>
                      <a:rPr lang="zh-CN" altLang="zh-C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zh-CN" altLang="zh-CN" dirty="0"/>
                  <a:t>），阴影部分表示池化窗口（图中大小为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zh-C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dirty="0"/>
                  <a:t>），右下角矩阵表示池化后的输出值。与卷积运算类似，池化运算是将池化窗口从上至下逐行逐列扫描卷积数据。每做一次扫描，对应输出特征图中的一个数值，其数值由扫描的卷积数值所决定。</a:t>
                </a:r>
                <a:endParaRPr lang="zh-CN" altLang="zh-CN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" y="3846442"/>
                <a:ext cx="10142965" cy="1522481"/>
              </a:xfrm>
              <a:prstGeom prst="rect">
                <a:avLst/>
              </a:prstGeom>
              <a:blipFill rotWithShape="1">
                <a:blip r:embed="rId3"/>
                <a:stretch>
                  <a:fillRect l="-541" r="-481" b="-44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内容占位符 10">
            <a:extLst>
              <a:ext uri="{FF2B5EF4-FFF2-40B4-BE49-F238E27FC236}">
                <a16:creationId xmlns="" xmlns:a16="http://schemas.microsoft.com/office/drawing/2014/main" id="{CFC49522-09EF-4F2C-968F-E273732318E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37" y="1145000"/>
            <a:ext cx="2433745" cy="27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16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三、池化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3465" y="1446143"/>
            <a:ext cx="3478777" cy="3922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根据扫描方式的不同，池化算法可以分为</a:t>
            </a:r>
            <a:r>
              <a:rPr lang="en-US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same</a:t>
            </a: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池化以及</a:t>
            </a:r>
            <a:r>
              <a:rPr lang="en-US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valid</a:t>
            </a: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池化；根据数值选取方式不同，池化算法可以进一步分类为最大值池化和平均值池化。</a:t>
            </a:r>
            <a:endParaRPr lang="en-US" altLang="zh-CN" dirty="0"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最大值池化</a:t>
            </a:r>
            <a:r>
              <a:rPr lang="zh-CN" altLang="en-US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：在池化过程中，输出池化窗口中的最大值。</a:t>
            </a:r>
            <a:endParaRPr lang="en-US" altLang="zh-CN" dirty="0"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平均值池化：在池化过程中，输出池化窗口中的平均值。</a:t>
            </a:r>
            <a:endParaRPr lang="en-US" altLang="zh-CN" dirty="0"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C4BBC158-8A8D-48FB-9150-4814A0CE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42" y="1084678"/>
            <a:ext cx="5457825" cy="42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9826" y="5521187"/>
            <a:ext cx="242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same</a:t>
            </a:r>
            <a:r>
              <a:rPr lang="zh-CN" altLang="en-US" dirty="0"/>
              <a:t>最大值池化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5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17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三、池化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91916" y="1651266"/>
            <a:ext cx="668737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</a:pP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池化层在卷积神经网络中的作用是至关重要的，它主要有以下几个功能：</a:t>
            </a:r>
            <a:endParaRPr lang="zh-CN" altLang="zh-CN" kern="1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降低计算复杂度：通过池化操作，降低特征图的空间尺寸，从而减少后续计算的复杂度。</a:t>
            </a:r>
            <a:endParaRPr lang="zh-CN" altLang="zh-CN" kern="1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减少参数数量：池化层通过降维减少了需要学习的参数数量。</a:t>
            </a:r>
            <a:endParaRPr lang="zh-CN" altLang="zh-CN" kern="1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romanLcPeriod"/>
            </a:pP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提升模型的稳健性：池化层增强了卷积神经网络对局部平移、缩放、旋转等变换的稳健性。</a:t>
            </a:r>
            <a:endParaRPr lang="zh-CN" altLang="zh-CN" kern="1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18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四、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CNN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在经济学中的应用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3465" y="1585291"/>
            <a:ext cx="9119235" cy="37836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zh-CN" altLang="en-US" b="1" dirty="0"/>
              <a:t>卷积神经网络（</a:t>
            </a:r>
            <a:r>
              <a:rPr lang="e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CNN, Convolutional Neural Networks</a:t>
            </a:r>
            <a:r>
              <a:rPr lang="zh-CN" altLang="en" b="1" dirty="0"/>
              <a:t>）</a:t>
            </a:r>
            <a:r>
              <a:rPr lang="zh-CN" altLang="en-US" b="1" dirty="0"/>
              <a:t>虽然起源于计算机视觉和图像识别领域，但近年来在经济学研究中的应用逐渐增多，尤其是在处理非结构化数据（如图像、文本、空间数据）和高维度特征提取方面展现出独特优势。</a:t>
            </a:r>
          </a:p>
          <a:p>
            <a:pPr marL="342900" lvl="0" indent="-342900" defTabSz="4572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endParaRPr lang="zh-CN" altLang="en-US" b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19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四、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CNN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在经济学中的应用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3465" y="1356691"/>
            <a:ext cx="10097770" cy="4012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1. </a:t>
            </a:r>
            <a:r>
              <a:rPr lang="zh-CN" altLang="en-US" b="1" dirty="0">
                <a:latin typeface="+mn-ea"/>
              </a:rPr>
              <a:t>遥感图像与经济发展测度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• </a:t>
            </a:r>
            <a:r>
              <a:rPr lang="en" altLang="zh-CN" dirty="0">
                <a:latin typeface="+mn-ea"/>
              </a:rPr>
              <a:t>CNN </a:t>
            </a:r>
            <a:r>
              <a:rPr lang="zh-CN" altLang="en-US" dirty="0">
                <a:latin typeface="+mn-ea"/>
              </a:rPr>
              <a:t>被广泛用于从</a:t>
            </a:r>
            <a:r>
              <a:rPr lang="zh-CN" altLang="en-US" b="1" dirty="0">
                <a:latin typeface="+mn-ea"/>
              </a:rPr>
              <a:t>卫星图像中预测经济活动</a:t>
            </a:r>
            <a:r>
              <a:rPr lang="zh-CN" altLang="en-US" dirty="0">
                <a:latin typeface="+mn-ea"/>
              </a:rPr>
              <a:t>，如：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 	</a:t>
            </a:r>
            <a:r>
              <a:rPr lang="zh-CN" altLang="en-US" dirty="0">
                <a:latin typeface="+mn-ea"/>
              </a:rPr>
              <a:t>夜间灯光图像 → </a:t>
            </a:r>
            <a:r>
              <a:rPr lang="en" altLang="zh-CN" dirty="0">
                <a:latin typeface="+mn-ea"/>
              </a:rPr>
              <a:t>GDP</a:t>
            </a:r>
            <a:r>
              <a:rPr lang="zh-CN" altLang="en" dirty="0">
                <a:latin typeface="+mn-ea"/>
              </a:rPr>
              <a:t>、</a:t>
            </a:r>
            <a:r>
              <a:rPr lang="zh-CN" altLang="en-US" dirty="0">
                <a:latin typeface="+mn-ea"/>
              </a:rPr>
              <a:t>贫困率、基础设施水平；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	</a:t>
            </a:r>
            <a:r>
              <a:rPr lang="zh-CN" altLang="en-US" dirty="0">
                <a:latin typeface="+mn-ea"/>
              </a:rPr>
              <a:t>白天遥感图像 → 建筑密度、土地利用、城镇化水平；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• </a:t>
            </a:r>
            <a:r>
              <a:rPr lang="zh-CN" altLang="en-US" b="1" dirty="0">
                <a:latin typeface="+mn-ea"/>
              </a:rPr>
              <a:t>代表性研究</a:t>
            </a:r>
            <a:r>
              <a:rPr lang="zh-CN" altLang="en-US" dirty="0">
                <a:latin typeface="+mn-ea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	</a:t>
            </a:r>
            <a:r>
              <a:rPr lang="en" altLang="zh-CN" dirty="0">
                <a:latin typeface="+mn-ea"/>
              </a:rPr>
              <a:t>Jean et al. (2016, </a:t>
            </a:r>
            <a:r>
              <a:rPr lang="en" altLang="zh-CN" i="1" dirty="0">
                <a:latin typeface="+mn-ea"/>
              </a:rPr>
              <a:t>Science</a:t>
            </a:r>
            <a:r>
              <a:rPr lang="en" altLang="zh-CN" dirty="0">
                <a:latin typeface="+mn-ea"/>
              </a:rPr>
              <a:t>): </a:t>
            </a:r>
            <a:r>
              <a:rPr lang="zh-CN" altLang="en-US" dirty="0">
                <a:latin typeface="+mn-ea"/>
              </a:rPr>
              <a:t>使用 </a:t>
            </a:r>
            <a:r>
              <a:rPr lang="en" altLang="zh-CN" dirty="0">
                <a:latin typeface="+mn-ea"/>
              </a:rPr>
              <a:t>CNN </a:t>
            </a:r>
            <a:r>
              <a:rPr lang="zh-CN" altLang="en-US" dirty="0">
                <a:latin typeface="+mn-ea"/>
              </a:rPr>
              <a:t>从卫星图像预测非洲的贫困分布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    </a:t>
            </a:r>
            <a:r>
              <a:rPr lang="en" altLang="zh-CN" dirty="0">
                <a:latin typeface="+mn-ea"/>
              </a:rPr>
              <a:t>Yeh et al. (2020, </a:t>
            </a:r>
            <a:r>
              <a:rPr lang="en" altLang="zh-CN" i="1" dirty="0">
                <a:latin typeface="+mn-ea"/>
              </a:rPr>
              <a:t>Nature Communications</a:t>
            </a:r>
            <a:r>
              <a:rPr lang="en" altLang="zh-CN" dirty="0">
                <a:latin typeface="+mn-ea"/>
              </a:rPr>
              <a:t>): </a:t>
            </a:r>
            <a:r>
              <a:rPr lang="zh-CN" altLang="en-US" dirty="0">
                <a:latin typeface="+mn-ea"/>
              </a:rPr>
              <a:t>用 </a:t>
            </a:r>
            <a:r>
              <a:rPr lang="en" altLang="zh-CN" dirty="0">
                <a:latin typeface="+mn-ea"/>
              </a:rPr>
              <a:t>CNN </a:t>
            </a:r>
            <a:r>
              <a:rPr lang="zh-CN" altLang="en-US" dirty="0">
                <a:latin typeface="+mn-ea"/>
              </a:rPr>
              <a:t>捕捉发展中国家的经济活动分布。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99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2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1754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本讲关键问题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40815" y="1508125"/>
            <a:ext cx="9001760" cy="345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什么是卷积神经网络（</a:t>
            </a:r>
            <a:r>
              <a:rPr lang="en-US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CNN</a:t>
            </a: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）及其基本结构？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卷积层的工作原理是什么？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池化层的工作原理是什么</a:t>
            </a:r>
            <a:r>
              <a:rPr lang="zh-CN" altLang="zh-CN" b="1" kern="100" dirty="0" smtClean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b="1" kern="100" dirty="0" smtClean="0"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关键词：卷积神经网络，输入层，卷积层，激活函数层，池化层，全连接层，输出层，卷积核，池化窗口。</a:t>
            </a:r>
            <a:endParaRPr lang="zh-CN" altLang="en-US" b="1" dirty="0"/>
          </a:p>
          <a:p>
            <a:pPr>
              <a:lnSpc>
                <a:spcPct val="200000"/>
              </a:lnSpc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20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四、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CNN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在经济学中的应用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4157" y="1381539"/>
            <a:ext cx="9580851" cy="38730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2.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 dirty="0" smtClean="0">
                <a:latin typeface="+mn-ea"/>
              </a:rPr>
              <a:t>房地产</a:t>
            </a:r>
            <a:r>
              <a:rPr lang="zh-CN" altLang="en-US" b="1" dirty="0">
                <a:latin typeface="+mn-ea"/>
              </a:rPr>
              <a:t>与城市经济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•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用 </a:t>
            </a:r>
            <a:r>
              <a:rPr lang="e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CNN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处理街景图像或地理信息图，提取社区特征：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房屋价格预测；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街区经济活力估计；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城市规划分析；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•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例：通过 </a:t>
            </a:r>
            <a:r>
              <a:rPr lang="e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Google Street View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图像提取“视觉城市贫困指数”。</a:t>
            </a: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53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21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四、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CNN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在经济学中的应用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8199" y="1516369"/>
            <a:ext cx="9580851" cy="38730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3. </a:t>
            </a:r>
            <a:r>
              <a:rPr lang="zh-CN" altLang="en-US" b="1" dirty="0">
                <a:latin typeface="+mn-ea"/>
              </a:rPr>
              <a:t>文本与图像数据挖掘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•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经济文本中的图表识别：</a:t>
            </a:r>
            <a:r>
              <a:rPr lang="e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CNN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可识别</a:t>
            </a:r>
            <a:r>
              <a:rPr lang="e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PDF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中的图形元素；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•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媒体图像分析：例如，分析新闻图像中的人物面部表情、场景类型，以评估经济事件的情绪效应；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•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可与 </a:t>
            </a:r>
            <a:r>
              <a:rPr lang="e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NLP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模型结合处理多模态数据。</a:t>
            </a:r>
          </a:p>
          <a:p>
            <a:pPr>
              <a:lnSpc>
                <a:spcPct val="170000"/>
              </a:lnSpc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08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22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四、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CNN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在经济学中的应用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7726" y="1426266"/>
            <a:ext cx="9580851" cy="38730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CNN</a:t>
            </a:r>
            <a:r>
              <a:rPr lang="zh-CN" altLang="en-US" b="1" dirty="0" smtClean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经济学中的优势与</a:t>
            </a:r>
            <a:r>
              <a:rPr lang="zh-CN" altLang="en-US" b="1" dirty="0" smtClean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挑战</a:t>
            </a:r>
            <a:endParaRPr lang="en-US" altLang="zh-CN" b="1" dirty="0" smtClean="0"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优势</a:t>
            </a:r>
            <a:r>
              <a:rPr lang="zh-CN" altLang="en-US" b="1" dirty="0"/>
              <a:t>：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• </a:t>
            </a:r>
            <a:r>
              <a:rPr lang="zh-CN" altLang="en-US" b="1" dirty="0"/>
              <a:t>自动特征提取能力强</a:t>
            </a:r>
            <a:r>
              <a:rPr lang="zh-CN" altLang="en-US" dirty="0"/>
              <a:t>：不需要手工构造变量；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• </a:t>
            </a:r>
            <a:r>
              <a:rPr lang="zh-CN" altLang="en-US" b="1" dirty="0"/>
              <a:t>适应非结构化数据</a:t>
            </a:r>
            <a:r>
              <a:rPr lang="zh-CN" altLang="en-US" dirty="0"/>
              <a:t>：如图像、地理空间数据、扫描文件等；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• </a:t>
            </a:r>
            <a:r>
              <a:rPr lang="zh-CN" altLang="en-US" b="1" dirty="0"/>
              <a:t>在发展中国家缺乏统计数据时尤其有价值</a:t>
            </a:r>
            <a:r>
              <a:rPr lang="zh-CN" altLang="en-US" dirty="0"/>
              <a:t>：</a:t>
            </a:r>
            <a:r>
              <a:rPr lang="en" altLang="zh-CN" dirty="0"/>
              <a:t>CNN+</a:t>
            </a:r>
            <a:r>
              <a:rPr lang="zh-CN" altLang="en-US" dirty="0"/>
              <a:t>遥感图像可弥补传统调查数据的不足。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挑战：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• </a:t>
            </a:r>
            <a:r>
              <a:rPr lang="zh-CN" altLang="en-US" b="1" dirty="0"/>
              <a:t>可解释性弱</a:t>
            </a:r>
            <a:r>
              <a:rPr lang="zh-CN" altLang="en-US" dirty="0"/>
              <a:t>：经济研究中强调机制解释，</a:t>
            </a:r>
            <a:r>
              <a:rPr lang="en" altLang="zh-CN" dirty="0"/>
              <a:t>CNN </a:t>
            </a:r>
            <a:r>
              <a:rPr lang="zh-CN" altLang="en-US" dirty="0"/>
              <a:t>属于“黑箱”模型；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• </a:t>
            </a:r>
            <a:r>
              <a:rPr lang="zh-CN" altLang="en-US" b="1" dirty="0"/>
              <a:t>对数据量要求高</a:t>
            </a:r>
            <a:r>
              <a:rPr lang="zh-CN" altLang="en-US" dirty="0"/>
              <a:t>：需要大量标注数据；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• </a:t>
            </a:r>
            <a:r>
              <a:rPr lang="zh-CN" altLang="en-US" b="1" dirty="0"/>
              <a:t>与经济理论对接较难</a:t>
            </a:r>
            <a:r>
              <a:rPr lang="zh-CN" altLang="en-US" dirty="0"/>
              <a:t>：模型推理机制与传统结构模型不同；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• </a:t>
            </a:r>
            <a:r>
              <a:rPr lang="zh-CN" altLang="en-US" b="1" dirty="0"/>
              <a:t>计算资源需求大</a:t>
            </a:r>
            <a:r>
              <a:rPr lang="zh-CN" altLang="en-US" dirty="0"/>
              <a:t>：训练耗时，对硬件依赖高。</a:t>
            </a:r>
          </a:p>
        </p:txBody>
      </p:sp>
    </p:spTree>
    <p:extLst>
      <p:ext uri="{BB962C8B-B14F-4D97-AF65-F5344CB8AC3E}">
        <p14:creationId xmlns:p14="http://schemas.microsoft.com/office/powerpoint/2010/main" val="18408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1836910"/>
            <a:ext cx="7713369" cy="296369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SG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089853" y="2776111"/>
            <a:ext cx="6096000" cy="108528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328">
            <a:off x="-924430" y="2765869"/>
            <a:ext cx="2808080" cy="25891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" r="37155"/>
          <a:stretch>
            <a:fillRect/>
          </a:stretch>
        </p:blipFill>
        <p:spPr>
          <a:xfrm>
            <a:off x="9982200" y="3967111"/>
            <a:ext cx="2164388" cy="3041598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1752599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-8152" y="489024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树上的房子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828801"/>
            <a:ext cx="4457699" cy="2971799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44D8-C0DB-4DC9-9244-70D0ADA9AE6F}" type="slidenum">
              <a:rPr lang="zh-SG" altLang="en-US" smtClean="0"/>
              <a:t>23</a:t>
            </a:fld>
            <a:endParaRPr lang="zh-SG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3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CNN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简介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59205" y="1582420"/>
            <a:ext cx="9664700" cy="3961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卷积神经网络（</a:t>
            </a:r>
            <a:r>
              <a:rPr lang="en-US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Convolutional Neural Networks</a:t>
            </a: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CNN</a:t>
            </a: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）是深度学习领域中最为重要的网络结构之一，广泛应用于计算机视觉、自然语言处理、语音识别等领域。</a:t>
            </a:r>
            <a:r>
              <a:rPr lang="en-US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CNN</a:t>
            </a: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的出现使得计算机视觉领域取得了巨大的突破，尤其在图像分类、目标检测、人脸识别等任务上，</a:t>
            </a:r>
            <a:r>
              <a:rPr lang="en-US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CNN</a:t>
            </a: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的表现优于传统的图像处理方法。</a:t>
            </a:r>
            <a:endParaRPr lang="en-US" altLang="zh-CN" b="1" dirty="0"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卷积神经网络是一类前馈神经网络，主要用于处理具有网格结构的数据，如图像（二维网格）或时间序列（一维网格）。</a:t>
            </a:r>
            <a:r>
              <a:rPr lang="en-US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CNN</a:t>
            </a: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主要通过卷积层、池化层、全连接层等结构对数据进行处理，并最终完成分类或回归等任务。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CNN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简介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59205" y="1582420"/>
            <a:ext cx="9664700" cy="3961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CNN</a:t>
            </a: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通常由以下几部分组成：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输入层：输入层接收输入数据，如图像数据。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卷积层（</a:t>
            </a:r>
            <a:r>
              <a:rPr lang="en-US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Convolutional Layer</a:t>
            </a: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）：通过卷积操作提取图像中的局部特征。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激活函数层（</a:t>
            </a:r>
            <a:r>
              <a:rPr lang="en-US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Activation Function Layer</a:t>
            </a: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）：通常使用</a:t>
            </a:r>
            <a:r>
              <a:rPr lang="en-US" altLang="zh-CN" b="1" kern="100" dirty="0" err="1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ReLU</a:t>
            </a: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Rectified Linear Unit</a:t>
            </a: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）激活函数。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池化层（</a:t>
            </a:r>
            <a:r>
              <a:rPr lang="en-US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Pooling Layer</a:t>
            </a: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）：池化层用于降低数据的空间维度，减少计算量和防止过拟合。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全连接层（</a:t>
            </a:r>
            <a:r>
              <a:rPr lang="en-US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Fully Connected Layer</a:t>
            </a: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）：全连接层对提取到的特征进行最终分类或回归。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输出层：根据任务要求（如分类问题），输出最终结果。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9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CNN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简介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59205" y="4248978"/>
            <a:ext cx="9664700" cy="12952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：卷积神经网络的结构</a:t>
            </a:r>
            <a:r>
              <a:rPr lang="zh-CN" altLang="zh-CN" dirty="0" smtClean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示意图</a:t>
            </a:r>
            <a:endParaRPr lang="en-US" altLang="zh-CN" dirty="0" smtClean="0"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中包含一个输入层（最左侧的小船图片）、两个卷积层（对应的激活函数为</a:t>
            </a:r>
            <a:r>
              <a:rPr lang="en-US" altLang="zh-CN" kern="100" dirty="0" err="1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ReLU</a:t>
            </a:r>
            <a:r>
              <a:rPr lang="zh-CN" altLang="zh-CN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）、两个池化层、两个全连接层以及一个输出层。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内容占位符 6">
            <a:extLst>
              <a:ext uri="{FF2B5EF4-FFF2-40B4-BE49-F238E27FC236}">
                <a16:creationId xmlns="" xmlns:a16="http://schemas.microsoft.com/office/drawing/2014/main" id="{E4CA7970-3343-4C7A-AF64-7DB404977B7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" y="1258612"/>
            <a:ext cx="8229600" cy="2750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9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6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CNN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简介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59205" y="1582420"/>
            <a:ext cx="8098486" cy="3961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Georgia" panose="02040502050405020303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CNN</a:t>
            </a:r>
            <a:r>
              <a:rPr lang="zh-CN" altLang="zh-CN" b="1" kern="100" dirty="0">
                <a:latin typeface="Georgia" panose="02040502050405020303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的层级结构通常包括以下几个阶段：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输入阶段：输入数据通常为二维的图像数据，形状为（高、宽、通道）。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卷积阶段：通过多个卷积层提取图像中的特征，提取到的特征通常呈现局部空间不变性。</a:t>
            </a:r>
            <a:endParaRPr lang="zh-CN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zh-CN" altLang="zh-CN" b="1" kern="100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池化阶段：池化层减少特征图的尺寸，从而降低计算复杂度，并增强特征的稳健性。</a:t>
            </a:r>
            <a:endParaRPr lang="en-US" altLang="zh-CN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</a:pP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全连接阶段：将卷积层和池化层提取到的高层次特征展平，输入到全连接层中进行分类或回归</a:t>
            </a:r>
            <a:r>
              <a:rPr lang="zh-CN" altLang="en-US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9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、卷积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3465" y="1818861"/>
            <a:ext cx="9154022" cy="3550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卷积是</a:t>
            </a:r>
            <a:r>
              <a:rPr lang="en-US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CNN</a:t>
            </a:r>
            <a:r>
              <a:rPr lang="zh-CN" altLang="zh-CN" b="1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中最核心的操作之一，通常用于从输入数据中提取特征。在图像处理中，卷积通过滑动窗口的方式，将一个滤波器（也称为卷积核）与输入图像进行卷积，提取局部特征。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、卷积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779780" y="3717235"/>
                <a:ext cx="10513336" cy="165168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zh-CN" kern="100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r>
                  <a:rPr lang="en-US" altLang="zh-CN" kern="100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kern="100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：卷积运算示例</a:t>
                </a:r>
                <a:r>
                  <a:rPr lang="zh-CN" altLang="zh-CN" kern="100" dirty="0" smtClean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endParaRPr lang="en-US" altLang="zh-CN" kern="100" dirty="0" smtClean="0">
                  <a:latin typeface="Georgia" panose="02040502050405020303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r>
                  <a:rPr lang="en-US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展示了卷积运算的构成和思路。左侧表格表示输入数据（例如图像所对应的像素数据，图例中高、宽、通道分别为</a:t>
                </a:r>
                <a:r>
                  <a:rPr lang="en-US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），中间表格表示卷积核（图例中大小为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r>
                      <a:rPr lang="zh-CN" altLang="zh-CN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zh-CN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），右侧表格表示输出特征图（</a:t>
                </a:r>
                <a:r>
                  <a:rPr lang="en-US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Output Feature Map</a:t>
                </a:r>
                <a:r>
                  <a:rPr lang="zh-CN" altLang="zh-CN" dirty="0">
                    <a:latin typeface="Georgia" panose="02040502050405020303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）。卷积运算是将卷积核从上至下逐行逐列扫描输入数据。每做一次扫描，对应输出特征图中的一个数值，其数值由卷积核与相应位置的输入数据的线性组合所决定。</a:t>
                </a:r>
                <a:endParaRPr lang="zh-CN" altLang="zh-CN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zh-CN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80" y="3717235"/>
                <a:ext cx="10513336" cy="1651689"/>
              </a:xfrm>
              <a:prstGeom prst="rect">
                <a:avLst/>
              </a:prstGeom>
              <a:blipFill rotWithShape="1">
                <a:blip r:embed="rId3"/>
                <a:stretch>
                  <a:fillRect l="-406" r="-1797" b="-32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内容占位符 9">
            <a:extLst>
              <a:ext uri="{FF2B5EF4-FFF2-40B4-BE49-F238E27FC236}">
                <a16:creationId xmlns="" xmlns:a16="http://schemas.microsoft.com/office/drawing/2014/main" id="{4DF2C58A-2469-4128-B05D-588810A68D3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39" y="1195077"/>
            <a:ext cx="3948522" cy="2443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61466" y="4105794"/>
            <a:ext cx="367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2382-F6B4-4EC2-9F0F-B07E9E2FB8D5}" type="slidenum">
              <a:rPr lang="zh-CN" altLang="en-US" smtClean="0"/>
              <a:t>9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825500" y="1012825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9780" y="6035040"/>
            <a:ext cx="10502265" cy="5080"/>
          </a:xfrm>
          <a:prstGeom prst="line">
            <a:avLst/>
          </a:prstGeom>
          <a:ln>
            <a:solidFill>
              <a:srgbClr val="74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39005" y="6278245"/>
            <a:ext cx="276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《面向机器学习的计量经济学》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3465" y="500380"/>
            <a:ext cx="63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、卷积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3769" y="1818861"/>
            <a:ext cx="4656565" cy="3550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根据扫描方式的不同，卷积运算一般可以分为三种：分别是</a:t>
            </a:r>
            <a:r>
              <a:rPr lang="en-US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full</a:t>
            </a: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卷积、</a:t>
            </a:r>
            <a:r>
              <a:rPr lang="en-US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same</a:t>
            </a: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卷积以及</a:t>
            </a:r>
            <a:r>
              <a:rPr lang="en-US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valid</a:t>
            </a: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卷积。</a:t>
            </a:r>
            <a:endParaRPr lang="en-US" altLang="zh-CN" dirty="0"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full</a:t>
            </a:r>
            <a:r>
              <a:rPr lang="zh-CN" altLang="zh-CN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卷积</a:t>
            </a:r>
            <a:r>
              <a:rPr lang="zh-CN" altLang="en-US" dirty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：在卷积过程中，在输入数据的周围添加足够的零值填充，保留了输入数据的每个像素的信息。</a:t>
            </a:r>
            <a:endParaRPr lang="zh-CN" alt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2B96F8D-9ADE-4C0E-A6AE-ED6D697EF4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14" y="1475960"/>
            <a:ext cx="320873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1676</Words>
  <Application>Microsoft Office PowerPoint</Application>
  <PresentationFormat>自定义</PresentationFormat>
  <Paragraphs>185</Paragraphs>
  <Slides>23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邹至庄经济研究院汇报</dc:title>
  <dc:creator>Xue Jianpo</dc:creator>
  <cp:lastModifiedBy>饮冰士</cp:lastModifiedBy>
  <cp:revision>101</cp:revision>
  <dcterms:created xsi:type="dcterms:W3CDTF">2023-02-21T03:43:00Z</dcterms:created>
  <dcterms:modified xsi:type="dcterms:W3CDTF">2025-07-28T08:30:59Z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22D1C1D27DB846509809A9F291B9E17B_12</vt:lpwstr>
  </property>
  <property fmtid="{D5CDD505-2E9C-101B-9397-08002B2CF9AE}" pid="3" name="KSOProductBuildVer">
    <vt:lpwstr>2052-12.1.0.21915</vt:lpwstr>
  </property>
</Properties>
</file>