
<file path=[Content_Types].xml><?xml version="1.0" encoding="utf-8"?>
<Types xmlns="http://schemas.openxmlformats.org/package/2006/content-types">
  <Default Extension="png" ContentType="image/png"/>
  <Default Extension="gif" ContentType="image/gif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28"/>
  </p:notesMasterIdLst>
  <p:handoutMasterIdLst>
    <p:handoutMasterId r:id="rId29"/>
  </p:handoutMasterIdLst>
  <p:sldIdLst>
    <p:sldId id="295" r:id="rId4"/>
    <p:sldId id="258" r:id="rId5"/>
    <p:sldId id="318" r:id="rId6"/>
    <p:sldId id="259" r:id="rId7"/>
    <p:sldId id="260" r:id="rId8"/>
    <p:sldId id="261" r:id="rId9"/>
    <p:sldId id="262" r:id="rId10"/>
    <p:sldId id="264" r:id="rId11"/>
    <p:sldId id="265" r:id="rId12"/>
    <p:sldId id="266" r:id="rId13"/>
    <p:sldId id="267" r:id="rId14"/>
    <p:sldId id="268" r:id="rId15"/>
    <p:sldId id="283" r:id="rId16"/>
    <p:sldId id="270" r:id="rId17"/>
    <p:sldId id="271" r:id="rId18"/>
    <p:sldId id="272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282" r:id="rId27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82F8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624" y="102"/>
      </p:cViewPr>
      <p:guideLst>
        <p:guide orient="horz" pos="2159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3" Type="http://schemas.openxmlformats.org/officeDocument/2006/relationships/tags" Target="tags/tag240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handoutMaster" Target="handoutMasters/handoutMaster1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tags" Target="../tags/tag86.xml"/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05.xml"/><Relationship Id="rId5" Type="http://schemas.openxmlformats.org/officeDocument/2006/relationships/tags" Target="../tags/tag104.xml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>
            <p:custDataLst>
              <p:tags r:id="rId2"/>
            </p:custDataLst>
          </p:nvPr>
        </p:nvSpPr>
        <p:spPr>
          <a:xfrm>
            <a:off x="234950" y="1200785"/>
            <a:ext cx="11715750" cy="5453380"/>
          </a:xfrm>
          <a:prstGeom prst="roundRect">
            <a:avLst>
              <a:gd name="adj" fmla="val 3772"/>
            </a:avLst>
          </a:prstGeom>
          <a:gradFill>
            <a:gsLst>
              <a:gs pos="100000">
                <a:schemeClr val="bg1">
                  <a:alpha val="10000"/>
                </a:schemeClr>
              </a:gs>
              <a:gs pos="0">
                <a:schemeClr val="bg1">
                  <a:alpha val="30000"/>
                </a:schemeClr>
              </a:gs>
            </a:gsLst>
            <a:lin ang="2700000"/>
          </a:gra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0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120.xml"/><Relationship Id="rId18" Type="http://schemas.openxmlformats.org/officeDocument/2006/relationships/tags" Target="../tags/tag119.xml"/><Relationship Id="rId17" Type="http://schemas.openxmlformats.org/officeDocument/2006/relationships/tags" Target="../tags/tag118.xml"/><Relationship Id="rId16" Type="http://schemas.openxmlformats.org/officeDocument/2006/relationships/tags" Target="../tags/tag117.xml"/><Relationship Id="rId15" Type="http://schemas.openxmlformats.org/officeDocument/2006/relationships/tags" Target="../tags/tag116.xml"/><Relationship Id="rId14" Type="http://schemas.openxmlformats.org/officeDocument/2006/relationships/tags" Target="../tags/tag11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ea typeface="仿宋" panose="020106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ea typeface="仿宋" panose="020106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ea typeface="仿宋" panose="020106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仿宋" panose="02010609060101010101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仿宋" panose="02010609060101010101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仿宋" panose="02010609060101010101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仿宋" panose="02010609060101010101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仿宋" panose="02010609060101010101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仿宋" panose="0201060906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ea typeface="仿宋" panose="020106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ea typeface="仿宋" panose="020106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ea typeface="仿宋" panose="020106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仿宋" panose="02010609060101010101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仿宋" panose="02010609060101010101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仿宋" panose="02010609060101010101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仿宋" panose="02010609060101010101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仿宋" panose="02010609060101010101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仿宋" panose="0201060906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28.xml"/><Relationship Id="rId7" Type="http://schemas.openxmlformats.org/officeDocument/2006/relationships/tags" Target="../tags/tag127.xml"/><Relationship Id="rId6" Type="http://schemas.openxmlformats.org/officeDocument/2006/relationships/tags" Target="../tags/tag126.xml"/><Relationship Id="rId5" Type="http://schemas.openxmlformats.org/officeDocument/2006/relationships/tags" Target="../tags/tag125.xml"/><Relationship Id="rId4" Type="http://schemas.openxmlformats.org/officeDocument/2006/relationships/tags" Target="../tags/tag124.xml"/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tags" Target="../tags/tag121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tags" Target="../tags/tag167.xml"/><Relationship Id="rId5" Type="http://schemas.openxmlformats.org/officeDocument/2006/relationships/image" Target="../media/image8.GIF"/><Relationship Id="rId4" Type="http://schemas.openxmlformats.org/officeDocument/2006/relationships/tags" Target="../tags/tag166.xml"/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" Type="http://schemas.openxmlformats.org/officeDocument/2006/relationships/tags" Target="../tags/tag163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tags" Target="../tags/tag172.xml"/><Relationship Id="rId5" Type="http://schemas.openxmlformats.org/officeDocument/2006/relationships/image" Target="../media/image9.GIF"/><Relationship Id="rId4" Type="http://schemas.openxmlformats.org/officeDocument/2006/relationships/tags" Target="../tags/tag171.xml"/><Relationship Id="rId3" Type="http://schemas.openxmlformats.org/officeDocument/2006/relationships/tags" Target="../tags/tag170.xml"/><Relationship Id="rId2" Type="http://schemas.openxmlformats.org/officeDocument/2006/relationships/tags" Target="../tags/tag169.xml"/><Relationship Id="rId1" Type="http://schemas.openxmlformats.org/officeDocument/2006/relationships/tags" Target="../tags/tag168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176.xml"/><Relationship Id="rId4" Type="http://schemas.openxmlformats.org/officeDocument/2006/relationships/tags" Target="../tags/tag175.xml"/><Relationship Id="rId3" Type="http://schemas.openxmlformats.org/officeDocument/2006/relationships/tags" Target="../tags/tag174.xml"/><Relationship Id="rId2" Type="http://schemas.openxmlformats.org/officeDocument/2006/relationships/tags" Target="../tags/tag173.xml"/><Relationship Id="rId1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tags" Target="../tags/tag181.xml"/><Relationship Id="rId5" Type="http://schemas.openxmlformats.org/officeDocument/2006/relationships/tags" Target="../tags/tag180.xml"/><Relationship Id="rId4" Type="http://schemas.openxmlformats.org/officeDocument/2006/relationships/tags" Target="../tags/tag179.xml"/><Relationship Id="rId3" Type="http://schemas.openxmlformats.org/officeDocument/2006/relationships/tags" Target="../tags/tag178.xml"/><Relationship Id="rId2" Type="http://schemas.openxmlformats.org/officeDocument/2006/relationships/image" Target="../media/image11.GIF"/><Relationship Id="rId1" Type="http://schemas.openxmlformats.org/officeDocument/2006/relationships/tags" Target="../tags/tag177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tags" Target="../tags/tag186.xml"/><Relationship Id="rId5" Type="http://schemas.openxmlformats.org/officeDocument/2006/relationships/image" Target="../media/image12.GIF"/><Relationship Id="rId4" Type="http://schemas.openxmlformats.org/officeDocument/2006/relationships/tags" Target="../tags/tag185.xml"/><Relationship Id="rId3" Type="http://schemas.openxmlformats.org/officeDocument/2006/relationships/tags" Target="../tags/tag184.xml"/><Relationship Id="rId2" Type="http://schemas.openxmlformats.org/officeDocument/2006/relationships/tags" Target="../tags/tag183.xml"/><Relationship Id="rId1" Type="http://schemas.openxmlformats.org/officeDocument/2006/relationships/tags" Target="../tags/tag18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tags" Target="../tags/tag192.xml"/><Relationship Id="rId6" Type="http://schemas.openxmlformats.org/officeDocument/2006/relationships/image" Target="../media/image13.png"/><Relationship Id="rId5" Type="http://schemas.openxmlformats.org/officeDocument/2006/relationships/tags" Target="../tags/tag191.xml"/><Relationship Id="rId4" Type="http://schemas.openxmlformats.org/officeDocument/2006/relationships/tags" Target="../tags/tag190.xml"/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" Type="http://schemas.openxmlformats.org/officeDocument/2006/relationships/tags" Target="../tags/tag187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tags" Target="../tags/tag198.xml"/><Relationship Id="rId7" Type="http://schemas.openxmlformats.org/officeDocument/2006/relationships/image" Target="../media/image15.GIF"/><Relationship Id="rId6" Type="http://schemas.openxmlformats.org/officeDocument/2006/relationships/tags" Target="../tags/tag197.xml"/><Relationship Id="rId5" Type="http://schemas.openxmlformats.org/officeDocument/2006/relationships/image" Target="../media/image14.GIF"/><Relationship Id="rId4" Type="http://schemas.openxmlformats.org/officeDocument/2006/relationships/tags" Target="../tags/tag196.xml"/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" Type="http://schemas.openxmlformats.org/officeDocument/2006/relationships/tags" Target="../tags/tag193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tags" Target="../tags/tag203.xml"/><Relationship Id="rId5" Type="http://schemas.openxmlformats.org/officeDocument/2006/relationships/image" Target="../media/image16.GIF"/><Relationship Id="rId4" Type="http://schemas.openxmlformats.org/officeDocument/2006/relationships/tags" Target="../tags/tag202.xml"/><Relationship Id="rId3" Type="http://schemas.openxmlformats.org/officeDocument/2006/relationships/tags" Target="../tags/tag201.xml"/><Relationship Id="rId2" Type="http://schemas.openxmlformats.org/officeDocument/2006/relationships/tags" Target="../tags/tag200.xml"/><Relationship Id="rId1" Type="http://schemas.openxmlformats.org/officeDocument/2006/relationships/tags" Target="../tags/tag19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4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tags" Target="../tags/tag211.xml"/><Relationship Id="rId7" Type="http://schemas.openxmlformats.org/officeDocument/2006/relationships/image" Target="../media/image17.jpeg"/><Relationship Id="rId6" Type="http://schemas.openxmlformats.org/officeDocument/2006/relationships/tags" Target="../tags/tag210.xml"/><Relationship Id="rId5" Type="http://schemas.openxmlformats.org/officeDocument/2006/relationships/tags" Target="../tags/tag209.xml"/><Relationship Id="rId4" Type="http://schemas.openxmlformats.org/officeDocument/2006/relationships/tags" Target="../tags/tag208.xml"/><Relationship Id="rId3" Type="http://schemas.openxmlformats.org/officeDocument/2006/relationships/tags" Target="../tags/tag207.xml"/><Relationship Id="rId2" Type="http://schemas.openxmlformats.org/officeDocument/2006/relationships/tags" Target="../tags/tag206.xml"/><Relationship Id="rId1" Type="http://schemas.openxmlformats.org/officeDocument/2006/relationships/tags" Target="../tags/tag205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tags" Target="../tags/tag133.xml"/><Relationship Id="rId5" Type="http://schemas.openxmlformats.org/officeDocument/2006/relationships/image" Target="../media/image1.png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" Type="http://schemas.openxmlformats.org/officeDocument/2006/relationships/tags" Target="../tags/tag129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tags" Target="../tags/tag218.xml"/><Relationship Id="rId7" Type="http://schemas.openxmlformats.org/officeDocument/2006/relationships/image" Target="../media/image18.jpeg"/><Relationship Id="rId6" Type="http://schemas.openxmlformats.org/officeDocument/2006/relationships/tags" Target="../tags/tag217.xml"/><Relationship Id="rId5" Type="http://schemas.openxmlformats.org/officeDocument/2006/relationships/tags" Target="../tags/tag216.xml"/><Relationship Id="rId4" Type="http://schemas.openxmlformats.org/officeDocument/2006/relationships/tags" Target="../tags/tag215.xml"/><Relationship Id="rId3" Type="http://schemas.openxmlformats.org/officeDocument/2006/relationships/tags" Target="../tags/tag214.xml"/><Relationship Id="rId2" Type="http://schemas.openxmlformats.org/officeDocument/2006/relationships/tags" Target="../tags/tag213.xml"/><Relationship Id="rId1" Type="http://schemas.openxmlformats.org/officeDocument/2006/relationships/tags" Target="../tags/tag212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tags" Target="../tags/tag223.xml"/><Relationship Id="rId5" Type="http://schemas.openxmlformats.org/officeDocument/2006/relationships/tags" Target="../tags/tag222.xml"/><Relationship Id="rId4" Type="http://schemas.openxmlformats.org/officeDocument/2006/relationships/image" Target="../media/image19.jpeg"/><Relationship Id="rId3" Type="http://schemas.openxmlformats.org/officeDocument/2006/relationships/tags" Target="../tags/tag221.xml"/><Relationship Id="rId2" Type="http://schemas.openxmlformats.org/officeDocument/2006/relationships/tags" Target="../tags/tag220.xml"/><Relationship Id="rId1" Type="http://schemas.openxmlformats.org/officeDocument/2006/relationships/tags" Target="../tags/tag219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227.xml"/><Relationship Id="rId4" Type="http://schemas.openxmlformats.org/officeDocument/2006/relationships/image" Target="../media/image20.png"/><Relationship Id="rId3" Type="http://schemas.openxmlformats.org/officeDocument/2006/relationships/tags" Target="../tags/tag226.xml"/><Relationship Id="rId2" Type="http://schemas.openxmlformats.org/officeDocument/2006/relationships/tags" Target="../tags/tag225.xml"/><Relationship Id="rId1" Type="http://schemas.openxmlformats.org/officeDocument/2006/relationships/tags" Target="../tags/tag224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231.xml"/><Relationship Id="rId3" Type="http://schemas.openxmlformats.org/officeDocument/2006/relationships/tags" Target="../tags/tag230.xml"/><Relationship Id="rId2" Type="http://schemas.openxmlformats.org/officeDocument/2006/relationships/tags" Target="../tags/tag229.xml"/><Relationship Id="rId1" Type="http://schemas.openxmlformats.org/officeDocument/2006/relationships/tags" Target="../tags/tag228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239.xml"/><Relationship Id="rId8" Type="http://schemas.openxmlformats.org/officeDocument/2006/relationships/image" Target="../media/image21.png"/><Relationship Id="rId7" Type="http://schemas.openxmlformats.org/officeDocument/2006/relationships/tags" Target="../tags/tag238.xml"/><Relationship Id="rId6" Type="http://schemas.openxmlformats.org/officeDocument/2006/relationships/tags" Target="../tags/tag237.xml"/><Relationship Id="rId5" Type="http://schemas.openxmlformats.org/officeDocument/2006/relationships/tags" Target="../tags/tag236.xml"/><Relationship Id="rId4" Type="http://schemas.openxmlformats.org/officeDocument/2006/relationships/tags" Target="../tags/tag235.xml"/><Relationship Id="rId3" Type="http://schemas.openxmlformats.org/officeDocument/2006/relationships/tags" Target="../tags/tag234.xml"/><Relationship Id="rId2" Type="http://schemas.openxmlformats.org/officeDocument/2006/relationships/tags" Target="../tags/tag233.xml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232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tags" Target="../tags/tag138.xml"/><Relationship Id="rId5" Type="http://schemas.openxmlformats.org/officeDocument/2006/relationships/image" Target="../media/image2.jpeg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tags" Target="../tags/tag13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142.xml"/><Relationship Id="rId4" Type="http://schemas.openxmlformats.org/officeDocument/2006/relationships/tags" Target="../tags/tag141.xml"/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tags" Target="../tags/tag149.xml"/><Relationship Id="rId6" Type="http://schemas.openxmlformats.org/officeDocument/2006/relationships/image" Target="../media/image4.png"/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tags" Target="../tags/tag14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tags" Target="../tags/tag155.xml"/><Relationship Id="rId6" Type="http://schemas.openxmlformats.org/officeDocument/2006/relationships/image" Target="../media/image5.png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tags" Target="../tags/tag15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tags" Target="../tags/tag162.xml"/><Relationship Id="rId7" Type="http://schemas.openxmlformats.org/officeDocument/2006/relationships/image" Target="../media/image7.GIF"/><Relationship Id="rId6" Type="http://schemas.openxmlformats.org/officeDocument/2006/relationships/tags" Target="../tags/tag161.xml"/><Relationship Id="rId5" Type="http://schemas.openxmlformats.org/officeDocument/2006/relationships/image" Target="../media/image6.png"/><Relationship Id="rId4" Type="http://schemas.openxmlformats.org/officeDocument/2006/relationships/tags" Target="../tags/tag160.xml"/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" Type="http://schemas.openxmlformats.org/officeDocument/2006/relationships/tags" Target="../tags/tag1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>
            <a:off x="8803640" y="-1893570"/>
            <a:ext cx="4130675" cy="4130675"/>
          </a:xfrm>
          <a:prstGeom prst="ellipse">
            <a:avLst/>
          </a:prstGeom>
          <a:gradFill>
            <a:gsLst>
              <a:gs pos="100000">
                <a:srgbClr val="EAEEF4">
                  <a:alpha val="0"/>
                </a:srgbClr>
              </a:gs>
              <a:gs pos="78000">
                <a:srgbClr val="AFCEFA">
                  <a:alpha val="0"/>
                </a:srgbClr>
              </a:gs>
              <a:gs pos="0">
                <a:srgbClr val="4B82F8">
                  <a:alpha val="6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2"/>
            </p:custDataLst>
          </p:nvPr>
        </p:nvSpPr>
        <p:spPr>
          <a:xfrm>
            <a:off x="8803640" y="2018665"/>
            <a:ext cx="1704340" cy="1704340"/>
          </a:xfrm>
          <a:prstGeom prst="ellipse">
            <a:avLst/>
          </a:prstGeom>
          <a:gradFill>
            <a:gsLst>
              <a:gs pos="100000">
                <a:srgbClr val="EAEEF4"/>
              </a:gs>
              <a:gs pos="78000">
                <a:srgbClr val="AFCEFA"/>
              </a:gs>
              <a:gs pos="0">
                <a:srgbClr val="4B82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736600" dist="952500" dir="2700000" sx="67000" sy="67000" algn="tl" rotWithShape="0">
              <a:srgbClr val="4B82F8">
                <a:alpha val="40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>
            <p:custDataLst>
              <p:tags r:id="rId3"/>
            </p:custDataLst>
          </p:nvPr>
        </p:nvSpPr>
        <p:spPr>
          <a:xfrm>
            <a:off x="4399280" y="-1949450"/>
            <a:ext cx="5787390" cy="5787390"/>
          </a:xfrm>
          <a:prstGeom prst="ellipse">
            <a:avLst/>
          </a:prstGeom>
          <a:gradFill>
            <a:gsLst>
              <a:gs pos="88000">
                <a:srgbClr val="EAEEF4"/>
              </a:gs>
              <a:gs pos="58000">
                <a:srgbClr val="AFCEFA">
                  <a:alpha val="0"/>
                </a:srgbClr>
              </a:gs>
              <a:gs pos="0">
                <a:srgbClr val="4B82F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4"/>
            </p:custDataLst>
          </p:nvPr>
        </p:nvSpPr>
        <p:spPr>
          <a:xfrm>
            <a:off x="9116060" y="2810510"/>
            <a:ext cx="4584700" cy="4584700"/>
          </a:xfrm>
          <a:prstGeom prst="ellipse">
            <a:avLst/>
          </a:prstGeom>
          <a:gradFill>
            <a:gsLst>
              <a:gs pos="100000">
                <a:srgbClr val="EAEEF4"/>
              </a:gs>
              <a:gs pos="53000">
                <a:srgbClr val="AFCEFA">
                  <a:alpha val="0"/>
                </a:srgbClr>
              </a:gs>
              <a:gs pos="0">
                <a:srgbClr val="4B82F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653540" y="1069975"/>
            <a:ext cx="9862820" cy="18491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6000" b="1" dirty="0">
                <a:solidFill>
                  <a:srgbClr val="4B86FC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希尔伯特曲线与恩格斯的过程式真理观</a:t>
            </a:r>
            <a:endParaRPr lang="zh-CN" sz="6000" b="1" dirty="0">
              <a:solidFill>
                <a:srgbClr val="4B86FC"/>
              </a:solidFill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653540" y="3241040"/>
            <a:ext cx="26466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800" b="1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哲学导论</a:t>
            </a:r>
            <a:endParaRPr lang="zh-CN" sz="4800" b="1" dirty="0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5"/>
            </p:custDataLst>
          </p:nvPr>
        </p:nvSpPr>
        <p:spPr>
          <a:xfrm>
            <a:off x="1553845" y="6034405"/>
            <a:ext cx="3002280" cy="3002280"/>
          </a:xfrm>
          <a:prstGeom prst="ellipse">
            <a:avLst/>
          </a:prstGeom>
          <a:gradFill>
            <a:gsLst>
              <a:gs pos="88000">
                <a:srgbClr val="EAEEF4"/>
              </a:gs>
              <a:gs pos="58000">
                <a:srgbClr val="AFCEFA">
                  <a:alpha val="0"/>
                </a:srgbClr>
              </a:gs>
              <a:gs pos="0">
                <a:srgbClr val="4B82F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1788160" y="5128260"/>
            <a:ext cx="672401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200" dirty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</a:rPr>
              <a:t>授课对象：</a:t>
            </a:r>
            <a:r>
              <a:rPr lang="zh-CN" altLang="en-US" sz="2400" b="1" spc="200" dirty="0">
                <a:uFillTx/>
                <a:latin typeface="仿宋" panose="02010609060101010101" charset="-122"/>
                <a:ea typeface="仿宋" panose="02010609060101010101" charset="-122"/>
                <a:sym typeface="+mn-ea"/>
              </a:rPr>
              <a:t>社会学一年级必修、全校选修</a:t>
            </a:r>
            <a:endParaRPr lang="zh-CN" altLang="en-US" sz="2400" b="1" spc="200" dirty="0">
              <a:uFillTx/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endParaRPr lang="zh-CN" altLang="en-US" sz="2400" b="1" spc="200" dirty="0">
              <a:solidFill>
                <a:schemeClr val="tx1"/>
              </a:solidFill>
              <a:uFillTx/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r>
              <a:rPr lang="zh-CN" altLang="en-US" sz="2400" b="1" spc="200" dirty="0">
                <a:uFillTx/>
                <a:latin typeface="仿宋" panose="02010609060101010101" charset="-122"/>
                <a:ea typeface="仿宋" panose="02010609060101010101" charset="-122"/>
                <a:sym typeface="+mn-ea"/>
              </a:rPr>
              <a:t>课程设计序号：</a:t>
            </a:r>
            <a:r>
              <a:rPr lang="en-US" altLang="zh-CN" sz="2400" b="1" spc="200" dirty="0">
                <a:uFillTx/>
                <a:latin typeface="仿宋" panose="02010609060101010101" charset="-122"/>
                <a:ea typeface="仿宋" panose="02010609060101010101" charset="-122"/>
                <a:sym typeface="+mn-ea"/>
              </a:rPr>
              <a:t>07</a:t>
            </a:r>
            <a:endParaRPr lang="zh-CN" altLang="en-US" sz="2400" b="1" spc="200" dirty="0">
              <a:solidFill>
                <a:schemeClr val="tx1"/>
              </a:solidFill>
              <a:uFillTx/>
              <a:latin typeface="仿宋" panose="02010609060101010101" charset="-122"/>
              <a:ea typeface="仿宋" panose="02010609060101010101" charset="-122"/>
            </a:endParaRPr>
          </a:p>
          <a:p>
            <a:endParaRPr lang="zh-CN" altLang="en-US" sz="2400" b="1" spc="200" dirty="0">
              <a:solidFill>
                <a:schemeClr val="tx1"/>
              </a:solidFill>
              <a:uFillTx/>
              <a:latin typeface="仿宋" panose="02010609060101010101" charset="-122"/>
              <a:ea typeface="仿宋" panose="02010609060101010101" charset="-122"/>
            </a:endParaRPr>
          </a:p>
          <a:p>
            <a:endParaRPr lang="zh-CN" altLang="en-US" sz="2400" b="1" spc="200" dirty="0">
              <a:solidFill>
                <a:schemeClr val="tx1"/>
              </a:solidFill>
              <a:uFillTx/>
              <a:latin typeface="仿宋" panose="02010609060101010101" charset="-122"/>
              <a:ea typeface="仿宋" panose="02010609060101010101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1922780" y="4392930"/>
            <a:ext cx="1738630" cy="0"/>
          </a:xfrm>
          <a:prstGeom prst="line">
            <a:avLst/>
          </a:prstGeom>
          <a:ln w="25400">
            <a:solidFill>
              <a:srgbClr val="4B82F8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椭圆 20"/>
          <p:cNvSpPr/>
          <p:nvPr>
            <p:custDataLst>
              <p:tags r:id="rId7"/>
            </p:custDataLst>
          </p:nvPr>
        </p:nvSpPr>
        <p:spPr>
          <a:xfrm>
            <a:off x="-1259205" y="2237105"/>
            <a:ext cx="2382520" cy="2382520"/>
          </a:xfrm>
          <a:prstGeom prst="ellipse">
            <a:avLst/>
          </a:prstGeom>
          <a:gradFill>
            <a:gsLst>
              <a:gs pos="100000">
                <a:srgbClr val="EAEEF4"/>
              </a:gs>
              <a:gs pos="78000">
                <a:srgbClr val="AFCEFA"/>
              </a:gs>
              <a:gs pos="0">
                <a:srgbClr val="4B82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736600" dist="1155700" dir="2700000" sx="67000" sy="67000" algn="tl" rotWithShape="0">
              <a:srgbClr val="4B82F8">
                <a:alpha val="40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同侧圆角矩形 5"/>
          <p:cNvSpPr/>
          <p:nvPr>
            <p:custDataLst>
              <p:tags r:id="rId1"/>
            </p:custDataLst>
          </p:nvPr>
        </p:nvSpPr>
        <p:spPr>
          <a:xfrm>
            <a:off x="4194810" y="133350"/>
            <a:ext cx="3806825" cy="789305"/>
          </a:xfrm>
          <a:prstGeom prst="round2SameRect">
            <a:avLst/>
          </a:prstGeom>
          <a:solidFill>
            <a:srgbClr val="4B82F8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2、与《自然辩证无限》同时代的希尔伯特曲线</a:t>
            </a:r>
            <a:endParaRPr lang="zh-CN" altLang="en-US" sz="2400" b="1">
              <a:solidFill>
                <a:schemeClr val="bg1"/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7" name="同侧圆角矩形 6"/>
          <p:cNvSpPr/>
          <p:nvPr>
            <p:custDataLst>
              <p:tags r:id="rId2"/>
            </p:custDataLst>
          </p:nvPr>
        </p:nvSpPr>
        <p:spPr>
          <a:xfrm>
            <a:off x="8155305" y="133350"/>
            <a:ext cx="3806825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3、希尔伯特曲线、虚拟现实与物质第一性</a:t>
            </a:r>
            <a:endParaRPr lang="zh-CN" altLang="en-US"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" name="同侧圆角矩形 1"/>
          <p:cNvSpPr/>
          <p:nvPr>
            <p:custDataLst>
              <p:tags r:id="rId3"/>
            </p:custDataLst>
          </p:nvPr>
        </p:nvSpPr>
        <p:spPr>
          <a:xfrm>
            <a:off x="233045" y="133350"/>
            <a:ext cx="3806825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1、初等数学VS高等数学=永恒真理VS辩证无限</a:t>
            </a:r>
            <a:endParaRPr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922655"/>
            <a:ext cx="121920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10235" y="1317625"/>
            <a:ext cx="1106551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sz="3200" b="1">
                <a:solidFill>
                  <a:srgbClr val="4B82F8"/>
                </a:solidFill>
                <a:effectLst/>
                <a:latin typeface="+mj-ea"/>
                <a:ea typeface="+mj-ea"/>
                <a:cs typeface="仿宋" panose="02010609060101010101" charset="-122"/>
                <a:sym typeface="+mn-ea"/>
              </a:rPr>
              <a:t>一阶希尔伯特曲线：将一个正方形（一个平面）分为四个</a:t>
            </a:r>
            <a:r>
              <a:rPr lang="zh-CN" sz="3200" b="1">
                <a:solidFill>
                  <a:srgbClr val="4B82F8"/>
                </a:solidFill>
                <a:effectLst/>
                <a:latin typeface="+mj-ea"/>
                <a:ea typeface="+mj-ea"/>
                <a:cs typeface="仿宋" panose="02010609060101010101" charset="-122"/>
                <a:sym typeface="+mn-ea"/>
              </a:rPr>
              <a:t>象限</a:t>
            </a:r>
            <a:r>
              <a:rPr sz="3200" b="1">
                <a:solidFill>
                  <a:srgbClr val="4B82F8"/>
                </a:solidFill>
                <a:effectLst/>
                <a:latin typeface="+mj-ea"/>
                <a:ea typeface="+mj-ea"/>
                <a:cs typeface="仿宋" panose="02010609060101010101" charset="-122"/>
                <a:sym typeface="+mn-ea"/>
              </a:rPr>
              <a:t>，画一条经过四个象限几何中心点的连线（曲线）</a:t>
            </a:r>
            <a:endParaRPr sz="2800" b="1">
              <a:solidFill>
                <a:schemeClr val="tx1"/>
              </a:solidFill>
              <a:effectLst/>
              <a:latin typeface="+mj-ea"/>
              <a:ea typeface="+mj-ea"/>
              <a:cs typeface="仿宋" panose="02010609060101010101" charset="-122"/>
              <a:sym typeface="+mn-ea"/>
            </a:endParaRPr>
          </a:p>
        </p:txBody>
      </p:sp>
      <p:pic>
        <p:nvPicPr>
          <p:cNvPr id="9" name="图片 8" descr="C:\Users\ssssc\Desktop\临时文件夹\希尔伯特曲线1.gif希尔伯特曲线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3335020" y="2519045"/>
            <a:ext cx="5526405" cy="382651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同侧圆角矩形 5"/>
          <p:cNvSpPr/>
          <p:nvPr>
            <p:custDataLst>
              <p:tags r:id="rId1"/>
            </p:custDataLst>
          </p:nvPr>
        </p:nvSpPr>
        <p:spPr>
          <a:xfrm>
            <a:off x="4194810" y="133350"/>
            <a:ext cx="3806825" cy="789305"/>
          </a:xfrm>
          <a:prstGeom prst="round2SameRect">
            <a:avLst/>
          </a:prstGeom>
          <a:solidFill>
            <a:srgbClr val="4B82F8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2、与《自然辩证无限》同时代的希尔伯特曲线</a:t>
            </a:r>
            <a:endParaRPr lang="zh-CN" altLang="en-US" sz="2400" b="1">
              <a:solidFill>
                <a:schemeClr val="bg1"/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7" name="同侧圆角矩形 6"/>
          <p:cNvSpPr/>
          <p:nvPr>
            <p:custDataLst>
              <p:tags r:id="rId2"/>
            </p:custDataLst>
          </p:nvPr>
        </p:nvSpPr>
        <p:spPr>
          <a:xfrm>
            <a:off x="8155305" y="133350"/>
            <a:ext cx="3806825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3、希尔伯特曲线、虚拟现实与物质第一性</a:t>
            </a:r>
            <a:endParaRPr lang="zh-CN" altLang="en-US"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" name="同侧圆角矩形 1"/>
          <p:cNvSpPr/>
          <p:nvPr>
            <p:custDataLst>
              <p:tags r:id="rId3"/>
            </p:custDataLst>
          </p:nvPr>
        </p:nvSpPr>
        <p:spPr>
          <a:xfrm>
            <a:off x="233045" y="133350"/>
            <a:ext cx="3806825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1、初等数学VS高等数学=永恒真理VS辩证无限</a:t>
            </a:r>
            <a:endParaRPr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922655"/>
            <a:ext cx="121920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10235" y="1423670"/>
            <a:ext cx="1106551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sz="3200" b="1">
                <a:solidFill>
                  <a:srgbClr val="4B82F8"/>
                </a:solidFill>
                <a:effectLst/>
                <a:latin typeface="+mj-ea"/>
                <a:ea typeface="+mj-ea"/>
                <a:cs typeface="仿宋" panose="02010609060101010101" charset="-122"/>
                <a:sym typeface="+mn-ea"/>
              </a:rPr>
              <a:t>在每个正方形中再划分四个小正方形，并且同样经过它们的几何中心点画一条曲线，这样我们得到四条一阶曲线。</a:t>
            </a:r>
            <a:endParaRPr sz="3200" b="1">
              <a:solidFill>
                <a:srgbClr val="4B82F8"/>
              </a:solidFill>
              <a:effectLst/>
              <a:latin typeface="+mj-ea"/>
              <a:ea typeface="+mj-ea"/>
              <a:cs typeface="仿宋" panose="02010609060101010101" charset="-122"/>
              <a:sym typeface="+mn-ea"/>
            </a:endParaRPr>
          </a:p>
        </p:txBody>
      </p:sp>
      <p:pic>
        <p:nvPicPr>
          <p:cNvPr id="3" name="图片 2" descr="C:\Users\ssssc\Desktop\临时文件夹\希尔伯特曲线2.gif希尔伯特曲线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3430905" y="2703195"/>
            <a:ext cx="5334635" cy="368935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ssssc\Desktop\临时文件夹\希尔伯特曲线3.gif希尔伯特曲线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236595" y="2586989"/>
            <a:ext cx="5718810" cy="3954779"/>
          </a:xfrm>
          <a:prstGeom prst="rect">
            <a:avLst/>
          </a:prstGeom>
        </p:spPr>
      </p:pic>
      <p:sp>
        <p:nvSpPr>
          <p:cNvPr id="6" name="同侧圆角矩形 5"/>
          <p:cNvSpPr/>
          <p:nvPr>
            <p:custDataLst>
              <p:tags r:id="rId2"/>
            </p:custDataLst>
          </p:nvPr>
        </p:nvSpPr>
        <p:spPr>
          <a:xfrm>
            <a:off x="4194810" y="133350"/>
            <a:ext cx="3806825" cy="789305"/>
          </a:xfrm>
          <a:prstGeom prst="round2SameRect">
            <a:avLst/>
          </a:prstGeom>
          <a:solidFill>
            <a:srgbClr val="4B82F8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2、与《自然辩证无限》同时代的希尔伯特曲线</a:t>
            </a:r>
            <a:endParaRPr lang="zh-CN" altLang="en-US" sz="2400" b="1">
              <a:solidFill>
                <a:schemeClr val="bg1"/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7" name="同侧圆角矩形 6"/>
          <p:cNvSpPr/>
          <p:nvPr>
            <p:custDataLst>
              <p:tags r:id="rId3"/>
            </p:custDataLst>
          </p:nvPr>
        </p:nvSpPr>
        <p:spPr>
          <a:xfrm>
            <a:off x="8155305" y="133350"/>
            <a:ext cx="3806825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3、希尔伯特曲线、虚拟现实与物质第一性</a:t>
            </a:r>
            <a:endParaRPr lang="zh-CN" altLang="en-US"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" name="同侧圆角矩形 1"/>
          <p:cNvSpPr/>
          <p:nvPr>
            <p:custDataLst>
              <p:tags r:id="rId4"/>
            </p:custDataLst>
          </p:nvPr>
        </p:nvSpPr>
        <p:spPr>
          <a:xfrm>
            <a:off x="233045" y="133350"/>
            <a:ext cx="3806825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1、初等数学VS高等数学=永恒真理VS辩证无限</a:t>
            </a:r>
            <a:endParaRPr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922655"/>
            <a:ext cx="121920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1"/>
          <p:cNvSpPr txBox="1"/>
          <p:nvPr/>
        </p:nvSpPr>
        <p:spPr>
          <a:xfrm>
            <a:off x="378097" y="1334135"/>
            <a:ext cx="11435806" cy="1252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buClrTx/>
              <a:buSzTx/>
              <a:buFontTx/>
            </a:pPr>
            <a:r>
              <a:rPr sz="2800" b="1">
                <a:solidFill>
                  <a:srgbClr val="4B82F8"/>
                </a:solidFill>
                <a:effectLst/>
                <a:latin typeface="+mj-ea"/>
                <a:ea typeface="+mj-ea"/>
                <a:cs typeface="仿宋" panose="02010609060101010101" charset="-122"/>
              </a:rPr>
              <a:t>同时翻转三四象限曲线，将相关断点进行连接（都是正方形的几何中心点因此可以完美以直线相连），就获得</a:t>
            </a:r>
            <a:r>
              <a:rPr sz="2800" b="1">
                <a:solidFill>
                  <a:srgbClr val="4B82F8"/>
                </a:solidFill>
                <a:effectLst/>
                <a:latin typeface="+mj-ea"/>
                <a:ea typeface="+mj-ea"/>
                <a:cs typeface="仿宋" panose="02010609060101010101" charset="-122"/>
                <a:sym typeface="+mn-ea"/>
              </a:rPr>
              <a:t>二阶希尔伯特曲线，</a:t>
            </a:r>
            <a:r>
              <a:rPr sz="2800" b="1">
                <a:solidFill>
                  <a:srgbClr val="4B82F8"/>
                </a:solidFill>
                <a:effectLst/>
                <a:latin typeface="+mj-ea"/>
                <a:ea typeface="+mj-ea"/>
                <a:cs typeface="仿宋" panose="02010609060101010101" charset="-122"/>
              </a:rPr>
              <a:t>以此类推到N阶</a:t>
            </a:r>
            <a:r>
              <a:rPr lang="zh-CN" sz="2800" b="1">
                <a:solidFill>
                  <a:srgbClr val="4B82F8"/>
                </a:solidFill>
                <a:effectLst/>
                <a:latin typeface="+mj-ea"/>
                <a:ea typeface="+mj-ea"/>
                <a:cs typeface="仿宋" panose="02010609060101010101" charset="-122"/>
              </a:rPr>
              <a:t>与无穷大</a:t>
            </a:r>
            <a:r>
              <a:rPr sz="2800" b="1">
                <a:solidFill>
                  <a:srgbClr val="4B82F8"/>
                </a:solidFill>
                <a:effectLst/>
                <a:latin typeface="+mj-ea"/>
                <a:ea typeface="+mj-ea"/>
                <a:cs typeface="仿宋" panose="02010609060101010101" charset="-122"/>
              </a:rPr>
              <a:t>。</a:t>
            </a:r>
            <a:endParaRPr lang="zh-CN" altLang="en-US" sz="2800" b="1" dirty="0">
              <a:solidFill>
                <a:srgbClr val="4B82F8"/>
              </a:solidFill>
              <a:effectLst/>
              <a:latin typeface="+mj-ea"/>
              <a:ea typeface="+mj-ea"/>
              <a:cs typeface="仿宋" panose="02010609060101010101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7.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98650" y="2519045"/>
            <a:ext cx="8399780" cy="3954780"/>
          </a:xfrm>
          <a:prstGeom prst="rect">
            <a:avLst/>
          </a:prstGeom>
        </p:spPr>
      </p:pic>
      <p:sp>
        <p:nvSpPr>
          <p:cNvPr id="6" name="同侧圆角矩形 5"/>
          <p:cNvSpPr/>
          <p:nvPr>
            <p:custDataLst>
              <p:tags r:id="rId3"/>
            </p:custDataLst>
          </p:nvPr>
        </p:nvSpPr>
        <p:spPr>
          <a:xfrm>
            <a:off x="4194810" y="133350"/>
            <a:ext cx="3806825" cy="789305"/>
          </a:xfrm>
          <a:prstGeom prst="round2SameRect">
            <a:avLst/>
          </a:prstGeom>
          <a:solidFill>
            <a:srgbClr val="4B82F8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2、与《自然辩证无限》同时代的希尔伯特曲线</a:t>
            </a:r>
            <a:endParaRPr lang="zh-CN" altLang="en-US" sz="2400" b="1">
              <a:solidFill>
                <a:schemeClr val="bg1"/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7" name="同侧圆角矩形 6"/>
          <p:cNvSpPr/>
          <p:nvPr>
            <p:custDataLst>
              <p:tags r:id="rId4"/>
            </p:custDataLst>
          </p:nvPr>
        </p:nvSpPr>
        <p:spPr>
          <a:xfrm>
            <a:off x="8155305" y="133350"/>
            <a:ext cx="3806825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3、希尔伯特曲线、虚拟现实与物质第一性</a:t>
            </a:r>
            <a:endParaRPr lang="zh-CN" altLang="en-US"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" name="同侧圆角矩形 1"/>
          <p:cNvSpPr/>
          <p:nvPr>
            <p:custDataLst>
              <p:tags r:id="rId5"/>
            </p:custDataLst>
          </p:nvPr>
        </p:nvSpPr>
        <p:spPr>
          <a:xfrm>
            <a:off x="233045" y="133350"/>
            <a:ext cx="3806825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1、初等数学VS高等数学=永恒真理VS辩证无限</a:t>
            </a:r>
            <a:endParaRPr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922655"/>
            <a:ext cx="121920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10235" y="1297305"/>
            <a:ext cx="1106551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sz="3200" b="1">
                <a:solidFill>
                  <a:srgbClr val="4B82F8"/>
                </a:solidFill>
                <a:effectLst/>
                <a:latin typeface="+mj-ea"/>
                <a:ea typeface="+mj-ea"/>
                <a:cs typeface="仿宋" panose="02010609060101010101" charset="-122"/>
                <a:sym typeface="+mn-ea"/>
              </a:rPr>
              <a:t>所有有限阶数的希尔伯特曲线，本质上都是一种近似，因此在分形几何学中被叫作伪希尔伯特曲线。</a:t>
            </a:r>
            <a:endParaRPr sz="3200" b="1">
              <a:solidFill>
                <a:srgbClr val="4B82F8"/>
              </a:solidFill>
              <a:effectLst/>
              <a:latin typeface="+mj-ea"/>
              <a:ea typeface="+mj-ea"/>
              <a:cs typeface="仿宋" panose="02010609060101010101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同侧圆角矩形 5"/>
          <p:cNvSpPr/>
          <p:nvPr>
            <p:custDataLst>
              <p:tags r:id="rId1"/>
            </p:custDataLst>
          </p:nvPr>
        </p:nvSpPr>
        <p:spPr>
          <a:xfrm>
            <a:off x="4194810" y="133350"/>
            <a:ext cx="3806825" cy="789305"/>
          </a:xfrm>
          <a:prstGeom prst="round2SameRect">
            <a:avLst/>
          </a:prstGeom>
          <a:solidFill>
            <a:srgbClr val="4B82F8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2、与《自然辩证无限》同时代的希尔伯特曲线</a:t>
            </a:r>
            <a:endParaRPr lang="zh-CN" altLang="en-US" sz="2400" b="1">
              <a:solidFill>
                <a:schemeClr val="bg1"/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7" name="同侧圆角矩形 6"/>
          <p:cNvSpPr/>
          <p:nvPr>
            <p:custDataLst>
              <p:tags r:id="rId2"/>
            </p:custDataLst>
          </p:nvPr>
        </p:nvSpPr>
        <p:spPr>
          <a:xfrm>
            <a:off x="8155305" y="133350"/>
            <a:ext cx="3806825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3、希尔伯特曲线、虚拟现实与物质第一性</a:t>
            </a:r>
            <a:endParaRPr lang="zh-CN" altLang="en-US"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" name="同侧圆角矩形 1"/>
          <p:cNvSpPr/>
          <p:nvPr>
            <p:custDataLst>
              <p:tags r:id="rId3"/>
            </p:custDataLst>
          </p:nvPr>
        </p:nvSpPr>
        <p:spPr>
          <a:xfrm>
            <a:off x="233045" y="133350"/>
            <a:ext cx="3806825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1、初等数学VS高等数学=永恒真理VS辩证无限</a:t>
            </a:r>
            <a:endParaRPr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922655"/>
            <a:ext cx="121920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10235" y="1282700"/>
            <a:ext cx="1106551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sz="3200" b="1">
                <a:solidFill>
                  <a:srgbClr val="4B82F8"/>
                </a:solidFill>
                <a:effectLst/>
                <a:latin typeface="+mj-ea"/>
                <a:ea typeface="+mj-ea"/>
                <a:cs typeface="仿宋" panose="02010609060101010101" charset="-122"/>
                <a:sym typeface="+mn-ea"/>
              </a:rPr>
              <a:t>特殊性质：随着阶数的上升，一维给定点所映射二维坐标会趋向</a:t>
            </a:r>
            <a:r>
              <a:rPr lang="zh-CN" sz="3200" b="1">
                <a:solidFill>
                  <a:srgbClr val="4B82F8"/>
                </a:solidFill>
                <a:effectLst/>
                <a:latin typeface="+mj-ea"/>
                <a:ea typeface="+mj-ea"/>
                <a:cs typeface="仿宋" panose="02010609060101010101" charset="-122"/>
                <a:sym typeface="+mn-ea"/>
              </a:rPr>
              <a:t>（收敛）</a:t>
            </a:r>
            <a:r>
              <a:rPr sz="3200" b="1">
                <a:solidFill>
                  <a:srgbClr val="4B82F8"/>
                </a:solidFill>
                <a:effectLst/>
                <a:latin typeface="+mj-ea"/>
                <a:ea typeface="+mj-ea"/>
                <a:cs typeface="仿宋" panose="02010609060101010101" charset="-122"/>
                <a:sym typeface="+mn-ea"/>
              </a:rPr>
              <a:t>某个定值，并越来越精确。</a:t>
            </a:r>
            <a:endParaRPr sz="3200" b="1">
              <a:solidFill>
                <a:srgbClr val="4B82F8"/>
              </a:solidFill>
              <a:effectLst/>
              <a:latin typeface="+mj-ea"/>
              <a:ea typeface="+mj-ea"/>
              <a:cs typeface="仿宋" panose="02010609060101010101" charset="-122"/>
              <a:sym typeface="+mn-ea"/>
            </a:endParaRPr>
          </a:p>
        </p:txBody>
      </p:sp>
      <p:pic>
        <p:nvPicPr>
          <p:cNvPr id="5" name="图片 4" descr="C:\Users\ssssc\Desktop\希尔伯特\10.gif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1727200" y="2519045"/>
            <a:ext cx="8831580" cy="395414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同侧圆角矩形 5"/>
          <p:cNvSpPr/>
          <p:nvPr>
            <p:custDataLst>
              <p:tags r:id="rId1"/>
            </p:custDataLst>
          </p:nvPr>
        </p:nvSpPr>
        <p:spPr>
          <a:xfrm>
            <a:off x="4194810" y="133350"/>
            <a:ext cx="3806825" cy="789305"/>
          </a:xfrm>
          <a:prstGeom prst="round2SameRect">
            <a:avLst/>
          </a:prstGeom>
          <a:solidFill>
            <a:srgbClr val="4B82F8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2、与《自然辩证无限》同时代的希尔伯特曲线</a:t>
            </a:r>
            <a:endParaRPr lang="zh-CN" altLang="en-US" sz="2400" b="1">
              <a:solidFill>
                <a:schemeClr val="bg1"/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7" name="同侧圆角矩形 6"/>
          <p:cNvSpPr/>
          <p:nvPr>
            <p:custDataLst>
              <p:tags r:id="rId2"/>
            </p:custDataLst>
          </p:nvPr>
        </p:nvSpPr>
        <p:spPr>
          <a:xfrm>
            <a:off x="8155305" y="133350"/>
            <a:ext cx="3806825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3、希尔伯特曲线、虚拟现实与物质第一性</a:t>
            </a:r>
            <a:endParaRPr lang="zh-CN" altLang="en-US"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" name="同侧圆角矩形 1"/>
          <p:cNvSpPr/>
          <p:nvPr>
            <p:custDataLst>
              <p:tags r:id="rId3"/>
            </p:custDataLst>
          </p:nvPr>
        </p:nvSpPr>
        <p:spPr>
          <a:xfrm>
            <a:off x="233045" y="133350"/>
            <a:ext cx="3806825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1、初等数学VS高等数学=永恒真理VS辩证无限</a:t>
            </a:r>
            <a:endParaRPr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922655"/>
            <a:ext cx="121920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97205" y="1423670"/>
            <a:ext cx="110655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sz="3200" b="1">
                <a:solidFill>
                  <a:srgbClr val="4B82F8"/>
                </a:solidFill>
                <a:effectLst/>
                <a:latin typeface="+mj-ea"/>
                <a:ea typeface="+mj-ea"/>
                <a:cs typeface="仿宋" panose="02010609060101010101" charset="-122"/>
                <a:sym typeface="+mn-ea"/>
              </a:rPr>
              <a:t>希尔伯特曲线可以用来做什么？</a:t>
            </a:r>
            <a:endParaRPr sz="3200" b="1">
              <a:solidFill>
                <a:srgbClr val="4B82F8"/>
              </a:solidFill>
              <a:effectLst/>
              <a:latin typeface="+mj-ea"/>
              <a:ea typeface="+mj-ea"/>
              <a:cs typeface="仿宋" panose="02010609060101010101" charset="-122"/>
              <a:sym typeface="+mn-ea"/>
            </a:endParaRPr>
          </a:p>
        </p:txBody>
      </p:sp>
      <p:sp>
        <p:nvSpPr>
          <p:cNvPr id="13315" name="内容占位符 2"/>
          <p:cNvSpPr>
            <a:spLocks noGrp="1"/>
          </p:cNvSpPr>
          <p:nvPr>
            <p:ph idx="4294967295"/>
            <p:custDataLst>
              <p:tags r:id="rId4"/>
            </p:custDataLst>
          </p:nvPr>
        </p:nvSpPr>
        <p:spPr>
          <a:xfrm>
            <a:off x="603250" y="2353945"/>
            <a:ext cx="8285480" cy="4113530"/>
          </a:xfrm>
        </p:spPr>
        <p:txBody>
          <a:bodyPr>
            <a:noAutofit/>
          </a:bodyPr>
          <a:lstStyle/>
          <a:p>
            <a:pPr marL="0" eaLnBrk="1" hangingPunct="1">
              <a:lnSpc>
                <a:spcPct val="100000"/>
              </a:lnSpc>
              <a:buFont typeface="Wingdings 2" panose="05020102010507070707" charset="0"/>
              <a:buNone/>
            </a:pPr>
            <a:r>
              <a:rPr lang="en-US" sz="2800" b="1" dirty="0" err="1">
                <a:solidFill>
                  <a:srgbClr val="FF0000"/>
                </a:solidFill>
                <a:latin typeface="+mj-ea"/>
                <a:ea typeface="+mj-ea"/>
                <a:cs typeface="微软雅黑" panose="020B0503020204020204" charset="-122"/>
              </a:rPr>
              <a:t>   </a:t>
            </a:r>
            <a:r>
              <a:rPr sz="2800" b="1" dirty="0" err="1">
                <a:solidFill>
                  <a:srgbClr val="FF0000"/>
                </a:solidFill>
                <a:latin typeface="+mj-ea"/>
                <a:ea typeface="+mj-ea"/>
                <a:cs typeface="微软雅黑" panose="020B0503020204020204" charset="-122"/>
              </a:rPr>
              <a:t>像素</a:t>
            </a:r>
            <a:r>
              <a:rPr lang="zh-CN" sz="2800" b="1" dirty="0">
                <a:solidFill>
                  <a:srgbClr val="FF0000"/>
                </a:solidFill>
                <a:latin typeface="+mj-ea"/>
                <a:ea typeface="+mj-ea"/>
                <a:cs typeface="微软雅黑" panose="020B0503020204020204" charset="-122"/>
              </a:rPr>
              <a:t>（</a:t>
            </a:r>
            <a:r>
              <a:rPr lang="en-US" altLang="zh-CN" sz="2800" b="1" dirty="0">
                <a:solidFill>
                  <a:srgbClr val="FF0000"/>
                </a:solidFill>
                <a:latin typeface="+mj-ea"/>
                <a:ea typeface="+mj-ea"/>
                <a:cs typeface="微软雅黑" panose="020B0503020204020204" charset="-122"/>
              </a:rPr>
              <a:t>PIXEL</a:t>
            </a:r>
            <a:r>
              <a:rPr lang="zh-CN" sz="2800" b="1" dirty="0">
                <a:solidFill>
                  <a:srgbClr val="FF0000"/>
                </a:solidFill>
                <a:latin typeface="+mj-ea"/>
                <a:ea typeface="+mj-ea"/>
                <a:cs typeface="微软雅黑" panose="020B0503020204020204" charset="-122"/>
              </a:rPr>
              <a:t>）</a:t>
            </a:r>
            <a:r>
              <a:rPr sz="2800" b="1" dirty="0" err="1">
                <a:solidFill>
                  <a:schemeClr val="dk1">
                    <a:lumMod val="75000"/>
                    <a:lumOff val="25000"/>
                  </a:schemeClr>
                </a:solidFill>
                <a:latin typeface="+mj-ea"/>
                <a:ea typeface="+mj-ea"/>
                <a:cs typeface="微软雅黑" panose="020B0503020204020204" charset="-122"/>
              </a:rPr>
              <a:t>是指由图像的小方格组成的，这些小方块都有一个明确的位置和被分配的色彩数值，小方格颜色和位置就决定该图像所呈现出来的样子</a:t>
            </a:r>
            <a:r>
              <a:rPr sz="2800" b="1" dirty="0">
                <a:solidFill>
                  <a:schemeClr val="dk1">
                    <a:lumMod val="75000"/>
                    <a:lumOff val="25000"/>
                  </a:schemeClr>
                </a:solidFill>
                <a:latin typeface="+mj-ea"/>
                <a:ea typeface="+mj-ea"/>
                <a:cs typeface="微软雅黑" panose="020B0503020204020204" charset="-122"/>
              </a:rPr>
              <a:t>。</a:t>
            </a:r>
            <a:endParaRPr sz="2800" b="1" dirty="0">
              <a:solidFill>
                <a:schemeClr val="dk1">
                  <a:lumMod val="75000"/>
                  <a:lumOff val="25000"/>
                </a:schemeClr>
              </a:solidFill>
              <a:latin typeface="+mj-ea"/>
              <a:ea typeface="+mj-ea"/>
              <a:cs typeface="微软雅黑" panose="020B0503020204020204" charset="-122"/>
            </a:endParaRPr>
          </a:p>
          <a:p>
            <a:pPr marL="0" eaLnBrk="1" hangingPunct="1">
              <a:lnSpc>
                <a:spcPct val="100000"/>
              </a:lnSpc>
              <a:buFont typeface="Wingdings 2" panose="05020102010507070707" charset="0"/>
              <a:buNone/>
            </a:pPr>
            <a:r>
              <a:rPr lang="en-US" sz="2800" b="1" dirty="0">
                <a:solidFill>
                  <a:srgbClr val="FF0000"/>
                </a:solidFill>
                <a:latin typeface="+mj-ea"/>
                <a:ea typeface="+mj-ea"/>
                <a:cs typeface="微软雅黑" panose="020B0503020204020204" charset="-122"/>
              </a:rPr>
              <a:t>   </a:t>
            </a:r>
            <a:r>
              <a:rPr sz="2800" b="1" dirty="0">
                <a:solidFill>
                  <a:srgbClr val="FF0000"/>
                </a:solidFill>
                <a:latin typeface="+mj-ea"/>
                <a:ea typeface="+mj-ea"/>
                <a:cs typeface="微软雅黑" panose="020B0503020204020204" charset="-122"/>
              </a:rPr>
              <a:t>可以将像素视为整个图像中不可分割的单位或者是元素。</a:t>
            </a:r>
            <a:r>
              <a:rPr sz="2800" b="1" dirty="0">
                <a:solidFill>
                  <a:schemeClr val="dk1">
                    <a:lumMod val="75000"/>
                    <a:lumOff val="25000"/>
                  </a:schemeClr>
                </a:solidFill>
                <a:latin typeface="+mj-ea"/>
                <a:ea typeface="+mj-ea"/>
                <a:cs typeface="微软雅黑" panose="020B0503020204020204" charset="-122"/>
              </a:rPr>
              <a:t>不可分割的意思是它不能够再切割成更小单位抑或是元素，它是以一个单一颜色的小格存在。每一个点阵图像包含了一定量的像素，这些像素决定图像在屏幕上所呈现的大小。</a:t>
            </a:r>
            <a:endParaRPr sz="2800" b="1" dirty="0">
              <a:solidFill>
                <a:schemeClr val="dk1">
                  <a:lumMod val="75000"/>
                  <a:lumOff val="25000"/>
                </a:schemeClr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b="10417"/>
          <a:stretch>
            <a:fillRect/>
          </a:stretch>
        </p:blipFill>
        <p:spPr>
          <a:xfrm>
            <a:off x="8902065" y="2132330"/>
            <a:ext cx="2874645" cy="400685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  <p:bldLst>
      <p:bldP spid="13315" grpI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同侧圆角矩形 5"/>
          <p:cNvSpPr/>
          <p:nvPr>
            <p:custDataLst>
              <p:tags r:id="rId1"/>
            </p:custDataLst>
          </p:nvPr>
        </p:nvSpPr>
        <p:spPr>
          <a:xfrm>
            <a:off x="4194810" y="133350"/>
            <a:ext cx="3806825" cy="789305"/>
          </a:xfrm>
          <a:prstGeom prst="round2SameRect">
            <a:avLst/>
          </a:prstGeom>
          <a:solidFill>
            <a:srgbClr val="4B82F8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2、与《自然辩证无限》同时代的希尔伯特曲线</a:t>
            </a:r>
            <a:endParaRPr lang="zh-CN" altLang="en-US" sz="2400" b="1">
              <a:solidFill>
                <a:schemeClr val="bg1"/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7" name="同侧圆角矩形 6"/>
          <p:cNvSpPr/>
          <p:nvPr>
            <p:custDataLst>
              <p:tags r:id="rId2"/>
            </p:custDataLst>
          </p:nvPr>
        </p:nvSpPr>
        <p:spPr>
          <a:xfrm>
            <a:off x="8155305" y="133350"/>
            <a:ext cx="3806825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3、希尔伯特曲线、虚拟现实与物质第一性</a:t>
            </a:r>
            <a:endParaRPr lang="zh-CN" altLang="en-US"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" name="同侧圆角矩形 1"/>
          <p:cNvSpPr/>
          <p:nvPr>
            <p:custDataLst>
              <p:tags r:id="rId3"/>
            </p:custDataLst>
          </p:nvPr>
        </p:nvSpPr>
        <p:spPr>
          <a:xfrm>
            <a:off x="233045" y="133350"/>
            <a:ext cx="3806825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1、初等数学VS高等数学=永恒真理VS辩证无限</a:t>
            </a:r>
            <a:endParaRPr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922655"/>
            <a:ext cx="121920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97205" y="1423670"/>
            <a:ext cx="1121029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sz="3200" b="1">
                <a:solidFill>
                  <a:srgbClr val="4B82F8"/>
                </a:solidFill>
                <a:effectLst/>
                <a:latin typeface="+mj-ea"/>
                <a:ea typeface="+mj-ea"/>
                <a:cs typeface="仿宋" panose="02010609060101010101" charset="-122"/>
                <a:sym typeface="+mn-ea"/>
              </a:rPr>
              <a:t>一副数码图片代表现实的像素化，伪希尔伯特曲线阶数越高，反映的画面就越真实，或者说图片的真实性（真理性）就越高。</a:t>
            </a:r>
            <a:endParaRPr sz="3200" b="1">
              <a:solidFill>
                <a:srgbClr val="4B82F8"/>
              </a:solidFill>
              <a:effectLst/>
              <a:latin typeface="+mj-ea"/>
              <a:ea typeface="+mj-ea"/>
              <a:cs typeface="仿宋" panose="02010609060101010101" charset="-122"/>
              <a:sym typeface="+mn-ea"/>
            </a:endParaRPr>
          </a:p>
        </p:txBody>
      </p:sp>
      <p:pic>
        <p:nvPicPr>
          <p:cNvPr id="4" name="图片 3" descr="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47395" y="2586355"/>
            <a:ext cx="4857115" cy="3806190"/>
          </a:xfrm>
          <a:prstGeom prst="rect">
            <a:avLst/>
          </a:prstGeom>
        </p:spPr>
      </p:pic>
      <p:pic>
        <p:nvPicPr>
          <p:cNvPr id="9" name="图片 8" descr="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278245" y="2586355"/>
            <a:ext cx="5284470" cy="380619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同侧圆角矩形 5"/>
          <p:cNvSpPr/>
          <p:nvPr>
            <p:custDataLst>
              <p:tags r:id="rId1"/>
            </p:custDataLst>
          </p:nvPr>
        </p:nvSpPr>
        <p:spPr>
          <a:xfrm>
            <a:off x="4194810" y="133350"/>
            <a:ext cx="3806825" cy="789305"/>
          </a:xfrm>
          <a:prstGeom prst="round2SameRect">
            <a:avLst/>
          </a:prstGeom>
          <a:solidFill>
            <a:srgbClr val="4B82F8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2、与《自然辩证无限》同时代的希尔伯特曲线</a:t>
            </a:r>
            <a:endParaRPr lang="zh-CN" altLang="en-US" sz="2400" b="1">
              <a:solidFill>
                <a:schemeClr val="bg1"/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7" name="同侧圆角矩形 6"/>
          <p:cNvSpPr/>
          <p:nvPr>
            <p:custDataLst>
              <p:tags r:id="rId2"/>
            </p:custDataLst>
          </p:nvPr>
        </p:nvSpPr>
        <p:spPr>
          <a:xfrm>
            <a:off x="8155305" y="133350"/>
            <a:ext cx="3806825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3、希尔伯特曲线、虚拟现实与物质第一性</a:t>
            </a:r>
            <a:endParaRPr lang="zh-CN" altLang="en-US"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" name="同侧圆角矩形 1"/>
          <p:cNvSpPr/>
          <p:nvPr>
            <p:custDataLst>
              <p:tags r:id="rId3"/>
            </p:custDataLst>
          </p:nvPr>
        </p:nvSpPr>
        <p:spPr>
          <a:xfrm>
            <a:off x="233045" y="133350"/>
            <a:ext cx="3806825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1、初等数学VS高等数学=永恒真理VS辩证无限</a:t>
            </a:r>
            <a:endParaRPr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922655"/>
            <a:ext cx="121920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97205" y="1423670"/>
            <a:ext cx="110655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sz="3200" b="1">
                <a:solidFill>
                  <a:srgbClr val="4B82F8"/>
                </a:solidFill>
                <a:effectLst/>
                <a:latin typeface="+mj-ea"/>
                <a:ea typeface="+mj-ea"/>
                <a:cs typeface="仿宋" panose="02010609060101010101" charset="-122"/>
                <a:sym typeface="+mn-ea"/>
              </a:rPr>
              <a:t>三维的希尔伯特曲线</a:t>
            </a:r>
            <a:r>
              <a:rPr lang="zh-CN" sz="3200" b="1">
                <a:solidFill>
                  <a:srgbClr val="4B82F8"/>
                </a:solidFill>
                <a:effectLst/>
                <a:latin typeface="+mj-ea"/>
                <a:ea typeface="+mj-ea"/>
                <a:cs typeface="仿宋" panose="02010609060101010101" charset="-122"/>
                <a:sym typeface="+mn-ea"/>
              </a:rPr>
              <a:t>则可以用来构造虚拟现实（元宇宙）</a:t>
            </a:r>
            <a:endParaRPr lang="zh-CN" sz="3200" b="1">
              <a:solidFill>
                <a:srgbClr val="4B82F8"/>
              </a:solidFill>
              <a:effectLst/>
              <a:latin typeface="+mj-ea"/>
              <a:ea typeface="+mj-ea"/>
              <a:cs typeface="仿宋" panose="02010609060101010101" charset="-122"/>
              <a:sym typeface="+mn-ea"/>
            </a:endParaRPr>
          </a:p>
        </p:txBody>
      </p:sp>
      <p:pic>
        <p:nvPicPr>
          <p:cNvPr id="3" name="图片 2" descr="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31570" y="2204085"/>
            <a:ext cx="9599295" cy="418084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05485" y="2552700"/>
            <a:ext cx="1078103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accent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3、希尔伯特曲线、虚拟现实与物质第一性</a:t>
            </a:r>
            <a:endParaRPr lang="zh-CN" altLang="en-US" sz="5400" b="1" dirty="0">
              <a:solidFill>
                <a:schemeClr val="accent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同侧圆角矩形 5"/>
          <p:cNvSpPr/>
          <p:nvPr>
            <p:custDataLst>
              <p:tags r:id="rId1"/>
            </p:custDataLst>
          </p:nvPr>
        </p:nvSpPr>
        <p:spPr>
          <a:xfrm>
            <a:off x="4194810" y="133350"/>
            <a:ext cx="3806825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2、与《自然辩证无限》同时代的希尔伯特曲线</a:t>
            </a:r>
            <a:endParaRPr lang="zh-CN" altLang="en-US"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7" name="同侧圆角矩形 6"/>
          <p:cNvSpPr/>
          <p:nvPr>
            <p:custDataLst>
              <p:tags r:id="rId2"/>
            </p:custDataLst>
          </p:nvPr>
        </p:nvSpPr>
        <p:spPr>
          <a:xfrm>
            <a:off x="8155305" y="133350"/>
            <a:ext cx="3806825" cy="789305"/>
          </a:xfrm>
          <a:prstGeom prst="round2SameRect">
            <a:avLst/>
          </a:prstGeom>
          <a:solidFill>
            <a:srgbClr val="4B82F8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3、希尔伯特曲线、虚拟现实与物质第一性</a:t>
            </a:r>
            <a:endParaRPr lang="zh-CN" altLang="en-US" sz="2400" b="1">
              <a:solidFill>
                <a:schemeClr val="bg1"/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" name="同侧圆角矩形 1"/>
          <p:cNvSpPr/>
          <p:nvPr>
            <p:custDataLst>
              <p:tags r:id="rId3"/>
            </p:custDataLst>
          </p:nvPr>
        </p:nvSpPr>
        <p:spPr>
          <a:xfrm>
            <a:off x="233045" y="133350"/>
            <a:ext cx="3806825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1、初等数学VS高等数学=永恒真理VS辩证无限</a:t>
            </a:r>
            <a:endParaRPr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922655"/>
            <a:ext cx="121920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97205" y="1423670"/>
            <a:ext cx="110655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sz="3200" b="1">
                <a:solidFill>
                  <a:srgbClr val="4B82F8"/>
                </a:solidFill>
                <a:effectLst/>
                <a:latin typeface="+mj-ea"/>
                <a:ea typeface="+mj-ea"/>
                <a:cs typeface="仿宋" panose="02010609060101010101" charset="-122"/>
                <a:sym typeface="+mn-ea"/>
              </a:rPr>
              <a:t>希尔伯特曲线、</a:t>
            </a:r>
            <a:r>
              <a:rPr lang="zh-CN" sz="3200" b="1">
                <a:solidFill>
                  <a:srgbClr val="4B82F8"/>
                </a:solidFill>
                <a:effectLst/>
                <a:latin typeface="+mj-ea"/>
                <a:ea typeface="+mj-ea"/>
                <a:cs typeface="仿宋" panose="02010609060101010101" charset="-122"/>
                <a:sym typeface="+mn-ea"/>
              </a:rPr>
              <a:t>过程性真理</a:t>
            </a:r>
            <a:r>
              <a:rPr sz="3200" b="1">
                <a:solidFill>
                  <a:srgbClr val="4B82F8"/>
                </a:solidFill>
                <a:effectLst/>
                <a:latin typeface="+mj-ea"/>
                <a:ea typeface="+mj-ea"/>
                <a:cs typeface="仿宋" panose="02010609060101010101" charset="-122"/>
                <a:sym typeface="+mn-ea"/>
              </a:rPr>
              <a:t>与虚拟现实</a:t>
            </a:r>
            <a:endParaRPr sz="3200" b="1">
              <a:solidFill>
                <a:srgbClr val="4B82F8"/>
              </a:solidFill>
              <a:effectLst/>
              <a:latin typeface="+mj-ea"/>
              <a:ea typeface="+mj-ea"/>
              <a:cs typeface="仿宋" panose="02010609060101010101" charset="-122"/>
              <a:sym typeface="+mn-ea"/>
            </a:endParaRPr>
          </a:p>
        </p:txBody>
      </p:sp>
      <p:sp>
        <p:nvSpPr>
          <p:cNvPr id="13315" name="内容占位符 2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497205" y="2240915"/>
            <a:ext cx="5433060" cy="42087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100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黑体" panose="0201060906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100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黑体" panose="0201060906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100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黑体" panose="0201060906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100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黑体" panose="0201060906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100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黑体" panose="0201060906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eaLnBrk="1" hangingPunct="1">
              <a:lnSpc>
                <a:spcPct val="100000"/>
              </a:lnSpc>
              <a:buFont typeface="Wingdings 2" panose="05020102010507070707" charset="0"/>
              <a:buNone/>
            </a:pPr>
            <a:r>
              <a:rPr lang="en-US" altLang="zh-CN" b="1">
                <a:solidFill>
                  <a:schemeClr val="tx1"/>
                </a:solidFill>
                <a:effectLst/>
                <a:latin typeface="+mj-ea"/>
                <a:ea typeface="+mj-ea"/>
                <a:cs typeface="+mj-ea"/>
              </a:rPr>
              <a:t>  </a:t>
            </a:r>
            <a:r>
              <a:rPr lang="zh-CN" b="1">
                <a:solidFill>
                  <a:schemeClr val="tx1"/>
                </a:solidFill>
                <a:effectLst/>
                <a:latin typeface="+mj-ea"/>
                <a:ea typeface="+mj-ea"/>
                <a:cs typeface="+mj-ea"/>
              </a:rPr>
              <a:t>伪希尔伯特曲线的阶数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≈</a:t>
            </a:r>
            <a:r>
              <a:rPr lang="zh-CN" b="1">
                <a:solidFill>
                  <a:schemeClr val="tx1"/>
                </a:solidFill>
                <a:effectLst/>
                <a:latin typeface="+mj-ea"/>
                <a:ea typeface="+mj-ea"/>
                <a:cs typeface="+mj-ea"/>
              </a:rPr>
              <a:t>虚拟现实（元宇宙）对于客观真实世界的拟真程度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≈</a:t>
            </a:r>
            <a:r>
              <a:rPr lang="zh-CN" b="1">
                <a:solidFill>
                  <a:srgbClr val="FF0000"/>
                </a:solidFill>
                <a:effectLst/>
                <a:latin typeface="+mj-ea"/>
                <a:ea typeface="+mj-ea"/>
                <a:cs typeface="+mj-ea"/>
              </a:rPr>
              <a:t>精神（主观）对于物质（客观）的正确反映程度。</a:t>
            </a:r>
            <a:endParaRPr lang="zh-CN" b="1">
              <a:solidFill>
                <a:schemeClr val="tx1"/>
              </a:solidFill>
              <a:effectLst/>
              <a:latin typeface="+mj-ea"/>
              <a:ea typeface="+mj-ea"/>
              <a:cs typeface="+mj-ea"/>
            </a:endParaRPr>
          </a:p>
          <a:p>
            <a:pPr marL="0" eaLnBrk="1" hangingPunct="1">
              <a:lnSpc>
                <a:spcPct val="100000"/>
              </a:lnSpc>
              <a:buFont typeface="Wingdings 2" panose="05020102010507070707" charset="0"/>
              <a:buNone/>
            </a:pPr>
            <a:endParaRPr lang="zh-CN" b="1">
              <a:solidFill>
                <a:schemeClr val="tx1"/>
              </a:solidFill>
              <a:effectLst/>
              <a:latin typeface="+mj-ea"/>
              <a:ea typeface="+mj-ea"/>
              <a:cs typeface="+mj-ea"/>
            </a:endParaRPr>
          </a:p>
          <a:p>
            <a:pPr marL="0" eaLnBrk="1" hangingPunct="1">
              <a:lnSpc>
                <a:spcPct val="100000"/>
              </a:lnSpc>
              <a:buFont typeface="Wingdings 2" panose="05020102010507070707" charset="0"/>
              <a:buNone/>
            </a:pPr>
            <a:r>
              <a:rPr lang="en-US" altLang="zh-CN" b="1">
                <a:solidFill>
                  <a:schemeClr val="tx1"/>
                </a:solidFill>
                <a:effectLst/>
                <a:latin typeface="+mj-ea"/>
                <a:ea typeface="+mj-ea"/>
                <a:cs typeface="+mj-ea"/>
              </a:rPr>
              <a:t>  </a:t>
            </a:r>
            <a:r>
              <a:rPr lang="zh-CN" b="1">
                <a:solidFill>
                  <a:schemeClr val="tx1"/>
                </a:solidFill>
                <a:effectLst/>
                <a:latin typeface="+mj-ea"/>
                <a:ea typeface="+mj-ea"/>
                <a:cs typeface="+mj-ea"/>
              </a:rPr>
              <a:t>这种反映是一个由简单到复杂的辩证发展过程，体现了真理的</a:t>
            </a:r>
            <a:r>
              <a:rPr lang="zh-CN" b="1" u="sng">
                <a:solidFill>
                  <a:srgbClr val="FF0000"/>
                </a:solidFill>
                <a:effectLst/>
                <a:latin typeface="+mj-ea"/>
                <a:ea typeface="+mj-ea"/>
                <a:cs typeface="+mj-ea"/>
              </a:rPr>
              <a:t>由相对迈向绝对的过程</a:t>
            </a:r>
            <a:r>
              <a:rPr lang="zh-CN" b="1">
                <a:solidFill>
                  <a:srgbClr val="FF0000"/>
                </a:solidFill>
                <a:effectLst/>
                <a:latin typeface="+mj-ea"/>
                <a:ea typeface="+mj-ea"/>
                <a:cs typeface="+mj-ea"/>
              </a:rPr>
              <a:t>。</a:t>
            </a:r>
            <a:endParaRPr lang="zh-CN" b="1">
              <a:solidFill>
                <a:srgbClr val="4B82F8"/>
              </a:solidFill>
              <a:effectLst/>
              <a:latin typeface="+mj-ea"/>
              <a:ea typeface="+mj-ea"/>
              <a:cs typeface="+mj-ea"/>
            </a:endParaRPr>
          </a:p>
          <a:p>
            <a:pPr marL="0" eaLnBrk="1" hangingPunct="1">
              <a:lnSpc>
                <a:spcPct val="150000"/>
              </a:lnSpc>
              <a:buFont typeface="Wingdings 2" panose="05020102010507070707" charset="0"/>
              <a:buNone/>
            </a:pPr>
            <a:endParaRPr lang="zh-CN" altLang="en-US" b="1">
              <a:solidFill>
                <a:srgbClr val="4B82F8"/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6261737" y="2145665"/>
            <a:ext cx="6323965" cy="1063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  <a:buFont typeface="Wingdings 2" panose="05020102010507070707" charset="0"/>
              <a:buNone/>
            </a:pPr>
            <a:r>
              <a:rPr sz="2400" b="1" dirty="0" err="1">
                <a:solidFill>
                  <a:srgbClr val="4B82F8"/>
                </a:solidFill>
                <a:effectLst/>
                <a:latin typeface="+mj-ea"/>
                <a:ea typeface="+mj-ea"/>
                <a:cs typeface="仿宋" panose="02010609060101010101" charset="-122"/>
                <a:sym typeface="+mn-ea"/>
              </a:rPr>
              <a:t>元宇宙不可能完全等同于现实</a:t>
            </a:r>
            <a:r>
              <a:rPr sz="2400" b="1" dirty="0">
                <a:solidFill>
                  <a:srgbClr val="4B82F8"/>
                </a:solidFill>
                <a:effectLst/>
                <a:latin typeface="+mj-ea"/>
                <a:ea typeface="+mj-ea"/>
                <a:cs typeface="仿宋" panose="02010609060101010101" charset="-122"/>
                <a:sym typeface="+mn-ea"/>
              </a:rPr>
              <a:t>！</a:t>
            </a:r>
            <a:endParaRPr sz="2400" b="1" dirty="0">
              <a:solidFill>
                <a:srgbClr val="4B82F8"/>
              </a:solidFill>
              <a:effectLst/>
              <a:latin typeface="+mj-ea"/>
              <a:ea typeface="+mj-ea"/>
              <a:cs typeface="仿宋" panose="02010609060101010101" charset="-122"/>
              <a:sym typeface="+mn-ea"/>
            </a:endParaRPr>
          </a:p>
        </p:txBody>
      </p:sp>
      <p:pic>
        <p:nvPicPr>
          <p:cNvPr id="102" name="图片 101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462395" y="3347720"/>
            <a:ext cx="4495800" cy="300291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8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146810" y="450215"/>
            <a:ext cx="8796020" cy="600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5400" kern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pPr algn="l" eaLnBrk="1" hangingPunct="1"/>
            <a:r>
              <a:rPr sz="3200" b="1">
                <a:solidFill>
                  <a:srgbClr val="4B82F8"/>
                </a:solidFill>
                <a:latin typeface="仿宋" panose="02010609060101010101" charset="-122"/>
                <a:ea typeface="仿宋" panose="02010609060101010101" charset="-122"/>
                <a:cs typeface="+mn-cs"/>
                <a:sym typeface="+mn-ea"/>
              </a:rPr>
              <a:t>回顾：马克思主义哲学的过程式真理观基本定义</a:t>
            </a:r>
            <a:endParaRPr sz="3200" b="1">
              <a:solidFill>
                <a:srgbClr val="4B82F8"/>
              </a:solidFill>
              <a:latin typeface="仿宋" panose="02010609060101010101" charset="-122"/>
              <a:ea typeface="仿宋" panose="02010609060101010101" charset="-122"/>
              <a:cs typeface="+mn-cs"/>
              <a:sym typeface="+mn-ea"/>
            </a:endParaRPr>
          </a:p>
        </p:txBody>
      </p:sp>
      <p:sp>
        <p:nvSpPr>
          <p:cNvPr id="6" name="椭圆 5"/>
          <p:cNvSpPr/>
          <p:nvPr>
            <p:custDataLst>
              <p:tags r:id="rId2"/>
            </p:custDataLst>
          </p:nvPr>
        </p:nvSpPr>
        <p:spPr>
          <a:xfrm>
            <a:off x="528955" y="450215"/>
            <a:ext cx="490220" cy="490220"/>
          </a:xfrm>
          <a:prstGeom prst="ellipse">
            <a:avLst/>
          </a:prstGeom>
          <a:gradFill>
            <a:gsLst>
              <a:gs pos="100000">
                <a:srgbClr val="EAEEF4"/>
              </a:gs>
              <a:gs pos="78000">
                <a:srgbClr val="AFCEFA"/>
              </a:gs>
              <a:gs pos="0">
                <a:srgbClr val="4B82F8"/>
              </a:gs>
            </a:gsLst>
            <a:lin ang="2700000"/>
          </a:gradFill>
          <a:ln>
            <a:noFill/>
          </a:ln>
          <a:effectLst>
            <a:outerShdw blurRad="736600" dist="152400" dir="2700000" sx="17000" sy="17000" algn="tl" rotWithShape="0">
              <a:srgbClr val="4B82F8">
                <a:alpha val="40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381635" y="1919605"/>
            <a:ext cx="6858635" cy="31692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effectLst/>
                <a:latin typeface="+mj-ea"/>
                <a:ea typeface="+mj-ea"/>
              </a:rPr>
              <a:t>  </a:t>
            </a:r>
            <a:endParaRPr lang="zh-CN" altLang="en-US" sz="2800" b="1" dirty="0">
              <a:solidFill>
                <a:schemeClr val="tx1"/>
              </a:solidFill>
              <a:effectLst/>
              <a:latin typeface="+mj-ea"/>
              <a:ea typeface="+mj-ea"/>
            </a:endParaRPr>
          </a:p>
          <a:p>
            <a:endParaRPr lang="zh-CN" altLang="en-US" sz="2800" b="1" dirty="0">
              <a:solidFill>
                <a:schemeClr val="tx1"/>
              </a:solidFill>
              <a:effectLst/>
              <a:latin typeface="+mj-ea"/>
              <a:ea typeface="+mj-ea"/>
            </a:endParaRPr>
          </a:p>
          <a:p>
            <a:r>
              <a:rPr lang="en-US" altLang="zh-CN" sz="3600" b="1" dirty="0">
                <a:solidFill>
                  <a:schemeClr val="tx1"/>
                </a:solidFill>
                <a:effectLst/>
                <a:latin typeface="+mj-ea"/>
                <a:ea typeface="+mj-ea"/>
              </a:rPr>
              <a:t>  </a:t>
            </a:r>
            <a:r>
              <a:rPr lang="zh-CN" altLang="en-US" sz="3600" b="1" dirty="0">
                <a:solidFill>
                  <a:schemeClr val="tx1"/>
                </a:solidFill>
                <a:effectLst/>
                <a:latin typeface="+mj-ea"/>
                <a:ea typeface="+mj-ea"/>
                <a:sym typeface="+mn-ea"/>
              </a:rPr>
              <a:t>真理是标志主观与客观相符合的哲学范畴，是对客观事物及其规律的</a:t>
            </a:r>
            <a:r>
              <a:rPr lang="zh-CN" altLang="en-US" sz="3600" b="1" dirty="0">
                <a:solidFill>
                  <a:srgbClr val="FF0000"/>
                </a:solidFill>
                <a:effectLst/>
                <a:latin typeface="+mj-ea"/>
                <a:ea typeface="+mj-ea"/>
                <a:sym typeface="+mn-ea"/>
              </a:rPr>
              <a:t>正确反映</a:t>
            </a:r>
            <a:r>
              <a:rPr lang="zh-CN" altLang="en-US" sz="3600" b="1" dirty="0">
                <a:solidFill>
                  <a:schemeClr val="tx1"/>
                </a:solidFill>
                <a:effectLst/>
                <a:latin typeface="+mj-ea"/>
                <a:ea typeface="+mj-ea"/>
                <a:sym typeface="+mn-ea"/>
              </a:rPr>
              <a:t>过程。</a:t>
            </a:r>
            <a:endParaRPr lang="zh-CN" altLang="en-US" sz="3600" b="1" dirty="0">
              <a:solidFill>
                <a:schemeClr val="tx1"/>
              </a:solidFill>
              <a:effectLst/>
              <a:latin typeface="+mj-ea"/>
              <a:ea typeface="+mj-ea"/>
            </a:endParaRPr>
          </a:p>
          <a:p>
            <a:endParaRPr lang="zh-CN" altLang="en-US" sz="3600" b="1" dirty="0">
              <a:solidFill>
                <a:schemeClr val="tx1"/>
              </a:solidFill>
              <a:effectLst/>
              <a:latin typeface="+mj-ea"/>
              <a:ea typeface="+mj-ea"/>
            </a:endParaRPr>
          </a:p>
        </p:txBody>
      </p:sp>
      <p:pic>
        <p:nvPicPr>
          <p:cNvPr id="3" name="图片 2" descr="抠图下载-trim-WwvnxyFC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b="21722"/>
          <a:stretch>
            <a:fillRect/>
          </a:stretch>
        </p:blipFill>
        <p:spPr>
          <a:xfrm>
            <a:off x="7687310" y="2451735"/>
            <a:ext cx="4303395" cy="440626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同侧圆角矩形 5"/>
          <p:cNvSpPr/>
          <p:nvPr>
            <p:custDataLst>
              <p:tags r:id="rId1"/>
            </p:custDataLst>
          </p:nvPr>
        </p:nvSpPr>
        <p:spPr>
          <a:xfrm>
            <a:off x="4194810" y="133350"/>
            <a:ext cx="3806825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2、与《自然辩证无限》同时代的希尔伯特曲线</a:t>
            </a:r>
            <a:endParaRPr lang="zh-CN" altLang="en-US"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7" name="同侧圆角矩形 6"/>
          <p:cNvSpPr/>
          <p:nvPr>
            <p:custDataLst>
              <p:tags r:id="rId2"/>
            </p:custDataLst>
          </p:nvPr>
        </p:nvSpPr>
        <p:spPr>
          <a:xfrm>
            <a:off x="8155305" y="133350"/>
            <a:ext cx="3806825" cy="789305"/>
          </a:xfrm>
          <a:prstGeom prst="round2SameRect">
            <a:avLst/>
          </a:prstGeom>
          <a:solidFill>
            <a:srgbClr val="4B82F8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3、希尔伯特曲线、虚拟现实与物质第一性</a:t>
            </a:r>
            <a:endParaRPr lang="zh-CN" altLang="en-US" sz="2400" b="1">
              <a:solidFill>
                <a:schemeClr val="bg1"/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" name="同侧圆角矩形 1"/>
          <p:cNvSpPr/>
          <p:nvPr>
            <p:custDataLst>
              <p:tags r:id="rId3"/>
            </p:custDataLst>
          </p:nvPr>
        </p:nvSpPr>
        <p:spPr>
          <a:xfrm>
            <a:off x="233045" y="133350"/>
            <a:ext cx="3806825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1、初等数学VS高等数学=永恒真理VS辩证无限</a:t>
            </a:r>
            <a:endParaRPr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922655"/>
            <a:ext cx="121920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97205" y="1423670"/>
            <a:ext cx="110655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200" b="1">
                <a:solidFill>
                  <a:srgbClr val="4B82F8"/>
                </a:solidFill>
                <a:effectLst/>
                <a:latin typeface="+mj-ea"/>
                <a:ea typeface="+mj-ea"/>
                <a:cs typeface="仿宋" panose="02010609060101010101" charset="-122"/>
                <a:sym typeface="+mn-ea"/>
              </a:rPr>
              <a:t>伪</a:t>
            </a:r>
            <a:r>
              <a:rPr sz="3200" b="1">
                <a:solidFill>
                  <a:srgbClr val="4B82F8"/>
                </a:solidFill>
                <a:effectLst/>
                <a:latin typeface="+mj-ea"/>
                <a:ea typeface="+mj-ea"/>
                <a:cs typeface="仿宋" panose="02010609060101010101" charset="-122"/>
                <a:sym typeface="+mn-ea"/>
              </a:rPr>
              <a:t>希尔伯特曲线、像素点（块）与物质第一性原则</a:t>
            </a:r>
            <a:endParaRPr sz="3200" b="1">
              <a:solidFill>
                <a:srgbClr val="4B82F8"/>
              </a:solidFill>
              <a:effectLst/>
              <a:latin typeface="+mj-ea"/>
              <a:ea typeface="+mj-ea"/>
              <a:cs typeface="仿宋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497205" y="4639310"/>
            <a:ext cx="5243830" cy="13957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-228600" algn="l">
              <a:lnSpc>
                <a:spcPct val="100000"/>
              </a:lnSpc>
              <a:spcBef>
                <a:spcPts val="1000"/>
              </a:spcBef>
              <a:buClrTx/>
              <a:buSzTx/>
              <a:buFont typeface="Wingdings 2" panose="05020102010507070707" charset="0"/>
              <a:buNone/>
            </a:pPr>
            <a:r>
              <a:rPr lang="en-US" altLang="zh-CN" sz="2800" b="1">
                <a:effectLst/>
                <a:latin typeface="+mj-ea"/>
                <a:ea typeface="+mj-ea"/>
                <a:cs typeface="微软雅黑" panose="020B0503020204020204" charset="-122"/>
                <a:sym typeface="+mn-ea"/>
              </a:rPr>
              <a:t>  </a:t>
            </a:r>
            <a:r>
              <a:rPr lang="zh-CN" altLang="en-US" sz="2800" b="1">
                <a:effectLst/>
                <a:latin typeface="+mj-ea"/>
                <a:ea typeface="+mj-ea"/>
                <a:cs typeface="微软雅黑" panose="020B0503020204020204" charset="-122"/>
                <a:sym typeface="+mn-ea"/>
              </a:rPr>
              <a:t>把握真实世界的方式，</a:t>
            </a:r>
            <a:r>
              <a:rPr lang="zh-CN" altLang="en-US" sz="2800" b="1">
                <a:solidFill>
                  <a:srgbClr val="FF0000"/>
                </a:solidFill>
                <a:effectLst/>
                <a:latin typeface="+mj-ea"/>
                <a:ea typeface="+mj-ea"/>
                <a:cs typeface="微软雅黑" panose="020B0503020204020204" charset="-122"/>
                <a:sym typeface="+mn-ea"/>
              </a:rPr>
              <a:t>更接近高等数学的过程性真理观，</a:t>
            </a:r>
            <a:r>
              <a:rPr lang="zh-CN" altLang="en-US" sz="2800" b="1">
                <a:effectLst/>
                <a:latin typeface="+mj-ea"/>
                <a:ea typeface="+mj-ea"/>
                <a:cs typeface="微软雅黑" panose="020B0503020204020204" charset="-122"/>
                <a:sym typeface="+mn-ea"/>
              </a:rPr>
              <a:t>而非初等数学的永恒式真理。</a:t>
            </a:r>
            <a:endParaRPr lang="zh-CN" altLang="en-US" sz="2800" b="1">
              <a:effectLst/>
              <a:latin typeface="+mj-ea"/>
              <a:ea typeface="+mj-ea"/>
              <a:cs typeface="微软雅黑" panose="020B0503020204020204" charset="-122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569595" y="2637790"/>
            <a:ext cx="5526405" cy="35090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100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黑体" panose="0201060906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100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黑体" panose="0201060906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100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黑体" panose="0201060906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100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黑体" panose="0201060906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100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黑体" panose="0201060906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eaLnBrk="1" hangingPunct="1">
              <a:lnSpc>
                <a:spcPct val="100000"/>
              </a:lnSpc>
              <a:buFont typeface="Wingdings 2" panose="05020102010507070707" charset="0"/>
              <a:buNone/>
            </a:pPr>
            <a:r>
              <a:rPr lang="en-US" altLang="zh-CN" b="1">
                <a:solidFill>
                  <a:schemeClr val="tx1"/>
                </a:solidFill>
                <a:effectLst/>
                <a:latin typeface="+mj-ea"/>
                <a:ea typeface="+mj-ea"/>
                <a:cs typeface="微软雅黑" panose="020B0503020204020204" charset="-122"/>
              </a:rPr>
              <a:t>   </a:t>
            </a:r>
            <a:r>
              <a:rPr lang="zh-CN" altLang="en-US" b="1">
                <a:solidFill>
                  <a:schemeClr val="tx1"/>
                </a:solidFill>
                <a:effectLst/>
                <a:latin typeface="+mj-ea"/>
                <a:ea typeface="+mj-ea"/>
                <a:cs typeface="微软雅黑" panose="020B0503020204020204" charset="-122"/>
              </a:rPr>
              <a:t>就辩证唯物主义而言，希尔伯特曲线与伪希尔伯特曲线之间的界限，</a:t>
            </a:r>
            <a:r>
              <a:rPr lang="zh-CN" altLang="en-US" b="1">
                <a:solidFill>
                  <a:srgbClr val="FF0000"/>
                </a:solidFill>
                <a:effectLst/>
                <a:latin typeface="+mj-ea"/>
                <a:ea typeface="+mj-ea"/>
                <a:cs typeface="微软雅黑" panose="020B0503020204020204" charset="-122"/>
              </a:rPr>
              <a:t>就是物质第一性与精神第二性的级差。</a:t>
            </a:r>
            <a:endParaRPr lang="zh-CN" altLang="en-US" b="1">
              <a:solidFill>
                <a:srgbClr val="FF0000"/>
              </a:solidFill>
              <a:effectLst/>
              <a:latin typeface="+mj-ea"/>
              <a:ea typeface="+mj-ea"/>
              <a:cs typeface="微软雅黑" panose="020B0503020204020204" charset="-122"/>
            </a:endParaRPr>
          </a:p>
        </p:txBody>
      </p:sp>
      <p:pic>
        <p:nvPicPr>
          <p:cNvPr id="101" name="图片 100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534275" y="2208530"/>
            <a:ext cx="3263265" cy="418084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8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146810" y="450215"/>
            <a:ext cx="10503535" cy="600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5400" kern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pPr algn="l" eaLnBrk="1" hangingPunct="1"/>
            <a:r>
              <a:rPr sz="3200" b="1">
                <a:solidFill>
                  <a:srgbClr val="4B82F8"/>
                </a:solidFill>
                <a:latin typeface="仿宋" panose="02010609060101010101" charset="-122"/>
                <a:ea typeface="仿宋" panose="02010609060101010101" charset="-122"/>
                <a:cs typeface="+mn-cs"/>
                <a:sym typeface="+mn-ea"/>
              </a:rPr>
              <a:t>小结：可以用高等数学来更好地理解辩证唯物主义</a:t>
            </a:r>
            <a:endParaRPr sz="3200" b="1">
              <a:solidFill>
                <a:srgbClr val="4B82F8"/>
              </a:solidFill>
              <a:latin typeface="仿宋" panose="02010609060101010101" charset="-122"/>
              <a:ea typeface="仿宋" panose="02010609060101010101" charset="-122"/>
              <a:cs typeface="+mn-cs"/>
              <a:sym typeface="+mn-ea"/>
            </a:endParaRPr>
          </a:p>
        </p:txBody>
      </p:sp>
      <p:sp>
        <p:nvSpPr>
          <p:cNvPr id="6" name="椭圆 5"/>
          <p:cNvSpPr/>
          <p:nvPr>
            <p:custDataLst>
              <p:tags r:id="rId2"/>
            </p:custDataLst>
          </p:nvPr>
        </p:nvSpPr>
        <p:spPr>
          <a:xfrm>
            <a:off x="528955" y="450215"/>
            <a:ext cx="490220" cy="490220"/>
          </a:xfrm>
          <a:prstGeom prst="ellipse">
            <a:avLst/>
          </a:prstGeom>
          <a:gradFill>
            <a:gsLst>
              <a:gs pos="100000">
                <a:srgbClr val="EAEEF4"/>
              </a:gs>
              <a:gs pos="78000">
                <a:srgbClr val="AFCEFA"/>
              </a:gs>
              <a:gs pos="0">
                <a:srgbClr val="4B82F8"/>
              </a:gs>
            </a:gsLst>
            <a:lin ang="2700000"/>
          </a:gradFill>
          <a:ln>
            <a:noFill/>
          </a:ln>
          <a:effectLst>
            <a:outerShdw blurRad="736600" dist="152400" dir="2700000" sx="17000" sy="17000" algn="tl" rotWithShape="0">
              <a:srgbClr val="4B82F8">
                <a:alpha val="40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1" name="图片 100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427595" y="1651635"/>
            <a:ext cx="4088130" cy="4537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422275" y="1818005"/>
            <a:ext cx="6467475" cy="3846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</a:rPr>
              <a:t>     </a:t>
            </a:r>
            <a:r>
              <a:rPr lang="zh-CN" altLang="en-US" sz="3200" b="1">
                <a:solidFill>
                  <a:srgbClr val="FF0000"/>
                </a:solidFill>
              </a:rPr>
              <a:t>有空时，我研究微积分。</a:t>
            </a:r>
            <a:r>
              <a:rPr lang="zh-CN" altLang="en-US" sz="3200" b="1"/>
              <a:t>这个数学部分（仅就技术方面而言），例如同高等代数比起来，要容易得多。除了普通代数和三角以外，并不需要先具备什么知识，但是必须对圆锥曲线有一个一般的了解。</a:t>
            </a:r>
            <a:endParaRPr lang="zh-CN" altLang="en-US" sz="3200" b="1"/>
          </a:p>
          <a:p>
            <a:endParaRPr lang="zh-CN" altLang="en-US" sz="3200" b="1"/>
          </a:p>
          <a:p>
            <a:pPr algn="r"/>
            <a:r>
              <a:rPr lang="en-US" altLang="zh-CN" sz="2000" b="1"/>
              <a:t>——</a:t>
            </a:r>
            <a:r>
              <a:rPr lang="zh-CN" altLang="en-US" sz="2000" b="1"/>
              <a:t>马克思致恩格斯的信，</a:t>
            </a:r>
            <a:r>
              <a:rPr lang="en-US" altLang="zh-CN" sz="2000" b="1"/>
              <a:t>1863</a:t>
            </a:r>
            <a:r>
              <a:rPr lang="zh-CN" altLang="en-US" sz="2000" b="1"/>
              <a:t>年</a:t>
            </a:r>
            <a:r>
              <a:rPr lang="en-US" altLang="zh-CN" sz="2000" b="1"/>
              <a:t>7</a:t>
            </a:r>
            <a:r>
              <a:rPr lang="zh-CN" altLang="en-US" sz="2000" b="1"/>
              <a:t>月</a:t>
            </a:r>
            <a:r>
              <a:rPr lang="en-US" altLang="zh-CN" sz="2000" b="1"/>
              <a:t>6</a:t>
            </a:r>
            <a:r>
              <a:rPr lang="zh-CN" altLang="en-US" sz="2000" b="1"/>
              <a:t>日</a:t>
            </a:r>
            <a:endParaRPr lang="zh-CN" altLang="en-US" sz="2000" b="1"/>
          </a:p>
        </p:txBody>
      </p:sp>
    </p:spTree>
    <p:custDataLst>
      <p:tags r:id="rId6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>
            <p:custDataLst>
              <p:tags r:id="rId1"/>
            </p:custDataLst>
          </p:nvPr>
        </p:nvSpPr>
        <p:spPr>
          <a:xfrm>
            <a:off x="528955" y="450215"/>
            <a:ext cx="490220" cy="490220"/>
          </a:xfrm>
          <a:prstGeom prst="ellipse">
            <a:avLst/>
          </a:prstGeom>
          <a:gradFill>
            <a:gsLst>
              <a:gs pos="100000">
                <a:srgbClr val="EAEEF4"/>
              </a:gs>
              <a:gs pos="78000">
                <a:srgbClr val="AFCEFA"/>
              </a:gs>
              <a:gs pos="0">
                <a:srgbClr val="4B82F8"/>
              </a:gs>
            </a:gsLst>
            <a:lin ang="2700000"/>
          </a:gradFill>
          <a:ln>
            <a:noFill/>
          </a:ln>
          <a:effectLst>
            <a:outerShdw blurRad="736600" dist="152400" dir="2700000" sx="17000" sy="17000" algn="tl" rotWithShape="0">
              <a:srgbClr val="4B82F8">
                <a:alpha val="40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146810" y="450215"/>
            <a:ext cx="10596880" cy="600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5400" kern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pPr algn="l" eaLnBrk="1" hangingPunct="1"/>
            <a:r>
              <a:rPr sz="3200" b="1">
                <a:solidFill>
                  <a:srgbClr val="4B82F8"/>
                </a:solidFill>
                <a:latin typeface="仿宋" panose="02010609060101010101" charset="-122"/>
                <a:ea typeface="仿宋" panose="02010609060101010101" charset="-122"/>
                <a:cs typeface="+mn-cs"/>
                <a:sym typeface="+mn-ea"/>
              </a:rPr>
              <a:t>作业</a:t>
            </a:r>
            <a:endParaRPr sz="3200" b="1">
              <a:solidFill>
                <a:srgbClr val="4B82F8"/>
              </a:solidFill>
              <a:latin typeface="仿宋" panose="02010609060101010101" charset="-122"/>
              <a:ea typeface="仿宋" panose="02010609060101010101" charset="-122"/>
              <a:cs typeface="+mn-cs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596899" y="1873885"/>
            <a:ext cx="6296269" cy="4150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  <a:buClrTx/>
              <a:buSzTx/>
              <a:buNone/>
            </a:pPr>
            <a:r>
              <a:rPr lang="en-US" sz="28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</a:t>
            </a:r>
            <a:r>
              <a:rPr sz="28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你认为抽象的数学真理是否一定有着现实关系的映射？恩格斯认为有，一些数学家认为没有，你怎么看？</a:t>
            </a:r>
            <a:endParaRPr sz="28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50000"/>
              </a:lnSpc>
              <a:buClrTx/>
              <a:buSzTx/>
              <a:buNone/>
            </a:pPr>
            <a:endParaRPr sz="28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50000"/>
              </a:lnSpc>
              <a:buClrTx/>
              <a:buSzTx/>
              <a:buNone/>
            </a:pPr>
            <a:r>
              <a:rPr lang="en-US" sz="28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</a:t>
            </a:r>
            <a:r>
              <a:rPr sz="28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请填写在课程企业微信问卷星调查二维码中。</a:t>
            </a:r>
            <a:endParaRPr sz="28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4"/>
          <a:stretch>
            <a:fillRect/>
          </a:stretch>
        </p:blipFill>
        <p:spPr>
          <a:xfrm>
            <a:off x="7477125" y="1873885"/>
            <a:ext cx="3771900" cy="37719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>
            <p:custDataLst>
              <p:tags r:id="rId1"/>
            </p:custDataLst>
          </p:nvPr>
        </p:nvSpPr>
        <p:spPr>
          <a:xfrm>
            <a:off x="528955" y="450215"/>
            <a:ext cx="490220" cy="490220"/>
          </a:xfrm>
          <a:prstGeom prst="ellipse">
            <a:avLst/>
          </a:prstGeom>
          <a:gradFill>
            <a:gsLst>
              <a:gs pos="100000">
                <a:srgbClr val="EAEEF4"/>
              </a:gs>
              <a:gs pos="78000">
                <a:srgbClr val="AFCEFA"/>
              </a:gs>
              <a:gs pos="0">
                <a:srgbClr val="4B82F8"/>
              </a:gs>
            </a:gsLst>
            <a:lin ang="2700000"/>
          </a:gradFill>
          <a:ln>
            <a:noFill/>
          </a:ln>
          <a:effectLst>
            <a:outerShdw blurRad="736600" dist="152400" dir="2700000" sx="17000" sy="17000" algn="tl" rotWithShape="0">
              <a:srgbClr val="4B82F8">
                <a:alpha val="40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146810" y="450215"/>
            <a:ext cx="10596880" cy="600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5400" kern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pPr algn="l" eaLnBrk="1" hangingPunct="1"/>
            <a:r>
              <a:rPr sz="3200" b="1">
                <a:solidFill>
                  <a:srgbClr val="4B82F8"/>
                </a:solidFill>
                <a:latin typeface="仿宋" panose="02010609060101010101" charset="-122"/>
                <a:ea typeface="仿宋" panose="02010609060101010101" charset="-122"/>
                <a:cs typeface="+mn-cs"/>
                <a:sym typeface="+mn-ea"/>
              </a:rPr>
              <a:t>拓展阅读文献</a:t>
            </a:r>
            <a:endParaRPr sz="3200" b="1">
              <a:solidFill>
                <a:srgbClr val="4B82F8"/>
              </a:solidFill>
              <a:latin typeface="仿宋" panose="02010609060101010101" charset="-122"/>
              <a:ea typeface="仿宋" panose="02010609060101010101" charset="-122"/>
              <a:cs typeface="+mn-cs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05400" y="1431607"/>
            <a:ext cx="11581200" cy="39947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00000"/>
              </a:lnSpc>
              <a:buClrTx/>
              <a:buSzTx/>
              <a:buNone/>
            </a:pPr>
            <a:r>
              <a:rPr sz="24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1、（德）马克思 著《数学手稿》，北京大学《数学手稿》编译组 编译，人民出版社，1975年。</a:t>
            </a:r>
            <a:endParaRPr sz="24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00000"/>
              </a:lnSpc>
              <a:buClrTx/>
              <a:buSzTx/>
              <a:buNone/>
            </a:pPr>
            <a:endParaRPr sz="24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00000"/>
              </a:lnSpc>
              <a:buClrTx/>
              <a:buSzTx/>
              <a:buNone/>
            </a:pPr>
            <a:r>
              <a:rPr sz="24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2、（德）恩格斯 著 《自然辩证</a:t>
            </a:r>
            <a:r>
              <a:rPr lang="zh-CN" sz="24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法</a:t>
            </a:r>
            <a:r>
              <a:rPr sz="24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》，中共中央编译局 译，人民出版社，2018年。</a:t>
            </a:r>
            <a:endParaRPr sz="24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00000"/>
              </a:lnSpc>
              <a:buClrTx/>
              <a:buSzTx/>
              <a:buNone/>
            </a:pPr>
            <a:endParaRPr sz="24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00000"/>
              </a:lnSpc>
              <a:buClrTx/>
              <a:buSzTx/>
              <a:buNone/>
            </a:pPr>
            <a:r>
              <a:rPr sz="24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3、（德）希尔伯特 著《希尔伯特几何基础》，江泽涵，朱鼎勋 译 北京大学出版社，2009年。</a:t>
            </a:r>
            <a:endParaRPr sz="24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00000"/>
              </a:lnSpc>
              <a:buClrTx/>
              <a:buSzTx/>
              <a:buNone/>
            </a:pPr>
            <a:endParaRPr sz="24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00000"/>
              </a:lnSpc>
              <a:buClrTx/>
              <a:buSzTx/>
              <a:buNone/>
            </a:pPr>
            <a:r>
              <a:rPr sz="24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4、（德）希尔伯特 著 《数学问题》，李文林 编、袁向东 译，大连理工大学出版社，2022年。</a:t>
            </a:r>
            <a:endParaRPr sz="24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00000"/>
              </a:lnSpc>
              <a:buClrTx/>
              <a:buSzTx/>
              <a:buNone/>
            </a:pPr>
            <a:endParaRPr sz="24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00000"/>
              </a:lnSpc>
              <a:buClrTx/>
              <a:buSzTx/>
              <a:buNone/>
            </a:pPr>
            <a:r>
              <a:rPr sz="24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5、微积分初步，3Blue1Brown中国官方https://space.bilibili.com/88461692</a:t>
            </a:r>
            <a:endParaRPr sz="24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00000"/>
              </a:lnSpc>
              <a:buClrTx/>
              <a:buSzTx/>
              <a:buNone/>
            </a:pPr>
            <a:endParaRPr sz="24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>
            <a:off x="8803640" y="-1893570"/>
            <a:ext cx="4130675" cy="4130675"/>
          </a:xfrm>
          <a:prstGeom prst="ellipse">
            <a:avLst/>
          </a:prstGeom>
          <a:gradFill>
            <a:gsLst>
              <a:gs pos="100000">
                <a:srgbClr val="EAEEF4">
                  <a:alpha val="0"/>
                </a:srgbClr>
              </a:gs>
              <a:gs pos="78000">
                <a:srgbClr val="AFCEFA">
                  <a:alpha val="0"/>
                </a:srgbClr>
              </a:gs>
              <a:gs pos="0">
                <a:srgbClr val="4B82F8">
                  <a:alpha val="6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2"/>
            </p:custDataLst>
          </p:nvPr>
        </p:nvSpPr>
        <p:spPr>
          <a:xfrm>
            <a:off x="8803640" y="2018665"/>
            <a:ext cx="1704340" cy="1704340"/>
          </a:xfrm>
          <a:prstGeom prst="ellipse">
            <a:avLst/>
          </a:prstGeom>
          <a:gradFill>
            <a:gsLst>
              <a:gs pos="100000">
                <a:srgbClr val="EAEEF4"/>
              </a:gs>
              <a:gs pos="78000">
                <a:srgbClr val="AFCEFA"/>
              </a:gs>
              <a:gs pos="0">
                <a:srgbClr val="4B82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736600" dist="952500" dir="2700000" sx="67000" sy="67000" algn="tl" rotWithShape="0">
              <a:srgbClr val="4B82F8">
                <a:alpha val="40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>
            <p:custDataLst>
              <p:tags r:id="rId3"/>
            </p:custDataLst>
          </p:nvPr>
        </p:nvSpPr>
        <p:spPr>
          <a:xfrm>
            <a:off x="4399280" y="-1949450"/>
            <a:ext cx="5787390" cy="5787390"/>
          </a:xfrm>
          <a:prstGeom prst="ellipse">
            <a:avLst/>
          </a:prstGeom>
          <a:gradFill>
            <a:gsLst>
              <a:gs pos="88000">
                <a:srgbClr val="EAEEF4"/>
              </a:gs>
              <a:gs pos="58000">
                <a:srgbClr val="AFCEFA">
                  <a:alpha val="0"/>
                </a:srgbClr>
              </a:gs>
              <a:gs pos="0">
                <a:srgbClr val="4B82F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4"/>
            </p:custDataLst>
          </p:nvPr>
        </p:nvSpPr>
        <p:spPr>
          <a:xfrm>
            <a:off x="9116060" y="2810510"/>
            <a:ext cx="4584700" cy="4584700"/>
          </a:xfrm>
          <a:prstGeom prst="ellipse">
            <a:avLst/>
          </a:prstGeom>
          <a:gradFill>
            <a:gsLst>
              <a:gs pos="100000">
                <a:srgbClr val="EAEEF4"/>
              </a:gs>
              <a:gs pos="53000">
                <a:srgbClr val="AFCEFA">
                  <a:alpha val="0"/>
                </a:srgbClr>
              </a:gs>
              <a:gs pos="0">
                <a:srgbClr val="4B82F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781810" y="2853055"/>
            <a:ext cx="7249795" cy="11518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sz="6000" b="1" dirty="0">
                <a:solidFill>
                  <a:srgbClr val="4B86FC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谢</a:t>
            </a:r>
            <a:r>
              <a:rPr lang="en-US" altLang="zh-CN" sz="6000" b="1" dirty="0">
                <a:solidFill>
                  <a:srgbClr val="4B86FC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 </a:t>
            </a:r>
            <a:r>
              <a:rPr lang="zh-CN" sz="6000" b="1" dirty="0">
                <a:solidFill>
                  <a:srgbClr val="4B86FC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谢</a:t>
            </a:r>
            <a:endParaRPr lang="zh-CN" sz="6000" b="1" dirty="0">
              <a:solidFill>
                <a:srgbClr val="4B86FC"/>
              </a:solidFill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5"/>
            </p:custDataLst>
          </p:nvPr>
        </p:nvSpPr>
        <p:spPr>
          <a:xfrm>
            <a:off x="1553845" y="6034405"/>
            <a:ext cx="3002280" cy="3002280"/>
          </a:xfrm>
          <a:prstGeom prst="ellipse">
            <a:avLst/>
          </a:prstGeom>
          <a:gradFill>
            <a:gsLst>
              <a:gs pos="88000">
                <a:srgbClr val="EAEEF4"/>
              </a:gs>
              <a:gs pos="58000">
                <a:srgbClr val="AFCEFA">
                  <a:alpha val="0"/>
                </a:srgbClr>
              </a:gs>
              <a:gs pos="0">
                <a:srgbClr val="4B82F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>
            <p:custDataLst>
              <p:tags r:id="rId6"/>
            </p:custDataLst>
          </p:nvPr>
        </p:nvSpPr>
        <p:spPr>
          <a:xfrm>
            <a:off x="-1259205" y="2237105"/>
            <a:ext cx="2382520" cy="2382520"/>
          </a:xfrm>
          <a:prstGeom prst="ellipse">
            <a:avLst/>
          </a:prstGeom>
          <a:gradFill>
            <a:gsLst>
              <a:gs pos="100000">
                <a:srgbClr val="EAEEF4"/>
              </a:gs>
              <a:gs pos="78000">
                <a:srgbClr val="AFCEFA"/>
              </a:gs>
              <a:gs pos="0">
                <a:srgbClr val="4B82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736600" dist="1155700" dir="2700000" sx="67000" sy="67000" algn="tl" rotWithShape="0">
              <a:srgbClr val="4B82F8">
                <a:alpha val="40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-73025" y="0"/>
            <a:ext cx="12265025" cy="685800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146810" y="450215"/>
            <a:ext cx="11045190" cy="600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5400" kern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pPr algn="l" eaLnBrk="1" hangingPunct="1"/>
            <a:r>
              <a:rPr sz="3200" b="1">
                <a:solidFill>
                  <a:srgbClr val="4B82F8"/>
                </a:solidFill>
                <a:latin typeface="仿宋" panose="02010609060101010101" charset="-122"/>
                <a:ea typeface="仿宋" panose="02010609060101010101" charset="-122"/>
                <a:cs typeface="+mn-cs"/>
                <a:sym typeface="+mn-ea"/>
              </a:rPr>
              <a:t>思考：基于辩证唯物主义的立场，完美的元宇宙是否可能？</a:t>
            </a:r>
            <a:endParaRPr sz="3200" b="1">
              <a:solidFill>
                <a:srgbClr val="4B82F8"/>
              </a:solidFill>
              <a:latin typeface="仿宋" panose="02010609060101010101" charset="-122"/>
              <a:ea typeface="仿宋" panose="02010609060101010101" charset="-122"/>
              <a:cs typeface="+mn-cs"/>
              <a:sym typeface="+mn-ea"/>
            </a:endParaRPr>
          </a:p>
        </p:txBody>
      </p:sp>
      <p:sp>
        <p:nvSpPr>
          <p:cNvPr id="6" name="椭圆 5"/>
          <p:cNvSpPr/>
          <p:nvPr>
            <p:custDataLst>
              <p:tags r:id="rId2"/>
            </p:custDataLst>
          </p:nvPr>
        </p:nvSpPr>
        <p:spPr>
          <a:xfrm>
            <a:off x="528955" y="450215"/>
            <a:ext cx="490220" cy="490220"/>
          </a:xfrm>
          <a:prstGeom prst="ellipse">
            <a:avLst/>
          </a:prstGeom>
          <a:gradFill>
            <a:gsLst>
              <a:gs pos="100000">
                <a:srgbClr val="EAEEF4"/>
              </a:gs>
              <a:gs pos="78000">
                <a:srgbClr val="AFCEFA"/>
              </a:gs>
              <a:gs pos="0">
                <a:srgbClr val="4B82F8"/>
              </a:gs>
            </a:gsLst>
            <a:lin ang="2700000"/>
          </a:gradFill>
          <a:ln>
            <a:noFill/>
          </a:ln>
          <a:effectLst>
            <a:outerShdw blurRad="736600" dist="152400" dir="2700000" sx="17000" sy="17000" algn="tl" rotWithShape="0">
              <a:srgbClr val="4B82F8">
                <a:alpha val="40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659765" y="1854835"/>
            <a:ext cx="5518785" cy="38461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800" b="1" dirty="0">
                <a:latin typeface="+mj-ea"/>
                <a:ea typeface="+mj-ea"/>
              </a:rPr>
              <a:t>  </a:t>
            </a:r>
            <a:endParaRPr lang="zh-CN" altLang="en-US" sz="2800" b="1" dirty="0">
              <a:latin typeface="+mj-ea"/>
              <a:ea typeface="+mj-ea"/>
            </a:endParaRPr>
          </a:p>
          <a:p>
            <a:r>
              <a:rPr lang="en-US" sz="3600" b="1">
                <a:solidFill>
                  <a:srgbClr val="4B82F8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  </a:t>
            </a:r>
            <a:r>
              <a:rPr sz="3600" b="1">
                <a:latin typeface="仿宋" panose="02010609060101010101" charset="-122"/>
                <a:ea typeface="仿宋" panose="02010609060101010101" charset="-122"/>
                <a:sym typeface="+mn-ea"/>
              </a:rPr>
              <a:t>如果主观对于客观事物及其规律可以</a:t>
            </a:r>
            <a:r>
              <a:rPr sz="36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完美正确反映</a:t>
            </a:r>
            <a:r>
              <a:rPr lang="zh-CN" sz="3600" b="1">
                <a:latin typeface="仿宋" panose="02010609060101010101" charset="-122"/>
                <a:ea typeface="仿宋" panose="02010609060101010101" charset="-122"/>
                <a:sym typeface="+mn-ea"/>
              </a:rPr>
              <a:t>，这是否意味着虚拟现实（元宇宙）可以完全等同于现实？</a:t>
            </a:r>
            <a:endParaRPr lang="zh-CN" altLang="en-US" sz="3600" b="1" dirty="0">
              <a:latin typeface="仿宋" panose="02010609060101010101" charset="-122"/>
              <a:ea typeface="仿宋" panose="02010609060101010101" charset="-122"/>
            </a:endParaRPr>
          </a:p>
          <a:p>
            <a:endParaRPr lang="zh-CN" altLang="en-US" sz="3600" b="1" dirty="0"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101" name="图片 100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6414135" y="1854835"/>
            <a:ext cx="5186045" cy="426783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摄图网_500758708_书是人类进步的阶梯(非企业商用)"/>
          <p:cNvPicPr>
            <a:picLocks noChangeAspect="1"/>
          </p:cNvPicPr>
          <p:nvPr/>
        </p:nvPicPr>
        <p:blipFill>
          <a:blip r:embed="rId1"/>
          <a:srcRect l="12326" r="43806"/>
          <a:stretch>
            <a:fillRect/>
          </a:stretch>
        </p:blipFill>
        <p:spPr>
          <a:xfrm>
            <a:off x="0" y="0"/>
            <a:ext cx="4011295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-12065"/>
            <a:ext cx="4011295" cy="6870065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4431030" y="605790"/>
            <a:ext cx="7249795" cy="20993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6000" b="1" dirty="0">
                <a:solidFill>
                  <a:srgbClr val="4B82F8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希尔伯特曲线与恩格斯的过程式真理观</a:t>
            </a:r>
            <a:endParaRPr lang="zh-CN" sz="6000" b="1" dirty="0">
              <a:solidFill>
                <a:srgbClr val="4B82F8"/>
              </a:solidFill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sp>
        <p:nvSpPr>
          <p:cNvPr id="18" name="副标题 17"/>
          <p:cNvSpPr>
            <a:spLocks noGrp="1"/>
          </p:cNvSpPr>
          <p:nvPr>
            <p:ph type="subTitle" idx="4294967295"/>
            <p:custDataLst>
              <p:tags r:id="rId3"/>
            </p:custDataLst>
          </p:nvPr>
        </p:nvSpPr>
        <p:spPr>
          <a:xfrm>
            <a:off x="553720" y="2997200"/>
            <a:ext cx="2903855" cy="850900"/>
          </a:xfrm>
        </p:spPr>
        <p:txBody>
          <a:bodyPr>
            <a:normAutofit fontScale="25000" lnSpcReduction="20000"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100000"/>
              <a:buNone/>
            </a:pPr>
            <a:r>
              <a:rPr lang="zh-CN" altLang="en-US" sz="19200" b="1" dirty="0">
                <a:solidFill>
                  <a:schemeClr val="bg1"/>
                </a:solidFill>
                <a:latin typeface="仿宋" panose="02010609060101010101" charset="-122"/>
              </a:rPr>
              <a:t>教学内容</a:t>
            </a:r>
            <a:endParaRPr lang="zh-CN" altLang="en-US" sz="19200" b="1" dirty="0">
              <a:solidFill>
                <a:schemeClr val="bg1"/>
              </a:solidFill>
              <a:latin typeface="仿宋" panose="02010609060101010101" charset="-122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100000"/>
              <a:buNone/>
            </a:pPr>
            <a:endParaRPr lang="en-US" altLang="zh-CN" sz="19200" dirty="0">
              <a:solidFill>
                <a:schemeClr val="dk1">
                  <a:lumMod val="75000"/>
                  <a:lumOff val="25000"/>
                </a:schemeClr>
              </a:solidFill>
              <a:latin typeface="仿宋" panose="02010609060101010101" charset="-122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100000"/>
              <a:buNone/>
            </a:pPr>
            <a:endParaRPr lang="en-US" altLang="zh-CN" sz="19200" dirty="0">
              <a:solidFill>
                <a:schemeClr val="dk1">
                  <a:lumMod val="75000"/>
                  <a:lumOff val="25000"/>
                </a:schemeClr>
              </a:solidFill>
              <a:latin typeface="仿宋" panose="02010609060101010101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4431030" y="2997200"/>
            <a:ext cx="761492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800" b="1" dirty="0"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1、初等数学VS高等数学=</a:t>
            </a:r>
            <a:r>
              <a:rPr sz="2800" b="1" dirty="0" err="1"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永恒真理</a:t>
            </a:r>
            <a:r>
              <a:rPr sz="2800" b="1" dirty="0" err="1"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VS辩证无限</a:t>
            </a:r>
            <a:endParaRPr sz="2800" b="1" dirty="0"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endParaRPr sz="2800" b="1" dirty="0"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sz="2800" b="1" dirty="0"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2、与《自然辩证无限》同时代的希尔伯特曲线</a:t>
            </a:r>
            <a:endParaRPr sz="2800" b="1" dirty="0"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endParaRPr sz="2800" b="1" dirty="0"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sz="2800" b="1" dirty="0"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3、希尔伯特曲线、虚拟现实与物质第一性</a:t>
            </a:r>
            <a:endParaRPr sz="2800" b="1" dirty="0"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endParaRPr sz="2800" b="1" dirty="0"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-286703" y="1898359"/>
            <a:ext cx="12765405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5400" b="1" dirty="0">
                <a:solidFill>
                  <a:schemeClr val="accent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1、初等数学VS高等数学</a:t>
            </a:r>
            <a:endParaRPr lang="zh-CN" altLang="en-US" sz="5400" b="1" dirty="0">
              <a:solidFill>
                <a:schemeClr val="accent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en-US" altLang="zh-CN" sz="5400" b="1" dirty="0">
                <a:solidFill>
                  <a:schemeClr val="accent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</a:t>
            </a:r>
            <a:r>
              <a:rPr lang="zh-CN" altLang="en-US" sz="5400" b="1" dirty="0">
                <a:solidFill>
                  <a:schemeClr val="accent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永恒真理</a:t>
            </a:r>
            <a:r>
              <a:rPr lang="zh-CN" altLang="en-US" sz="5400" b="1" dirty="0">
                <a:solidFill>
                  <a:schemeClr val="accent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VS辩证无限</a:t>
            </a:r>
            <a:endParaRPr lang="zh-CN" altLang="en-US" sz="5400" b="1" dirty="0">
              <a:solidFill>
                <a:schemeClr val="accent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同侧圆角矩形 5"/>
          <p:cNvSpPr/>
          <p:nvPr>
            <p:custDataLst>
              <p:tags r:id="rId1"/>
            </p:custDataLst>
          </p:nvPr>
        </p:nvSpPr>
        <p:spPr>
          <a:xfrm>
            <a:off x="4194810" y="133350"/>
            <a:ext cx="3806825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2、与《自然辩证无限》同时代的希尔伯特曲线</a:t>
            </a:r>
            <a:endParaRPr lang="zh-CN" altLang="en-US"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7" name="同侧圆角矩形 6"/>
          <p:cNvSpPr/>
          <p:nvPr>
            <p:custDataLst>
              <p:tags r:id="rId2"/>
            </p:custDataLst>
          </p:nvPr>
        </p:nvSpPr>
        <p:spPr>
          <a:xfrm>
            <a:off x="8155305" y="133350"/>
            <a:ext cx="3806825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3、希尔伯特曲线、虚拟现实与物质第一性</a:t>
            </a:r>
            <a:endParaRPr lang="zh-CN" altLang="en-US"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" name="同侧圆角矩形 1"/>
          <p:cNvSpPr/>
          <p:nvPr>
            <p:custDataLst>
              <p:tags r:id="rId3"/>
            </p:custDataLst>
          </p:nvPr>
        </p:nvSpPr>
        <p:spPr>
          <a:xfrm>
            <a:off x="233045" y="133350"/>
            <a:ext cx="3806825" cy="789305"/>
          </a:xfrm>
          <a:prstGeom prst="round2SameRect">
            <a:avLst/>
          </a:prstGeom>
          <a:solidFill>
            <a:srgbClr val="4B82F8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>
                <a:solidFill>
                  <a:schemeClr val="bg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1、初等数学VS高等数学=永恒真理VS辩证无限</a:t>
            </a:r>
            <a:endParaRPr sz="2400" b="1">
              <a:solidFill>
                <a:schemeClr val="bg1"/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922655"/>
            <a:ext cx="121920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45770" y="1372870"/>
            <a:ext cx="65697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sz="3200" b="1">
                <a:solidFill>
                  <a:schemeClr val="accent1"/>
                </a:solidFill>
                <a:effectLst/>
                <a:latin typeface="+mj-ea"/>
                <a:ea typeface="+mj-ea"/>
                <a:cs typeface="仿宋" panose="02010609060101010101" charset="-122"/>
                <a:sym typeface="+mn-ea"/>
              </a:rPr>
              <a:t>恩格斯对永恒真理观的破除：</a:t>
            </a:r>
            <a:endParaRPr lang="zh-CN" altLang="en-US" sz="3200" b="1">
              <a:solidFill>
                <a:schemeClr val="accent1"/>
              </a:solidFill>
              <a:effectLst/>
              <a:latin typeface="+mj-ea"/>
              <a:ea typeface="+mj-ea"/>
              <a:cs typeface="仿宋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445770" y="2077085"/>
            <a:ext cx="8583295" cy="4352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effectLst/>
                <a:latin typeface="+mj-ea"/>
                <a:ea typeface="+mj-ea"/>
                <a:cs typeface="+mj-ea"/>
              </a:rPr>
              <a:t>   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+mj-ea"/>
                <a:ea typeface="+mj-ea"/>
                <a:cs typeface="+mj-ea"/>
              </a:rPr>
              <a:t>高等数学已经带来了混乱，</a:t>
            </a:r>
            <a:r>
              <a:rPr lang="zh-CN" altLang="en-US" sz="2800" b="1" dirty="0">
                <a:solidFill>
                  <a:srgbClr val="FF0000"/>
                </a:solidFill>
                <a:effectLst/>
                <a:latin typeface="+mj-ea"/>
                <a:ea typeface="+mj-ea"/>
                <a:cs typeface="+mj-ea"/>
              </a:rPr>
              <a:t>因为高等数学把</a:t>
            </a:r>
            <a:r>
              <a:rPr lang="zh-CN" altLang="en-US" sz="2800" b="1" u="sng" dirty="0">
                <a:solidFill>
                  <a:srgbClr val="FF0000"/>
                </a:solidFill>
                <a:effectLst/>
                <a:latin typeface="+mj-ea"/>
                <a:ea typeface="+mj-ea"/>
                <a:cs typeface="+mj-ea"/>
              </a:rPr>
              <a:t>初等数学的永恒真理</a:t>
            </a:r>
            <a:r>
              <a:rPr lang="zh-CN" altLang="en-US" sz="2800" b="1" dirty="0">
                <a:solidFill>
                  <a:srgbClr val="FF0000"/>
                </a:solidFill>
                <a:effectLst/>
                <a:latin typeface="+mj-ea"/>
                <a:ea typeface="+mj-ea"/>
                <a:cs typeface="+mj-ea"/>
              </a:rPr>
              <a:t>看作已经过时的观点，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+mj-ea"/>
                <a:ea typeface="+mj-ea"/>
                <a:cs typeface="+mj-ea"/>
              </a:rPr>
              <a:t>常常作出相反的论断，提出一些在初等数学家看来纯属谬论的命题。</a:t>
            </a:r>
            <a:endParaRPr lang="zh-CN" altLang="en-US" sz="2800" b="1" dirty="0">
              <a:solidFill>
                <a:srgbClr val="FF0000"/>
              </a:solidFill>
              <a:effectLst/>
              <a:latin typeface="+mj-ea"/>
              <a:ea typeface="+mj-ea"/>
              <a:cs typeface="+mj-ea"/>
            </a:endParaRPr>
          </a:p>
          <a:p>
            <a:endParaRPr lang="zh-CN" altLang="en-US" sz="2800" b="1" dirty="0">
              <a:solidFill>
                <a:srgbClr val="FF0000"/>
              </a:solidFill>
              <a:effectLst/>
              <a:latin typeface="+mj-ea"/>
              <a:ea typeface="+mj-ea"/>
              <a:cs typeface="+mj-ea"/>
            </a:endParaRPr>
          </a:p>
          <a:p>
            <a:r>
              <a:rPr lang="en-US" altLang="zh-CN" sz="2800" b="1" dirty="0">
                <a:solidFill>
                  <a:schemeClr val="tx1"/>
                </a:solidFill>
                <a:effectLst/>
                <a:latin typeface="+mj-ea"/>
                <a:ea typeface="+mj-ea"/>
                <a:cs typeface="+mj-ea"/>
              </a:rPr>
              <a:t>   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+mj-ea"/>
                <a:ea typeface="+mj-ea"/>
                <a:cs typeface="+mj-ea"/>
              </a:rPr>
              <a:t>固定的范畴在这里消融了，数学达到这样一种境地，在这里即使很简单的关系，</a:t>
            </a:r>
            <a:r>
              <a:rPr lang="zh-CN" altLang="en-US" sz="2800" b="1" dirty="0">
                <a:solidFill>
                  <a:srgbClr val="FF0000"/>
                </a:solidFill>
                <a:effectLst/>
                <a:latin typeface="+mj-ea"/>
                <a:ea typeface="+mj-ea"/>
                <a:cs typeface="+mj-ea"/>
              </a:rPr>
              <a:t>如纯粹抽象的量之间的关系、无限性，都采取了完全辩证的形态，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+mj-ea"/>
                <a:ea typeface="+mj-ea"/>
                <a:cs typeface="+mj-ea"/>
              </a:rPr>
              <a:t>迫使数学们既不自愿又不自觉地成为辩证的数学家。</a:t>
            </a:r>
            <a:r>
              <a:rPr lang="zh-CN" altLang="en-US" sz="2800" b="1" dirty="0">
                <a:solidFill>
                  <a:srgbClr val="4B82F8"/>
                </a:solidFill>
                <a:effectLst/>
                <a:latin typeface="+mj-ea"/>
                <a:ea typeface="+mj-ea"/>
                <a:cs typeface="+mj-ea"/>
              </a:rPr>
              <a:t> </a:t>
            </a:r>
            <a:endParaRPr lang="zh-CN" altLang="en-US" sz="2800" b="1" dirty="0">
              <a:solidFill>
                <a:srgbClr val="4B82F8"/>
              </a:solidFill>
              <a:effectLst/>
              <a:latin typeface="+mj-ea"/>
              <a:ea typeface="+mj-ea"/>
              <a:cs typeface="+mj-ea"/>
            </a:endParaRPr>
          </a:p>
          <a:p>
            <a:endParaRPr lang="zh-CN" altLang="en-US" sz="2800" b="1" dirty="0">
              <a:solidFill>
                <a:schemeClr val="tx1"/>
              </a:solidFill>
              <a:effectLst/>
              <a:latin typeface="+mj-ea"/>
              <a:ea typeface="+mj-ea"/>
              <a:cs typeface="+mj-ea"/>
            </a:endParaRPr>
          </a:p>
          <a:p>
            <a:pPr algn="r"/>
            <a:r>
              <a:rPr lang="en-US" altLang="zh-CN" sz="2800" b="1" dirty="0">
                <a:solidFill>
                  <a:schemeClr val="tx1"/>
                </a:solidFill>
                <a:effectLst/>
                <a:latin typeface="+mj-ea"/>
                <a:ea typeface="+mj-ea"/>
                <a:cs typeface="+mj-ea"/>
              </a:rPr>
              <a:t>——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+mj-ea"/>
                <a:ea typeface="+mj-ea"/>
                <a:cs typeface="+mj-ea"/>
              </a:rPr>
              <a:t>恩格斯：《自然辩证法》</a:t>
            </a:r>
            <a:endParaRPr lang="zh-CN" altLang="en-US" sz="2800" b="1" dirty="0">
              <a:solidFill>
                <a:schemeClr val="tx1"/>
              </a:solidFill>
              <a:effectLst/>
              <a:latin typeface="+mj-ea"/>
              <a:ea typeface="+mj-ea"/>
              <a:cs typeface="+mj-ea"/>
            </a:endParaRPr>
          </a:p>
          <a:p>
            <a:endParaRPr lang="zh-CN" altLang="en-US" sz="2000" dirty="0">
              <a:solidFill>
                <a:schemeClr val="tx1"/>
              </a:solidFill>
              <a:latin typeface="Times New Roman" panose="02020603050405020304" charset="0"/>
              <a:ea typeface="汉仪中宋简" panose="02010600000101010101" charset="-122"/>
              <a:cs typeface="微软雅黑" panose="020B0503020204020204" charset="-122"/>
            </a:endParaRPr>
          </a:p>
          <a:p>
            <a:endParaRPr lang="zh-CN" altLang="en-US" sz="2000" dirty="0">
              <a:solidFill>
                <a:schemeClr val="tx1"/>
              </a:solidFill>
              <a:latin typeface="Times New Roman" panose="02020603050405020304" charset="0"/>
              <a:ea typeface="汉仪中宋简" panose="02010600000101010101" charset="-122"/>
              <a:cs typeface="微软雅黑" panose="020B050302020402020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164320" y="2160270"/>
            <a:ext cx="2604135" cy="358013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同侧圆角矩形 5"/>
          <p:cNvSpPr/>
          <p:nvPr>
            <p:custDataLst>
              <p:tags r:id="rId1"/>
            </p:custDataLst>
          </p:nvPr>
        </p:nvSpPr>
        <p:spPr>
          <a:xfrm>
            <a:off x="4194810" y="133350"/>
            <a:ext cx="3806825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2、与《自然辩证无限》同时代的希尔伯特曲线</a:t>
            </a:r>
            <a:endParaRPr lang="zh-CN" altLang="en-US"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7" name="同侧圆角矩形 6"/>
          <p:cNvSpPr/>
          <p:nvPr>
            <p:custDataLst>
              <p:tags r:id="rId2"/>
            </p:custDataLst>
          </p:nvPr>
        </p:nvSpPr>
        <p:spPr>
          <a:xfrm>
            <a:off x="8155305" y="133350"/>
            <a:ext cx="3806825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3、希尔伯特曲线、虚拟现实与物质第一性</a:t>
            </a:r>
            <a:endParaRPr lang="zh-CN" altLang="en-US"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" name="同侧圆角矩形 1"/>
          <p:cNvSpPr/>
          <p:nvPr>
            <p:custDataLst>
              <p:tags r:id="rId3"/>
            </p:custDataLst>
          </p:nvPr>
        </p:nvSpPr>
        <p:spPr>
          <a:xfrm>
            <a:off x="233045" y="133350"/>
            <a:ext cx="3806825" cy="789305"/>
          </a:xfrm>
          <a:prstGeom prst="round2SameRect">
            <a:avLst/>
          </a:prstGeom>
          <a:solidFill>
            <a:srgbClr val="4B82F8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>
                <a:solidFill>
                  <a:schemeClr val="bg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1、初等数学VS高等数学=永恒真理VS辩证无限</a:t>
            </a:r>
            <a:endParaRPr sz="2400" b="1">
              <a:solidFill>
                <a:schemeClr val="bg1"/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922655"/>
            <a:ext cx="121920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10235" y="1484630"/>
            <a:ext cx="65697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sz="3200" b="1">
                <a:solidFill>
                  <a:schemeClr val="accent1"/>
                </a:solidFill>
                <a:effectLst/>
                <a:latin typeface="+mj-ea"/>
                <a:ea typeface="+mj-ea"/>
                <a:cs typeface="仿宋" panose="02010609060101010101" charset="-122"/>
                <a:sym typeface="+mn-ea"/>
              </a:rPr>
              <a:t>数学的基础是客观的物质世界</a:t>
            </a:r>
            <a:endParaRPr sz="3200" b="1">
              <a:solidFill>
                <a:schemeClr val="accent1"/>
              </a:solidFill>
              <a:effectLst/>
              <a:latin typeface="+mj-ea"/>
              <a:ea typeface="+mj-ea"/>
              <a:cs typeface="仿宋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610235" y="2330450"/>
            <a:ext cx="7018020" cy="3962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effectLst/>
                <a:latin typeface="+mj-ea"/>
                <a:ea typeface="+mj-ea"/>
                <a:cs typeface="+mj-ea"/>
              </a:rPr>
              <a:t>    </a:t>
            </a:r>
            <a:r>
              <a:rPr lang="zh-CN" altLang="en-US" sz="3200" b="1" dirty="0">
                <a:effectLst/>
                <a:latin typeface="+mj-ea"/>
                <a:ea typeface="+mj-ea"/>
                <a:cs typeface="+mj-ea"/>
              </a:rPr>
              <a:t>但是在纯数学中知性决不能只处理自己的创造物和想象物。</a:t>
            </a:r>
            <a:r>
              <a:rPr lang="zh-CN" altLang="en-US" sz="3200" b="1" dirty="0">
                <a:solidFill>
                  <a:srgbClr val="FF0000"/>
                </a:solidFill>
                <a:effectLst/>
                <a:latin typeface="+mj-ea"/>
                <a:ea typeface="+mj-ea"/>
                <a:cs typeface="+mj-ea"/>
              </a:rPr>
              <a:t>数和形的概念不是从其他任何地方，而是从现实世界中得来的。</a:t>
            </a:r>
            <a:endParaRPr lang="zh-CN" altLang="en-US" sz="2800" b="1" dirty="0">
              <a:solidFill>
                <a:srgbClr val="4B82F8"/>
              </a:solidFill>
              <a:effectLst/>
              <a:latin typeface="+mj-ea"/>
              <a:ea typeface="+mj-ea"/>
              <a:cs typeface="+mj-ea"/>
            </a:endParaRPr>
          </a:p>
          <a:p>
            <a:endParaRPr lang="zh-CN" altLang="en-US" sz="2800" b="1" dirty="0">
              <a:solidFill>
                <a:srgbClr val="FF0000"/>
              </a:solidFill>
              <a:effectLst/>
              <a:latin typeface="+mj-ea"/>
              <a:ea typeface="+mj-ea"/>
              <a:cs typeface="+mj-ea"/>
            </a:endParaRPr>
          </a:p>
          <a:p>
            <a:pPr algn="r"/>
            <a:r>
              <a:rPr lang="en-US" altLang="zh-CN" sz="2800" dirty="0">
                <a:effectLst/>
                <a:latin typeface="+mj-ea"/>
                <a:ea typeface="+mj-ea"/>
                <a:cs typeface="+mj-ea"/>
              </a:rPr>
              <a:t>——</a:t>
            </a:r>
            <a:r>
              <a:rPr lang="zh-CN" altLang="en-US" sz="2800" b="1" dirty="0">
                <a:effectLst/>
                <a:latin typeface="+mj-ea"/>
                <a:ea typeface="+mj-ea"/>
                <a:cs typeface="+mj-ea"/>
                <a:sym typeface="+mn-ea"/>
              </a:rPr>
              <a:t>恩格斯：《反杜林论》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+mj-ea"/>
                <a:ea typeface="+mj-ea"/>
                <a:cs typeface="+mj-ea"/>
              </a:rPr>
              <a:t>   </a:t>
            </a:r>
            <a:r>
              <a:rPr lang="en-US" altLang="zh-CN" sz="2800" dirty="0">
                <a:gradFill>
                  <a:gsLst>
                    <a:gs pos="1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/>
                <a:latin typeface="+mj-ea"/>
                <a:ea typeface="+mj-ea"/>
                <a:cs typeface="+mj-ea"/>
              </a:rPr>
              <a:t>          </a:t>
            </a:r>
            <a:endParaRPr lang="zh-CN" altLang="en-US" sz="2800" dirty="0">
              <a:gradFill>
                <a:gsLst>
                  <a:gs pos="1000">
                    <a:schemeClr val="bg1"/>
                  </a:gs>
                  <a:gs pos="100000">
                    <a:schemeClr val="bg1"/>
                  </a:gs>
                </a:gsLst>
                <a:lin ang="5400000" scaled="1"/>
              </a:gradFill>
              <a:effectLst/>
              <a:latin typeface="+mj-ea"/>
              <a:ea typeface="+mj-ea"/>
              <a:cs typeface="+mj-ea"/>
            </a:endParaRPr>
          </a:p>
        </p:txBody>
      </p:sp>
      <p:pic>
        <p:nvPicPr>
          <p:cNvPr id="100" name="图片 99"/>
          <p:cNvPicPr/>
          <p:nvPr>
            <p:custDataLst>
              <p:tags r:id="rId5"/>
            </p:custDataLst>
          </p:nvPr>
        </p:nvPicPr>
        <p:blipFill>
          <a:blip r:embed="rId6"/>
          <a:srcRect b="13383"/>
          <a:stretch>
            <a:fillRect/>
          </a:stretch>
        </p:blipFill>
        <p:spPr>
          <a:xfrm>
            <a:off x="8155305" y="1583690"/>
            <a:ext cx="3675380" cy="4313555"/>
          </a:xfrm>
          <a:prstGeom prst="rect">
            <a:avLst/>
          </a:prstGeom>
          <a:noFill/>
          <a:ln w="9525">
            <a:noFill/>
          </a:ln>
          <a:effectLst>
            <a:outerShdw blurRad="241300" dir="13500000" sy="23000" kx="1200000" algn="br" rotWithShape="0">
              <a:prstClr val="black">
                <a:alpha val="9000"/>
              </a:prstClr>
            </a:outerShdw>
          </a:effectLst>
        </p:spPr>
      </p:pic>
    </p:spTree>
    <p:custDataLst>
      <p:tags r:id="rId7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-1" y="2552700"/>
            <a:ext cx="12192001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accent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2、与《自然辩证无限》</a:t>
            </a:r>
            <a:endParaRPr lang="zh-CN" altLang="en-US" sz="5400" b="1" dirty="0">
              <a:solidFill>
                <a:schemeClr val="accent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ctr"/>
            <a:r>
              <a:rPr lang="zh-CN" altLang="en-US" sz="5400" b="1" dirty="0">
                <a:solidFill>
                  <a:schemeClr val="accent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同时代的希尔伯特曲线</a:t>
            </a:r>
            <a:endParaRPr lang="zh-CN" altLang="en-US" sz="5400" b="1" dirty="0">
              <a:solidFill>
                <a:schemeClr val="accent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同侧圆角矩形 5"/>
          <p:cNvSpPr/>
          <p:nvPr>
            <p:custDataLst>
              <p:tags r:id="rId1"/>
            </p:custDataLst>
          </p:nvPr>
        </p:nvSpPr>
        <p:spPr>
          <a:xfrm>
            <a:off x="4194810" y="133350"/>
            <a:ext cx="3806825" cy="789305"/>
          </a:xfrm>
          <a:prstGeom prst="round2SameRect">
            <a:avLst/>
          </a:prstGeom>
          <a:solidFill>
            <a:srgbClr val="4B82F8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2、与《自然辩证无限》同时代的希尔伯特曲线</a:t>
            </a:r>
            <a:endParaRPr lang="zh-CN" altLang="en-US" sz="2400" b="1">
              <a:solidFill>
                <a:schemeClr val="bg1"/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7" name="同侧圆角矩形 6"/>
          <p:cNvSpPr/>
          <p:nvPr>
            <p:custDataLst>
              <p:tags r:id="rId2"/>
            </p:custDataLst>
          </p:nvPr>
        </p:nvSpPr>
        <p:spPr>
          <a:xfrm>
            <a:off x="8155305" y="133350"/>
            <a:ext cx="3806825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3、希尔伯特曲线、虚拟现实与物质第一性</a:t>
            </a:r>
            <a:endParaRPr lang="zh-CN" altLang="en-US"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" name="同侧圆角矩形 1"/>
          <p:cNvSpPr/>
          <p:nvPr>
            <p:custDataLst>
              <p:tags r:id="rId3"/>
            </p:custDataLst>
          </p:nvPr>
        </p:nvSpPr>
        <p:spPr>
          <a:xfrm>
            <a:off x="233045" y="133350"/>
            <a:ext cx="3806825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1、初等数学VS高等数学=永恒真理VS辩证无限</a:t>
            </a:r>
            <a:endParaRPr sz="24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922655"/>
            <a:ext cx="121920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10235" y="1423670"/>
            <a:ext cx="1106551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sz="3200" b="1">
                <a:solidFill>
                  <a:schemeClr val="accent1"/>
                </a:solidFill>
                <a:effectLst/>
                <a:latin typeface="+mj-ea"/>
                <a:ea typeface="+mj-ea"/>
                <a:cs typeface="仿宋" panose="02010609060101010101" charset="-122"/>
                <a:sym typeface="+mn-ea"/>
              </a:rPr>
              <a:t>1890—1891：皮亚诺与希尔伯特曲线：</a:t>
            </a:r>
            <a:r>
              <a:rPr sz="3200" b="1">
                <a:solidFill>
                  <a:srgbClr val="FF0000"/>
                </a:solidFill>
                <a:effectLst/>
                <a:latin typeface="+mj-ea"/>
                <a:ea typeface="+mj-ea"/>
                <a:cs typeface="仿宋" panose="02010609060101010101" charset="-122"/>
                <a:sym typeface="+mn-ea"/>
              </a:rPr>
              <a:t>是否存在一条可以经过整个平面的点的线？</a:t>
            </a:r>
            <a:endParaRPr sz="3200" b="1">
              <a:solidFill>
                <a:srgbClr val="FF0000"/>
              </a:solidFill>
              <a:effectLst/>
              <a:latin typeface="+mj-ea"/>
              <a:ea typeface="+mj-ea"/>
              <a:cs typeface="仿宋" panose="02010609060101010101" charset="-122"/>
              <a:sym typeface="+mn-ea"/>
            </a:endParaRPr>
          </a:p>
          <a:p>
            <a:r>
              <a:rPr sz="3200" b="1">
                <a:solidFill>
                  <a:schemeClr val="accent1"/>
                </a:solidFill>
                <a:effectLst/>
                <a:latin typeface="+mj-ea"/>
                <a:ea typeface="+mj-ea"/>
                <a:cs typeface="仿宋" panose="02010609060101010101" charset="-122"/>
                <a:sym typeface="+mn-ea"/>
              </a:rPr>
              <a:t>恩格斯《自然辩证</a:t>
            </a:r>
            <a:r>
              <a:rPr lang="zh-CN" sz="3200" b="1">
                <a:solidFill>
                  <a:schemeClr val="accent1"/>
                </a:solidFill>
                <a:effectLst/>
                <a:latin typeface="+mj-ea"/>
                <a:ea typeface="+mj-ea"/>
                <a:cs typeface="仿宋" panose="02010609060101010101" charset="-122"/>
                <a:sym typeface="+mn-ea"/>
              </a:rPr>
              <a:t>法</a:t>
            </a:r>
            <a:r>
              <a:rPr sz="3200" b="1">
                <a:solidFill>
                  <a:schemeClr val="accent1"/>
                </a:solidFill>
                <a:effectLst/>
                <a:latin typeface="+mj-ea"/>
                <a:ea typeface="+mj-ea"/>
                <a:cs typeface="仿宋" panose="02010609060101010101" charset="-122"/>
                <a:sym typeface="+mn-ea"/>
              </a:rPr>
              <a:t>》手稿完成于1888年</a:t>
            </a:r>
            <a:r>
              <a:rPr lang="zh-CN" sz="3200" b="1">
                <a:solidFill>
                  <a:schemeClr val="accent1"/>
                </a:solidFill>
                <a:effectLst/>
                <a:latin typeface="+mj-ea"/>
                <a:ea typeface="+mj-ea"/>
                <a:cs typeface="仿宋" panose="02010609060101010101" charset="-122"/>
                <a:sym typeface="+mn-ea"/>
              </a:rPr>
              <a:t>。</a:t>
            </a:r>
            <a:endParaRPr lang="zh-CN" sz="3200" b="1">
              <a:solidFill>
                <a:schemeClr val="accent1"/>
              </a:solidFill>
              <a:effectLst/>
              <a:latin typeface="+mj-ea"/>
              <a:ea typeface="+mj-ea"/>
              <a:cs typeface="仿宋" panose="02010609060101010101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98220" y="3194685"/>
            <a:ext cx="2889250" cy="3337560"/>
          </a:xfrm>
          <a:prstGeom prst="rect">
            <a:avLst/>
          </a:prstGeom>
        </p:spPr>
      </p:pic>
      <p:sp>
        <p:nvSpPr>
          <p:cNvPr id="13" name="矩形 12"/>
          <p:cNvSpPr/>
          <p:nvPr>
            <p:custDataLst>
              <p:tags r:id="rId6"/>
            </p:custDataLst>
          </p:nvPr>
        </p:nvSpPr>
        <p:spPr>
          <a:xfrm>
            <a:off x="1058545" y="6106160"/>
            <a:ext cx="960755" cy="353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0995" y="3194050"/>
            <a:ext cx="6254750" cy="333883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9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4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7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6915_1*b*1"/>
  <p:tag name="KSO_WM_TEMPLATE_CATEGORY" val="custom"/>
  <p:tag name="KSO_WM_TEMPLATE_INDEX" val="20206915"/>
  <p:tag name="KSO_WM_UNIT_LAYERLEVEL" val="1"/>
  <p:tag name="KSO_WM_TAG_VERSION" val="1.0"/>
  <p:tag name="KSO_WM_BEAUTIFY_FLAG" val=""/>
  <p:tag name="KSO_WM_UNIT_PRESET_TEXT" val="单击此处添加副标题"/>
  <p:tag name="KSO_WM_UNIT_TEXT_FILL_FORE_SCHEMECOLOR_INDEX_BRIGHTNESS" val="0.25"/>
  <p:tag name="KSO_WM_UNIT_TEXT_FILL_FORE_SCHEMECOLOR_INDEX" val="13"/>
  <p:tag name="KSO_WM_UNIT_TEXT_FILL_TYPE" val="1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UNIT_TEXT_FILL_GRADIENT_TYPE" val="0"/>
  <p:tag name="KSO_WM_UNIT_TEXT_FILL_GRADIENT_ANGLE" val="0"/>
  <p:tag name="KSO_WM_UNIT_TEXT_FILL_GRADIENT_DIRECTION" val="3"/>
  <p:tag name="KSO_WM_UNIT_TEXT_FILL_TYPE" val="3"/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19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22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22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23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COMMONDATA" val="eyJoZGlkIjoiMjcxYzk2YTY3NDdmYTAyZDY0NzFjYjE2ZjIyZDc1ODEifQ=="/>
  <p:tag name="KSO_WPP_MARK_KEY" val="cd5a34af-de72-43e3-baa0-aadc965b57e4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仿宋"/>
        <a:cs typeface=""/>
      </a:majorFont>
      <a:minorFont>
        <a:latin typeface="Arial"/>
        <a:ea typeface="仿宋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WPS">
  <a:themeElements>
    <a:clrScheme name="4B82F8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B82F8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仿宋"/>
        <a:cs typeface=""/>
      </a:majorFont>
      <a:minorFont>
        <a:latin typeface="Arial"/>
        <a:ea typeface="仿宋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2724</Words>
  <Application>WPS 演示</Application>
  <PresentationFormat>宽屏</PresentationFormat>
  <Paragraphs>202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8" baseType="lpstr">
      <vt:lpstr>Arial</vt:lpstr>
      <vt:lpstr>宋体</vt:lpstr>
      <vt:lpstr>Wingdings</vt:lpstr>
      <vt:lpstr>仿宋</vt:lpstr>
      <vt:lpstr>Wingdings</vt:lpstr>
      <vt:lpstr>黑体</vt:lpstr>
      <vt:lpstr>Times New Roman</vt:lpstr>
      <vt:lpstr>汉仪中宋简</vt:lpstr>
      <vt:lpstr>微软雅黑</vt:lpstr>
      <vt:lpstr>Arial Unicode MS</vt:lpstr>
      <vt:lpstr>Calibri</vt:lpstr>
      <vt:lpstr>Wingdings 2</vt:lpstr>
      <vt:lpstr>1_WPS</vt:lpstr>
      <vt:lpstr>2_WPS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sssscy126com</cp:lastModifiedBy>
  <cp:revision>201</cp:revision>
  <dcterms:created xsi:type="dcterms:W3CDTF">2019-06-19T02:08:00Z</dcterms:created>
  <dcterms:modified xsi:type="dcterms:W3CDTF">2024-03-15T07:33:52Z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F918DFC6581D4559BB908A2F68E8096E_13</vt:lpwstr>
  </property>
</Properties>
</file>