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3"/>
    <p:sldId id="277" r:id="rId4"/>
    <p:sldId id="265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61" r:id="rId23"/>
    <p:sldId id="262" r:id="rId24"/>
    <p:sldId id="263" r:id="rId25"/>
    <p:sldId id="264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2F8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62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204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234950" y="1200785"/>
            <a:ext cx="11715750" cy="5453380"/>
          </a:xfrm>
          <a:prstGeom prst="roundRect">
            <a:avLst>
              <a:gd name="adj" fmla="val 3772"/>
            </a:avLst>
          </a:pr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30000"/>
                </a:schemeClr>
              </a:gs>
            </a:gsLst>
            <a:lin ang="27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image" Target="../media/image10.jpeg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1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image" Target="../media/image11.jpeg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2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image" Target="../media/image12.png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3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image" Target="../media/image13.png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image" Target="../media/image14.png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4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image" Target="../media/image15.jpeg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image" Target="../media/image16.jpeg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6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2.xml"/><Relationship Id="rId7" Type="http://schemas.openxmlformats.org/officeDocument/2006/relationships/image" Target="../media/image2.jpeg"/><Relationship Id="rId6" Type="http://schemas.openxmlformats.org/officeDocument/2006/relationships/tags" Target="../tags/tag71.xml"/><Relationship Id="rId5" Type="http://schemas.openxmlformats.org/officeDocument/2006/relationships/image" Target="../media/image1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83.xml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tags" Target="../tags/tag182.xml"/><Relationship Id="rId11" Type="http://schemas.openxmlformats.org/officeDocument/2006/relationships/image" Target="../media/image18.png"/><Relationship Id="rId10" Type="http://schemas.openxmlformats.org/officeDocument/2006/relationships/tags" Target="../tags/tag181.xml"/><Relationship Id="rId1" Type="http://schemas.openxmlformats.org/officeDocument/2006/relationships/tags" Target="../tags/tag173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88.xml"/><Relationship Id="rId5" Type="http://schemas.openxmlformats.org/officeDocument/2006/relationships/image" Target="../media/image21.png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2.xml"/><Relationship Id="rId4" Type="http://schemas.openxmlformats.org/officeDocument/2006/relationships/image" Target="../media/image22.png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image" Target="../media/image3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../media/image7.png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image" Target="../media/image8.png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9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image" Target="../media/image9.png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53845" y="1085215"/>
            <a:ext cx="10186670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导言：元哲学问题与追寻智慧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3540" y="2237105"/>
            <a:ext cx="2646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哲学导论</a:t>
            </a:r>
            <a:endParaRPr lang="zh-CN" sz="48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788160" y="4095115"/>
            <a:ext cx="6724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授课对象：</a:t>
            </a:r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社会学一年级必修、全校选修</a:t>
            </a:r>
            <a:endParaRPr lang="zh-CN" altLang="en-US" sz="2400" b="1" spc="200" dirty="0"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400" b="1" spc="200" dirty="0"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课程设计序号：</a:t>
            </a:r>
            <a:r>
              <a:rPr lang="en-US" altLang="zh-CN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01</a:t>
            </a:r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2780" y="3517265"/>
            <a:ext cx="1738630" cy="0"/>
          </a:xfrm>
          <a:prstGeom prst="line">
            <a:avLst/>
          </a:prstGeom>
          <a:ln w="25400">
            <a:solidFill>
              <a:srgbClr val="4B82F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7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71700" y="2552700"/>
            <a:ext cx="784923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2、一个元哲学问题：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知识与智慧有何差别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303593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2、一个元哲学问题：知识与智慧有何差别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3、转识成智：知识与智慧的贯通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4、化理论为方法：授课之希冀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0320" y="133350"/>
            <a:ext cx="318897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1、元哲学问题的内涵与本课程的价值取向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915670" y="2330450"/>
            <a:ext cx="2929890" cy="3907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atin typeface="+mn-ea"/>
                <a:cs typeface="+mj-ea"/>
                <a:sym typeface="+mn-ea"/>
              </a:rPr>
              <a:t>哲学</a:t>
            </a:r>
            <a:endParaRPr lang="zh-CN" altLang="en-US" sz="4000" b="1" dirty="0">
              <a:latin typeface="+mn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latin typeface="+mn-ea"/>
                <a:cs typeface="+mj-ea"/>
                <a:sym typeface="+mn-ea"/>
              </a:rPr>
              <a:t>Philosophy</a:t>
            </a:r>
            <a:endParaRPr lang="zh-CN" altLang="en-US" sz="4000" b="1" dirty="0">
              <a:latin typeface="+mn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latin typeface="+mn-ea"/>
                <a:cs typeface="+mj-ea"/>
                <a:sym typeface="+mn-ea"/>
              </a:rPr>
              <a:t>爱智慧</a:t>
            </a:r>
            <a:endParaRPr lang="zh-CN" altLang="en-US" sz="4000" b="1" dirty="0">
              <a:latin typeface="+mn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latin typeface="+mn-ea"/>
                <a:cs typeface="+mj-ea"/>
                <a:sym typeface="+mn-ea"/>
              </a:rPr>
              <a:t>追寻智慧</a:t>
            </a:r>
            <a:endParaRPr lang="zh-CN" altLang="en-US" sz="4000" b="1" dirty="0">
              <a:latin typeface="+mn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latin typeface="+mn-ea"/>
              <a:cs typeface="+mj-ea"/>
              <a:sym typeface="+mn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590940" y="1151305"/>
            <a:ext cx="10515600" cy="1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lang="en-US" altLang="zh-CN" sz="3200" b="1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sz="3200" b="1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哲学的词源</a:t>
            </a:r>
            <a:endParaRPr sz="3200" b="1">
              <a:solidFill>
                <a:srgbClr val="4B82F8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16" name="图片 115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625340" y="2331085"/>
            <a:ext cx="6748145" cy="390715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304927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2、一个元哲学问题：知识与智慧有何差别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3、转识成智：知识与智慧的贯通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4、化理论为方法：授课之希冀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-49530" y="133350"/>
            <a:ext cx="325882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1、元哲学问题的内涵与本课程的价值取向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77850" y="2716530"/>
            <a:ext cx="5265420" cy="3453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en-US" sz="2800" b="1" dirty="0">
                <a:latin typeface="+mj-ea"/>
                <a:ea typeface="+mj-ea"/>
                <a:cs typeface="+mj-ea"/>
                <a:sym typeface="+mn-ea"/>
              </a:rPr>
              <a:t>研究知识的时候我可以忘记我是人</a:t>
            </a:r>
            <a:endParaRPr lang="zh-CN" altLang="en-US" sz="2800" b="1" dirty="0"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2800" b="1" dirty="0"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en-US" sz="2800" b="1" dirty="0">
                <a:latin typeface="+mj-ea"/>
                <a:ea typeface="+mj-ea"/>
                <a:cs typeface="+mj-ea"/>
                <a:sym typeface="+mn-ea"/>
              </a:rPr>
              <a:t>但研究元学（形而上学）的时候我不能忘记“天地与我并生，而万物与我为一</a:t>
            </a:r>
            <a:r>
              <a:rPr lang="en-US" altLang="zh-CN" sz="2800" b="1" dirty="0">
                <a:latin typeface="+mj-ea"/>
                <a:ea typeface="+mj-ea"/>
                <a:cs typeface="+mj-ea"/>
                <a:sym typeface="+mn-ea"/>
              </a:rPr>
              <a:t>”</a:t>
            </a:r>
            <a:endParaRPr lang="zh-CN" altLang="en-US" sz="2800" b="1" dirty="0">
              <a:latin typeface="+mj-ea"/>
              <a:ea typeface="+mj-ea"/>
              <a:cs typeface="+mj-ea"/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zh-CN" altLang="en-US" sz="2800" b="1" dirty="0">
                <a:latin typeface="+mj-ea"/>
                <a:ea typeface="+mj-ea"/>
                <a:cs typeface="+mj-ea"/>
                <a:sym typeface="+mn-ea"/>
              </a:rPr>
              <a:t>               </a:t>
            </a:r>
            <a:endParaRPr lang="zh-CN" altLang="en-US" sz="2800" b="1" dirty="0">
              <a:latin typeface="+mj-ea"/>
              <a:ea typeface="+mj-ea"/>
              <a:cs typeface="+mj-ea"/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lang="zh-CN" altLang="en-US" sz="2800" b="1" dirty="0">
                <a:latin typeface="+mj-ea"/>
                <a:ea typeface="+mj-ea"/>
                <a:cs typeface="+mj-ea"/>
                <a:sym typeface="+mn-ea"/>
              </a:rPr>
              <a:t>——金岳霖</a:t>
            </a:r>
            <a:endParaRPr lang="zh-CN" altLang="en-US" sz="2800" b="1" dirty="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590940" y="1151305"/>
            <a:ext cx="10515600" cy="1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一个元哲学问题：智慧和知识有何差别</a:t>
            </a:r>
            <a:endParaRPr sz="3200" b="1">
              <a:solidFill>
                <a:srgbClr val="4B82F8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17" name="图片 116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25285" y="2717165"/>
            <a:ext cx="4729480" cy="34531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310578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2、一个元哲学问题：知识与智慧有何差别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3、转识成智：知识与智慧的贯通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4、化理论为方法：授课之希冀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6985" y="133350"/>
            <a:ext cx="320230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1、元哲学问题的内涵与本课程的价值取向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685800" y="2994660"/>
            <a:ext cx="5937250" cy="27863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sz="2800" b="1" dirty="0">
                <a:latin typeface="+mj-ea"/>
                <a:ea typeface="+mj-ea"/>
                <a:cs typeface="+mj-ea"/>
                <a:sym typeface="+mn-ea"/>
              </a:rPr>
              <a:t>知识是名言世界的，</a:t>
            </a:r>
            <a:endParaRPr lang="zh-CN" sz="2800" b="1" dirty="0">
              <a:latin typeface="+mj-ea"/>
              <a:ea typeface="+mj-ea"/>
              <a:cs typeface="+mj-ea"/>
              <a:sym typeface="+mn-ea"/>
            </a:endParaRPr>
          </a:p>
          <a:p>
            <a:endParaRPr lang="zh-CN" sz="2800" b="1" dirty="0">
              <a:latin typeface="+mj-ea"/>
              <a:ea typeface="+mj-ea"/>
              <a:cs typeface="+mj-ea"/>
            </a:endParaRPr>
          </a:p>
          <a:p>
            <a:r>
              <a:rPr lang="en-US" altLang="zh-CN" sz="2800" b="1" dirty="0">
                <a:latin typeface="+mj-ea"/>
                <a:ea typeface="+mj-ea"/>
                <a:cs typeface="+mj-ea"/>
              </a:rPr>
              <a:t>  </a:t>
            </a:r>
            <a:r>
              <a:rPr lang="zh-CN" sz="2800" b="1" dirty="0">
                <a:latin typeface="+mj-ea"/>
                <a:ea typeface="+mj-ea"/>
                <a:cs typeface="+mj-ea"/>
              </a:rPr>
              <a:t>智慧指向超名言世界。</a:t>
            </a:r>
            <a:endParaRPr lang="zh-CN" sz="2800" b="1" dirty="0">
              <a:latin typeface="+mj-ea"/>
              <a:ea typeface="+mj-ea"/>
              <a:cs typeface="+mj-ea"/>
            </a:endParaRPr>
          </a:p>
          <a:p>
            <a:endParaRPr lang="en-US" altLang="zh-CN" sz="2800" b="1" dirty="0">
              <a:latin typeface="+mj-ea"/>
              <a:ea typeface="+mj-ea"/>
              <a:cs typeface="+mj-ea"/>
            </a:endParaRPr>
          </a:p>
          <a:p>
            <a:pPr algn="r"/>
            <a:r>
              <a:rPr lang="en-US" altLang="zh-CN" sz="2800" b="1" dirty="0">
                <a:latin typeface="+mj-ea"/>
                <a:ea typeface="+mj-ea"/>
                <a:cs typeface="+mj-ea"/>
              </a:rPr>
              <a:t>                  ——</a:t>
            </a:r>
            <a:r>
              <a:rPr lang="zh-CN" altLang="en-US" sz="2800" b="1" dirty="0">
                <a:latin typeface="+mj-ea"/>
                <a:ea typeface="+mj-ea"/>
                <a:cs typeface="+mj-ea"/>
              </a:rPr>
              <a:t>金岳霖</a:t>
            </a:r>
            <a:endParaRPr lang="zh-CN" sz="2800" b="1" dirty="0">
              <a:latin typeface="+mj-ea"/>
              <a:ea typeface="+mj-ea"/>
              <a:cs typeface="+mj-ea"/>
            </a:endParaRPr>
          </a:p>
          <a:p>
            <a:endParaRPr lang="zh-CN" sz="3600" b="1" dirty="0">
              <a:solidFill>
                <a:schemeClr val="lt1">
                  <a:lumMod val="50000"/>
                </a:schemeClr>
              </a:solidFill>
              <a:latin typeface="+mj-ea"/>
              <a:ea typeface="+mj-ea"/>
              <a:cs typeface="+mj-ea"/>
            </a:endParaRPr>
          </a:p>
          <a:p>
            <a:endParaRPr lang="zh-CN" sz="3600" b="1" dirty="0">
              <a:solidFill>
                <a:schemeClr val="lt1">
                  <a:lumMod val="50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85555" y="1668830"/>
            <a:ext cx="10515600" cy="1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latin typeface="+mj-ea"/>
                <a:ea typeface="+mj-ea"/>
                <a:cs typeface="黑体" panose="02010609060101010101" charset="-122"/>
                <a:sym typeface="+mn-ea"/>
              </a:rPr>
              <a:t>金岳霖对知识与智慧的划分</a:t>
            </a:r>
            <a:endParaRPr sz="3200" b="1" dirty="0">
              <a:solidFill>
                <a:srgbClr val="4B82F8"/>
              </a:solidFill>
              <a:latin typeface="+mj-ea"/>
              <a:ea typeface="+mj-ea"/>
              <a:cs typeface="黑体" panose="02010609060101010101" charset="-122"/>
              <a:sym typeface="+mn-ea"/>
            </a:endParaRPr>
          </a:p>
        </p:txBody>
      </p:sp>
      <p:pic>
        <p:nvPicPr>
          <p:cNvPr id="103" name="图片 102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7787005" y="1744345"/>
            <a:ext cx="3175000" cy="45085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306832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2、一个元哲学问题：知识与智慧有何差别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3、转识成智：知识与智慧的贯通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4、化理论为方法：授课之希冀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32385" y="133350"/>
            <a:ext cx="323088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1、元哲学问题的内涵与本课程的价值取向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685800" y="2519680"/>
            <a:ext cx="7311390" cy="3450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sz="28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有一次编纂林徽因诗文集告竣，编者请金岳霖为之写篇文章，金岳霖却一字一顿地说: 我所有的话，都应同她自己说，我不能说。我没有机会同她自己说的话，我不愿意说，也不愿意有这种话。</a:t>
            </a:r>
            <a:endParaRPr lang="zh-CN" sz="28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endParaRPr lang="zh-CN" sz="3600" b="1" dirty="0">
              <a:solidFill>
                <a:schemeClr val="lt1">
                  <a:lumMod val="50000"/>
                </a:schemeClr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85800" y="1726565"/>
            <a:ext cx="5194935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latin typeface="+mj-ea"/>
                <a:ea typeface="+mj-ea"/>
                <a:cs typeface="黑体" panose="02010609060101010101" charset="-122"/>
                <a:sym typeface="+mn-ea"/>
              </a:rPr>
              <a:t>金岳霖的超名言世界</a:t>
            </a:r>
            <a:endParaRPr sz="3200" b="1" dirty="0">
              <a:solidFill>
                <a:srgbClr val="4B82F8"/>
              </a:solidFill>
              <a:latin typeface="+mj-ea"/>
              <a:ea typeface="+mj-ea"/>
              <a:cs typeface="黑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6708" t="2084" r="7109" b="4516"/>
          <a:stretch>
            <a:fillRect/>
          </a:stretch>
        </p:blipFill>
        <p:spPr>
          <a:xfrm flipH="1">
            <a:off x="8286115" y="1621155"/>
            <a:ext cx="2887345" cy="4234180"/>
          </a:xfrm>
          <a:prstGeom prst="ellipse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4035" y="2967990"/>
            <a:ext cx="111239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3、转识成智：知识与智慧的贯通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070225" y="133350"/>
            <a:ext cx="322516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2、一个元哲学问题：知识与智慧有何差别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3、转识成智：知识与智慧的贯通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045575" y="133350"/>
            <a:ext cx="297561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4、化理论为方法：授课之希冀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-80645" y="133350"/>
            <a:ext cx="317373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1、元哲学问题的内涵与本课程的价值取向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685800" y="2519680"/>
            <a:ext cx="4219575" cy="3450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理智并非干燥的光</a:t>
            </a:r>
            <a:endParaRPr lang="zh-CN" sz="28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endParaRPr lang="zh-CN" sz="28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r">
              <a:lnSpc>
                <a:spcPct val="150000"/>
              </a:lnSpc>
            </a:pPr>
            <a:r>
              <a:rPr lang="zh-CN" sz="28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——冯契</a:t>
            </a:r>
            <a:endParaRPr lang="zh-CN" sz="28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85800" y="1324610"/>
            <a:ext cx="5194935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latin typeface="+mj-ea"/>
                <a:ea typeface="+mj-ea"/>
                <a:cs typeface="黑体" panose="02010609060101010101" charset="-122"/>
                <a:sym typeface="+mn-ea"/>
              </a:rPr>
              <a:t>冯契对金岳霖的商榷</a:t>
            </a:r>
            <a:endParaRPr sz="3200" b="1" dirty="0">
              <a:solidFill>
                <a:srgbClr val="4B82F8"/>
              </a:solidFill>
              <a:latin typeface="+mj-ea"/>
              <a:ea typeface="+mj-ea"/>
              <a:cs typeface="黑体" panose="02010609060101010101" charset="-122"/>
              <a:sym typeface="+mn-ea"/>
            </a:endParaRPr>
          </a:p>
        </p:txBody>
      </p:sp>
      <p:pic>
        <p:nvPicPr>
          <p:cNvPr id="119" name="图片 118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27315" y="1536700"/>
            <a:ext cx="3129915" cy="48926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31305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2、一个元哲学问题：知识与智慧有何差别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304927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3、转识成智：知识与智慧的贯通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4、化理论为方法：授课之希冀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38100" y="133350"/>
            <a:ext cx="323786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1、元哲学问题的内涵与本课程的价值取向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685800" y="2284730"/>
            <a:ext cx="5384165" cy="39922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sz="28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贯通名言与超名言的世界</a:t>
            </a:r>
            <a:endParaRPr lang="zh-CN" sz="28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endParaRPr lang="zh-CN" sz="28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贯通实然与应然</a:t>
            </a:r>
            <a:endParaRPr lang="zh-CN" sz="28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85800" y="1474470"/>
            <a:ext cx="1105789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latin typeface="+mj-ea"/>
                <a:ea typeface="+mj-ea"/>
                <a:cs typeface="黑体" panose="02010609060101010101" charset="-122"/>
                <a:sym typeface="+mn-ea"/>
              </a:rPr>
              <a:t>冯契《智慧说》：转识成智，追问元哲学问题的最终目的</a:t>
            </a:r>
            <a:endParaRPr sz="3200" b="1" dirty="0">
              <a:solidFill>
                <a:srgbClr val="4B82F8"/>
              </a:solidFill>
              <a:latin typeface="+mj-ea"/>
              <a:ea typeface="+mj-ea"/>
              <a:cs typeface="黑体" panose="02010609060101010101" charset="-122"/>
              <a:sym typeface="+mn-ea"/>
            </a:endParaRPr>
          </a:p>
        </p:txBody>
      </p:sp>
      <p:pic>
        <p:nvPicPr>
          <p:cNvPr id="120" name="图片 119"/>
          <p:cNvPicPr/>
          <p:nvPr>
            <p:custDataLst>
              <p:tags r:id="rId7"/>
            </p:custDataLst>
          </p:nvPr>
        </p:nvPicPr>
        <p:blipFill>
          <a:blip r:embed="rId8"/>
          <a:srcRect b="4496"/>
          <a:stretch>
            <a:fillRect/>
          </a:stretch>
        </p:blipFill>
        <p:spPr>
          <a:xfrm>
            <a:off x="6555740" y="2519680"/>
            <a:ext cx="4830445" cy="37572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4035" y="2967990"/>
            <a:ext cx="111239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4、化理论为方法：</a:t>
            </a:r>
            <a:r>
              <a:rPr lang="zh-CN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授课</a:t>
            </a:r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之希冀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308737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2、一个元哲学问题：知识与智慧有何差别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302323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3、转识成智：知识与智慧的贯通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4、化理论为方法：授课之希冀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-37465" y="133350"/>
            <a:ext cx="324612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1、元哲学问题的内涵与本课程的价值取向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685165" y="2819400"/>
            <a:ext cx="5384165" cy="27330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化理论为方法、化理论为德性</a:t>
            </a:r>
            <a:endParaRPr lang="zh-CN" sz="28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endParaRPr lang="zh-CN" sz="28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r">
              <a:lnSpc>
                <a:spcPct val="150000"/>
              </a:lnSpc>
            </a:pPr>
            <a:r>
              <a:rPr lang="zh-CN" sz="28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                                 ——冯契</a:t>
            </a:r>
            <a:endParaRPr lang="zh-CN" sz="28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85800" y="1871345"/>
            <a:ext cx="1105789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latin typeface="+mj-ea"/>
                <a:ea typeface="+mj-ea"/>
                <a:cs typeface="黑体" panose="02010609060101010101" charset="-122"/>
                <a:sym typeface="+mn-ea"/>
              </a:rPr>
              <a:t>《智慧说》的宗旨</a:t>
            </a:r>
            <a:endParaRPr sz="3200" b="1" dirty="0">
              <a:solidFill>
                <a:srgbClr val="4B82F8"/>
              </a:solidFill>
              <a:latin typeface="+mj-ea"/>
              <a:ea typeface="+mj-ea"/>
              <a:cs typeface="黑体" panose="02010609060101010101" charset="-122"/>
              <a:sym typeface="+mn-ea"/>
            </a:endParaRPr>
          </a:p>
        </p:txBody>
      </p:sp>
      <p:pic>
        <p:nvPicPr>
          <p:cNvPr id="123" name="图片 122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619240" y="1931670"/>
            <a:ext cx="4872990" cy="43453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46810" y="450215"/>
            <a:ext cx="875665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暗淡蓝点的思考角度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85445" y="1612265"/>
            <a:ext cx="5850255" cy="45173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</a:rPr>
              <a:t>   </a:t>
            </a:r>
            <a:endParaRPr lang="zh-CN" altLang="en-US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</a:rPr>
              <a:t>   </a:t>
            </a:r>
            <a:r>
              <a:rPr lang="zh-CN" altLang="en-US" sz="4400" b="1" dirty="0">
                <a:solidFill>
                  <a:schemeClr val="tx1"/>
                </a:solidFill>
                <a:latin typeface="+mj-ea"/>
                <a:ea typeface="+mj-ea"/>
              </a:rPr>
              <a:t>人类历史上的每一个圣人与罪犯，都住在这里——</a:t>
            </a:r>
            <a:r>
              <a:rPr lang="zh-CN" altLang="en-US" sz="4400" b="1" dirty="0">
                <a:solidFill>
                  <a:srgbClr val="FF0000"/>
                </a:solidFill>
                <a:latin typeface="+mj-ea"/>
                <a:ea typeface="+mj-ea"/>
              </a:rPr>
              <a:t>一粒悬浮在阳光中的微尘。</a:t>
            </a:r>
            <a:endParaRPr lang="zh-CN" altLang="en-US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zh-CN" altLang="en-US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r"/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——卡尔·萨根</a:t>
            </a:r>
            <a:endParaRPr lang="zh-CN" altLang="en-US" sz="2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05" name="图片 104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48730" y="1505585"/>
            <a:ext cx="5391150" cy="487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48730" y="1505585"/>
            <a:ext cx="2472055" cy="48799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31813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2、一个元哲学问题：知识与智慧有何差别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3、转识成智：知识与智慧的贯通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045575" y="133350"/>
            <a:ext cx="305117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4、化理论为方法：授课之希冀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-5080" y="133350"/>
            <a:ext cx="327406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1、元哲学问题的内涵与本课程的价值取向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14655" y="1357630"/>
            <a:ext cx="1105789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latin typeface="+mj-ea"/>
                <a:ea typeface="+mj-ea"/>
                <a:cs typeface="黑体" panose="02010609060101010101" charset="-122"/>
                <a:sym typeface="+mn-ea"/>
              </a:rPr>
              <a:t>冯友兰：哲学无用而大用</a:t>
            </a:r>
            <a:endParaRPr sz="3200" b="1" dirty="0">
              <a:solidFill>
                <a:srgbClr val="4B82F8"/>
              </a:solidFill>
              <a:latin typeface="+mj-ea"/>
              <a:ea typeface="+mj-ea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512445" y="2150745"/>
            <a:ext cx="619569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     </a:t>
            </a:r>
            <a:r>
              <a:rPr lang="zh-CN" altLang="en-US" sz="2400" b="1"/>
              <a:t>哲学家们只是用不同的方式解释世界,问题在于改变世界。</a:t>
            </a:r>
            <a:endParaRPr lang="zh-CN" altLang="en-US" sz="2400" b="1"/>
          </a:p>
          <a:p>
            <a:endParaRPr lang="zh-CN" altLang="en-US" sz="2400" b="1"/>
          </a:p>
          <a:p>
            <a:pPr algn="r"/>
            <a:r>
              <a:rPr lang="en-US" altLang="zh-CN" sz="2000" b="1"/>
              <a:t>——</a:t>
            </a:r>
            <a:r>
              <a:rPr lang="zh-CN" altLang="en-US" sz="2000" b="1"/>
              <a:t>马克思：《关于费尔巴哈的提纲》</a:t>
            </a:r>
            <a:endParaRPr lang="zh-CN" altLang="en-US" sz="2000" b="1"/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12445" y="3983355"/>
            <a:ext cx="6195695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     </a:t>
            </a:r>
            <a:r>
              <a:rPr lang="zh-CN" altLang="en-US" sz="2400" b="1"/>
              <a:t>但是理论一经掌握群众，也会变成物质力量。理论只要说服人，就能掌握群众；而理论只要彻底，就能说服人。</a:t>
            </a:r>
            <a:endParaRPr lang="zh-CN" altLang="en-US" sz="2400" b="1"/>
          </a:p>
          <a:p>
            <a:endParaRPr lang="zh-CN" altLang="en-US" sz="2400" b="1"/>
          </a:p>
          <a:p>
            <a:pPr algn="r"/>
            <a:r>
              <a:rPr lang="en-US" altLang="zh-CN" sz="2000" b="1"/>
              <a:t>——</a:t>
            </a:r>
            <a:r>
              <a:rPr lang="zh-CN" altLang="en-US" sz="2000" b="1"/>
              <a:t>马克思：《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&lt;</a:t>
            </a:r>
            <a:r>
              <a:rPr lang="zh-CN" altLang="en-US" sz="2000" b="1"/>
              <a:t>黑格尔法哲学批判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&gt;</a:t>
            </a:r>
            <a:r>
              <a:rPr lang="zh-CN" altLang="en-US" sz="2000" b="1"/>
              <a:t>导言》</a:t>
            </a:r>
            <a:endParaRPr lang="zh-CN" altLang="en-US" sz="2000" b="1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977120" y="2150110"/>
            <a:ext cx="1495425" cy="2197735"/>
          </a:xfrm>
          <a:prstGeom prst="rect">
            <a:avLst/>
          </a:prstGeom>
          <a:effectLst>
            <a:reflection blurRad="203200" stA="60000" endA="300" endPos="35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486140" y="2857500"/>
            <a:ext cx="1939925" cy="2480310"/>
          </a:xfrm>
          <a:prstGeom prst="rect">
            <a:avLst/>
          </a:prstGeom>
          <a:effectLst>
            <a:reflection blurRad="203200" stA="60000" endA="300" endPos="35000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296785" y="3620135"/>
            <a:ext cx="1748155" cy="2480310"/>
          </a:xfrm>
          <a:prstGeom prst="rect">
            <a:avLst/>
          </a:prstGeom>
          <a:effectLst>
            <a:reflection blurRad="203200" stA="60000" endA="300" endPos="3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9895" y="2150110"/>
            <a:ext cx="4704715" cy="395033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小结：哲学导论课程的希冀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85445" y="1374140"/>
            <a:ext cx="5885180" cy="5012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</a:t>
            </a:r>
            <a:r>
              <a:rPr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启迪问题意识</a:t>
            </a:r>
            <a:r>
              <a:rPr lang="zh-CN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sz="28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</a:t>
            </a:r>
            <a:r>
              <a:rPr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跨学科、宽口径</a:t>
            </a:r>
            <a:r>
              <a:rPr lang="zh-CN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sz="28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</a:t>
            </a:r>
            <a:r>
              <a:rPr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只讨论智慧，不传授知识</a:t>
            </a:r>
            <a:r>
              <a:rPr lang="zh-CN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sz="28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</a:t>
            </a:r>
            <a:r>
              <a:rPr lang="zh-CN" sz="28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引起长久的思想兴趣，希冀将古今中西的哲学智慧与现实前沿问题结合起来，化为各位同学一生奉行的</a:t>
            </a:r>
            <a:r>
              <a:rPr lang="zh-CN"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处事之方法与立身之德行。</a:t>
            </a:r>
            <a:endParaRPr sz="2800" b="1" dirty="0">
              <a:solidFill>
                <a:srgbClr val="FF0000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lang="zh-CN" altLang="en-US" sz="28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lang="zh-CN" altLang="en-US" sz="28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buClrTx/>
              <a:buSzTx/>
              <a:buNone/>
            </a:pPr>
            <a:endParaRPr lang="zh-CN" altLang="en-US" sz="28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05270" y="1496060"/>
            <a:ext cx="5248275" cy="48901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作业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96900" y="2270760"/>
            <a:ext cx="5881370" cy="4150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你最感兴趣的元哲学问题是什么？</a:t>
            </a:r>
            <a:r>
              <a:rPr 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谈谈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理由。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请填写在课程企业微信问卷星调查二维码中。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buClrTx/>
              <a:buSzTx/>
              <a:buNone/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7477125" y="1873885"/>
            <a:ext cx="3771900" cy="3771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拓展阅读文献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95630" y="1496695"/>
            <a:ext cx="11001375" cy="4954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1、金岳霖 著《中国哲学》，《金岳霖选集》，吉林人民出版社，2005年。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2、冯契 著《认识世界与认识自己》，《冯契文集》第一卷，华东师范大学出版社，2016年。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3、冯契 著《人的自由和真善美》，《冯契文集》第三卷，华东师范大学出版社，2016年。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</a:t>
            </a: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、（美）卡尔·萨根 著《暗淡蓝点：探寻人类的太空家园》，叶式辉、黄一勤 译，人民邮电出版社，2014年。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81810" y="2853055"/>
            <a:ext cx="7249795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r>
              <a:rPr lang="en-US" alt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 </a:t>
            </a:r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46810" y="36830"/>
            <a:ext cx="10012045" cy="903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元哲学（Metaphilosophy</a:t>
            </a:r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）问题</a:t>
            </a:r>
            <a:endParaRPr lang="zh-CN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14845" y="1485265"/>
            <a:ext cx="4584065" cy="498856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575945" y="1348740"/>
            <a:ext cx="57892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sz="28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endParaRPr lang="zh-CN" sz="28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sz="3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地球历史上已经存在过的与未来将要存在的具有智慧的生命，所</a:t>
            </a:r>
            <a:r>
              <a:rPr lang="zh-CN" sz="3200" b="1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共有</a:t>
            </a:r>
            <a:r>
              <a:rPr lang="zh-CN" sz="3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的问题。</a:t>
            </a:r>
            <a:endParaRPr lang="zh-CN" sz="3200" b="1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endParaRPr lang="zh-CN" sz="3200" b="1" dirty="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宇宙中古往今来所有具有智能的存在者，所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共有</a:t>
            </a: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的问题（包括外星人、</a:t>
            </a:r>
            <a:r>
              <a:rPr lang="en-US" altLang="zh-CN" sz="3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AI</a:t>
            </a: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等等）。</a:t>
            </a:r>
            <a:endParaRPr lang="zh-CN" altLang="en-US" sz="3200" b="1" dirty="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摄图网_500758708_书是人类进步的阶梯(非企业商用)"/>
          <p:cNvPicPr>
            <a:picLocks noChangeAspect="1"/>
          </p:cNvPicPr>
          <p:nvPr/>
        </p:nvPicPr>
        <p:blipFill>
          <a:blip r:embed="rId1"/>
          <a:srcRect l="12326" r="43806"/>
          <a:stretch>
            <a:fillRect/>
          </a:stretch>
        </p:blipFill>
        <p:spPr>
          <a:xfrm>
            <a:off x="0" y="0"/>
            <a:ext cx="401129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2065"/>
            <a:ext cx="4011295" cy="687006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783455" y="501650"/>
            <a:ext cx="7249795" cy="1887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导言：元哲学问题与追寻智慧</a:t>
            </a:r>
            <a:endParaRPr lang="zh-CN" sz="60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553720" y="2997200"/>
            <a:ext cx="2903855" cy="850900"/>
          </a:xfrm>
        </p:spPr>
        <p:txBody>
          <a:bodyPr>
            <a:normAutofit fontScale="25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76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教学内容</a:t>
            </a:r>
            <a:endParaRPr lang="zh-CN" altLang="en-US" sz="176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7600" b="1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7600" b="1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783455" y="2997200"/>
            <a:ext cx="6965950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1、元哲学问题的内涵与本课程的价值取向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2、一个元哲学问题：知识与智慧有何差别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3、转识成智：知识与智慧的贯通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4、化理论为方法：</a:t>
            </a:r>
            <a:r>
              <a:rPr lang="zh-CN"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授课之希冀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71700" y="2552700"/>
            <a:ext cx="784923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1、元哲学问题的内涵</a:t>
            </a:r>
            <a:r>
              <a:rPr lang="en-US" altLang="zh-CN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endParaRPr lang="en-US" altLang="zh-CN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altLang="zh-CN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与本课程的价值取向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306070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2、一个元哲学问题：知识与智慧有何差别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3、转识成智：知识与智慧的贯通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4、化理论为方法：授课之希冀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0" y="133350"/>
            <a:ext cx="320992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1、元哲学问题的内涵与本课程的价值取向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90940" y="1304975"/>
            <a:ext cx="10515600" cy="1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 eaLnBrk="1" hangingPunct="1"/>
            <a:r>
              <a:rPr sz="3200" b="1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元哲学式交流何以可能：以中西哲学交流为例</a:t>
            </a:r>
            <a:endParaRPr lang="en-US" altLang="zh-CN" sz="3200" b="1" dirty="0">
              <a:solidFill>
                <a:srgbClr val="4B82F8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01" name="图片 100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98955" y="2786380"/>
            <a:ext cx="3366135" cy="2244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8"/>
          <a:stretch>
            <a:fillRect/>
          </a:stretch>
        </p:blipFill>
        <p:spPr>
          <a:xfrm>
            <a:off x="6567805" y="2786380"/>
            <a:ext cx="3175000" cy="23812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108960" y="133350"/>
            <a:ext cx="30759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2、一个元哲学问题：知识与智慧有何差别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3、转识成智：知识与智慧的贯通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4、化理论为方法：授课之希冀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1905" y="133350"/>
            <a:ext cx="32067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1、元哲学问题的内涵与本课程的价值取向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91185" y="2232660"/>
            <a:ext cx="5673725" cy="4021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en-US" sz="2800" b="1" dirty="0">
                <a:latin typeface="+mj-ea"/>
                <a:ea typeface="+mj-ea"/>
                <a:cs typeface="+mj-ea"/>
                <a:sym typeface="+mn-ea"/>
              </a:rPr>
              <a:t>元哲学的问题是超时空、普遍、永恒的。</a:t>
            </a:r>
            <a:endParaRPr lang="zh-CN" altLang="en-US" sz="2800" b="1" dirty="0">
              <a:latin typeface="+mj-ea"/>
              <a:ea typeface="+mj-ea"/>
              <a:cs typeface="+mj-ea"/>
              <a:sym typeface="+mn-ea"/>
            </a:endParaRPr>
          </a:p>
          <a:p>
            <a:r>
              <a:rPr lang="en-US" altLang="zh-CN" sz="2800" b="1" dirty="0"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en-US" sz="2800" b="1" dirty="0">
                <a:latin typeface="+mj-ea"/>
                <a:ea typeface="+mj-ea"/>
                <a:cs typeface="+mj-ea"/>
                <a:sym typeface="+mn-ea"/>
              </a:rPr>
              <a:t>对元哲学问题的答案是具体、现实的、具有时空性的（历史性的）、有性别的、甚至是非常私人的与个体性的。</a:t>
            </a:r>
            <a:endParaRPr lang="zh-CN" altLang="en-US" sz="2800" b="1" dirty="0">
              <a:latin typeface="+mj-ea"/>
              <a:ea typeface="+mj-ea"/>
              <a:cs typeface="+mj-ea"/>
              <a:sym typeface="+mn-ea"/>
            </a:endParaRPr>
          </a:p>
          <a:p>
            <a:r>
              <a:rPr lang="en-US" altLang="zh-CN" sz="2800" b="1" dirty="0"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en-US" sz="2800" b="1" dirty="0">
                <a:latin typeface="+mj-ea"/>
                <a:ea typeface="+mj-ea"/>
                <a:cs typeface="+mj-ea"/>
                <a:sym typeface="+mn-ea"/>
              </a:rPr>
              <a:t>通过元哲学问题，智慧之间可以超时空地进行交流，以期相互达成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同情之理解</a:t>
            </a:r>
            <a:r>
              <a:rPr lang="zh-CN" altLang="en-US" sz="2800" b="1" dirty="0">
                <a:latin typeface="+mj-ea"/>
                <a:ea typeface="+mj-ea"/>
                <a:cs typeface="+mj-ea"/>
                <a:sym typeface="+mn-ea"/>
              </a:rPr>
              <a:t>。</a:t>
            </a:r>
            <a:endParaRPr lang="zh-CN" altLang="en-US" sz="2800" b="1" dirty="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590940" y="1151305"/>
            <a:ext cx="10515600" cy="1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究天人之际，通古今之变，</a:t>
            </a:r>
            <a:r>
              <a:rPr sz="3200" b="1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成一家之言</a:t>
            </a:r>
            <a:r>
              <a:rPr lang="en-US" altLang="zh-CN" sz="2000" b="1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——</a:t>
            </a:r>
            <a:r>
              <a:rPr sz="2000" b="1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司马迁：《报任少卿书》</a:t>
            </a:r>
            <a:endParaRPr lang="en-US" altLang="zh-CN" sz="2000" b="1">
              <a:solidFill>
                <a:schemeClr val="accent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3" name="图片 2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64275" y="2291080"/>
            <a:ext cx="5450840" cy="3962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302450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2、一个元哲学问题：知识与智慧有何差别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3、转识成智：知识与智慧的贯通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4、化理论为方法：授课之希冀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1270" y="133350"/>
            <a:ext cx="320738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1、元哲学问题的内涵与本课程的价值取向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91185" y="2341245"/>
            <a:ext cx="5203190" cy="3943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事物可以被真正认识吗？</a:t>
            </a:r>
            <a:endParaRPr lang="zh-CN" altLang="en-US" sz="2400" b="1" dirty="0"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死亡、爱对智慧生命的意义是什么？</a:t>
            </a:r>
            <a:endParaRPr lang="zh-CN" altLang="en-US" sz="2400" b="1" dirty="0"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价值的基础是什么？</a:t>
            </a:r>
            <a:endParaRPr lang="zh-CN" altLang="en-US" sz="2400" b="1" dirty="0"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宇宙是否存在终极目的？</a:t>
            </a:r>
            <a:endParaRPr lang="zh-CN" altLang="en-US" sz="2400" b="1" dirty="0"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智慧个体是否有自由意志？</a:t>
            </a:r>
            <a:endParaRPr lang="zh-CN" altLang="en-US" sz="2400" b="1" dirty="0"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真正的互相理解是可能的吗？</a:t>
            </a:r>
            <a:endParaRPr lang="zh-CN" altLang="en-US" sz="2400" b="1" dirty="0"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 sz="2400" b="1" dirty="0">
                <a:latin typeface="+mj-ea"/>
                <a:ea typeface="+mj-ea"/>
                <a:cs typeface="+mj-ea"/>
                <a:sym typeface="+mn-ea"/>
              </a:rPr>
              <a:t>等等</a:t>
            </a:r>
            <a:endParaRPr lang="zh-CN" altLang="en-US" sz="2400" b="1" dirty="0"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590940" y="1151305"/>
            <a:ext cx="10515600" cy="1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元哲学问题举例</a:t>
            </a:r>
            <a:endParaRPr sz="3200" b="1">
              <a:solidFill>
                <a:srgbClr val="4B82F8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01" name="图片 100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27240" y="2341245"/>
            <a:ext cx="3341370" cy="36766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114675" y="133350"/>
            <a:ext cx="307022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2、一个元哲学问题：知识与智慧有何差别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3、转识成智：知识与智慧的贯通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4、化理论为方法：授课之希冀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-36830" y="133350"/>
            <a:ext cx="324612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1、元哲学问题的内涵与本课程的价值取向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91185" y="2571115"/>
            <a:ext cx="5401310" cy="3786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en-US" sz="2800" b="1" dirty="0">
                <a:latin typeface="+mj-ea"/>
                <a:ea typeface="+mj-ea"/>
                <a:cs typeface="+mj-ea"/>
                <a:sym typeface="+mn-ea"/>
              </a:rPr>
              <a:t>哲学导论，就是对于上述这些元哲学问题各家之言的概略描述，以构成一些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智慧启迪（enlighten）</a:t>
            </a:r>
            <a:r>
              <a:rPr lang="zh-CN" altLang="en-US" sz="2800" b="1" dirty="0">
                <a:latin typeface="+mj-ea"/>
                <a:ea typeface="+mj-ea"/>
                <a:cs typeface="+mj-ea"/>
                <a:sym typeface="+mn-ea"/>
              </a:rPr>
              <a:t>而非答案知识，</a:t>
            </a:r>
            <a:r>
              <a:rPr lang="zh-CN" altLang="en-US" sz="2800" b="1" u="sng" dirty="0">
                <a:solidFill>
                  <a:srgbClr val="FF0000"/>
                </a:solidFill>
                <a:latin typeface="+mj-ea"/>
                <a:ea typeface="+mj-ea"/>
                <a:cs typeface="+mj-ea"/>
                <a:sym typeface="+mn-ea"/>
              </a:rPr>
              <a:t>本课程旨在求启、求全、求通、求无用。</a:t>
            </a:r>
            <a:endParaRPr lang="zh-CN" altLang="en-US" sz="2800" b="1" u="sng" dirty="0">
              <a:solidFill>
                <a:srgbClr val="FF000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590940" y="1151305"/>
            <a:ext cx="10515600" cy="1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>
                <a:solidFill>
                  <a:srgbClr val="4B82F8"/>
                </a:solidFill>
                <a:latin typeface="+mj-ea"/>
                <a:ea typeface="+mj-ea"/>
                <a:cs typeface="+mj-ea"/>
                <a:sym typeface="+mn-ea"/>
              </a:rPr>
              <a:t>本课程的主要内容与教学取向</a:t>
            </a:r>
            <a:endParaRPr sz="3200" b="1">
              <a:solidFill>
                <a:srgbClr val="4B82F8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7172" name="图片 7171" descr="E:\图片2\8694a4c27d1ed21b5a87611aa86eddc450da3f86.jpg8694a4c27d1ed21b5a87611aa86eddc450da3f8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 flipH="1">
            <a:off x="6760845" y="2456180"/>
            <a:ext cx="5198110" cy="36563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0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2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9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4.xml><?xml version="1.0" encoding="utf-8"?>
<p:tagLst xmlns:p="http://schemas.openxmlformats.org/presentationml/2006/main">
  <p:tag name="KSO_WPP_MARK_KEY" val="a99bf12a-9767-41d0-8499-3c7beece9b97"/>
  <p:tag name="COMMONDATA" val="eyJoZGlkIjoiMjcxYzk2YTY3NDdmYTAyZDY0NzFjYjE2ZjIyZDc1ODEifQ=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UNIT_TEXT_FILL_FORE_SCHEMECOLOR_INDEX_1_BRIGHTNESS" val="0"/>
  <p:tag name="KSO_WM_UNIT_TEXT_FILL_FORE_SCHEMECOLOR_INDEX_1" val="14"/>
  <p:tag name="KSO_WM_UNIT_TEXT_FILL_FORE_SCHEMECOLOR_INDEX_1_POS" val="0.01"/>
  <p:tag name="KSO_WM_UNIT_TEXT_FILL_FORE_SCHEMECOLOR_INDEX_1_TRANS" val="0"/>
  <p:tag name="KSO_WM_UNIT_TEXT_FILL_FORE_SCHEMECOLOR_INDEX_2_BRIGHTNESS" val="0"/>
  <p:tag name="KSO_WM_UNIT_TEXT_FILL_FORE_SCHEMECOLOR_INDEX_2" val="14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  <p:tag name="KSO_WM_UNIT_PLACING_PICTURE_USER_VIEWPORT" val="{&quot;height&quot;:7685,&quot;width&quot;:3893}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5_1*b*1"/>
  <p:tag name="KSO_WM_TEMPLATE_CATEGORY" val="custom"/>
  <p:tag name="KSO_WM_TEMPLATE_INDEX" val="20206915"/>
  <p:tag name="KSO_WM_UNIT_LAYERLEVEL" val="1"/>
  <p:tag name="KSO_WM_TAG_VERSION" val="1.0"/>
  <p:tag name="KSO_WM_BEAUTIFY_FLAG" val=""/>
  <p:tag name="KSO_WM_UNIT_PRESET_TEXT" val="单击此处添加副标题"/>
  <p:tag name="KSO_WM_UNIT_TEXT_FILL_FORE_SCHEMECOLOR_INDEX_BRIGHTNESS" val="0.25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88.xml><?xml version="1.0" encoding="utf-8"?>
<p:tagLst xmlns:p="http://schemas.openxmlformats.org/presentationml/2006/main">
  <p:tag name="KSO_WM_UNIT_PLACING_PICTURE_USER_VIEWPORT" val="{&quot;height&quot;:4826,&quot;width&quot;:5301}"/>
</p:tagLst>
</file>

<file path=ppt/tags/tag8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9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WPS">
  <a:themeElements>
    <a:clrScheme name="4B82F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B82F8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2379</Words>
  <Application>WPS 演示</Application>
  <PresentationFormat>宽屏</PresentationFormat>
  <Paragraphs>257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仿宋</vt:lpstr>
      <vt:lpstr>Wingdings</vt:lpstr>
      <vt:lpstr>黑体</vt:lpstr>
      <vt:lpstr>微软雅黑</vt:lpstr>
      <vt:lpstr>Arial Unicode MS</vt:lpstr>
      <vt:lpstr>Calibri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sssscy126com</cp:lastModifiedBy>
  <cp:revision>184</cp:revision>
  <dcterms:created xsi:type="dcterms:W3CDTF">2019-06-19T02:08:00Z</dcterms:created>
  <dcterms:modified xsi:type="dcterms:W3CDTF">2024-03-15T07:55:46Z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956A9929EDBB42918BC8A366FE87DDD7_13</vt:lpwstr>
  </property>
</Properties>
</file>