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66" r:id="rId6"/>
    <p:sldId id="260" r:id="rId7"/>
    <p:sldId id="261" r:id="rId8"/>
    <p:sldId id="262" r:id="rId9"/>
    <p:sldId id="268" r:id="rId10"/>
    <p:sldId id="275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90" r:id="rId19"/>
    <p:sldId id="279" r:id="rId20"/>
    <p:sldId id="280" r:id="rId21"/>
    <p:sldId id="282" r:id="rId22"/>
    <p:sldId id="263" r:id="rId23"/>
    <p:sldId id="264" r:id="rId24"/>
    <p:sldId id="265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EA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4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image" Target="../media/image7.png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6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image" Target="../media/image9.png"/><Relationship Id="rId6" Type="http://schemas.openxmlformats.org/officeDocument/2006/relationships/tags" Target="../tags/tag196.xml"/><Relationship Id="rId5" Type="http://schemas.openxmlformats.org/officeDocument/2006/relationships/image" Target="../media/image8.png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9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5.xml"/><Relationship Id="rId7" Type="http://schemas.openxmlformats.org/officeDocument/2006/relationships/image" Target="../media/image10.png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../media/image11.jpeg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image" Target="../media/image12.jpeg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27.xml"/><Relationship Id="rId7" Type="http://schemas.openxmlformats.org/officeDocument/2006/relationships/image" Target="../media/image13.jpeg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32.xml"/><Relationship Id="rId5" Type="http://schemas.openxmlformats.org/officeDocument/2006/relationships/image" Target="../media/image14.jpeg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33.xml"/><Relationship Id="rId5" Type="http://schemas.openxmlformats.org/officeDocument/2006/relationships/image" Target="../media/image1.jpe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6.xml"/><Relationship Id="rId4" Type="http://schemas.openxmlformats.org/officeDocument/2006/relationships/image" Target="../media/image15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38.xml"/><Relationship Id="rId5" Type="http://schemas.openxmlformats.org/officeDocument/2006/relationships/image" Target="../media/image2.pn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image" Target="../media/image4.pn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56.xml"/><Relationship Id="rId5" Type="http://schemas.openxmlformats.org/officeDocument/2006/relationships/image" Target="../media/image5.jpeg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62.xml"/><Relationship Id="rId6" Type="http://schemas.openxmlformats.org/officeDocument/2006/relationships/image" Target="../media/image6.png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53540" y="1069975"/>
            <a:ext cx="9862820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气候、语言、物质生产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与历史唯物主义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324104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5128260"/>
            <a:ext cx="6724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06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392930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24485" y="120332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气候自然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物质生产方式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历史的发展走向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2199005" y="1512570"/>
            <a:ext cx="1027430" cy="6496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制约</a:t>
            </a:r>
            <a:endParaRPr lang="zh-CN" altLang="en-US"/>
          </a:p>
        </p:txBody>
      </p:sp>
      <p:sp>
        <p:nvSpPr>
          <p:cNvPr id="4" name="右箭头 3"/>
          <p:cNvSpPr/>
          <p:nvPr>
            <p:custDataLst>
              <p:tags r:id="rId5"/>
            </p:custDataLst>
          </p:nvPr>
        </p:nvSpPr>
        <p:spPr>
          <a:xfrm>
            <a:off x="5834380" y="1512570"/>
            <a:ext cx="1027430" cy="6496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制约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82270" y="2364105"/>
            <a:ext cx="6769735" cy="351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汉仪中宋简" panose="02010600000101010101" charset="-122"/>
                <a:cs typeface="微软雅黑" panose="020B0503020204020204" charset="-122"/>
              </a:rPr>
              <a:t>   </a:t>
            </a:r>
            <a:endParaRPr lang="en-US" altLang="zh-CN" sz="3600" b="1" dirty="0">
              <a:solidFill>
                <a:srgbClr val="000000"/>
              </a:solidFill>
              <a:latin typeface="Times New Roman" panose="02020603050405020304" charset="0"/>
              <a:ea typeface="汉仪中宋简" panose="02010600000101010101" charset="-122"/>
              <a:cs typeface="微软雅黑" panose="020B0503020204020204" charset="-122"/>
            </a:endParaRPr>
          </a:p>
          <a:p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汉仪中宋简" panose="02010600000101010101" charset="-122"/>
                <a:cs typeface="微软雅黑" panose="020B0503020204020204" charset="-122"/>
              </a:rPr>
              <a:t>     </a:t>
            </a:r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物质生活的生产方式</a:t>
            </a:r>
            <a:r>
              <a:rPr lang="zh-CN" sz="28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制约着</a:t>
            </a:r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整个社会生活、政治生活和精神生活的过程。</a:t>
            </a:r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algn="r"/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马克思：《政治经济学批判》导言</a:t>
            </a:r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algn="r"/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algn="l"/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0" name="图片 9" descr="抠图下载-trim-WwvnxyF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b="21722"/>
          <a:stretch>
            <a:fillRect/>
          </a:stretch>
        </p:blipFill>
        <p:spPr>
          <a:xfrm>
            <a:off x="7588885" y="2145030"/>
            <a:ext cx="4603115" cy="471297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35710"/>
            <a:ext cx="11125200" cy="652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蒙哥汗攻宋的两种解释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custDataLst>
              <p:tags r:id="rId5"/>
            </p:custDataLst>
          </p:nvPr>
        </p:nvGraphicFramePr>
        <p:xfrm>
          <a:off x="1074420" y="1888490"/>
          <a:ext cx="10043160" cy="4460875"/>
        </p:xfrm>
        <a:graphic>
          <a:graphicData uri="http://schemas.openxmlformats.org/drawingml/2006/table">
            <a:tbl>
              <a:tblPr/>
              <a:tblGrid>
                <a:gridCol w="624840"/>
                <a:gridCol w="4445635"/>
                <a:gridCol w="4972685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8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非唯物史观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8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唯物史观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82F8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事实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</a:tr>
              <a:tr h="156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分析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1F4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结论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6268085" y="2660650"/>
            <a:ext cx="449135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000" b="1" dirty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黑体" panose="02010609060101010101" charset="-122"/>
                <a:sym typeface="+mn-ea"/>
              </a:rPr>
              <a:t>英明的大汗、折戟钓鱼城下。</a:t>
            </a:r>
            <a:endParaRPr lang="zh-CN" altLang="en-US" sz="2000" b="1" dirty="0">
              <a:ln>
                <a:noFill/>
              </a:ln>
              <a:solidFill>
                <a:srgbClr val="000000"/>
              </a:solidFill>
              <a:effectLst/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268085" y="3505200"/>
            <a:ext cx="4849495" cy="1078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+mj-ea"/>
                <a:cs typeface="黑体" panose="02010609060101010101" charset="-122"/>
              </a:rPr>
              <a:t>在游牧部落的经济基础水平与严酷的气候水平的推动下，蒙古民族的统一与南下具有历史必然性。</a:t>
            </a:r>
            <a:endParaRPr lang="zh-CN" altLang="en-US" sz="2000" b="1" dirty="0">
              <a:solidFill>
                <a:srgbClr val="000000"/>
              </a:solidFill>
              <a:latin typeface="+mj-ea"/>
              <a:ea typeface="+mj-ea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2077085" y="2611755"/>
            <a:ext cx="3820795" cy="332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sz="2000" b="1" dirty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黑体" panose="02010609060101010101" charset="-122"/>
                <a:sym typeface="+mn-ea"/>
              </a:rPr>
              <a:t>英明的大汗、折戟钓鱼城下。</a:t>
            </a:r>
            <a:endParaRPr lang="zh-CN" altLang="en-US" sz="2000" b="1" dirty="0">
              <a:ln>
                <a:noFill/>
              </a:ln>
              <a:solidFill>
                <a:srgbClr val="000000"/>
              </a:solidFill>
              <a:effectLst/>
              <a:latin typeface="+mj-ea"/>
              <a:ea typeface="+mj-ea"/>
              <a:cs typeface="黑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2077085" y="3407410"/>
            <a:ext cx="3422015" cy="1274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若蒙哥不死、则宋亡可期，蒙哥死，则必须等二十年后，另一位英明的蒙古大汗忽必烈的出现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2077085" y="5034915"/>
            <a:ext cx="3531870" cy="86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十三世纪的蒙古民族，</a:t>
            </a:r>
            <a:r>
              <a:rPr lang="zh-CN" altLang="en-US" sz="2000" b="1" dirty="0">
                <a:solidFill>
                  <a:srgbClr val="FF0000"/>
                </a:solidFill>
                <a:latin typeface="+mj-ea"/>
                <a:ea typeface="+mj-ea"/>
              </a:rPr>
              <a:t>天命</a:t>
            </a:r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所归，几代英明领袖，建立了空前的蒙古大帝国。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6268085" y="4901565"/>
            <a:ext cx="4490720" cy="1129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+mj-ea"/>
                <a:ea typeface="+mj-ea"/>
              </a:rPr>
              <a:t>十三世纪的蒙古民族，因为生产力发展水平与自然环境的矛盾变化而崛起，催生出几代英明领袖，建立了空前的蒙古大帝国。</a:t>
            </a:r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5780" y="2552065"/>
            <a:ext cx="111398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3、与物质、语言相交织的史前文明发展逻辑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88950" y="1096645"/>
            <a:ext cx="1076579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来自史前的问题：尼人何以灭绝？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4294967295"/>
            <p:custDataLst>
              <p:tags r:id="rId5"/>
            </p:custDataLst>
          </p:nvPr>
        </p:nvGraphicFramePr>
        <p:xfrm>
          <a:off x="1059815" y="2195830"/>
          <a:ext cx="10066020" cy="4253230"/>
        </p:xfrm>
        <a:graphic>
          <a:graphicData uri="http://schemas.openxmlformats.org/drawingml/2006/table">
            <a:tbl>
              <a:tblPr/>
              <a:tblGrid>
                <a:gridCol w="5033010"/>
                <a:gridCol w="5033010"/>
              </a:tblGrid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尼安德特人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8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智人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82F8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体格强壮，分布于欧亚大陆，适应寒带气候</a:t>
                      </a:r>
                      <a:endParaRPr kumimoji="0" lang="zh-CN" alt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体格较小，从非洲热带地区刚刚到达欧亚大陆、不适应寒温带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</a:tr>
              <a:tr h="632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能造石器、会用火，有智能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1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黑体" panose="02010609060101010101" charset="-122"/>
                        </a:rPr>
                        <a:t>能造石器、会用火，有智能</a:t>
                      </a:r>
                      <a:endParaRPr kumimoji="0" lang="zh-C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1F4"/>
                    </a:solidFill>
                  </a:tcPr>
                </a:tc>
              </a:tr>
              <a:tr h="17310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黑体" panose="02010609060101010101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  <a:tc hMerge="1">
                  <a:tcPr marL="121920" marR="1219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3E7"/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1181100" y="5034280"/>
            <a:ext cx="9829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结果：</a:t>
            </a:r>
            <a:r>
              <a:rPr lang="zh-CN" altLang="en-US" sz="2800" b="1" dirty="0">
                <a:ln>
                  <a:noFill/>
                </a:ln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经历大约十万年的生存与文明竞赛，智人灭绝了尼安德特人成为地球唯一跨入文明的智慧人种。</a:t>
            </a:r>
            <a:endParaRPr lang="zh-CN" altLang="en-US" sz="2800" b="1" dirty="0">
              <a:ln>
                <a:noFill/>
              </a:ln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69740" y="2202815"/>
            <a:ext cx="7384415" cy="4220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5000" y="2202815"/>
            <a:ext cx="3333115" cy="418719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635000" y="1219200"/>
            <a:ext cx="4415790" cy="983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斯特万·帕博</a:t>
            </a:r>
            <a:endParaRPr lang="zh-CN" altLang="en-US" sz="28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r>
              <a:rPr lang="en-US" altLang="zh-CN" sz="28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2022</a:t>
            </a:r>
            <a:r>
              <a:rPr lang="zh-CN" altLang="en-US" sz="28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年诺贝尔奖得主</a:t>
            </a:r>
            <a:endParaRPr lang="zh-CN" altLang="en-US" sz="28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4220" y="1441450"/>
            <a:ext cx="7016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尼人舌骨相对于智人靠前</a:t>
            </a: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21005" y="107759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张奕凡 等 《尼安德特人消失假说研究》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94030" y="2136775"/>
            <a:ext cx="62388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+mj-ea"/>
                <a:ea typeface="+mj-ea"/>
                <a:cs typeface="+mj-ea"/>
              </a:rPr>
              <a:t>   </a:t>
            </a:r>
            <a:r>
              <a:rPr lang="zh-CN" altLang="en-US" sz="2400" b="1" dirty="0">
                <a:latin typeface="+mj-ea"/>
                <a:ea typeface="+mj-ea"/>
                <a:cs typeface="+mj-ea"/>
              </a:rPr>
              <a:t>通过遗址发现和遗传学分析可以确定，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尼安德特人的部落规模比同时代的智人小得多，分布也更加分散。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 </a:t>
            </a:r>
            <a:r>
              <a:rPr lang="zh-CN" altLang="en-US" sz="2400" b="1" dirty="0">
                <a:latin typeface="+mj-ea"/>
                <a:ea typeface="+mj-ea"/>
                <a:cs typeface="+mj-ea"/>
              </a:rPr>
              <a:t>因此，一个尼安德特人部落和智人部落相遇时，人多势众的智人会占很大优势。因为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尼安德特人之间缺乏交流</a:t>
            </a:r>
            <a:r>
              <a:rPr lang="zh-CN" altLang="en-US" sz="2400" b="1" dirty="0">
                <a:latin typeface="+mj-ea"/>
                <a:ea typeface="+mj-ea"/>
                <a:cs typeface="+mj-ea"/>
              </a:rPr>
              <a:t>，在武器方面，尼安德特人和智人存在较大差距……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直到灭绝，他们的工具在多样化及制造方面没有很大的进步，技术惯性现象明显。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endParaRPr lang="zh-CN" altLang="en-US" sz="2400" b="1" dirty="0">
              <a:latin typeface="+mj-ea"/>
              <a:ea typeface="+mj-ea"/>
              <a:cs typeface="+mj-ea"/>
            </a:endParaRPr>
          </a:p>
          <a:p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j-ea"/>
              </a:rPr>
              <a:t>DOI</a:t>
            </a:r>
            <a:r>
              <a:rPr lang="en-US" altLang="zh-CN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j-ea"/>
              </a:rPr>
              <a:t>:</a:t>
            </a:r>
            <a:r>
              <a:rPr lang="zh-CN" altLang="en-US" sz="24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  <a:cs typeface="+mj-ea"/>
              </a:rPr>
              <a:t>10.3969/j.issn.10099115.2020.02.015</a:t>
            </a:r>
            <a:endParaRPr lang="zh-CN" altLang="en-US" sz="24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  <a:cs typeface="+mj-ea"/>
            </a:endParaRPr>
          </a:p>
        </p:txBody>
      </p:sp>
      <p:pic>
        <p:nvPicPr>
          <p:cNvPr id="104" name="图片 103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91680" y="2338705"/>
            <a:ext cx="4573270" cy="39522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24485" y="120332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物质生产活动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语言功能发展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</a:t>
            </a: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精神意识发展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3009265" y="1495425"/>
            <a:ext cx="1027430" cy="6496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要求</a:t>
            </a:r>
            <a:endParaRPr lang="zh-CN" altLang="en-US" b="1"/>
          </a:p>
        </p:txBody>
      </p:sp>
      <p:sp>
        <p:nvSpPr>
          <p:cNvPr id="4" name="右箭头 3"/>
          <p:cNvSpPr/>
          <p:nvPr>
            <p:custDataLst>
              <p:tags r:id="rId5"/>
            </p:custDataLst>
          </p:nvPr>
        </p:nvSpPr>
        <p:spPr>
          <a:xfrm>
            <a:off x="6638925" y="1495425"/>
            <a:ext cx="1027430" cy="64960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制约</a:t>
            </a:r>
            <a:endParaRPr lang="zh-CN" altLang="en-US" b="1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488950" y="3061970"/>
            <a:ext cx="6769735" cy="351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 </a:t>
            </a:r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思想、观念、意识的生产最初是直接与人们的物质活动，</a:t>
            </a:r>
            <a:r>
              <a:rPr lang="zh-CN" sz="28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与人们的物质交往，与现实生活的</a:t>
            </a:r>
            <a:r>
              <a:rPr lang="zh-CN" sz="2800" b="1" u="sng" dirty="0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rPr>
              <a:t>语言</a:t>
            </a:r>
            <a:r>
              <a:rPr lang="zh-CN" sz="280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交织在一起的。</a:t>
            </a:r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人们的想象、思维、精神交往在这里还是人们物质行动的直接产物。</a:t>
            </a:r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r>
              <a:rPr lang="zh-CN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——马克思：《德意志意识形态》</a:t>
            </a:r>
            <a:endParaRPr lang="zh-CN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32140" y="3061970"/>
            <a:ext cx="3120390" cy="3510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右弧形箭头 8"/>
          <p:cNvSpPr/>
          <p:nvPr/>
        </p:nvSpPr>
        <p:spPr>
          <a:xfrm>
            <a:off x="10268585" y="1713865"/>
            <a:ext cx="756285" cy="1037590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3350" y="2362200"/>
            <a:ext cx="2756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物质生产进步</a:t>
            </a: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76305" y="1925955"/>
            <a:ext cx="746125" cy="436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推动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直角上箭头 12"/>
          <p:cNvSpPr/>
          <p:nvPr/>
        </p:nvSpPr>
        <p:spPr>
          <a:xfrm flipH="1">
            <a:off x="1203960" y="2027555"/>
            <a:ext cx="6666865" cy="7683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21005" y="107759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语言：智人进入文明史的关键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18995" y="2091055"/>
            <a:ext cx="7947660" cy="2887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039495" y="5168265"/>
            <a:ext cx="10106660" cy="1389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eaLnBrk="1" hangingPunct="1"/>
            <a:endParaRPr lang="zh-CN" altLang="en-US" sz="28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智能初现</a:t>
            </a:r>
            <a:r>
              <a:rPr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客观上的生产组织需求</a:t>
            </a:r>
            <a:r>
              <a:rPr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舌骨</a:t>
            </a:r>
            <a:r>
              <a:rPr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→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语言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→抽象概念</a:t>
            </a:r>
            <a:r>
              <a:rPr sz="2800" b="1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→更复杂的社会意识（图腾）→精神世界→更复杂的社会组织→分工→</a:t>
            </a:r>
            <a:r>
              <a:rPr sz="28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智慧文明</a:t>
            </a:r>
            <a:endParaRPr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eaLnBrk="1" hangingPunct="1"/>
            <a:endParaRPr lang="zh-CN" altLang="en-US"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21005" y="107759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马克思对尼安德特人命运之舌骨位置的历史唯物主义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“</a:t>
            </a: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预言</a:t>
            </a:r>
            <a:r>
              <a:rPr lang="en-US" altLang="zh-CN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”</a:t>
            </a:r>
            <a:endParaRPr lang="en-US" altLang="zh-CN"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1005" y="2373630"/>
            <a:ext cx="6028055" cy="391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Tx/>
              <a:buSzTx/>
              <a:buNone/>
            </a:pPr>
            <a:r>
              <a:rPr lang="zh-CN" altLang="en-US" sz="24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</a:t>
            </a: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人们之所以有历史，是因为他们必须生产自己的生活，而且必须用一定的方式来进行：</a:t>
            </a:r>
            <a:r>
              <a:rPr lang="zh-CN" altLang="en-US" sz="24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j-ea"/>
                <a:sym typeface="+mn-ea"/>
              </a:rPr>
              <a:t>这是受他们的肉体组织制约的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，人们的意识也是这样受制约的。</a:t>
            </a:r>
            <a:endParaRPr lang="zh-CN" altLang="en-US" sz="2400" b="1" dirty="0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pPr>
              <a:buClrTx/>
              <a:buSzTx/>
              <a:buNone/>
            </a:pPr>
            <a:r>
              <a:rPr lang="zh-CN" altLang="en-US" sz="2400" b="1" dirty="0">
                <a:effectLst/>
                <a:latin typeface="+mj-ea"/>
                <a:ea typeface="+mj-ea"/>
                <a:cs typeface="+mj-ea"/>
                <a:sym typeface="+mn-ea"/>
              </a:rPr>
              <a:t>   但是这种意识并非一开始就是“纯粹的”意识。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“精神”从一开始就很倒霉，受到物质的“纠缠”，物质在这里表现为</a:t>
            </a:r>
            <a:r>
              <a:rPr lang="zh-CN" altLang="en-US" sz="2400" b="1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j-ea"/>
                <a:ea typeface="+mj-ea"/>
                <a:cs typeface="+mj-ea"/>
                <a:sym typeface="+mn-ea"/>
              </a:rPr>
              <a:t>振动着的空气层、声音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，简言之，即语言。</a:t>
            </a:r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/>
            <a:endParaRPr lang="zh-CN" altLang="en-US" sz="2400" b="1" dirty="0"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4670" y="1871980"/>
            <a:ext cx="4662170" cy="47021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10920095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小结：历史唯物主义祛魅了历史发展在人类思维中的神秘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71525" y="1537335"/>
            <a:ext cx="6058535" cy="330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solidFill>
                  <a:schemeClr val="dk1"/>
                </a:solidFill>
                <a:latin typeface="Times New Roman" panose="02020603050405020304" charset="0"/>
                <a:ea typeface="汉仪中宋简" panose="02010600000101010101" charset="-122"/>
                <a:cs typeface="微软雅黑" panose="020B0503020204020204" charset="-122"/>
              </a:rPr>
              <a:t>   </a:t>
            </a:r>
            <a:endParaRPr 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汉仪中宋简" panose="02010600000101010101" charset="-122"/>
              <a:cs typeface="微软雅黑" panose="020B0503020204020204" charset="-122"/>
            </a:endParaRPr>
          </a:p>
          <a:p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汉仪中宋简" panose="02010600000101010101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汉仪中宋简" panose="02010600000101010101" charset="-122"/>
                <a:cs typeface="微软雅黑" panose="020B0503020204020204" charset="-122"/>
              </a:rPr>
              <a:t>      </a:t>
            </a: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凡是把理论引向神秘主义的神秘东西，都能在</a:t>
            </a:r>
            <a:r>
              <a:rPr lang="zh-CN" sz="28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人的实践</a:t>
            </a: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中以及</a:t>
            </a:r>
            <a:r>
              <a:rPr lang="zh-CN" sz="2800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对这个实践的理解</a:t>
            </a: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中得到合理的解决。</a:t>
            </a:r>
            <a:endParaRPr lang="en-US" altLang="zh-CN" sz="28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r>
              <a:rPr lang="en-US" altLang="zh-CN" sz="28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                               </a:t>
            </a:r>
            <a:endParaRPr lang="en-US" altLang="zh-CN" sz="28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r">
              <a:buClrTx/>
              <a:buSzTx/>
              <a:buNone/>
            </a:pPr>
            <a:r>
              <a:rPr lang="en-US" altLang="zh-CN" sz="2400" b="1" dirty="0">
                <a:solidFill>
                  <a:schemeClr val="dk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——马克思：《关于费尔巴哈的提纲》</a:t>
            </a:r>
            <a:endParaRPr lang="en-US" altLang="zh-CN" sz="2400" b="1" dirty="0">
              <a:solidFill>
                <a:schemeClr val="dk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48575" y="1668780"/>
            <a:ext cx="3642360" cy="47415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仿宋" panose="02010609060101010101" charset="-122"/>
                <a:sym typeface="+mn-ea"/>
              </a:rPr>
              <a:t>从一段武侠小说开始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386080" y="1628140"/>
            <a:ext cx="6721475" cy="4065905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Times New Roman" panose="02020603050405020304" charset="0"/>
                <a:ea typeface="汉仪中宋简" panose="02010600000101010101" charset="-122"/>
                <a:cs typeface="微软雅黑" panose="020B0503020204020204" charset="-122"/>
              </a:rPr>
              <a:t>      </a:t>
            </a:r>
            <a:r>
              <a:rPr lang="zh-CN" altLang="en-US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杨过低头避过，飞步抢上，在手中早已抬了一块拳头大小的石块，呼的一声掷出，正中蒙哥后心。杨过这一掷劲力何等刚猛，蒙哥筋折骨断，倒撞下马，顿时毙命。</a:t>
            </a:r>
            <a:endParaRPr lang="zh-CN" altLang="en-US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algn="r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金庸：《神雕侠侣》</a:t>
            </a: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39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回</a:t>
            </a:r>
            <a:r>
              <a:rPr lang="en-US" altLang="zh-CN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</a:t>
            </a:r>
            <a:r>
              <a:rPr lang="zh-CN" altLang="en-US" sz="20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大战襄阳</a:t>
            </a:r>
            <a:endParaRPr lang="zh-CN" altLang="en-US" sz="20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algn="r" eaLnBrk="1" hangingPunct="1">
              <a:lnSpc>
                <a:spcPct val="150000"/>
              </a:lnSpc>
              <a:buFont typeface="Wingdings 2" panose="05020102010507070707" charset="0"/>
              <a:buNone/>
            </a:pPr>
            <a:endParaRPr lang="zh-CN" altLang="en-US" sz="20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8955" y="1375410"/>
            <a:ext cx="4351655" cy="918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8069580" y="1560195"/>
            <a:ext cx="3356610" cy="49136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5" y="2305685"/>
            <a:ext cx="7407030" cy="2908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仔细思考一下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马克思所讲的历史，与我们惯常使用的历史概念有什么差别？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45770" y="1431925"/>
            <a:ext cx="11297920" cy="4557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1、（德）马克思 著《政治经济学批判导言》，《马克思恩格斯选集》（第二卷），人民出版社，2012年。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2、（德）马克思 著《德意志意识形态》，《马克思恩格斯选集》（第一卷），人民出版社，2012年。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3、（瑞典）帕博 著 《尼安德特人》，夏志、杨焕明 译，浙江教育出版社，20</a:t>
            </a: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23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4、金庸 著《神雕侠侣》，生活·读书·新知三联书店，1996年。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5、（法）格鲁塞 著《蒙古帝国史》（汉译名著本），龚钺 译，商务印书馆，1989年。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1259年的蒙哥汗为什么冲在前线？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28955" y="2189480"/>
            <a:ext cx="5279390" cy="3567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32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lang="zh-CN" altLang="en-US" sz="28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宝祐六年（1258年）戊午，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西湖冰合。</a:t>
            </a:r>
            <a:endParaRPr lang="zh-CN" altLang="en-US" sz="28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b="1" dirty="0">
                <a:solidFill>
                  <a:schemeClr val="dk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——《宋史全文》卷三十五</a:t>
            </a:r>
            <a:endParaRPr lang="zh-CN" altLang="en-US" sz="2800" b="1" dirty="0">
              <a:solidFill>
                <a:schemeClr val="dk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635" y="2011680"/>
            <a:ext cx="5549900" cy="43516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952500"/>
            <a:ext cx="7249795" cy="1976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气候、语言、物质生产与历史唯物主义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3094355"/>
            <a:ext cx="76822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1、气候变化、物质生产与历史走向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2、历史背后的物质基础与实践逻辑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3、与物质、语言相交织的史前文明发展逻辑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6097" y="2850544"/>
            <a:ext cx="111398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1、气候变化、物质生产与历史走向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  <p:custDataLst>
              <p:tags r:id="rId4"/>
            </p:custDataLst>
          </p:nvPr>
        </p:nvSpPr>
        <p:spPr>
          <a:xfrm>
            <a:off x="324485" y="2383155"/>
            <a:ext cx="6633210" cy="4119880"/>
          </a:xfrm>
        </p:spPr>
        <p:txBody>
          <a:bodyPr>
            <a:normAutofit fontScale="70000"/>
          </a:bodyPr>
          <a:lstStyle/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  </a:t>
            </a:r>
            <a:endParaRPr lang="en-US" altLang="zh-CN" sz="2400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  </a:t>
            </a:r>
            <a:r>
              <a:rPr lang="zh-CN" altLang="en-US" sz="311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Source of the </a:t>
            </a:r>
            <a:r>
              <a:rPr lang="zh-CN" altLang="en-US" sz="3110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great A.D. 1257 mystery eruption unveiled</a:t>
            </a:r>
            <a:r>
              <a:rPr lang="zh-CN" altLang="en-US" sz="311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, Samalas volcano, Rinjani Volcanic Complex, Indonesia</a:t>
            </a:r>
            <a:r>
              <a:rPr lang="en-US" altLang="zh-CN" sz="311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.</a:t>
            </a:r>
            <a:endParaRPr lang="en-US" altLang="zh-CN" sz="311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en-US" altLang="zh-CN" sz="3110" b="1" i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   Proceedings of the National Academy of Sciences 110(42) 16742--16747</a:t>
            </a:r>
            <a:r>
              <a:rPr lang="zh-CN" altLang="en-US" sz="3110" b="1" i="1" dirty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3110" b="1" i="1" dirty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2013</a:t>
            </a:r>
            <a:r>
              <a:rPr lang="zh-CN" altLang="en-US" sz="3110" b="1" i="1" dirty="0">
                <a:solidFill>
                  <a:srgbClr val="000000"/>
                </a:solidFill>
                <a:latin typeface="+mj-ea"/>
                <a:ea typeface="+mj-ea"/>
                <a:cs typeface="+mj-ea"/>
                <a:sym typeface="+mn-ea"/>
              </a:rPr>
              <a:t>）</a:t>
            </a:r>
            <a:endParaRPr lang="en-US" altLang="zh-CN" sz="3110" b="1" i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endParaRPr lang="en-US" altLang="zh-CN" sz="3110" i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  <a:p>
            <a:pPr marL="0" algn="r" eaLnBrk="1" hangingPunct="1">
              <a:lnSpc>
                <a:spcPct val="150000"/>
              </a:lnSpc>
              <a:buFont typeface="Wingdings 2" panose="05020102010507070707" charset="0"/>
              <a:buNone/>
            </a:pPr>
            <a:endParaRPr lang="en-US" altLang="zh-CN" sz="3110" i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57695" y="2353083"/>
            <a:ext cx="4909820" cy="4023995"/>
          </a:xfrm>
          <a:prstGeom prst="rect">
            <a:avLst/>
          </a:prstGeom>
        </p:spPr>
      </p:pic>
      <p:sp>
        <p:nvSpPr>
          <p:cNvPr id="9" name="右箭头 8"/>
          <p:cNvSpPr/>
          <p:nvPr>
            <p:custDataLst>
              <p:tags r:id="rId7"/>
            </p:custDataLst>
          </p:nvPr>
        </p:nvSpPr>
        <p:spPr>
          <a:xfrm>
            <a:off x="8147685" y="5248930"/>
            <a:ext cx="979170" cy="485775"/>
          </a:xfrm>
          <a:prstGeom prst="rightArrow">
            <a:avLst/>
          </a:prstGeom>
          <a:solidFill>
            <a:srgbClr val="00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324484" y="1078230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 dirty="0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1257年 Samalas 大爆发→1258年初西湖冰合→1258年下半年蒙哥出征南宋→1259年夏天蒙哥阵亡</a:t>
            </a:r>
            <a:endParaRPr sz="3200" b="1" dirty="0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33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509270" y="1287780"/>
            <a:ext cx="2665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竺可桢曲线</a:t>
            </a: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398145" y="1871345"/>
            <a:ext cx="11426190" cy="46774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2、历史背后的物质基础与实践逻辑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3、与物质、语言相交织的史前文明发展逻辑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1、气候变化、物质生产与历史走向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24485" y="1203325"/>
            <a:ext cx="11125200" cy="859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蒙哥汗冲锋在前的历史唯物主义诠释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726440" y="2570480"/>
            <a:ext cx="5369560" cy="280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黑体" panose="02010609060101010101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黑体" panose="0201060906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黑体" panose="02010609060101010101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黑体" panose="02010609060101010101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黑体" panose="0201060906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gradFill>
                  <a:gsLst>
                    <a:gs pos="100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latin typeface="+mj-ea"/>
                <a:ea typeface="+mj-ea"/>
                <a:cs typeface="+mj-ea"/>
              </a:rPr>
              <a:t> </a:t>
            </a:r>
            <a:r>
              <a:rPr lang="en-US" altLang="zh-CN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  </a:t>
            </a:r>
            <a:r>
              <a:rPr lang="zh-CN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以游牧为核心的 </a:t>
            </a:r>
            <a:r>
              <a:rPr lang="zh-CN" b="1" i="1" u="sng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经济基础与生产方式 </a:t>
            </a:r>
            <a:r>
              <a:rPr lang="zh-CN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无法承受气候巨变的打击，这是</a:t>
            </a:r>
            <a:r>
              <a:rPr lang="en-US" altLang="zh-CN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13</a:t>
            </a:r>
            <a:r>
              <a:rPr lang="zh-CN" altLang="en-US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世纪</a:t>
            </a:r>
            <a:r>
              <a:rPr lang="zh-CN" b="1" dirty="0">
                <a:solidFill>
                  <a:schemeClr val="tx1"/>
                </a:solidFill>
                <a:effectLst/>
                <a:latin typeface="+mj-ea"/>
                <a:ea typeface="+mj-ea"/>
                <a:cs typeface="+mj-ea"/>
              </a:rPr>
              <a:t>蒙古帝国扩张、大汗带头冲锋的最大</a:t>
            </a:r>
            <a:r>
              <a:rPr lang="zh-CN" b="1" i="1" u="sng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历史逻辑</a:t>
            </a:r>
            <a:r>
              <a:rPr lang="zh-CN" b="1" dirty="0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！</a:t>
            </a:r>
            <a:endParaRPr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eaLnBrk="1" hangingPunct="1">
              <a:buFont typeface="Wingdings 2" panose="05020102010507070707" charset="0"/>
              <a:buNone/>
            </a:pPr>
            <a:endParaRPr lang="zh-CN" altLang="en-US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  <a:p>
            <a:pPr algn="l" eaLnBrk="1" hangingPunct="1">
              <a:buFont typeface="Wingdings 2" panose="05020102010507070707" charset="0"/>
              <a:buNone/>
            </a:pPr>
            <a:endParaRPr lang="zh-CN" altLang="en-US" dirty="0">
              <a:solidFill>
                <a:schemeClr val="tx1"/>
              </a:solidFill>
              <a:effectLst/>
              <a:latin typeface="+mj-ea"/>
              <a:ea typeface="+mj-ea"/>
              <a:cs typeface="+mj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20560" y="2267585"/>
            <a:ext cx="4680585" cy="40030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5780" y="2967990"/>
            <a:ext cx="1113980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2、历史背后的物质基础与实践逻辑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TABLE_ENDDRAG_ORIGIN_RECT" val="864*454"/>
  <p:tag name="TABLE_ENDDRAG_RECT" val="56*86*864*454"/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UNIT_TABLE_BEAUTIFY" val="smartTable{ed70bc5d-07d2-40a9-a915-25110fca5e5a}"/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UNIT_TEXT_FILL_GRADIENT_TYPE" val="0"/>
  <p:tag name="KSO_WM_UNIT_TEXT_FILL_GRADIENT_ANGLE" val="0"/>
  <p:tag name="KSO_WM_UNIT_TEXT_FILL_GRADIENT_DIRECTION" val="3"/>
  <p:tag name="KSO_WM_UNIT_TEXT_FILL_TYPE" val="3"/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PLACING_PICTURE_USER_VIEWPORT" val="{&quot;height&quot;:8267,&quot;width&quot;:13873}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8.xml><?xml version="1.0" encoding="utf-8"?>
<p:tagLst xmlns:p="http://schemas.openxmlformats.org/presentationml/2006/main">
  <p:tag name="COMMONDATA" val="eyJoZGlkIjoiMjcxYzk2YTY3NDdmYTAyZDY0NzFjYjE2ZjIyZDc1ODEifQ=="/>
  <p:tag name="KSO_WPP_MARK_KEY" val="ca40a2c0-604f-4353-b804-60c8ee622cae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2731</Words>
  <Application>WPS 演示</Application>
  <PresentationFormat>宽屏</PresentationFormat>
  <Paragraphs>250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仿宋</vt:lpstr>
      <vt:lpstr>Wingdings</vt:lpstr>
      <vt:lpstr>黑体</vt:lpstr>
      <vt:lpstr>Wingdings 2</vt:lpstr>
      <vt:lpstr>Times New Roman</vt:lpstr>
      <vt:lpstr>汉仪中宋简</vt:lpstr>
      <vt:lpstr>微软雅黑</vt:lpstr>
      <vt:lpstr>Arial Unicode MS</vt:lpstr>
      <vt:lpstr>Calibri</vt:lpstr>
      <vt:lpstr>1_WPS</vt:lpstr>
      <vt:lpstr>2_WPS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sssscy126com</cp:lastModifiedBy>
  <cp:revision>38</cp:revision>
  <dcterms:created xsi:type="dcterms:W3CDTF">2023-08-09T12:44:00Z</dcterms:created>
  <dcterms:modified xsi:type="dcterms:W3CDTF">2024-03-14T16:27:33Z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A92B6A5E212042C09A2DEF7015D3CAC5_13</vt:lpwstr>
  </property>
  <property fmtid="{D5CDD505-2E9C-101B-9397-08002B2CF9AE}" pid="3" name="KSOProductBuildVer">
    <vt:lpwstr>2052-11.1.0.14309</vt:lpwstr>
  </property>
</Properties>
</file>