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2" r:id="rId21"/>
    <p:sldId id="263" r:id="rId22"/>
    <p:sldId id="264" r:id="rId23"/>
    <p:sldId id="265" r:id="rId24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38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2F8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32"/>
      </p:cViewPr>
      <p:guideLst>
        <p:guide orient="horz" pos="2188"/>
        <p:guide pos="380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96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>
            <p:custDataLst>
              <p:tags r:id="rId2"/>
            </p:custDataLst>
          </p:nvPr>
        </p:nvSpPr>
        <p:spPr>
          <a:xfrm>
            <a:off x="234950" y="1200785"/>
            <a:ext cx="11715750" cy="5453380"/>
          </a:xfrm>
          <a:prstGeom prst="roundRect">
            <a:avLst>
              <a:gd name="adj" fmla="val 3772"/>
            </a:avLst>
          </a:pr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30000"/>
                </a:schemeClr>
              </a:gs>
            </a:gsLst>
            <a:lin ang="27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仿宋" panose="020106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image" Target="../media/image9.jpeg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1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33.xml"/><Relationship Id="rId1" Type="http://schemas.openxmlformats.org/officeDocument/2006/relationships/tags" Target="../tags/tag12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image" Target="../media/image11.png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image" Target="../media/image12.jpeg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4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image" Target="../media/image13.png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image" Target="../media/image14.jpeg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6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image" Target="../media/image15.jpeg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68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80.xml"/><Relationship Id="rId5" Type="http://schemas.openxmlformats.org/officeDocument/2006/relationships/image" Target="../media/image16.png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1.xml"/><Relationship Id="rId5" Type="http://schemas.openxmlformats.org/officeDocument/2006/relationships/image" Target="../media/image1.png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4.xml"/><Relationship Id="rId4" Type="http://schemas.openxmlformats.org/officeDocument/2006/relationships/image" Target="../media/image17.png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88.xml"/><Relationship Id="rId14" Type="http://schemas.openxmlformats.org/officeDocument/2006/relationships/image" Target="../media/image5.jpeg"/><Relationship Id="rId13" Type="http://schemas.openxmlformats.org/officeDocument/2006/relationships/tags" Target="../tags/tag87.xml"/><Relationship Id="rId12" Type="http://schemas.openxmlformats.org/officeDocument/2006/relationships/image" Target="../media/image4.jpeg"/><Relationship Id="rId11" Type="http://schemas.openxmlformats.org/officeDocument/2006/relationships/tags" Target="../tags/tag86.xml"/><Relationship Id="rId10" Type="http://schemas.openxmlformats.org/officeDocument/2006/relationships/image" Target="../media/image3.jpeg"/><Relationship Id="rId1" Type="http://schemas.openxmlformats.org/officeDocument/2006/relationships/tags" Target="../tags/tag7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image" Target="../media/image6.jpeg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tags" Target="../tags/tag8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image" Target="../media/image7.jpeg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0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image" Target="../media/image8.jpeg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53845" y="848995"/>
            <a:ext cx="8375015" cy="1961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文本、解释及其背后的意义世界</a:t>
            </a:r>
            <a:endParaRPr 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53540" y="3086100"/>
            <a:ext cx="2646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哲学导论</a:t>
            </a:r>
            <a:endParaRPr lang="zh-CN" sz="48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1788160" y="4835525"/>
            <a:ext cx="67240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授课对象：</a:t>
            </a:r>
            <a:r>
              <a:rPr lang="zh-CN" altLang="en-US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社会学一年级必修、全校选修</a:t>
            </a:r>
            <a:endParaRPr lang="zh-CN" altLang="en-US" sz="2400" b="1" spc="200" dirty="0"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课程设计序号：</a:t>
            </a:r>
            <a:r>
              <a:rPr lang="en-US" altLang="zh-CN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14</a:t>
            </a:r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22780" y="4375785"/>
            <a:ext cx="1738630" cy="0"/>
          </a:xfrm>
          <a:prstGeom prst="line">
            <a:avLst/>
          </a:prstGeom>
          <a:ln w="25400">
            <a:solidFill>
              <a:srgbClr val="4B82F8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椭圆 20"/>
          <p:cNvSpPr/>
          <p:nvPr>
            <p:custDataLst>
              <p:tags r:id="rId7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974975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2、庄子与王弼：文本不可能传达意义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3、利科：诠释虽不完满却开放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4、中西哲学对于文本诠释的共识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1、文本主体的当下双重消隐困境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542290" y="2618105"/>
            <a:ext cx="5965825" cy="2792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sz="28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世之所贵道者，书也，书不过语，语有贵也。语之所贵者，意也，意有所随。意之所随者，</a:t>
            </a:r>
            <a:r>
              <a:rPr 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不可以言传也，而世因贵言传书。</a:t>
            </a:r>
            <a:endParaRPr lang="zh-CN" sz="28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sz="28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r"/>
            <a:r>
              <a:rPr lang="zh-CN" sz="28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——《庄子·天道》</a:t>
            </a:r>
            <a:endParaRPr lang="zh-CN" sz="28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sz="2000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260985" y="1388110"/>
            <a:ext cx="10515600" cy="840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意之所随者，不可以言传：文本不可能完美的传达意义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108" name="图片 107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73900" y="2384425"/>
            <a:ext cx="4504690" cy="386461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97561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2、庄子与王弼：文本不可能传达意义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3、利科：诠释虽不完满却开放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4、中西哲学对于文本诠释的共识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1、文本主体的当下双重消隐困境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90550" y="1475105"/>
            <a:ext cx="10515600" cy="840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悖论：传达“不可以言传之意”本身又必须诉诸文本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1292225" y="2315845"/>
            <a:ext cx="53657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言者不如知者默，此语吾闻于老君。</a:t>
            </a:r>
            <a:endParaRPr lang="zh-CN" altLang="en-US" sz="24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若道老君是知者，缘何自著五千文。</a:t>
            </a:r>
            <a:endParaRPr lang="zh-CN" altLang="en-US" sz="24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4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r"/>
            <a:r>
              <a:rPr lang="en-US" sz="24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sz="24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白居易</a:t>
            </a:r>
            <a:r>
              <a:rPr lang="zh-CN" sz="24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：</a:t>
            </a:r>
            <a:r>
              <a:rPr sz="24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《读&lt;老子&gt;》</a:t>
            </a:r>
            <a:endParaRPr sz="24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endParaRPr lang="zh-CN" altLang="en-US" sz="24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292225" y="4597400"/>
            <a:ext cx="57765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知者不言，言者不知。</a:t>
            </a: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buClrTx/>
              <a:buSzTx/>
              <a:buNone/>
            </a:pPr>
            <a:endParaRPr lang="zh-CN" altLang="en-US" sz="24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buClrTx/>
              <a:buSzTx/>
              <a:buNone/>
            </a:pPr>
            <a:r>
              <a:rPr lang="en-US" altLang="zh-CN" sz="24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 </a:t>
            </a:r>
            <a:r>
              <a:rPr lang="zh-CN" altLang="en-US" sz="24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——《老子·五十六章》</a:t>
            </a:r>
            <a:endParaRPr lang="zh-CN" altLang="en-US" sz="24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44890" y="2315845"/>
            <a:ext cx="2898140" cy="404050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974975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2、庄子与王弼：文本不可能传达意义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3、利科：诠释虽不完满却开放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4、中西哲学对于文本诠释的共识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1、文本主体的当下双重消隐困境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90550" y="1475105"/>
            <a:ext cx="10515600" cy="840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得意忘言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521335" y="2586990"/>
            <a:ext cx="6440805" cy="35864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buNone/>
            </a:pPr>
            <a:r>
              <a:rPr lang="en-US" sz="2400" b="1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lang="zh-CN" altLang="en-US" sz="2400" b="1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故言者，所以明象，得象而忘言；象者，所以存意，得意而忘象。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犹蹄者所以在兔，得兔而忘蹄；筌者所以在鱼，得鱼而忘筌也。</a:t>
            </a:r>
            <a:r>
              <a:rPr lang="zh-CN" altLang="en-US" sz="2400" b="1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然则，言者，象之蹄也；象者，意之筌也。是故，存言者，非得象者也；存象者，非得意者也。……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然则，忘象者，乃得意者也；忘言者，乃得象者也。得意在忘象，得象在忘言。</a:t>
            </a:r>
            <a:endParaRPr lang="zh-CN" altLang="en-US" sz="2400" b="1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indent="0">
              <a:buNone/>
            </a:pPr>
            <a:endParaRPr lang="zh-CN" altLang="en-US" sz="2400" b="1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indent="0" algn="r">
              <a:buNone/>
            </a:pPr>
            <a:r>
              <a:rPr lang="en-US" altLang="zh-CN" sz="2400" b="1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2400" b="1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王弼：《周易略例》</a:t>
            </a:r>
            <a:endParaRPr lang="zh-CN" altLang="en-US" sz="2400" b="1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9" name="图片 8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17435" y="2586990"/>
            <a:ext cx="4037330" cy="34944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5160" y="2967990"/>
            <a:ext cx="1090168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3、利科：解释虽不完满但却开放</a:t>
            </a:r>
            <a:endParaRPr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97561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2、庄子与王弼：文本不可能传达意义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3、利科：诠释虽不完满却开放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4、中西哲学对于文本诠释的共识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1、文本主体的当下双重消隐困境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85800" y="1576705"/>
            <a:ext cx="9448165" cy="840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西方解释学的思考：既然不可能完美传达，所以解释就是开放的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685800" y="3071495"/>
            <a:ext cx="5879465" cy="24428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buNone/>
            </a:pPr>
            <a:r>
              <a:rPr lang="en-US" sz="24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lang="zh-CN" altLang="en-US" sz="24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任何的文本，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随着它与其世界的关系的消隐，就获得了自由。</a:t>
            </a:r>
            <a:endParaRPr lang="zh-CN" altLang="en-US" sz="24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indent="0">
              <a:buNone/>
            </a:pPr>
            <a:endParaRPr lang="zh-CN" altLang="en-US" sz="24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indent="0">
              <a:buNone/>
            </a:pPr>
            <a:r>
              <a:rPr lang="zh-CN" altLang="en-US" sz="24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理解一段文本不是去发现包含在文本中的呆滞的含义，而是去解释由该文本所指示的存在的可能性。</a:t>
            </a:r>
            <a:endParaRPr lang="zh-CN" altLang="en-US" sz="24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indent="0">
              <a:buNone/>
            </a:pPr>
            <a:endParaRPr lang="zh-CN" altLang="en-US" sz="24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indent="0" algn="r">
              <a:buNone/>
            </a:pPr>
            <a:r>
              <a:rPr lang="zh-CN" altLang="en-US" sz="24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        ——保罗·利科</a:t>
            </a:r>
            <a:endParaRPr lang="zh-CN" altLang="en-US" sz="24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109" name="图片 108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78370" y="2755900"/>
            <a:ext cx="4273550" cy="350964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97497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2、庄子与王弼：文本不可能传达意义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3、利科：诠释虽不完满却开放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4、中西哲学对于文本诠释的共识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1、文本主体的当下双重消隐困境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85800" y="1576705"/>
            <a:ext cx="9448165" cy="840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利科的逻辑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685800" y="2663825"/>
            <a:ext cx="5879465" cy="2962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sz="2800" b="1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lang="zh-CN" altLang="en-US" sz="2800" b="1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在说的言语中,听者是预先由对话关系决定的，</a:t>
            </a:r>
            <a:r>
              <a:rPr lang="zh-CN" altLang="en-US" sz="28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而写的言语是面向求知的读者,潜在地面向任何能阅读的人。</a:t>
            </a:r>
            <a:endParaRPr lang="zh-CN" altLang="en-US" sz="2800" b="1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797800" y="1774190"/>
            <a:ext cx="3658235" cy="452437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5160" y="2967990"/>
            <a:ext cx="1090168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4、中西哲学对于文本诠释的共识</a:t>
            </a:r>
            <a:endParaRPr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3054985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2、庄子与王弼：文本不可能传达意义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3、利科：诠释虽不完满却开放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4、中西哲学对于文本诠释的共识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1、文本主体的当下双重消隐困境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01650" y="1460500"/>
            <a:ext cx="9448165" cy="840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共识1：文本是通向一个新的意义世界的工具与道路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598805" y="2550160"/>
            <a:ext cx="5879465" cy="24428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余华的小说在写完之后，在诠释层面对所有人都是平等而开放的，在这个意义上，余华本人与做阅读理解的中学生并无差别。</a:t>
            </a:r>
            <a:endParaRPr lang="zh-CN" altLang="en-US" sz="28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254365" y="2443480"/>
            <a:ext cx="2659380" cy="3862070"/>
          </a:xfrm>
          <a:prstGeom prst="rect">
            <a:avLst/>
          </a:prstGeom>
          <a:noFill/>
          <a:ln w="9525">
            <a:noFill/>
          </a:ln>
          <a:effectLst>
            <a:outerShdw blurRad="279400" dir="13500000" sy="23000" kx="1200000" algn="br" rotWithShape="0">
              <a:prstClr val="black">
                <a:alpha val="20000"/>
              </a:prstClr>
            </a:outerShdw>
            <a:reflection blurRad="317500" stA="52000" endA="300" endPos="35000" dir="5400000" sy="-100000" algn="bl" rotWithShape="0"/>
          </a:effectLst>
        </p:spPr>
      </p:pic>
    </p:spTree>
    <p:custDataLst>
      <p:tags r:id="rId9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303022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2、庄子与王弼：文本不可能传达意义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3、利科：诠释虽不完满却开放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4、中西哲学对于文本诠释的共识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1、文本主体的当下双重消隐困境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39725" y="1410335"/>
            <a:ext cx="11788775" cy="840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共识2：经过文本真正的意义世界得以澄明，诠释有本体性意蕴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501650" y="2211070"/>
            <a:ext cx="5879465" cy="39731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r>
              <a:rPr lang="zh-CN" altLang="en-US" sz="20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诗和文学的语言向我们显示了更真实的意义世界, 这是一个主客体还未发生分裂的世界，可能性的世界,人类存在的原初世界。</a:t>
            </a:r>
            <a:endParaRPr lang="zh-CN" altLang="en-US" sz="20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endParaRPr lang="zh-CN" altLang="en-US" sz="20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普通语言、科学思维和逻辑使我们远离了这个世界,成了“无家可归”的漂泊者，文本解释使我们重新看到了这个世界，开始了自我回归、自我认同、自我理解的过程。</a:t>
            </a:r>
            <a:endParaRPr lang="zh-CN" altLang="en-US" sz="20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3" name="图片 2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667500" y="2592705"/>
            <a:ext cx="4812030" cy="34258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小结：我注六经便是六经注我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41630" y="1512570"/>
            <a:ext cx="6938010" cy="5109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r>
              <a:rPr sz="24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1、一味地寻求作者的原义是没有意义的。</a:t>
            </a:r>
            <a:endParaRPr sz="24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sz="24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sz="24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2、阅读与文本本身只是工具而不是目的。</a:t>
            </a:r>
            <a:endParaRPr sz="24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sz="24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sz="24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3、解释过程本身不是</a:t>
            </a:r>
            <a:r>
              <a:rPr lang="zh-CN" sz="24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目的</a:t>
            </a:r>
            <a:r>
              <a:rPr sz="24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，而是</a:t>
            </a:r>
            <a:r>
              <a:rPr lang="zh-CN" sz="24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通向</a:t>
            </a:r>
            <a:r>
              <a:rPr sz="24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新的更为宽广的意义世界</a:t>
            </a:r>
            <a:r>
              <a:rPr lang="zh-CN" sz="24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手段，是意义世界</a:t>
            </a:r>
            <a:r>
              <a:rPr sz="24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展开与澄明的过程。</a:t>
            </a:r>
            <a:endParaRPr sz="24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sz="24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sz="24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4</a:t>
            </a:r>
            <a:r>
              <a:rPr lang="zh-CN" altLang="en-US" sz="2400" b="1" dirty="0">
                <a:solidFill>
                  <a:schemeClr val="tx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、语言（文本、诗歌）是存在的家。</a:t>
            </a:r>
            <a:endParaRPr sz="24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sz="24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lang="zh-CN" altLang="en-US" sz="28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buClrTx/>
              <a:buSzTx/>
              <a:buNone/>
            </a:pPr>
            <a:endParaRPr lang="zh-CN" altLang="en-US" sz="28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74915" y="1756410"/>
            <a:ext cx="3837305" cy="445643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46810" y="450215"/>
            <a:ext cx="875665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作家做不出自己作品的阅读理解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87375" y="2286000"/>
            <a:ext cx="5153660" cy="33254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我去试着做那些阅读理解题，我发现我真也做不对，与给的答案有很大的不同。</a:t>
            </a:r>
            <a:endParaRPr lang="zh-CN" altLang="en-US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zh-CN" altLang="en-US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——余华</a:t>
            </a:r>
            <a:endParaRPr lang="zh-CN" altLang="en-US" sz="2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06770" y="1781810"/>
            <a:ext cx="5609590" cy="433324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作业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96900" y="2270760"/>
            <a:ext cx="5881370" cy="4150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谈谈你生命历程中读过的最使你感动的一本书。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请填写在课程企业微信问卷星调查二维码中。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buClrTx/>
              <a:buSzTx/>
              <a:buNone/>
            </a:pP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7477125" y="1873885"/>
            <a:ext cx="3771900" cy="3771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拓展阅读文献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36228" y="2035175"/>
            <a:ext cx="11307462" cy="3956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1、（法）保罗·利科 著《诠释学与人文科学：语言、行为、解释文集》，孔明安、张剑、李西祥 译，中国人民大学出版社，2021年。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2、《论语译注》，杨伯峻 译注 中华书局，2021年。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3、王庆节 著《解释学、海德格尔与儒道今释》，中国人民大学出版社，2009年。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4、《庄子今注今译》，陈鼓应 译注 中华书局，2008年。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81810" y="2853055"/>
            <a:ext cx="7249795" cy="1151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r>
              <a:rPr lang="en-US" alt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 </a:t>
            </a:r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endParaRPr 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6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摄图网_500758708_书是人类进步的阶梯(非企业商用)"/>
          <p:cNvPicPr>
            <a:picLocks noChangeAspect="1"/>
          </p:cNvPicPr>
          <p:nvPr/>
        </p:nvPicPr>
        <p:blipFill>
          <a:blip r:embed="rId1"/>
          <a:srcRect l="12326" r="43806"/>
          <a:stretch>
            <a:fillRect/>
          </a:stretch>
        </p:blipFill>
        <p:spPr>
          <a:xfrm>
            <a:off x="0" y="0"/>
            <a:ext cx="401129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2065"/>
            <a:ext cx="4011295" cy="687006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4783455" y="442928"/>
            <a:ext cx="7249795" cy="1887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文本、解释及其背后的意义世界</a:t>
            </a:r>
            <a:endParaRPr lang="zh-CN" sz="60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8" name="副标题 17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553720" y="2997200"/>
            <a:ext cx="2903855" cy="850900"/>
          </a:xfrm>
        </p:spPr>
        <p:txBody>
          <a:bodyPr>
            <a:normAutofit fontScale="25000"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176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教学内容</a:t>
            </a:r>
            <a:endParaRPr lang="zh-CN" altLang="en-US" sz="176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7600" b="1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7600" b="1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783455" y="2667635"/>
            <a:ext cx="696595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1、文本主体的当下双重</a:t>
            </a:r>
            <a:r>
              <a:rPr lang="zh-CN"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消隐</a:t>
            </a:r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困境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 dirty="0">
              <a:ln w="6350">
                <a:solidFill>
                  <a:sysClr val="windowText" lastClr="000000"/>
                </a:solidFill>
              </a:ln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2、庄子与王弼：文本不可能传达意义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3、利科：诠释虽不完满却开放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4、中西哲学对于文本诠释的共识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5655" y="2967990"/>
            <a:ext cx="1090168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1、文本主体的当下双重消隐困境</a:t>
            </a:r>
            <a:endParaRPr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97561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2、庄子与王弼：文本不可能传达意义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3、利科：诠释虽不完满却开放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4、中西哲学对于文本诠释的共识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1、文本主体的当下双重消隐困境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901065" y="4887595"/>
            <a:ext cx="28943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情境</a:t>
            </a:r>
            <a:r>
              <a:rPr lang="en-US" altLang="zh-CN" sz="20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：今天是王贵的生日，但安娜发现猫偷吃了王贵的生日蛋糕。</a:t>
            </a:r>
            <a:endParaRPr lang="zh-CN" altLang="en-US" sz="20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557530" y="1295400"/>
            <a:ext cx="11122660" cy="1153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安娜告诉下班回家的王贵：猫咪吃掉了蛋糕。王贵笑了笑！</a:t>
            </a:r>
            <a:endParaRPr lang="zh-CN" altLang="en-US" sz="32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ctr"/>
            <a:r>
              <a:rPr lang="zh-CN" altLang="en-US" sz="3200" b="1" u="sng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王贵为什么要笑？</a:t>
            </a:r>
            <a:endParaRPr lang="zh-CN" altLang="en-US" sz="3200" b="1" u="sng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511675" y="4887595"/>
            <a:ext cx="2901315" cy="1865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情境</a:t>
            </a:r>
            <a:r>
              <a:rPr lang="en-US" altLang="zh-CN" sz="20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B</a:t>
            </a:r>
            <a:r>
              <a:rPr lang="zh-CN" altLang="en-US" sz="20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：上班前王贵说猫咪不会吃蛋糕，之前猫只吃鱼。但安娜在王贵上班之后猫吃了蛋糕。</a:t>
            </a:r>
            <a:endParaRPr lang="zh-CN" altLang="en-US" sz="20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8304530" y="4888230"/>
            <a:ext cx="252730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情境</a:t>
            </a:r>
            <a:r>
              <a:rPr lang="en-US" altLang="zh-CN" sz="20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C</a:t>
            </a:r>
            <a:r>
              <a:rPr lang="zh-CN" altLang="en-US" sz="20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：猫生病了，已一周未进食，早晨王贵和安娜还为此担心。但当天中午猫咪吃了蛋糕。</a:t>
            </a:r>
            <a:endParaRPr lang="zh-CN" altLang="en-US" sz="20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104" name="图片 103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304530" y="2511425"/>
            <a:ext cx="2527300" cy="237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650105" y="2511425"/>
            <a:ext cx="2623820" cy="237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/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76325" y="2449195"/>
            <a:ext cx="2543175" cy="24390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97561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2、庄子与王弼：文本不可能传达意义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3、利科：诠释虽不完满却开放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4、中西哲学对于文本诠释的共识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1、文本主体的当下双重消隐困境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448945" y="2851150"/>
            <a:ext cx="5638800" cy="298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sz="28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sz="28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sz="28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sz="28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800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sz="2400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sz="2400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105" name="图片 104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10730" y="2310130"/>
            <a:ext cx="4237990" cy="3903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标题 1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448700" y="1212900"/>
            <a:ext cx="10515600" cy="12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猫吃蛋糕与《论语》文本诠释的多种可能</a:t>
            </a:r>
            <a:endParaRPr sz="32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695960" y="2230755"/>
            <a:ext cx="51678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    </a:t>
            </a:r>
            <a:r>
              <a:rPr lang="zh-CN" altLang="en-US" sz="2000" b="1" dirty="0">
                <a:solidFill>
                  <a:srgbClr val="FF0000"/>
                </a:solidFill>
              </a:rPr>
              <a:t>厩焚，子退朝曰：“伤人乎？”不问马。</a:t>
            </a:r>
            <a:endParaRPr lang="zh-CN" altLang="en-US" sz="2000" b="1" dirty="0">
              <a:solidFill>
                <a:srgbClr val="FF0000"/>
              </a:solidFill>
            </a:endParaRPr>
          </a:p>
          <a:p>
            <a:endParaRPr lang="zh-CN" altLang="en-US" sz="2000" b="1" dirty="0">
              <a:solidFill>
                <a:srgbClr val="FF0000"/>
              </a:solidFill>
            </a:endParaRPr>
          </a:p>
          <a:p>
            <a:pPr algn="r"/>
            <a:r>
              <a:rPr lang="en-US" altLang="zh-CN" sz="2000" b="1" dirty="0">
                <a:solidFill>
                  <a:srgbClr val="FF0000"/>
                </a:solidFill>
                <a:sym typeface="+mn-ea"/>
              </a:rPr>
              <a:t>——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《论语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·</a:t>
            </a:r>
            <a:r>
              <a:rPr lang="zh-CN" altLang="en-US" sz="2000" b="1" dirty="0">
                <a:solidFill>
                  <a:srgbClr val="FF0000"/>
                </a:solidFill>
                <a:sym typeface="+mn-ea"/>
              </a:rPr>
              <a:t>乡党》</a:t>
            </a:r>
            <a:endParaRPr lang="zh-CN" altLang="en-US" sz="2000" b="1" dirty="0">
              <a:solidFill>
                <a:srgbClr val="FF0000"/>
              </a:solidFill>
            </a:endParaRPr>
          </a:p>
          <a:p>
            <a:endParaRPr lang="zh-CN" altLang="en-US" sz="2000" b="1" dirty="0"/>
          </a:p>
          <a:p>
            <a:endParaRPr lang="zh-CN" altLang="en-US" sz="2000" b="1" dirty="0"/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695960" y="3634740"/>
            <a:ext cx="5134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    </a:t>
            </a:r>
            <a:r>
              <a:rPr lang="zh-CN" altLang="en-US" sz="2000" b="1" dirty="0"/>
              <a:t>颜渊死，</a:t>
            </a:r>
            <a:r>
              <a:rPr lang="zh-CN" altLang="en-US" sz="2000" b="1" dirty="0">
                <a:solidFill>
                  <a:srgbClr val="4B82F8"/>
                </a:solidFill>
              </a:rPr>
              <a:t>颜路请子之车以为之椁。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000" b="1" dirty="0"/>
              <a:t>吾不徒行以为之椁。 </a:t>
            </a:r>
            <a:r>
              <a:rPr lang="zh-CN" altLang="en-US" sz="2000" b="1" dirty="0">
                <a:solidFill>
                  <a:srgbClr val="4B82F8"/>
                </a:solidFill>
              </a:rPr>
              <a:t>以吾从大夫之后，不可徒行也。</a:t>
            </a:r>
            <a:endParaRPr lang="zh-CN" altLang="en-US" sz="2000" b="1" dirty="0">
              <a:solidFill>
                <a:srgbClr val="4B82F8"/>
              </a:solidFill>
            </a:endParaRPr>
          </a:p>
          <a:p>
            <a:pPr algn="r"/>
            <a:r>
              <a:rPr lang="en-US" altLang="zh-CN" sz="2000" b="1" dirty="0"/>
              <a:t>——</a:t>
            </a:r>
            <a:r>
              <a:rPr lang="zh-CN" altLang="en-US" sz="2000" b="1" dirty="0"/>
              <a:t>《论语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2000" b="1" dirty="0"/>
              <a:t>先进》</a:t>
            </a:r>
            <a:endParaRPr lang="zh-CN" altLang="en-US" sz="2000" b="1" dirty="0"/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695960" y="5015230"/>
            <a:ext cx="5135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/>
              <a:t>    </a:t>
            </a:r>
            <a:r>
              <a:rPr lang="zh-CN" altLang="en-US" sz="2000" b="1"/>
              <a:t>天子驾六，诸侯驾五，卿驾四，</a:t>
            </a:r>
            <a:r>
              <a:rPr lang="zh-CN" altLang="en-US" sz="2000" b="1">
                <a:solidFill>
                  <a:srgbClr val="4B82F8"/>
                </a:solidFill>
              </a:rPr>
              <a:t>大夫三</a:t>
            </a:r>
            <a:r>
              <a:rPr lang="zh-CN" altLang="en-US" sz="2000" b="1"/>
              <a:t>，士二，庶人一。</a:t>
            </a:r>
            <a:endParaRPr lang="zh-CN" altLang="en-US" sz="2000" b="1"/>
          </a:p>
          <a:p>
            <a:endParaRPr lang="zh-CN" altLang="en-US" sz="2000" b="1"/>
          </a:p>
          <a:p>
            <a:pPr algn="r"/>
            <a:r>
              <a:rPr lang="en-US" altLang="zh-CN" sz="2000" b="1"/>
              <a:t>  ——</a:t>
            </a:r>
            <a:r>
              <a:rPr lang="zh-CN" altLang="en-US" sz="2000" b="1"/>
              <a:t>《逸礼·王度记》</a:t>
            </a:r>
            <a:endParaRPr lang="zh-CN" altLang="en-US" sz="2000" b="1"/>
          </a:p>
        </p:txBody>
      </p:sp>
    </p:spTree>
    <p:custDataLst>
      <p:tags r:id="rId1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303022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2、庄子与王弼：文本不可能传达意义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3、利科：诠释虽不完满却开放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4、中西哲学对于文本诠释的共识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1、文本主体的当下双重消隐困境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448945" y="2239010"/>
            <a:ext cx="56388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作者写作的时候，</a:t>
            </a:r>
            <a:endParaRPr sz="3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endParaRPr sz="3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读者不在</a:t>
            </a:r>
            <a:r>
              <a:rPr lang="zh-CN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endParaRPr sz="3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endParaRPr sz="3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读者阅读的时候，</a:t>
            </a:r>
            <a:endParaRPr sz="3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endParaRPr sz="36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作者不在</a:t>
            </a:r>
            <a:r>
              <a:rPr lang="zh-CN" sz="36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endParaRPr lang="zh-CN" sz="36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837955" y="1212900"/>
            <a:ext cx="10515600" cy="12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r>
              <a:rPr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利科：文本主体当下的双重消隐（Double eclipse）困境</a:t>
            </a:r>
            <a:endParaRPr sz="32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eaLnBrk="1" hangingPunct="1"/>
            <a:endParaRPr sz="32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101" name="图片 100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36565" y="2336800"/>
            <a:ext cx="5508625" cy="38709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5655" y="2967990"/>
            <a:ext cx="1090168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2、庄子与王弼：文本不能传达意义</a:t>
            </a:r>
            <a:endParaRPr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974975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2、庄子与王弼：文本不可能传达意义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3、利科：诠释虽不完满却开放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4、中西哲学对于文本诠释的共识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1、文本主体的当下双重消隐困境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542290" y="2228850"/>
            <a:ext cx="7768590" cy="4170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r>
              <a:rPr lang="zh-CN" sz="28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轮扁曰：</a:t>
            </a:r>
            <a:r>
              <a:rPr lang="zh-CN" sz="28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敢问公之所读者何言邪？</a:t>
            </a:r>
            <a:endParaRPr lang="zh-CN" sz="28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8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sz="28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公曰：圣人之言也。</a:t>
            </a:r>
            <a:endParaRPr lang="zh-CN" sz="28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8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sz="28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曰：圣人在乎？</a:t>
            </a:r>
            <a:endParaRPr lang="zh-CN" sz="28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8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sz="28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公曰：已死矣。</a:t>
            </a:r>
            <a:endParaRPr lang="zh-CN" sz="28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曰：然则君之所读者，古人之糟魄已夫！</a:t>
            </a:r>
            <a:endParaRPr lang="zh-CN" sz="2800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800" b="1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</a:rPr>
              <a:t>  </a:t>
            </a:r>
            <a:r>
              <a:rPr lang="zh-CN" sz="2800" b="1" dirty="0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仿宋" panose="02010609060101010101" charset="-122"/>
              </a:rPr>
              <a:t>……</a:t>
            </a:r>
            <a:endParaRPr lang="zh-CN" sz="28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不徐不疾，得之于手而应于心，口不能言，有数存焉于其间。</a:t>
            </a:r>
            <a:r>
              <a:rPr lang="zh-CN" sz="2800" b="1" dirty="0">
                <a:solidFill>
                  <a:schemeClr val="dk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臣不能以喻臣之子，臣之子亦不能受之于臣，是以行年七十而老斫（zhuó）轮。</a:t>
            </a:r>
            <a:endParaRPr lang="zh-CN" sz="2800" b="1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sz="2000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sz="2000" dirty="0">
              <a:solidFill>
                <a:schemeClr val="dk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106" name="图片 105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686165" y="2228850"/>
            <a:ext cx="2646045" cy="3938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标题 1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260985" y="1388110"/>
            <a:ext cx="10515600" cy="840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《庄子</a:t>
            </a:r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·天道</a:t>
            </a:r>
            <a:r>
              <a:rPr sz="32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》中轮扁对于桓公的嘲笑：文不尽意</a:t>
            </a:r>
            <a:endParaRPr sz="32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0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2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6.xml><?xml version="1.0" encoding="utf-8"?>
<p:tagLst xmlns:p="http://schemas.openxmlformats.org/presentationml/2006/main">
  <p:tag name="KSO_WPP_MARK_KEY" val="b93bb066-760c-4e91-a278-3b975460e24a"/>
  <p:tag name="COMMONDATA" val="eyJoZGlkIjoiMjcxYzk2YTY3NDdmYTAyZDY0NzFjYjE2ZjIyZDc1ODE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UNIT_TEXT_FILL_FORE_SCHEMECOLOR_INDEX_1_BRIGHTNESS" val="0"/>
  <p:tag name="KSO_WM_UNIT_TEXT_FILL_FORE_SCHEMECOLOR_INDEX_1" val="14"/>
  <p:tag name="KSO_WM_UNIT_TEXT_FILL_FORE_SCHEMECOLOR_INDEX_1_POS" val="0.01"/>
  <p:tag name="KSO_WM_UNIT_TEXT_FILL_FORE_SCHEMECOLOR_INDEX_1_TRANS" val="0"/>
  <p:tag name="KSO_WM_UNIT_TEXT_FILL_FORE_SCHEMECOLOR_INDEX_2_BRIGHTNESS" val="0"/>
  <p:tag name="KSO_WM_UNIT_TEXT_FILL_FORE_SCHEMECOLOR_INDEX_2" val="14"/>
  <p:tag name="KSO_WM_UNIT_TEXT_FILL_FORE_SCHEMECOLOR_INDEX_2_POS" val="1"/>
  <p:tag name="KSO_WM_UNIT_TEXT_FILL_FORE_SCHEMECOLOR_INDEX_2_TRANS" val="0"/>
  <p:tag name="KSO_WM_UNIT_TEXT_FILL_GRADIENT_TYPE" val="0"/>
  <p:tag name="KSO_WM_UNIT_TEXT_FILL_GRADIENT_ANGLE" val="90"/>
  <p:tag name="KSO_WM_UNIT_TEXT_FILL_GRADIENT_DIRECTION" val="1"/>
  <p:tag name="KSO_WM_UNIT_TEXT_FILL_TYPE" val="3"/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6915_1*b*1"/>
  <p:tag name="KSO_WM_TEMPLATE_CATEGORY" val="custom"/>
  <p:tag name="KSO_WM_TEMPLATE_INDEX" val="20206915"/>
  <p:tag name="KSO_WM_UNIT_LAYERLEVEL" val="1"/>
  <p:tag name="KSO_WM_TAG_VERSION" val="1.0"/>
  <p:tag name="KSO_WM_BEAUTIFY_FLAG" val=""/>
  <p:tag name="KSO_WM_UNIT_PRESET_TEXT" val="单击此处添加副标题"/>
  <p:tag name="KSO_WM_UNIT_TEXT_FILL_FORE_SCHEMECOLOR_INDEX_BRIGHTNESS" val="0.25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UNIT_TEXT_FILL_FORE_SCHEMECOLOR_INDEX_1_BRIGHTNESS" val="0"/>
  <p:tag name="KSO_WM_UNIT_TEXT_FILL_FORE_SCHEMECOLOR_INDEX_1" val="14"/>
  <p:tag name="KSO_WM_UNIT_TEXT_FILL_FORE_SCHEMECOLOR_INDEX_1_POS" val="0.01"/>
  <p:tag name="KSO_WM_UNIT_TEXT_FILL_FORE_SCHEMECOLOR_INDEX_1_TRANS" val="0"/>
  <p:tag name="KSO_WM_UNIT_TEXT_FILL_FORE_SCHEMECOLOR_INDEX_2_BRIGHTNESS" val="0"/>
  <p:tag name="KSO_WM_UNIT_TEXT_FILL_FORE_SCHEMECOLOR_INDEX_2" val="14"/>
  <p:tag name="KSO_WM_UNIT_TEXT_FILL_FORE_SCHEMECOLOR_INDEX_2_POS" val="1"/>
  <p:tag name="KSO_WM_UNIT_TEXT_FILL_FORE_SCHEMECOLOR_INDEX_2_TRANS" val="0"/>
  <p:tag name="KSO_WM_UNIT_TEXT_FILL_GRADIENT_TYPE" val="0"/>
  <p:tag name="KSO_WM_UNIT_TEXT_FILL_GRADIENT_ANGLE" val="90"/>
  <p:tag name="KSO_WM_UNIT_TEXT_FILL_GRADIENT_DIRECTION" val="1"/>
  <p:tag name="KSO_WM_UNIT_TEXT_FILL_TYPE" val="3"/>
  <p:tag name="KSO_WM_BEAUTIFY_FLAG" val=""/>
</p:tagLst>
</file>

<file path=ppt/tags/tag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83.xml><?xml version="1.0" encoding="utf-8"?>
<p:tagLst xmlns:p="http://schemas.openxmlformats.org/presentationml/2006/main">
  <p:tag name="KSO_WM_UNIT_TEXT_FILL_FORE_SCHEMECOLOR_INDEX_1_BRIGHTNESS" val="0"/>
  <p:tag name="KSO_WM_UNIT_TEXT_FILL_FORE_SCHEMECOLOR_INDEX_1" val="14"/>
  <p:tag name="KSO_WM_UNIT_TEXT_FILL_FORE_SCHEMECOLOR_INDEX_1_POS" val="0.01"/>
  <p:tag name="KSO_WM_UNIT_TEXT_FILL_FORE_SCHEMECOLOR_INDEX_1_TRANS" val="0"/>
  <p:tag name="KSO_WM_UNIT_TEXT_FILL_FORE_SCHEMECOLOR_INDEX_2_BRIGHTNESS" val="0"/>
  <p:tag name="KSO_WM_UNIT_TEXT_FILL_FORE_SCHEMECOLOR_INDEX_2" val="14"/>
  <p:tag name="KSO_WM_UNIT_TEXT_FILL_FORE_SCHEMECOLOR_INDEX_2_POS" val="1"/>
  <p:tag name="KSO_WM_UNIT_TEXT_FILL_FORE_SCHEMECOLOR_INDEX_2_TRANS" val="0"/>
  <p:tag name="KSO_WM_UNIT_TEXT_FILL_GRADIENT_TYPE" val="0"/>
  <p:tag name="KSO_WM_UNIT_TEXT_FILL_GRADIENT_ANGLE" val="90"/>
  <p:tag name="KSO_WM_UNIT_TEXT_FILL_GRADIENT_DIRECTION" val="1"/>
  <p:tag name="KSO_WM_UNIT_TEXT_FILL_TYPE" val="3"/>
  <p:tag name="KSO_WM_BEAUTIFY_FLAG" val=""/>
</p:tagLst>
</file>

<file path=ppt/tags/tag84.xml><?xml version="1.0" encoding="utf-8"?>
<p:tagLst xmlns:p="http://schemas.openxmlformats.org/presentationml/2006/main">
  <p:tag name="KSO_WM_UNIT_TEXT_FILL_FORE_SCHEMECOLOR_INDEX_1_BRIGHTNESS" val="0"/>
  <p:tag name="KSO_WM_UNIT_TEXT_FILL_FORE_SCHEMECOLOR_INDEX_1" val="14"/>
  <p:tag name="KSO_WM_UNIT_TEXT_FILL_FORE_SCHEMECOLOR_INDEX_1_POS" val="0.01"/>
  <p:tag name="KSO_WM_UNIT_TEXT_FILL_FORE_SCHEMECOLOR_INDEX_1_TRANS" val="0"/>
  <p:tag name="KSO_WM_UNIT_TEXT_FILL_FORE_SCHEMECOLOR_INDEX_2_BRIGHTNESS" val="0"/>
  <p:tag name="KSO_WM_UNIT_TEXT_FILL_FORE_SCHEMECOLOR_INDEX_2" val="14"/>
  <p:tag name="KSO_WM_UNIT_TEXT_FILL_FORE_SCHEMECOLOR_INDEX_2_POS" val="1"/>
  <p:tag name="KSO_WM_UNIT_TEXT_FILL_FORE_SCHEMECOLOR_INDEX_2_TRANS" val="0"/>
  <p:tag name="KSO_WM_UNIT_TEXT_FILL_GRADIENT_TYPE" val="0"/>
  <p:tag name="KSO_WM_UNIT_TEXT_FILL_GRADIENT_ANGLE" val="90"/>
  <p:tag name="KSO_WM_UNIT_TEXT_FILL_GRADIENT_DIRECTION" val="1"/>
  <p:tag name="KSO_WM_UNIT_TEXT_FILL_TYPE" val="3"/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1_WPS">
  <a:themeElements>
    <a:clrScheme name="4B82F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B82F8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2540</Words>
  <Application>WPS 演示</Application>
  <PresentationFormat>宽屏</PresentationFormat>
  <Paragraphs>262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仿宋</vt:lpstr>
      <vt:lpstr>Wingdings</vt:lpstr>
      <vt:lpstr>黑体</vt:lpstr>
      <vt:lpstr>微软雅黑</vt:lpstr>
      <vt:lpstr>Arial Unicode MS</vt:lpstr>
      <vt:lpstr>Calibri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HUAWEI</dc:creator>
  <cp:lastModifiedBy>sssscy126com</cp:lastModifiedBy>
  <cp:revision>186</cp:revision>
  <dcterms:created xsi:type="dcterms:W3CDTF">2019-06-19T02:08:00Z</dcterms:created>
  <dcterms:modified xsi:type="dcterms:W3CDTF">2024-03-14T18:06:28Z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AFF43121C13745EA80E122D18DA711BB_13</vt:lpwstr>
  </property>
</Properties>
</file>