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261" r:id="rId5"/>
    <p:sldId id="262" r:id="rId6"/>
    <p:sldId id="268" r:id="rId7"/>
    <p:sldId id="269" r:id="rId8"/>
    <p:sldId id="271" r:id="rId9"/>
    <p:sldId id="270" r:id="rId10"/>
    <p:sldId id="272" r:id="rId11"/>
    <p:sldId id="274" r:id="rId12"/>
    <p:sldId id="275" r:id="rId13"/>
    <p:sldId id="278" r:id="rId14"/>
    <p:sldId id="279" r:id="rId15"/>
    <p:sldId id="280" r:id="rId16"/>
    <p:sldId id="281" r:id="rId17"/>
    <p:sldId id="282" r:id="rId18"/>
    <p:sldId id="283" r:id="rId19"/>
    <p:sldId id="264" r:id="rId20"/>
    <p:sldId id="265" r:id="rId21"/>
    <p:sldId id="266" r:id="rId22"/>
    <p:sldId id="267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2F8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624" y="102"/>
      </p:cViewPr>
      <p:guideLst>
        <p:guide orient="horz" pos="2121"/>
        <p:guide pos="38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88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>
            <p:custDataLst>
              <p:tags r:id="rId2"/>
            </p:custDataLst>
          </p:nvPr>
        </p:nvSpPr>
        <p:spPr>
          <a:xfrm>
            <a:off x="234950" y="1200785"/>
            <a:ext cx="11715750" cy="5453380"/>
          </a:xfrm>
          <a:prstGeom prst="roundRect">
            <a:avLst>
              <a:gd name="adj" fmla="val 3772"/>
            </a:avLst>
          </a:prstGeom>
          <a:gradFill>
            <a:gsLst>
              <a:gs pos="100000">
                <a:schemeClr val="bg1">
                  <a:alpha val="10000"/>
                </a:schemeClr>
              </a:gs>
              <a:gs pos="0">
                <a:schemeClr val="bg1">
                  <a:alpha val="30000"/>
                </a:schemeClr>
              </a:gs>
            </a:gsLst>
            <a:lin ang="27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仿宋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仿宋" panose="020106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仿宋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2" Type="http://schemas.openxmlformats.org/officeDocument/2006/relationships/slideLayout" Target="../slideLayouts/slideLayout1.xml"/><Relationship Id="rId11" Type="http://schemas.openxmlformats.org/officeDocument/2006/relationships/themeOverride" Target="../theme/themeOverride1.xml"/><Relationship Id="rId10" Type="http://schemas.openxmlformats.org/officeDocument/2006/relationships/tags" Target="../tags/tag125.xml"/><Relationship Id="rId1" Type="http://schemas.openxmlformats.org/officeDocument/2006/relationships/tags" Target="../tags/tag11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image" Target="../media/image11.png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image" Target="../media/image12.png"/><Relationship Id="rId1" Type="http://schemas.openxmlformats.org/officeDocument/2006/relationships/tags" Target="../tags/tag13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155.xml"/><Relationship Id="rId10" Type="http://schemas.openxmlformats.org/officeDocument/2006/relationships/image" Target="../media/image13.jpeg"/><Relationship Id="rId1" Type="http://schemas.openxmlformats.org/officeDocument/2006/relationships/tags" Target="../tags/tag14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66.xml"/><Relationship Id="rId11" Type="http://schemas.openxmlformats.org/officeDocument/2006/relationships/tags" Target="../tags/tag165.xml"/><Relationship Id="rId10" Type="http://schemas.openxmlformats.org/officeDocument/2006/relationships/image" Target="../media/image14.jpeg"/><Relationship Id="rId1" Type="http://schemas.openxmlformats.org/officeDocument/2006/relationships/tags" Target="../tags/tag15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71.xml"/><Relationship Id="rId5" Type="http://schemas.openxmlformats.org/officeDocument/2006/relationships/image" Target="../media/image15.pn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image" Target="../media/image16.png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4" Type="http://schemas.openxmlformats.org/officeDocument/2006/relationships/image" Target="../media/image3.jpeg"/><Relationship Id="rId3" Type="http://schemas.openxmlformats.org/officeDocument/2006/relationships/image" Target="../media/image2.png"/><Relationship Id="rId2" Type="http://schemas.openxmlformats.org/officeDocument/2006/relationships/tags" Target="../tags/tag6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5.png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7.xml"/><Relationship Id="rId6" Type="http://schemas.openxmlformats.org/officeDocument/2006/relationships/image" Target="../media/image6.jpeg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jpeg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97.xml"/><Relationship Id="rId1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06.xml"/><Relationship Id="rId1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52600" y="86677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中国哲学形成的早期历史与思想进程</a:t>
            </a:r>
            <a:r>
              <a:rPr lang="en-US" alt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endParaRPr lang="en-US" alt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52600" y="3007995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哲学导论</a:t>
            </a:r>
            <a:endParaRPr lang="zh-CN" sz="4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6"/>
            </p:custDataLst>
          </p:nvPr>
        </p:nvSpPr>
        <p:spPr>
          <a:xfrm>
            <a:off x="1788160" y="4521200"/>
            <a:ext cx="6724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200" dirty="0">
                <a:solidFill>
                  <a:schemeClr val="tx1"/>
                </a:solidFill>
                <a:uFillTx/>
                <a:latin typeface="仿宋" panose="02010609060101010101" charset="-122"/>
                <a:ea typeface="仿宋" panose="02010609060101010101" charset="-122"/>
              </a:rPr>
              <a:t>授课对象：</a:t>
            </a:r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社会学一年级必修、全校选修</a:t>
            </a:r>
            <a:endParaRPr lang="zh-CN" altLang="en-US" sz="2400" b="1" spc="200" dirty="0"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课程设计序号：</a:t>
            </a:r>
            <a:r>
              <a:rPr lang="en-US" altLang="zh-CN" sz="2400" b="1" spc="200" dirty="0">
                <a:uFillTx/>
                <a:latin typeface="仿宋" panose="02010609060101010101" charset="-122"/>
                <a:ea typeface="仿宋" panose="02010609060101010101" charset="-122"/>
                <a:sym typeface="+mn-ea"/>
              </a:rPr>
              <a:t>10</a:t>
            </a:r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400" b="1" spc="200" dirty="0">
              <a:solidFill>
                <a:schemeClr val="tx1"/>
              </a:solidFill>
              <a:uFillTx/>
              <a:latin typeface="仿宋" panose="02010609060101010101" charset="-122"/>
              <a:ea typeface="仿宋" panose="02010609060101010101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2780" y="4092575"/>
            <a:ext cx="1738630" cy="0"/>
          </a:xfrm>
          <a:prstGeom prst="line">
            <a:avLst/>
          </a:prstGeom>
          <a:ln w="25400">
            <a:solidFill>
              <a:srgbClr val="4B82F8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椭圆 20"/>
          <p:cNvSpPr/>
          <p:nvPr>
            <p:custDataLst>
              <p:tags r:id="rId7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21840" y="2552065"/>
            <a:ext cx="814768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3、以礼乐代鬼神：周公对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商亡教训的反思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2、商王的日名与商代的人祭淫祀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3、礼乐代鬼神：周公对商亡教训的反思</a:t>
            </a:r>
            <a:endParaRPr lang="zh-CN" altLang="en-US" sz="20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4、理性与仁爱：孔子哲学对周公精神的继承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1、自然环境对中国文化形成的影响</a:t>
            </a:r>
            <a:endParaRPr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46735" y="1654810"/>
            <a:ext cx="9756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</a:rPr>
              <a:t>小邦周何以取代大邑商</a:t>
            </a:r>
            <a:endParaRPr lang="zh-CN" altLang="en-US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46735" y="2476500"/>
            <a:ext cx="543179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000" b="1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皇天无亲，惟德是辅。民心无常，惟惠之怀。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为善不同，同归于治；为恶不同，同归于乱。尔其戒哉！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r"/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——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《尚书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·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周书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·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蔡仲之命》</a:t>
            </a:r>
            <a:endParaRPr lang="zh-CN" altLang="en-US" sz="2000" b="1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546735" y="4344670"/>
            <a:ext cx="54724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+mn-ea"/>
                <a:cs typeface="+mn-ea"/>
              </a:rPr>
              <a:t>   </a:t>
            </a:r>
            <a:r>
              <a:rPr lang="zh-CN" altLang="en-US" sz="2000" b="1">
                <a:latin typeface="+mn-ea"/>
                <a:cs typeface="+mn-ea"/>
              </a:rPr>
              <a:t>子曰：</a:t>
            </a:r>
            <a:r>
              <a:rPr lang="zh-CN" altLang="en-US" sz="2000" b="1">
                <a:solidFill>
                  <a:srgbClr val="FF0000"/>
                </a:solidFill>
                <a:latin typeface="+mn-ea"/>
                <a:cs typeface="+mn-ea"/>
              </a:rPr>
              <a:t>殷人尊神，率民以事神，先鬼而后礼，先罚而后赏。</a:t>
            </a:r>
            <a:r>
              <a:rPr lang="zh-CN" altLang="en-US" sz="2000" b="1">
                <a:latin typeface="+mn-ea"/>
                <a:cs typeface="+mn-ea"/>
              </a:rPr>
              <a:t>尊而不亲，其民之敝，荡而不静，胜而无耻。</a:t>
            </a:r>
            <a:r>
              <a:rPr lang="zh-CN" altLang="en-US" sz="2000" b="1">
                <a:solidFill>
                  <a:srgbClr val="FF0000"/>
                </a:solidFill>
                <a:latin typeface="+mn-ea"/>
                <a:cs typeface="+mn-ea"/>
              </a:rPr>
              <a:t>周人尊礼尚施，事鬼敬神而远之，</a:t>
            </a:r>
            <a:r>
              <a:rPr lang="zh-CN" altLang="en-US" sz="2000" b="1">
                <a:latin typeface="+mn-ea"/>
                <a:cs typeface="+mn-ea"/>
              </a:rPr>
              <a:t>近人而忠焉，其赏罚用爵列。</a:t>
            </a:r>
            <a:endParaRPr lang="zh-CN" altLang="en-US" sz="2000" b="1">
              <a:latin typeface="+mn-ea"/>
              <a:cs typeface="+mn-ea"/>
            </a:endParaRPr>
          </a:p>
          <a:p>
            <a:pPr algn="r"/>
            <a:endParaRPr lang="zh-CN" altLang="en-US" sz="2000" b="1">
              <a:latin typeface="+mn-ea"/>
              <a:cs typeface="+mn-ea"/>
            </a:endParaRPr>
          </a:p>
          <a:p>
            <a:pPr algn="r"/>
            <a:r>
              <a:rPr lang="en-US" altLang="zh-CN" sz="2000" b="1">
                <a:latin typeface="+mn-ea"/>
                <a:cs typeface="+mn-ea"/>
              </a:rPr>
              <a:t>——</a:t>
            </a:r>
            <a:r>
              <a:rPr lang="zh-CN" altLang="en-US" sz="2000" b="1">
                <a:latin typeface="+mn-ea"/>
                <a:cs typeface="+mn-ea"/>
              </a:rPr>
              <a:t>《礼记</a:t>
            </a:r>
            <a:r>
              <a:rPr lang="zh-CN" altLang="en-US" sz="2000" b="1">
                <a:latin typeface="+mn-ea"/>
                <a:cs typeface="+mn-ea"/>
                <a:sym typeface="+mn-ea"/>
              </a:rPr>
              <a:t>·表记</a:t>
            </a:r>
            <a:r>
              <a:rPr lang="zh-CN" altLang="en-US" sz="2000" b="1">
                <a:latin typeface="+mn-ea"/>
                <a:cs typeface="+mn-ea"/>
              </a:rPr>
              <a:t>》</a:t>
            </a:r>
            <a:endParaRPr lang="zh-CN" altLang="en-US" sz="2000" b="1">
              <a:latin typeface="+mn-ea"/>
              <a:cs typeface="+mn-ea"/>
            </a:endParaRPr>
          </a:p>
        </p:txBody>
      </p:sp>
      <p:pic>
        <p:nvPicPr>
          <p:cNvPr id="103" name="图片 102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91275" y="2659380"/>
            <a:ext cx="5398135" cy="38957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2、商王的日名与商代的人祭淫祀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3、礼乐代鬼神：周公对商亡教训的反思</a:t>
            </a:r>
            <a:endParaRPr lang="zh-CN" altLang="en-US" sz="20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4、理性与仁爱：孔子哲学对周公精神的继承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1、自然环境对中国文化形成的影响</a:t>
            </a:r>
            <a:endParaRPr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14730" y="1692910"/>
            <a:ext cx="9756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</a:rPr>
              <a:t>忧患精神与制作周礼</a:t>
            </a:r>
            <a:endParaRPr lang="zh-CN" altLang="en-US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014730" y="2577465"/>
            <a:ext cx="480504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+mn-ea"/>
                <a:cs typeface="+mn-ea"/>
              </a:rPr>
              <a:t>   </a:t>
            </a:r>
            <a:r>
              <a:rPr lang="zh-CN" altLang="en-US" sz="2000" b="1">
                <a:latin typeface="+mn-ea"/>
                <a:cs typeface="+mn-ea"/>
              </a:rPr>
              <a:t>自汤至于帝乙，无不率祀明德，帝无不配天者。在</a:t>
            </a:r>
            <a:r>
              <a:rPr lang="zh-CN" altLang="en-US" sz="2000" b="1">
                <a:solidFill>
                  <a:srgbClr val="FF0000"/>
                </a:solidFill>
                <a:latin typeface="+mn-ea"/>
                <a:cs typeface="+mn-ea"/>
              </a:rPr>
              <a:t>今後嗣王纣，诞淫厥佚，不顾天及民之从也。</a:t>
            </a:r>
            <a:r>
              <a:rPr lang="zh-CN" altLang="en-US" sz="2000" b="1">
                <a:latin typeface="+mn-ea"/>
                <a:cs typeface="+mn-ea"/>
              </a:rPr>
              <a:t>其民皆可诛。</a:t>
            </a:r>
            <a:endParaRPr lang="zh-CN" altLang="en-US" sz="2000" b="1">
              <a:latin typeface="+mn-ea"/>
              <a:cs typeface="+mn-ea"/>
            </a:endParaRPr>
          </a:p>
          <a:p>
            <a:endParaRPr lang="zh-CN" altLang="en-US" sz="2000" b="1">
              <a:latin typeface="+mn-ea"/>
              <a:cs typeface="+mn-ea"/>
            </a:endParaRPr>
          </a:p>
          <a:p>
            <a:r>
              <a:rPr lang="en-US" altLang="zh-CN" sz="2000" b="1">
                <a:latin typeface="+mn-ea"/>
                <a:cs typeface="+mn-ea"/>
              </a:rPr>
              <a:t>             </a:t>
            </a:r>
            <a:r>
              <a:rPr lang="zh-CN" altLang="en-US" sz="2000" b="1">
                <a:latin typeface="+mn-ea"/>
                <a:cs typeface="+mn-ea"/>
              </a:rPr>
              <a:t>——《史记</a:t>
            </a:r>
            <a:r>
              <a:rPr lang="zh-CN" altLang="en-US" sz="2000" b="1">
                <a:latin typeface="+mn-ea"/>
                <a:cs typeface="+mn-ea"/>
                <a:sym typeface="+mn-ea"/>
              </a:rPr>
              <a:t>·</a:t>
            </a:r>
            <a:r>
              <a:rPr lang="zh-CN" altLang="en-US" sz="2000" b="1">
                <a:latin typeface="+mn-ea"/>
                <a:cs typeface="+mn-ea"/>
              </a:rPr>
              <a:t>鲁周公世家》</a:t>
            </a:r>
            <a:endParaRPr lang="zh-CN" altLang="en-US" sz="2000" b="1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014730" y="4622165"/>
            <a:ext cx="49682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+mn-ea"/>
                <a:cs typeface="+mn-ea"/>
              </a:rPr>
              <a:t>   </a:t>
            </a:r>
            <a:r>
              <a:rPr lang="zh-CN" altLang="en-US" sz="2000" b="1">
                <a:latin typeface="+mn-ea"/>
                <a:cs typeface="+mn-ea"/>
              </a:rPr>
              <a:t>成王在丰，天下已安，周之官政未次序，</a:t>
            </a:r>
            <a:r>
              <a:rPr lang="zh-CN" altLang="en-US" sz="2000" b="1">
                <a:solidFill>
                  <a:srgbClr val="FF0000"/>
                </a:solidFill>
                <a:latin typeface="+mn-ea"/>
                <a:cs typeface="+mn-ea"/>
              </a:rPr>
              <a:t>於是周公作周官，官别其宜，作立政，以便百姓。</a:t>
            </a:r>
            <a:r>
              <a:rPr lang="zh-CN" altLang="en-US" sz="2000" b="1">
                <a:latin typeface="+mn-ea"/>
                <a:cs typeface="+mn-ea"/>
              </a:rPr>
              <a:t>百姓说。</a:t>
            </a:r>
            <a:endParaRPr lang="zh-CN" altLang="en-US" sz="2000" b="1">
              <a:latin typeface="+mn-ea"/>
              <a:cs typeface="+mn-ea"/>
            </a:endParaRPr>
          </a:p>
          <a:p>
            <a:endParaRPr lang="zh-CN" altLang="en-US" sz="2000" b="1">
              <a:latin typeface="+mn-ea"/>
              <a:cs typeface="+mn-ea"/>
            </a:endParaRPr>
          </a:p>
          <a:p>
            <a:r>
              <a:rPr lang="en-US" altLang="zh-CN" sz="2000" b="1">
                <a:latin typeface="+mn-ea"/>
                <a:cs typeface="+mn-ea"/>
                <a:sym typeface="+mn-ea"/>
              </a:rPr>
              <a:t>              </a:t>
            </a:r>
            <a:r>
              <a:rPr lang="zh-CN" altLang="en-US" sz="2000" b="1">
                <a:latin typeface="+mn-ea"/>
                <a:cs typeface="+mn-ea"/>
                <a:sym typeface="+mn-ea"/>
              </a:rPr>
              <a:t>——《史记·鲁周公世家》</a:t>
            </a:r>
            <a:endParaRPr lang="zh-CN" altLang="en-US" sz="2000" b="1">
              <a:latin typeface="+mn-ea"/>
              <a:cs typeface="+mn-ea"/>
            </a:endParaRPr>
          </a:p>
          <a:p>
            <a:endParaRPr lang="zh-CN" altLang="en-US" sz="2000" b="1">
              <a:latin typeface="+mn-ea"/>
              <a:cs typeface="+mn-ea"/>
            </a:endParaRPr>
          </a:p>
        </p:txBody>
      </p:sp>
      <p:pic>
        <p:nvPicPr>
          <p:cNvPr id="101" name="图片 100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11265" y="1877695"/>
            <a:ext cx="5001895" cy="3952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2、商王的日名与商代的人祭淫祀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3、礼乐代鬼神：周公对商亡教训的反思</a:t>
            </a:r>
            <a:endParaRPr lang="zh-CN" altLang="en-US" sz="20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4、理性与仁爱：孔子哲学对周公精神的继承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1、自然环境对中国文化形成的影响</a:t>
            </a:r>
            <a:endParaRPr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640715" y="1401445"/>
            <a:ext cx="48050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</a:rPr>
              <a:t>勤奋谨慎与反对放纵</a:t>
            </a:r>
            <a:endParaRPr lang="zh-CN" altLang="en-US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40715" y="4479925"/>
            <a:ext cx="49682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我文王之子，武王之弟，成王之叔父，我于天下亦不贱矣。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cs typeface="+mn-ea"/>
              </a:rPr>
              <a:t>然我一沐三捉发，一饭三吐哺，起以待士，犹恐失天下之贤人。</a:t>
            </a:r>
            <a:endParaRPr lang="zh-CN" altLang="en-US" sz="2000" b="1" dirty="0">
              <a:solidFill>
                <a:srgbClr val="FF0000"/>
              </a:solidFill>
              <a:latin typeface="+mn-ea"/>
              <a:cs typeface="+mn-ea"/>
            </a:endParaRPr>
          </a:p>
          <a:p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r"/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——《史记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·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鲁周公世家》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640715" y="2290445"/>
            <a:ext cx="49682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呜呼！君子所其无逸，先知稼穑之艰难，乃逸则知小人之依。相小人，厥父母勤劳稼穑，厥子乃不知稼穑之艰难，乃逸，乃谚。……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cs typeface="+mn-ea"/>
              </a:rPr>
              <a:t>无若殷王受之迷乱，酗于酒德哉！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r"/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——《尚书·无逸》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6775" y="1708785"/>
            <a:ext cx="5606415" cy="490093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32635" y="2552065"/>
            <a:ext cx="812609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4、好学、理性、仁爱：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孔子对周公精神的继承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2、商王的日名与商代的人祭淫祀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3、礼乐代鬼神：周公对商亡教训的反思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4、理性与仁爱：孔子哲学对周公精神的继承</a:t>
            </a:r>
            <a:endParaRPr lang="zh-CN" altLang="en-US" sz="20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1、自然环境对中国文化形成的影响</a:t>
            </a:r>
            <a:endParaRPr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79500" y="1683385"/>
            <a:ext cx="49898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</a:rPr>
              <a:t>先之、劳之、不厌、不倦</a:t>
            </a:r>
            <a:endParaRPr lang="zh-CN" altLang="en-US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079500" y="2405380"/>
            <a:ext cx="4364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子路问政，子曰：先之，劳之。请益，曰：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无倦。</a:t>
            </a:r>
            <a:r>
              <a:rPr lang="en-US" altLang="zh-CN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——《论语·子路》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087755" y="3407410"/>
            <a:ext cx="4187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敏而好学，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不耻下问。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——《论语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·公冶长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》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1087755" y="4409440"/>
            <a:ext cx="41967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吾尝终日不食、终夜不寝以思，无益，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不如学也。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    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——《论语·泰伯》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47180" y="1622425"/>
            <a:ext cx="4790440" cy="455422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1"/>
            </p:custDataLst>
          </p:nvPr>
        </p:nvSpPr>
        <p:spPr>
          <a:xfrm>
            <a:off x="1087755" y="5571490"/>
            <a:ext cx="42354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默而识之，</a:t>
            </a:r>
            <a:r>
              <a:rPr lang="zh-CN" altLang="en-US" sz="2000" b="1">
                <a:solidFill>
                  <a:srgbClr val="FF0000"/>
                </a:solidFill>
                <a:latin typeface="+mn-ea"/>
                <a:cs typeface="+mn-ea"/>
              </a:rPr>
              <a:t>学而不厌，诲人不倦。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           ——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《论语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·述而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》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2、商王的日名与商代的人祭淫祀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3、礼乐代鬼神：周公对商亡教训的反思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4、理性与仁爱：孔子哲学对周公精神的继承</a:t>
            </a:r>
            <a:endParaRPr lang="zh-CN" altLang="en-US" sz="20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1、自然环境对中国文化形成的影响</a:t>
            </a:r>
            <a:endParaRPr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753745" y="1565275"/>
            <a:ext cx="9779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</a:rPr>
              <a:t>现实主义与理性主义：敬鬼神而远之</a:t>
            </a:r>
            <a:endParaRPr lang="zh-CN" altLang="en-US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820420" y="2492375"/>
            <a:ext cx="40341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季路问事鬼神。子曰：未能事人，焉能事鬼？曰：敢问死。曰：</a:t>
            </a:r>
            <a:r>
              <a:rPr lang="zh-CN" altLang="en-US" sz="20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未知生，焉知死？</a:t>
            </a:r>
            <a:endParaRPr lang="zh-CN" altLang="en-US" sz="2000" b="1">
              <a:solidFill>
                <a:srgbClr val="FF0000"/>
              </a:solidFill>
              <a:latin typeface="+mn-ea"/>
              <a:cs typeface="+mn-ea"/>
              <a:sym typeface="+mn-ea"/>
            </a:endParaRPr>
          </a:p>
          <a:p>
            <a:pPr algn="r"/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——《论语·先进》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820420" y="4128135"/>
            <a:ext cx="41871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祭如在，祭神如神在。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子曰：“吾不与祭，如不祭。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r"/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——《论语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·八佾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》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8"/>
            </p:custDataLst>
          </p:nvPr>
        </p:nvSpPr>
        <p:spPr>
          <a:xfrm>
            <a:off x="820420" y="5384165"/>
            <a:ext cx="4196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子不语怪力乱神。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r"/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——《论语·述而》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pic>
        <p:nvPicPr>
          <p:cNvPr id="102" name="图片 101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6184900" y="2399030"/>
            <a:ext cx="5400040" cy="41370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2、商王的日名与商代的人祭淫祀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3、礼乐代鬼神：周公对商亡教训的反思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4、理性与仁爱：孔子哲学对周公精神的继承</a:t>
            </a:r>
            <a:endParaRPr lang="zh-CN" altLang="en-US" sz="20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1、自然环境对中国文化形成的影响</a:t>
            </a:r>
            <a:endParaRPr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871220" y="1584325"/>
            <a:ext cx="9779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</a:rPr>
              <a:t>同情与利他：仁爱的理想</a:t>
            </a:r>
            <a:endParaRPr lang="zh-CN" altLang="en-US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71220" y="3297555"/>
            <a:ext cx="5076190" cy="894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子曰：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里仁为美。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择不处仁，焉得知？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r">
              <a:buClrTx/>
              <a:buSzTx/>
              <a:buFontTx/>
            </a:pP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——《论语·里仁》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r">
              <a:buClrTx/>
              <a:buSzTx/>
              <a:buFontTx/>
            </a:pP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864870" y="4161155"/>
            <a:ext cx="50761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夫仁者，已欲立而立人，已欲达而达人。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能近取譬，可谓仁之方也已。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r"/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——《论语·雍也》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871220" y="2379345"/>
            <a:ext cx="50761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樊迟问仁。子曰：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  <a:cs typeface="+mn-ea"/>
              </a:rPr>
              <a:t>爱人。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r"/>
            <a:r>
              <a:rPr lang="en-US" altLang="zh-CN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——《论语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·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颜渊》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107" name="图片 106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37630" y="3226435"/>
            <a:ext cx="5027930" cy="3008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11"/>
            </p:custDataLst>
          </p:nvPr>
        </p:nvSpPr>
        <p:spPr>
          <a:xfrm>
            <a:off x="6437630" y="2249805"/>
            <a:ext cx="5095875" cy="976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 b="1" dirty="0">
                <a:solidFill>
                  <a:srgbClr val="FF0000"/>
                </a:solidFill>
              </a:rPr>
              <a:t>  </a:t>
            </a:r>
            <a:r>
              <a:rPr lang="en-US" altLang="zh-CN" sz="2000" b="1" dirty="0">
                <a:solidFill>
                  <a:schemeClr val="tx1"/>
                </a:solidFill>
              </a:rPr>
              <a:t>  </a:t>
            </a:r>
            <a:r>
              <a:rPr lang="zh-CN" altLang="en-US" sz="2000" b="1" dirty="0">
                <a:solidFill>
                  <a:schemeClr val="tx1"/>
                </a:solidFill>
              </a:rPr>
              <a:t>厩焚，子退朝曰：</a:t>
            </a:r>
            <a:r>
              <a:rPr lang="zh-CN" altLang="en-US" sz="2000" b="1" dirty="0">
                <a:solidFill>
                  <a:srgbClr val="FF0000"/>
                </a:solidFill>
              </a:rPr>
              <a:t>“伤人乎？”不问马。</a:t>
            </a:r>
            <a:endParaRPr lang="zh-CN" altLang="en-US" sz="2000" b="1" dirty="0">
              <a:solidFill>
                <a:srgbClr val="FF0000"/>
              </a:solidFill>
            </a:endParaRPr>
          </a:p>
          <a:p>
            <a:endParaRPr lang="zh-CN" altLang="en-US" sz="2000" b="1" dirty="0">
              <a:solidFill>
                <a:srgbClr val="FF0000"/>
              </a:solidFill>
            </a:endParaRPr>
          </a:p>
          <a:p>
            <a:pPr algn="r">
              <a:buClrTx/>
              <a:buSzTx/>
              <a:buFontTx/>
            </a:pP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——《论语·乡党》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sz="2000" b="1" dirty="0"/>
          </a:p>
          <a:p>
            <a:endParaRPr lang="zh-CN" altLang="en-US" sz="20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825500" y="5387340"/>
            <a:ext cx="52285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仲尼曰：</a:t>
            </a:r>
            <a:r>
              <a:rPr lang="zh-CN" altLang="en-US" sz="20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始作俑者,其无后乎！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为其象人而用之也。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r"/>
            <a:r>
              <a:rPr lang="en-US" altLang="zh-CN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《孟子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·梁惠王上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》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小结：周公与孔子所奠定的中国哲学精神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19175" y="2065020"/>
            <a:ext cx="4612640" cy="4124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sym typeface="+mn-ea"/>
              </a:rPr>
              <a:t>关注此世的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理性主义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人本主义的政治</a:t>
            </a:r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sym typeface="+mn-ea"/>
              </a:rPr>
              <a:t>理想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8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  <a:sym typeface="+mn-ea"/>
              </a:rPr>
              <a:t>注重知识、学习与实践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远离神秘主义与鬼神迷信的思想自觉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6276340" y="1652905"/>
            <a:ext cx="5019675" cy="435546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作业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6900" y="1742381"/>
            <a:ext cx="5881370" cy="2225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altLang="zh-CN" sz="2800" b="1" dirty="0">
                <a:effectLst/>
                <a:latin typeface="+mn-ea"/>
                <a:sym typeface="+mn-ea"/>
              </a:rPr>
              <a:t>   </a:t>
            </a:r>
            <a:r>
              <a:rPr lang="zh-CN" altLang="en-US" sz="2800" b="1" dirty="0">
                <a:effectLst/>
                <a:latin typeface="+mn-ea"/>
                <a:sym typeface="+mn-ea"/>
              </a:rPr>
              <a:t>阅读《论语》及其周边史料，除了孔子外，在其中找一位你最喜欢的人物（可以不是孔子门徒），并写一个小传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。</a:t>
            </a:r>
            <a:endParaRPr sz="2800" b="1" dirty="0">
              <a:latin typeface="+mn-ea"/>
              <a:cs typeface="仿宋" panose="02010609060101010101" charset="-122"/>
              <a:sym typeface="+mn-ea"/>
            </a:endParaRPr>
          </a:p>
          <a:p>
            <a:pPr>
              <a:lnSpc>
                <a:spcPct val="150000"/>
              </a:lnSpc>
              <a:buClrTx/>
              <a:buSzTx/>
              <a:buNone/>
            </a:pPr>
            <a:endParaRPr lang="zh-CN" altLang="en-US" sz="2800" b="1" dirty="0">
              <a:latin typeface="+mn-ea"/>
              <a:cs typeface="仿宋" panose="02010609060101010101" charset="-122"/>
            </a:endParaRPr>
          </a:p>
          <a:p>
            <a:pPr>
              <a:buClrTx/>
              <a:buSzTx/>
              <a:buNone/>
            </a:pPr>
            <a:endParaRPr lang="zh-CN" altLang="en-US" sz="2800" b="1" dirty="0">
              <a:latin typeface="+mn-ea"/>
              <a:cs typeface="仿宋" panose="0201060906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7477125" y="1873885"/>
            <a:ext cx="3771900" cy="377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596900" y="4658878"/>
            <a:ext cx="5881370" cy="1456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  <a:buClrTx/>
              <a:buSzTx/>
              <a:buNone/>
            </a:pPr>
            <a:r>
              <a:rPr lang="en-US" altLang="zh-CN" sz="2800" b="1" dirty="0">
                <a:latin typeface="+mn-ea"/>
                <a:sym typeface="+mn-ea"/>
              </a:rPr>
              <a:t>  </a:t>
            </a:r>
            <a:r>
              <a:rPr lang="zh-CN" altLang="en-US" sz="2800" b="1" dirty="0">
                <a:latin typeface="+mn-ea"/>
                <a:sym typeface="+mn-ea"/>
              </a:rPr>
              <a:t>请填写在课程企业微信问卷星调查二维码中。</a:t>
            </a:r>
            <a:endParaRPr lang="zh-CN" altLang="en-US" sz="2800" b="1" dirty="0">
              <a:latin typeface="+mn-ea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5125" y="243840"/>
            <a:ext cx="11516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王庄乡、陆家嘴、徐家汇：地名中共同的文化烙印</a:t>
            </a:r>
            <a:endParaRPr lang="zh-CN" altLang="en-US" sz="40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402705" y="1968500"/>
            <a:ext cx="5062855" cy="414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9615" y="1968500"/>
            <a:ext cx="5207000" cy="4149725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6402705" y="1968500"/>
            <a:ext cx="5063490" cy="41497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>
            <p:custDataLst>
              <p:tags r:id="rId1"/>
            </p:custDataLst>
          </p:nvPr>
        </p:nvSpPr>
        <p:spPr>
          <a:xfrm>
            <a:off x="528955" y="450215"/>
            <a:ext cx="490220" cy="4902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lin ang="2700000"/>
          </a:gradFill>
          <a:ln>
            <a:noFill/>
          </a:ln>
          <a:effectLst>
            <a:outerShdw blurRad="736600" dist="152400" dir="2700000" sx="17000" sy="1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6810" y="450215"/>
            <a:ext cx="10596880" cy="60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5400" kern="1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algn="l" eaLnBrk="1" hangingPunct="1"/>
            <a:r>
              <a:rPr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+mn-cs"/>
                <a:sym typeface="+mn-ea"/>
              </a:rPr>
              <a:t>拓展阅读文献</a:t>
            </a:r>
            <a:endParaRPr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5630" y="1758315"/>
            <a:ext cx="11001375" cy="39947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Tx/>
              <a:buSzTx/>
              <a:buNone/>
            </a:pP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、（美）黄仁宇</a:t>
            </a: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著《中国大历史》，三联书店，</a:t>
            </a: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2021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年。</a:t>
            </a:r>
            <a:endParaRPr lang="zh-CN" altLang="en-US"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pPr>
              <a:buClrTx/>
              <a:buSzTx/>
              <a:buNone/>
            </a:pPr>
            <a:endParaRPr lang="zh-CN" altLang="en-US"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pPr>
              <a:buClrTx/>
              <a:buSzTx/>
              <a:buNone/>
            </a:pP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、李硕</a:t>
            </a: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著《翦商：殷周之变与华夏新生》，广西师范大学出版社，</a:t>
            </a: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2023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年。（非学术类作品）</a:t>
            </a:r>
            <a:endParaRPr lang="zh-CN" altLang="en-US" sz="2400" b="1" dirty="0">
              <a:effectLst/>
              <a:latin typeface="仿宋" panose="02010609060101010101" charset="-122"/>
              <a:ea typeface="仿宋" panose="02010609060101010101" charset="-122"/>
              <a:cs typeface="微软雅黑" panose="020B0503020204020204" charset="-122"/>
              <a:sym typeface="+mn-ea"/>
            </a:endParaRPr>
          </a:p>
          <a:p>
            <a:pPr>
              <a:buClrTx/>
              <a:buSzTx/>
              <a:buNone/>
            </a:pPr>
            <a:endParaRPr lang="zh-CN" altLang="en-US"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pPr>
              <a:buClrTx/>
              <a:buSzTx/>
              <a:buNone/>
            </a:pP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、吾淳</a:t>
            </a: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著《中国哲学的起源》，上海人民出版社，</a:t>
            </a: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2010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pPr>
              <a:buClrTx/>
              <a:buSzTx/>
              <a:buNone/>
            </a:pPr>
            <a:endParaRPr lang="zh-CN" altLang="en-US"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  <a:p>
            <a:pPr>
              <a:buClrTx/>
              <a:buSzTx/>
              <a:buNone/>
            </a:pP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、《论语译注》，杨伯峻</a:t>
            </a: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译注，中华书局，</a:t>
            </a: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2020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年。</a:t>
            </a:r>
            <a:endParaRPr lang="zh-CN" altLang="en-US"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微软雅黑" panose="020B0503020204020204" charset="-122"/>
              <a:sym typeface="+mn-ea"/>
            </a:endParaRPr>
          </a:p>
          <a:p>
            <a:pPr>
              <a:buClrTx/>
              <a:buSzTx/>
              <a:buNone/>
            </a:pPr>
            <a:endParaRPr lang="zh-CN" altLang="en-US" sz="2400" b="1" dirty="0">
              <a:solidFill>
                <a:schemeClr val="tx1"/>
              </a:solidFill>
              <a:effectLst/>
              <a:latin typeface="仿宋" panose="02010609060101010101" charset="-122"/>
              <a:ea typeface="仿宋" panose="02010609060101010101" charset="-122"/>
              <a:cs typeface="微软雅黑" panose="020B0503020204020204" charset="-122"/>
              <a:sym typeface="+mn-ea"/>
            </a:endParaRPr>
          </a:p>
          <a:p>
            <a:pPr>
              <a:buClrTx/>
              <a:buSzTx/>
              <a:buNone/>
            </a:pP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、《尚书译注》，钱宗武</a:t>
            </a: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译注，中华书局，</a:t>
            </a:r>
            <a:r>
              <a:rPr lang="en-US" altLang="zh-CN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2022</a:t>
            </a:r>
            <a:r>
              <a:rPr lang="zh-CN" altLang="en-US" sz="2400" b="1" dirty="0">
                <a:effectLst/>
                <a:latin typeface="仿宋" panose="02010609060101010101" charset="-122"/>
                <a:ea typeface="仿宋" panose="02010609060101010101" charset="-122"/>
                <a:cs typeface="微软雅黑" panose="020B0503020204020204" charset="-122"/>
                <a:sym typeface="+mn-ea"/>
              </a:rPr>
              <a:t>年。</a:t>
            </a:r>
            <a:endParaRPr lang="zh-CN" altLang="en-US" sz="2400" b="1" dirty="0">
              <a:effectLst/>
              <a:latin typeface="仿宋" panose="02010609060101010101" charset="-122"/>
              <a:ea typeface="仿宋" panose="02010609060101010101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>
            <p:custDataLst>
              <p:tags r:id="rId1"/>
            </p:custDataLst>
          </p:nvPr>
        </p:nvSpPr>
        <p:spPr>
          <a:xfrm>
            <a:off x="8803640" y="-1893570"/>
            <a:ext cx="4130675" cy="4130675"/>
          </a:xfrm>
          <a:prstGeom prst="ellipse">
            <a:avLst/>
          </a:prstGeom>
          <a:gradFill>
            <a:gsLst>
              <a:gs pos="100000">
                <a:srgbClr val="EAEEF4">
                  <a:alpha val="0"/>
                </a:srgbClr>
              </a:gs>
              <a:gs pos="78000">
                <a:srgbClr val="AFCEFA">
                  <a:alpha val="0"/>
                </a:srgbClr>
              </a:gs>
              <a:gs pos="0">
                <a:srgbClr val="4B82F8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2"/>
            </p:custDataLst>
          </p:nvPr>
        </p:nvSpPr>
        <p:spPr>
          <a:xfrm>
            <a:off x="8803640" y="2018665"/>
            <a:ext cx="1704340" cy="170434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9525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3"/>
            </p:custDataLst>
          </p:nvPr>
        </p:nvSpPr>
        <p:spPr>
          <a:xfrm>
            <a:off x="4399280" y="-1949450"/>
            <a:ext cx="5787390" cy="578739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116060" y="2810510"/>
            <a:ext cx="4584700" cy="4584700"/>
          </a:xfrm>
          <a:prstGeom prst="ellipse">
            <a:avLst/>
          </a:prstGeom>
          <a:gradFill>
            <a:gsLst>
              <a:gs pos="100000">
                <a:srgbClr val="EAEEF4"/>
              </a:gs>
              <a:gs pos="53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781810" y="2853055"/>
            <a:ext cx="7249795" cy="1151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r>
              <a:rPr lang="en-US" alt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</a:t>
            </a:r>
            <a:r>
              <a:rPr lang="zh-CN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谢</a:t>
            </a:r>
            <a:endParaRPr lang="zh-CN" sz="6000" b="1" dirty="0">
              <a:solidFill>
                <a:srgbClr val="4B86FC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5"/>
            </p:custDataLst>
          </p:nvPr>
        </p:nvSpPr>
        <p:spPr>
          <a:xfrm>
            <a:off x="1553845" y="6034405"/>
            <a:ext cx="3002280" cy="3002280"/>
          </a:xfrm>
          <a:prstGeom prst="ellipse">
            <a:avLst/>
          </a:prstGeom>
          <a:gradFill>
            <a:gsLst>
              <a:gs pos="88000">
                <a:srgbClr val="EAEEF4"/>
              </a:gs>
              <a:gs pos="58000">
                <a:srgbClr val="AFCEFA">
                  <a:alpha val="0"/>
                </a:srgbClr>
              </a:gs>
              <a:gs pos="0">
                <a:srgbClr val="4B82F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6"/>
            </p:custDataLst>
          </p:nvPr>
        </p:nvSpPr>
        <p:spPr>
          <a:xfrm>
            <a:off x="-1259205" y="2237105"/>
            <a:ext cx="2382520" cy="2382520"/>
          </a:xfrm>
          <a:prstGeom prst="ellipse">
            <a:avLst/>
          </a:prstGeom>
          <a:gradFill>
            <a:gsLst>
              <a:gs pos="100000">
                <a:srgbClr val="EAEEF4"/>
              </a:gs>
              <a:gs pos="78000">
                <a:srgbClr val="AFCEFA"/>
              </a:gs>
              <a:gs pos="0">
                <a:srgbClr val="4B82F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36600" dist="1155700" dir="2700000" sx="67000" sy="67000" algn="tl" rotWithShape="0">
              <a:srgbClr val="4B82F8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摄图网_500758708_书是人类进步的阶梯(非企业商用)"/>
          <p:cNvPicPr>
            <a:picLocks noChangeAspect="1"/>
          </p:cNvPicPr>
          <p:nvPr/>
        </p:nvPicPr>
        <p:blipFill>
          <a:blip r:embed="rId1"/>
          <a:srcRect l="12326" r="43806"/>
          <a:stretch>
            <a:fillRect/>
          </a:stretch>
        </p:blipFill>
        <p:spPr>
          <a:xfrm>
            <a:off x="0" y="0"/>
            <a:ext cx="4011295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-12065"/>
            <a:ext cx="4011295" cy="687006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4783455" y="723900"/>
            <a:ext cx="7249795" cy="1849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6000" b="1" dirty="0">
                <a:solidFill>
                  <a:srgbClr val="4B86FC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中国哲学形成的早期历史与思想进程</a:t>
            </a:r>
            <a:endParaRPr lang="zh-CN" sz="6000" b="1" dirty="0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553720" y="2997200"/>
            <a:ext cx="2903855" cy="850900"/>
          </a:xfrm>
        </p:spPr>
        <p:txBody>
          <a:bodyPr>
            <a:normAutofit fontScale="25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176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教学内容</a:t>
            </a:r>
            <a:endParaRPr lang="zh-CN" altLang="en-US" sz="176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7600" b="1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endParaRPr lang="en-US" altLang="zh-CN" sz="17600" b="1" dirty="0">
              <a:solidFill>
                <a:schemeClr val="dk1">
                  <a:lumMod val="75000"/>
                  <a:lumOff val="25000"/>
                </a:scheme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783455" y="2910205"/>
            <a:ext cx="7409180" cy="3264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1、自然环境对中国文化形成的影响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2、商王的日名与商代的人祭淫祀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3、礼乐代鬼神：周公对商亡教训的反思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sz="2800" b="1" dirty="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4、理性与仁爱：孔子哲学对周公精神的继承</a:t>
            </a:r>
            <a:endParaRPr sz="2800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 b="1" dirty="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28520" y="2552700"/>
            <a:ext cx="793496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1、自然环境对早期中国</a:t>
            </a:r>
            <a:r>
              <a:rPr lang="en-US" altLang="zh-CN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</a:t>
            </a:r>
            <a:endParaRPr lang="en-US" altLang="zh-CN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lang="zh-CN" altLang="en-US"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文化形成的影响</a:t>
            </a:r>
            <a:endParaRPr lang="zh-CN" altLang="en-US"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2、商王的日名与商代的人祭淫祀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3、礼乐代鬼神：周公对商亡教训的反思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4、理性与仁爱：孔子哲学对周公精神的继承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1、自然环境对中国文化形成的影响</a:t>
            </a:r>
            <a:endParaRPr sz="20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58800" y="2230755"/>
            <a:ext cx="594106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易于耕种的纤细黄土、能带来丰沛雨量的季候风，和时而润泽大地、时而泛滥成灾的黄河，是影响中国命运的三大因素。它们直接或间接地促使中国要采取中央集权式的、农业形态的官职体系。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pPr algn="r"/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</a:t>
            </a:r>
            <a:r>
              <a:rPr lang="en-US" altLang="zh-CN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黄仁宇：《中国大历史》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58800" y="1504950"/>
            <a:ext cx="10218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农业文明的勃兴</a:t>
            </a:r>
            <a:endParaRPr lang="zh-CN" altLang="en-US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pic>
        <p:nvPicPr>
          <p:cNvPr id="7172" name="图片 717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40855" y="1622108"/>
            <a:ext cx="4714875" cy="48958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2、商王的日名与商代的人祭淫祀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3、礼乐代鬼神：周公对商亡教训的反思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4、理性与仁爱：孔子哲学对周公精神的继承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1、自然环境对中国文化形成的影响</a:t>
            </a:r>
            <a:endParaRPr sz="20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80085" y="2145030"/>
            <a:ext cx="4792980" cy="4123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</a:t>
            </a:r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将地球泊入比邻星轨道，成为这颗恒星的卫星。人们把这五步分别称为刹车时代、逃逸时代、流浪时代Ⅰ(加速)、流浪时代Ⅱ(减速)、新太阳时代。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8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整个移民过程将延续两千五百年时间，一百代人。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endParaRPr lang="zh-CN" altLang="en-US"/>
          </a:p>
          <a:p>
            <a:pPr algn="r"/>
            <a:r>
              <a:rPr lang="zh-CN" altLang="en-US" sz="2000" b="1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——刘慈欣：《流浪地球》</a:t>
            </a:r>
            <a:endParaRPr lang="zh-CN" altLang="en-US" sz="20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8650" y="1437005"/>
            <a:ext cx="11115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zh-CN" altLang="en-US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</a:rPr>
              <a:t>相信我们的文明还能再延续</a:t>
            </a:r>
            <a:r>
              <a:rPr lang="en-US" altLang="zh-CN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</a:rPr>
              <a:t>2500</a:t>
            </a:r>
            <a:r>
              <a:rPr lang="zh-CN" altLang="en-US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</a:rPr>
              <a:t>年，子孙还会记得我们</a:t>
            </a:r>
            <a:endParaRPr lang="zh-CN" altLang="en-US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01" name="图片 100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69330" y="2232660"/>
            <a:ext cx="5018405" cy="42665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3110" y="2967990"/>
            <a:ext cx="106864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5400" b="1">
                <a:solidFill>
                  <a:schemeClr val="accent1"/>
                </a:solidFill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2、商王的日名与商代的人祭淫祀</a:t>
            </a:r>
            <a:endParaRPr sz="5400" b="1">
              <a:solidFill>
                <a:schemeClr val="accent1"/>
              </a:solidFill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2、商王的日名与商代的人祭淫祀</a:t>
            </a:r>
            <a:endParaRPr lang="zh-CN" altLang="en-US" sz="20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3、礼乐代鬼神：周公对商亡教训的反思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4、理性与仁爱：孔子哲学对周公精神的继承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1、自然环境对中国文化形成的影响</a:t>
            </a:r>
            <a:endParaRPr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43865" y="1381760"/>
            <a:ext cx="11443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</a:rPr>
              <a:t>天命玄鸟，降而生商：由农业带来的历法、占卜与祖先祭祀</a:t>
            </a:r>
            <a:endParaRPr lang="zh-CN" altLang="en-US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443865" y="2901950"/>
            <a:ext cx="6369685" cy="3661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成汤（大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乙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）名履、外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丙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名胜、仲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壬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名庸、太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甲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名至、沃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名绚、大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庚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名辨、小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甲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名高、雍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己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名伷、大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戊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名密、仲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名庄、外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壬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名发、河亶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甲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名整、祖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乙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名滕、祖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辛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名旦、沃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甲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名踰、祖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名新、南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庚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名更、阳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甲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名和、盘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庚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名旬、小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辛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名颂、小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乙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名敛、武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名昭、祖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庚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名曜、祖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甲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名载、廪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辛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名先、康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名嚣、武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乙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名瞿、文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丁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名托、帝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乙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名羡、帝</a:t>
            </a:r>
            <a:r>
              <a:rPr lang="zh-CN" altLang="en-US" sz="24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辛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名受（纣）。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                              </a:t>
            </a:r>
            <a:endParaRPr lang="en-US" altLang="zh-CN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  <a:p>
            <a:r>
              <a:rPr lang="en-US" altLang="zh-CN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                                 ——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《竹书纪年》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443865" y="2134870"/>
            <a:ext cx="5370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仿宋" panose="02010609060101010101" charset="-122"/>
                <a:ea typeface="仿宋" panose="02010609060101010101" charset="-122"/>
              </a:rPr>
              <a:t>商王的日名</a:t>
            </a:r>
            <a:endParaRPr lang="zh-CN" altLang="en-US" sz="2800" b="1">
              <a:solidFill>
                <a:schemeClr val="accent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0" name="图片 9"/>
          <p:cNvPicPr/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32320" y="2656840"/>
            <a:ext cx="4205605" cy="37903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>
            <p:custDataLst>
              <p:tags r:id="rId1"/>
            </p:custDataLst>
          </p:nvPr>
        </p:nvSpPr>
        <p:spPr>
          <a:xfrm>
            <a:off x="3209290" y="133350"/>
            <a:ext cx="2860040" cy="789305"/>
          </a:xfrm>
          <a:prstGeom prst="round2SameRect">
            <a:avLst/>
          </a:prstGeom>
          <a:solidFill>
            <a:srgbClr val="4B8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/>
                <a:latin typeface="+mj-ea"/>
                <a:ea typeface="+mj-ea"/>
                <a:cs typeface="+mj-ea"/>
                <a:sym typeface="+mn-ea"/>
              </a:rPr>
              <a:t>2、商王的日名与商代的人祭淫祀</a:t>
            </a:r>
            <a:endParaRPr lang="zh-CN" altLang="en-US" sz="2000" b="1">
              <a:solidFill>
                <a:schemeClr val="bg1"/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同侧圆角矩形 6"/>
          <p:cNvSpPr/>
          <p:nvPr>
            <p:custDataLst>
              <p:tags r:id="rId2"/>
            </p:custDataLst>
          </p:nvPr>
        </p:nvSpPr>
        <p:spPr>
          <a:xfrm>
            <a:off x="6184900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3、礼乐代鬼神：周公对商亡教训的反思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1" name="同侧圆角矩形 10"/>
          <p:cNvSpPr/>
          <p:nvPr>
            <p:custDataLst>
              <p:tags r:id="rId3"/>
            </p:custDataLst>
          </p:nvPr>
        </p:nvSpPr>
        <p:spPr>
          <a:xfrm>
            <a:off x="91611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4、理性与仁爱：孔子哲学对周公精神的继承</a:t>
            </a:r>
            <a:endParaRPr lang="zh-CN" altLang="en-US"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2" name="同侧圆角矩形 1"/>
          <p:cNvSpPr/>
          <p:nvPr>
            <p:custDataLst>
              <p:tags r:id="rId4"/>
            </p:custDataLst>
          </p:nvPr>
        </p:nvSpPr>
        <p:spPr>
          <a:xfrm>
            <a:off x="233045" y="133350"/>
            <a:ext cx="2860040" cy="789305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ea"/>
                <a:sym typeface="+mn-ea"/>
              </a:rPr>
              <a:t>1、自然环境对中国文化形成的影响</a:t>
            </a:r>
            <a:endParaRPr sz="2000" b="1">
              <a:solidFill>
                <a:schemeClr val="bg1">
                  <a:lumMod val="50000"/>
                </a:schemeClr>
              </a:solidFill>
              <a:effectLst/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22655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03555" y="1524000"/>
            <a:ext cx="10218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>
                <a:solidFill>
                  <a:srgbClr val="4B82F8"/>
                </a:solidFill>
                <a:latin typeface="仿宋" panose="02010609060101010101" charset="-122"/>
                <a:ea typeface="仿宋" panose="02010609060101010101" charset="-122"/>
              </a:rPr>
              <a:t>人与神的交易：以祭品换取庇佑</a:t>
            </a:r>
            <a:endParaRPr lang="zh-CN" altLang="en-US" sz="3200" b="1">
              <a:solidFill>
                <a:srgbClr val="4B82F8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6"/>
            </p:custDataLst>
          </p:nvPr>
        </p:nvGraphicFramePr>
        <p:xfrm>
          <a:off x="335915" y="3924300"/>
          <a:ext cx="6628130" cy="183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905"/>
                <a:gridCol w="902335"/>
                <a:gridCol w="878840"/>
                <a:gridCol w="690245"/>
                <a:gridCol w="767080"/>
                <a:gridCol w="593090"/>
                <a:gridCol w="567055"/>
                <a:gridCol w="695960"/>
                <a:gridCol w="388620"/>
              </a:tblGrid>
              <a:tr h="367030">
                <a:tc gridSpan="9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殷墟发掘的各类仪式祭品绝对数量统计表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6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成人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儿童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牛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羊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猪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狗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马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鹿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6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宗庙王陵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2051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23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129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6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建筑营造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148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92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117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122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6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手工作坊</a:t>
                      </a: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60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zh-CN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6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503555" y="2392045"/>
            <a:ext cx="62934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atin typeface="仿宋" panose="02010609060101010101" charset="-122"/>
                <a:ea typeface="仿宋" panose="02010609060101010101" charset="-122"/>
              </a:rPr>
              <a:t>人祭、人牲与人殉</a:t>
            </a:r>
            <a:endParaRPr lang="zh-CN" altLang="en-US" sz="44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76770" y="2818130"/>
            <a:ext cx="4559300" cy="294195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TABLE_ENDDRAG_ORIGIN_RECT" val="484*258"/>
  <p:tag name="TABLE_ENDDRAG_RECT" val="32*108*484*258"/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8.xml><?xml version="1.0" encoding="utf-8"?>
<p:tagLst xmlns:p="http://schemas.openxmlformats.org/presentationml/2006/main">
  <p:tag name="KSO_WPP_MARK_KEY" val="ffa649a4-f993-4e16-a69e-68668d560650"/>
  <p:tag name="COMMONDATA" val="eyJoZGlkIjoiMjcxYzk2YTY3NDdmYTAyZDY0NzFjYjE2ZjIyZDc1ODEifQ==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6915_1*b*1"/>
  <p:tag name="KSO_WM_TEMPLATE_CATEGORY" val="custom"/>
  <p:tag name="KSO_WM_TEMPLATE_INDEX" val="20206915"/>
  <p:tag name="KSO_WM_UNIT_LAYERLEVEL" val="1"/>
  <p:tag name="KSO_WM_TAG_VERSION" val="1.0"/>
  <p:tag name="KSO_WM_BEAUTIFY_FLAG" val=""/>
  <p:tag name="KSO_WM_UNIT_PRESET_TEXT" val="单击此处添加副标题"/>
  <p:tag name="KSO_WM_UNIT_TEXT_FILL_FORE_SCHEMECOLOR_INDEX_BRIGHTNESS" val="0.25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WPS">
  <a:themeElements>
    <a:clrScheme name="4B82F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82F8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仿宋"/>
        <a:cs typeface=""/>
      </a:majorFont>
      <a:minorFont>
        <a:latin typeface="Arial"/>
        <a:ea typeface="仿宋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4B82F8">
    <a:dk1>
      <a:srgbClr val="000000"/>
    </a:dk1>
    <a:lt1>
      <a:srgbClr val="FFFFFF"/>
    </a:lt1>
    <a:dk2>
      <a:srgbClr val="44546A"/>
    </a:dk2>
    <a:lt2>
      <a:srgbClr val="E7E6E6"/>
    </a:lt2>
    <a:accent1>
      <a:srgbClr val="4B82F8"/>
    </a:accent1>
    <a:accent2>
      <a:srgbClr val="EE822F"/>
    </a:accent2>
    <a:accent3>
      <a:srgbClr val="F2BA02"/>
    </a:accent3>
    <a:accent4>
      <a:srgbClr val="75BD42"/>
    </a:accent4>
    <a:accent5>
      <a:srgbClr val="30C0B4"/>
    </a:accent5>
    <a:accent6>
      <a:srgbClr val="E54C5E"/>
    </a:accent6>
    <a:hlink>
      <a:srgbClr val="0026E5"/>
    </a:hlink>
    <a:folHlink>
      <a:srgbClr val="7E1FA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2919</Words>
  <Application>WPS 演示</Application>
  <PresentationFormat>宽屏</PresentationFormat>
  <Paragraphs>331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仿宋</vt:lpstr>
      <vt:lpstr>Wingdings</vt:lpstr>
      <vt:lpstr>微软雅黑</vt:lpstr>
      <vt:lpstr>Arial Unicode MS</vt:lpstr>
      <vt:lpstr>Calibri</vt:lpstr>
      <vt:lpstr>黑体</vt:lpstr>
      <vt:lpstr>1_WPS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sssscy126com</cp:lastModifiedBy>
  <cp:revision>180</cp:revision>
  <dcterms:created xsi:type="dcterms:W3CDTF">2019-06-19T02:08:00Z</dcterms:created>
  <dcterms:modified xsi:type="dcterms:W3CDTF">2024-03-15T07:44:53Z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5C183067B0864BBA8FECB5337DF452B0_13</vt:lpwstr>
  </property>
</Properties>
</file>