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8" r:id="rId5"/>
    <p:sldId id="263" r:id="rId6"/>
    <p:sldId id="267" r:id="rId7"/>
    <p:sldId id="265" r:id="rId8"/>
    <p:sldId id="268" r:id="rId9"/>
    <p:sldId id="269" r:id="rId10"/>
    <p:sldId id="270" r:id="rId11"/>
    <p:sldId id="296" r:id="rId12"/>
    <p:sldId id="291" r:id="rId13"/>
    <p:sldId id="294" r:id="rId14"/>
    <p:sldId id="292" r:id="rId15"/>
    <p:sldId id="295" r:id="rId16"/>
    <p:sldId id="272" r:id="rId17"/>
    <p:sldId id="273" r:id="rId18"/>
    <p:sldId id="274" r:id="rId19"/>
    <p:sldId id="278" r:id="rId20"/>
    <p:sldId id="279" r:id="rId21"/>
    <p:sldId id="280" r:id="rId22"/>
    <p:sldId id="311" r:id="rId23"/>
    <p:sldId id="312" r:id="rId24"/>
    <p:sldId id="288" r:id="rId25"/>
    <p:sldId id="289" r:id="rId26"/>
    <p:sldId id="282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2F8"/>
    <a:srgbClr val="7DDFD7"/>
    <a:srgbClr val="EA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gs" Target="tags/tag297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>
            <p:custDataLst>
              <p:tags r:id="rId2"/>
            </p:custDataLst>
          </p:nvPr>
        </p:nvSpPr>
        <p:spPr>
          <a:xfrm>
            <a:off x="234950" y="1200785"/>
            <a:ext cx="11715750" cy="5453380"/>
          </a:xfrm>
          <a:prstGeom prst="roundRect">
            <a:avLst>
              <a:gd name="adj" fmla="val 3772"/>
            </a:avLst>
          </a:pr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30000"/>
                </a:schemeClr>
              </a:gs>
            </a:gsLst>
            <a:lin ang="27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20.xml"/><Relationship Id="rId18" Type="http://schemas.openxmlformats.org/officeDocument/2006/relationships/tags" Target="../tags/tag119.xml"/><Relationship Id="rId17" Type="http://schemas.openxmlformats.org/officeDocument/2006/relationships/tags" Target="../tags/tag118.xml"/><Relationship Id="rId16" Type="http://schemas.openxmlformats.org/officeDocument/2006/relationships/tags" Target="../tags/tag117.xml"/><Relationship Id="rId15" Type="http://schemas.openxmlformats.org/officeDocument/2006/relationships/tags" Target="../tags/tag116.xml"/><Relationship Id="rId14" Type="http://schemas.openxmlformats.org/officeDocument/2006/relationships/tags" Target="../tags/tag11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仿宋" panose="020106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仿宋" panose="020106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4" Type="http://schemas.openxmlformats.org/officeDocument/2006/relationships/slideLayout" Target="../slideLayouts/slideLayout12.xml"/><Relationship Id="rId13" Type="http://schemas.openxmlformats.org/officeDocument/2006/relationships/tags" Target="../tags/tag185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tags" Target="../tags/tag17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4" Type="http://schemas.openxmlformats.org/officeDocument/2006/relationships/slideLayout" Target="../slideLayouts/slideLayout12.xml"/><Relationship Id="rId13" Type="http://schemas.openxmlformats.org/officeDocument/2006/relationships/tags" Target="../tags/tag198.xml"/><Relationship Id="rId12" Type="http://schemas.openxmlformats.org/officeDocument/2006/relationships/tags" Target="../tags/tag197.xml"/><Relationship Id="rId11" Type="http://schemas.openxmlformats.org/officeDocument/2006/relationships/tags" Target="../tags/tag196.xml"/><Relationship Id="rId10" Type="http://schemas.openxmlformats.org/officeDocument/2006/relationships/tags" Target="../tags/tag195.xml"/><Relationship Id="rId1" Type="http://schemas.openxmlformats.org/officeDocument/2006/relationships/tags" Target="../tags/tag18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openxmlformats.org/officeDocument/2006/relationships/tags" Target="../tags/tag205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212.xml"/><Relationship Id="rId13" Type="http://schemas.openxmlformats.org/officeDocument/2006/relationships/tags" Target="../tags/tag211.xml"/><Relationship Id="rId12" Type="http://schemas.openxmlformats.org/officeDocument/2006/relationships/tags" Target="../tags/tag210.xml"/><Relationship Id="rId11" Type="http://schemas.openxmlformats.org/officeDocument/2006/relationships/tags" Target="../tags/tag209.xml"/><Relationship Id="rId10" Type="http://schemas.openxmlformats.org/officeDocument/2006/relationships/tags" Target="../tags/tag208.xml"/><Relationship Id="rId1" Type="http://schemas.openxmlformats.org/officeDocument/2006/relationships/tags" Target="../tags/tag19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tags" Target="../tags/tag220.xml"/><Relationship Id="rId7" Type="http://schemas.openxmlformats.org/officeDocument/2006/relationships/tags" Target="../tags/tag219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226.xml"/><Relationship Id="rId13" Type="http://schemas.openxmlformats.org/officeDocument/2006/relationships/tags" Target="../tags/tag225.xml"/><Relationship Id="rId12" Type="http://schemas.openxmlformats.org/officeDocument/2006/relationships/tags" Target="../tags/tag224.xml"/><Relationship Id="rId11" Type="http://schemas.openxmlformats.org/officeDocument/2006/relationships/tags" Target="../tags/tag223.xml"/><Relationship Id="rId10" Type="http://schemas.openxmlformats.org/officeDocument/2006/relationships/tags" Target="../tags/tag222.xml"/><Relationship Id="rId1" Type="http://schemas.openxmlformats.org/officeDocument/2006/relationships/tags" Target="../tags/tag21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22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44.xml"/><Relationship Id="rId8" Type="http://schemas.openxmlformats.org/officeDocument/2006/relationships/tags" Target="../tags/tag243.xml"/><Relationship Id="rId7" Type="http://schemas.openxmlformats.org/officeDocument/2006/relationships/tags" Target="../tags/tag242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23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tags" Target="../tags/tag251.xml"/><Relationship Id="rId7" Type="http://schemas.openxmlformats.org/officeDocument/2006/relationships/tags" Target="../tags/tag250.xml"/><Relationship Id="rId6" Type="http://schemas.openxmlformats.org/officeDocument/2006/relationships/image" Target="../media/image6.jpeg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255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tags" Target="../tags/tag2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64.xml"/><Relationship Id="rId8" Type="http://schemas.openxmlformats.org/officeDocument/2006/relationships/tags" Target="../tags/tag263.xml"/><Relationship Id="rId7" Type="http://schemas.openxmlformats.org/officeDocument/2006/relationships/tags" Target="../tags/tag262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image" Target="../media/image7.jpeg"/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25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72.xml"/><Relationship Id="rId8" Type="http://schemas.openxmlformats.org/officeDocument/2006/relationships/tags" Target="../tags/tag271.xml"/><Relationship Id="rId7" Type="http://schemas.openxmlformats.org/officeDocument/2006/relationships/tags" Target="../tags/tag270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image" Target="../media/image8.jpeg"/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26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1.xml"/><Relationship Id="rId3" Type="http://schemas.openxmlformats.org/officeDocument/2006/relationships/image" Target="../media/image1.png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76.xml"/><Relationship Id="rId4" Type="http://schemas.openxmlformats.org/officeDocument/2006/relationships/image" Target="../media/image9.jpeg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tags" Target="../tags/tag273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281.xml"/><Relationship Id="rId5" Type="http://schemas.openxmlformats.org/officeDocument/2006/relationships/image" Target="../media/image10.jpeg"/><Relationship Id="rId4" Type="http://schemas.openxmlformats.org/officeDocument/2006/relationships/tags" Target="../tags/tag280.xml"/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tags" Target="../tags/tag277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85.xml"/><Relationship Id="rId4" Type="http://schemas.openxmlformats.org/officeDocument/2006/relationships/image" Target="../media/image11.png"/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tags" Target="../tags/tag282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tags" Target="../tags/tag28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96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42.xml"/><Relationship Id="rId6" Type="http://schemas.openxmlformats.org/officeDocument/2006/relationships/image" Target="../media/image3.jpeg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150.xml"/><Relationship Id="rId1" Type="http://schemas.openxmlformats.org/officeDocument/2006/relationships/tags" Target="../tags/tag1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4" Type="http://schemas.openxmlformats.org/officeDocument/2006/relationships/slideLayout" Target="../slideLayouts/slideLayout12.xml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tags" Target="../tags/tag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>
            <p:custDataLst>
              <p:tags r:id="rId1"/>
            </p:custDataLst>
          </p:nvPr>
        </p:nvSpPr>
        <p:spPr>
          <a:xfrm>
            <a:off x="8803640" y="-1893570"/>
            <a:ext cx="4130675" cy="4130675"/>
          </a:xfrm>
          <a:prstGeom prst="ellipse">
            <a:avLst/>
          </a:prstGeom>
          <a:gradFill>
            <a:gsLst>
              <a:gs pos="100000">
                <a:srgbClr val="EAEEF4">
                  <a:alpha val="0"/>
                </a:srgbClr>
              </a:gs>
              <a:gs pos="78000">
                <a:srgbClr val="AFCEFA">
                  <a:alpha val="0"/>
                </a:srgbClr>
              </a:gs>
              <a:gs pos="0">
                <a:srgbClr val="4B82F8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仿宋" panose="02010609060101010101" charset="-122"/>
              <a:cs typeface="+mn-cs"/>
            </a:endParaRPr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803640" y="2018665"/>
            <a:ext cx="1704340" cy="170434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9525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仿宋" panose="02010609060101010101" charset="-122"/>
              <a:cs typeface="+mn-cs"/>
            </a:endParaRPr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4399280" y="-1949450"/>
            <a:ext cx="5787390" cy="578739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仿宋" panose="02010609060101010101" charset="-122"/>
              <a:cs typeface="+mn-cs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9116060" y="2810510"/>
            <a:ext cx="4584700" cy="4584700"/>
          </a:xfrm>
          <a:prstGeom prst="ellipse">
            <a:avLst/>
          </a:prstGeom>
          <a:gradFill>
            <a:gsLst>
              <a:gs pos="100000">
                <a:srgbClr val="EAEEF4"/>
              </a:gs>
              <a:gs pos="53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仿宋" panose="02010609060101010101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73860" y="1085215"/>
            <a:ext cx="9862820" cy="1151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B86FC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ChatGPT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B86FC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与数理逻辑初步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4B86FC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52600" y="2510790"/>
            <a:ext cx="2646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哲学导论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1553845" y="6034405"/>
            <a:ext cx="3002280" cy="300228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仿宋" panose="02010609060101010101" charset="-122"/>
              <a:cs typeface="+mn-cs"/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1757680" y="4503420"/>
            <a:ext cx="67240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</a:rPr>
              <a:t>授课对象：</a:t>
            </a:r>
            <a:r>
              <a:rPr lang="zh-CN" altLang="en-US" sz="2400" b="1" spc="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社会学一年级必修、全校选修</a:t>
            </a:r>
            <a:endParaRPr lang="zh-CN" altLang="en-US" sz="2400" b="1" spc="2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2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spc="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课程设计序号：</a:t>
            </a:r>
            <a:r>
              <a:rPr lang="en-US" altLang="zh-CN" sz="2400" b="1" spc="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09</a:t>
            </a:r>
            <a:endParaRPr kumimoji="0" lang="zh-CN" altLang="en-US" sz="2400" b="1" i="0" u="none" strike="noStrike" kern="1200" cap="none" spc="2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2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2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n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922780" y="3785235"/>
            <a:ext cx="1738630" cy="0"/>
          </a:xfrm>
          <a:prstGeom prst="line">
            <a:avLst/>
          </a:prstGeom>
          <a:ln w="25400">
            <a:solidFill>
              <a:srgbClr val="4B82F8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椭圆 20"/>
          <p:cNvSpPr/>
          <p:nvPr>
            <p:custDataLst>
              <p:tags r:id="rId7"/>
            </p:custDataLst>
          </p:nvPr>
        </p:nvSpPr>
        <p:spPr>
          <a:xfrm>
            <a:off x="-1259205" y="2237105"/>
            <a:ext cx="2382520" cy="23825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11557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仿宋" panose="02010609060101010101" charset="-122"/>
              <a:cs typeface="+mn-cs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76231" y="1084004"/>
            <a:ext cx="9869170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82F8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p→q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82F8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（蕴涵）的真值是如何得出的？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82F8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376231" y="1864419"/>
            <a:ext cx="6380286" cy="2348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err="1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p→q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： 如果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（存在）则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q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（存在）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设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为：张三见今天下雨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设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q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为：张三不出门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则</a:t>
            </a:r>
            <a:r>
              <a:rPr lang="en-US" altLang="zh-CN" sz="2400" b="1" dirty="0" err="1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p→q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可读作：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如果张三见今天下雨，则张三不出门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（无矛盾）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微软雅黑" panose="020B0503020204020204" pitchFamily="34" charset="-122"/>
              </a:rPr>
              <a:t>张三见今天下雨，张三不出门（当前真假值）</a:t>
            </a:r>
            <a:endParaRPr lang="zh-CN" altLang="en-US" sz="2400" b="1" dirty="0">
              <a:solidFill>
                <a:srgbClr val="FF0000"/>
              </a:solidFill>
              <a:latin typeface="+mj-ea"/>
              <a:ea typeface="+mj-ea"/>
              <a:cs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376231" y="4212649"/>
          <a:ext cx="5960745" cy="234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915"/>
                <a:gridCol w="1986915"/>
                <a:gridCol w="1986915"/>
              </a:tblGrid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p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q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仿宋" panose="02010609060101010101" charset="-122"/>
                          <a:sym typeface="+mn-ea"/>
                        </a:rPr>
                        <a:t>p→q</a:t>
                      </a:r>
                      <a:endParaRPr lang="en-US" altLang="zh-CN" sz="1800">
                        <a:solidFill>
                          <a:schemeClr val="bg1"/>
                        </a:solidFill>
                        <a:latin typeface="Times New Roman" panose="02020603050405020304" charset="0"/>
                        <a:ea typeface="汉仪中宋简" panose="02010600000101010101" charset="-122"/>
                        <a:cs typeface="仿宋" panose="02010609060101010101" charset="-122"/>
                        <a:sym typeface="+mn-ea"/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4076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 dirty="0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矩形 19"/>
          <p:cNvSpPr/>
          <p:nvPr>
            <p:custDataLst>
              <p:tags r:id="rId3"/>
            </p:custDataLst>
          </p:nvPr>
        </p:nvSpPr>
        <p:spPr>
          <a:xfrm>
            <a:off x="6978896" y="1860609"/>
            <a:ext cx="4652010" cy="45974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椭圆 20"/>
          <p:cNvSpPr/>
          <p:nvPr>
            <p:custDataLst>
              <p:tags r:id="rId4"/>
            </p:custDataLst>
          </p:nvPr>
        </p:nvSpPr>
        <p:spPr>
          <a:xfrm>
            <a:off x="7655171" y="2179379"/>
            <a:ext cx="3456305" cy="36004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椭圆 25"/>
          <p:cNvSpPr/>
          <p:nvPr>
            <p:custDataLst>
              <p:tags r:id="rId5"/>
            </p:custDataLst>
          </p:nvPr>
        </p:nvSpPr>
        <p:spPr>
          <a:xfrm>
            <a:off x="9438886" y="3150929"/>
            <a:ext cx="1511935" cy="16560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文本框 26"/>
          <p:cNvSpPr txBox="1"/>
          <p:nvPr>
            <p:custDataLst>
              <p:tags r:id="rId6"/>
            </p:custDataLst>
          </p:nvPr>
        </p:nvSpPr>
        <p:spPr>
          <a:xfrm>
            <a:off x="7946636" y="3150929"/>
            <a:ext cx="10179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>
                <a:solidFill>
                  <a:schemeClr val="bg1"/>
                </a:solidFill>
                <a:latin typeface="Times New Roman" panose="02020603050405020304" charset="0"/>
                <a:ea typeface="汉仪中宋简" panose="02010600000101010101" charset="-122"/>
              </a:rPr>
              <a:t>q</a:t>
            </a:r>
            <a:endParaRPr lang="en-US" altLang="zh-CN" sz="6600">
              <a:solidFill>
                <a:schemeClr val="bg1"/>
              </a:solidFill>
              <a:latin typeface="Times New Roman" panose="02020603050405020304" charset="0"/>
              <a:ea typeface="汉仪中宋简" panose="02010600000101010101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7"/>
            </p:custDataLst>
          </p:nvPr>
        </p:nvSpPr>
        <p:spPr>
          <a:xfrm>
            <a:off x="9931011" y="3625909"/>
            <a:ext cx="527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latin typeface="Times New Roman" panose="02020603050405020304" charset="0"/>
                <a:ea typeface="汉仪中宋简" panose="02010600000101010101" charset="-122"/>
              </a:rPr>
              <a:t>p</a:t>
            </a:r>
            <a:endParaRPr lang="en-US" altLang="zh-CN" sz="4000">
              <a:solidFill>
                <a:schemeClr val="bg1"/>
              </a:solidFill>
              <a:latin typeface="Times New Roman" panose="02020603050405020304" charset="0"/>
              <a:ea typeface="汉仪中宋简" panose="02010600000101010101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7294491" y="2093019"/>
            <a:ext cx="7512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Times New Roman" panose="02020603050405020304" charset="0"/>
                <a:ea typeface="汉仪中宋简" panose="02010600000101010101" charset="-122"/>
              </a:rPr>
              <a:t>S</a:t>
            </a:r>
            <a:endParaRPr lang="en-US" altLang="zh-CN" sz="6000" dirty="0">
              <a:solidFill>
                <a:schemeClr val="bg1"/>
              </a:solidFill>
              <a:latin typeface="Times New Roman" panose="02020603050405020304" charset="0"/>
              <a:ea typeface="汉仪中宋简" panose="0201060000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248086" y="5078154"/>
            <a:ext cx="4351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同侧圆角矩形 4"/>
          <p:cNvSpPr/>
          <p:nvPr>
            <p:custDataLst>
              <p:tags r:id="rId9"/>
            </p:custDataLst>
          </p:nvPr>
        </p:nvSpPr>
        <p:spPr>
          <a:xfrm>
            <a:off x="419163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、真值表与永真式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8" name="同侧圆角矩形 7"/>
          <p:cNvSpPr/>
          <p:nvPr>
            <p:custDataLst>
              <p:tags r:id="rId10"/>
            </p:custDataLst>
          </p:nvPr>
        </p:nvSpPr>
        <p:spPr>
          <a:xfrm>
            <a:off x="815022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、语言游戏：现实世界的生长性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13" name="同侧圆角矩形 12"/>
          <p:cNvSpPr/>
          <p:nvPr>
            <p:custDataLst>
              <p:tags r:id="rId11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、数理逻辑语言体系的建构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2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仿宋" panose="02010609060101010101" charset="-122"/>
              <a:cs typeface="+mn-cs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76231" y="1084004"/>
            <a:ext cx="9869170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82F8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p→q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82F8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（蕴涵）的真值是如何得出的？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82F8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375920" y="1864360"/>
            <a:ext cx="6380480" cy="2348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err="1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p→q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： 如果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（存在）则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q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（存在）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设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为：张三见今天下雨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设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q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为：张三不出门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则</a:t>
            </a:r>
            <a:r>
              <a:rPr lang="en-US" altLang="zh-CN" sz="2400" b="1" dirty="0" err="1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p→q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可读作：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如果张三见今天下雨，则张三不出门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（无矛盾）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376231" y="4212649"/>
          <a:ext cx="5960745" cy="234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915"/>
                <a:gridCol w="1986915"/>
                <a:gridCol w="1986915"/>
              </a:tblGrid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p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q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仿宋" panose="02010609060101010101" charset="-122"/>
                          <a:sym typeface="+mn-ea"/>
                        </a:rPr>
                        <a:t>p→q</a:t>
                      </a:r>
                      <a:endParaRPr lang="en-US" altLang="zh-CN" sz="1800">
                        <a:solidFill>
                          <a:schemeClr val="bg1"/>
                        </a:solidFill>
                        <a:latin typeface="Times New Roman" panose="02020603050405020304" charset="0"/>
                        <a:ea typeface="汉仪中宋简" panose="02010600000101010101" charset="-122"/>
                        <a:cs typeface="仿宋" panose="02010609060101010101" charset="-122"/>
                        <a:sym typeface="+mn-ea"/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4076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 dirty="0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矩形 19"/>
          <p:cNvSpPr/>
          <p:nvPr>
            <p:custDataLst>
              <p:tags r:id="rId3"/>
            </p:custDataLst>
          </p:nvPr>
        </p:nvSpPr>
        <p:spPr>
          <a:xfrm>
            <a:off x="6978896" y="1860609"/>
            <a:ext cx="4652010" cy="45974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椭圆 20"/>
          <p:cNvSpPr/>
          <p:nvPr>
            <p:custDataLst>
              <p:tags r:id="rId4"/>
            </p:custDataLst>
          </p:nvPr>
        </p:nvSpPr>
        <p:spPr>
          <a:xfrm>
            <a:off x="7655171" y="2179379"/>
            <a:ext cx="3456305" cy="3600450"/>
          </a:xfrm>
          <a:prstGeom prst="ellipse">
            <a:avLst/>
          </a:prstGeom>
          <a:solidFill>
            <a:srgbClr val="7DDFD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椭圆 25"/>
          <p:cNvSpPr/>
          <p:nvPr>
            <p:custDataLst>
              <p:tags r:id="rId5"/>
            </p:custDataLst>
          </p:nvPr>
        </p:nvSpPr>
        <p:spPr>
          <a:xfrm>
            <a:off x="9438886" y="3150929"/>
            <a:ext cx="1511935" cy="165608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文本框 26"/>
          <p:cNvSpPr txBox="1"/>
          <p:nvPr>
            <p:custDataLst>
              <p:tags r:id="rId6"/>
            </p:custDataLst>
          </p:nvPr>
        </p:nvSpPr>
        <p:spPr>
          <a:xfrm>
            <a:off x="7946636" y="3150929"/>
            <a:ext cx="10179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>
                <a:solidFill>
                  <a:schemeClr val="bg1"/>
                </a:solidFill>
                <a:latin typeface="Times New Roman" panose="02020603050405020304" charset="0"/>
                <a:ea typeface="汉仪中宋简" panose="02010600000101010101" charset="-122"/>
              </a:rPr>
              <a:t>q</a:t>
            </a:r>
            <a:endParaRPr lang="en-US" altLang="zh-CN" sz="6600">
              <a:solidFill>
                <a:schemeClr val="bg1"/>
              </a:solidFill>
              <a:latin typeface="Times New Roman" panose="02020603050405020304" charset="0"/>
              <a:ea typeface="汉仪中宋简" panose="02010600000101010101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7"/>
            </p:custDataLst>
          </p:nvPr>
        </p:nvSpPr>
        <p:spPr>
          <a:xfrm>
            <a:off x="9931011" y="3625909"/>
            <a:ext cx="527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latin typeface="Times New Roman" panose="02020603050405020304" charset="0"/>
                <a:ea typeface="汉仪中宋简" panose="02010600000101010101" charset="-122"/>
              </a:rPr>
              <a:t>p</a:t>
            </a:r>
            <a:endParaRPr lang="en-US" altLang="zh-CN" sz="4000">
              <a:solidFill>
                <a:schemeClr val="bg1"/>
              </a:solidFill>
              <a:latin typeface="Times New Roman" panose="02020603050405020304" charset="0"/>
              <a:ea typeface="汉仪中宋简" panose="02010600000101010101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7294491" y="2093019"/>
            <a:ext cx="7512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Times New Roman" panose="02020603050405020304" charset="0"/>
                <a:ea typeface="汉仪中宋简" panose="02010600000101010101" charset="-122"/>
              </a:rPr>
              <a:t>S</a:t>
            </a:r>
            <a:endParaRPr lang="en-US" altLang="zh-CN" sz="6000" dirty="0">
              <a:solidFill>
                <a:schemeClr val="bg1"/>
              </a:solidFill>
              <a:latin typeface="Times New Roman" panose="02020603050405020304" charset="0"/>
              <a:ea typeface="汉仪中宋简" panose="0201060000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248086" y="5522654"/>
            <a:ext cx="4351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同侧圆角矩形 4"/>
          <p:cNvSpPr/>
          <p:nvPr>
            <p:custDataLst>
              <p:tags r:id="rId9"/>
            </p:custDataLst>
          </p:nvPr>
        </p:nvSpPr>
        <p:spPr>
          <a:xfrm>
            <a:off x="419163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、真值表与永真式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8" name="同侧圆角矩形 7"/>
          <p:cNvSpPr/>
          <p:nvPr>
            <p:custDataLst>
              <p:tags r:id="rId10"/>
            </p:custDataLst>
          </p:nvPr>
        </p:nvSpPr>
        <p:spPr>
          <a:xfrm>
            <a:off x="815022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、语言游戏：现实世界的生长性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13" name="同侧圆角矩形 12"/>
          <p:cNvSpPr/>
          <p:nvPr>
            <p:custDataLst>
              <p:tags r:id="rId11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、数理逻辑语言体系的建构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2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仿宋" panose="02010609060101010101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6085" y="3743960"/>
            <a:ext cx="6553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张三未见今天下雨，张三不出门（当前真假值）</a:t>
            </a:r>
            <a:endParaRPr lang="zh-CN" altLang="en-US" sz="2400" b="1" dirty="0">
              <a:solidFill>
                <a:srgbClr val="FF0000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76231" y="1084004"/>
            <a:ext cx="9869170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82F8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p→q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82F8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（蕴涵）的真值是如何得出的？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82F8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376231" y="1864419"/>
            <a:ext cx="6380286" cy="2348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err="1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p→q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： 如果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（存在）则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q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（存在）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设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为：张三见今天下雨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设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q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为：张三不出门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则</a:t>
            </a:r>
            <a:r>
              <a:rPr lang="en-US" altLang="zh-CN" sz="2400" b="1" dirty="0" err="1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p→q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可读作：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如果张三见今天下雨，则张三不出门</a:t>
            </a:r>
            <a:r>
              <a:rPr lang="zh-CN" altLang="en-US" sz="2400" b="1" u="sng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  <a:cs typeface="微软雅黑" panose="020B0503020204020204" pitchFamily="34" charset="-122"/>
              </a:rPr>
              <a:t>（矛盾）</a:t>
            </a:r>
            <a:endParaRPr lang="zh-CN" altLang="en-US" sz="2400" b="1" u="sng" dirty="0">
              <a:solidFill>
                <a:srgbClr val="FF0000"/>
              </a:solidFill>
              <a:highlight>
                <a:srgbClr val="FFFF00"/>
              </a:highlight>
              <a:latin typeface="+mj-ea"/>
              <a:ea typeface="+mj-ea"/>
              <a:cs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376231" y="4212649"/>
          <a:ext cx="5960745" cy="234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915"/>
                <a:gridCol w="1986915"/>
                <a:gridCol w="1986915"/>
              </a:tblGrid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p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q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仿宋" panose="02010609060101010101" charset="-122"/>
                          <a:sym typeface="+mn-ea"/>
                        </a:rPr>
                        <a:t>p→q</a:t>
                      </a:r>
                      <a:endParaRPr lang="en-US" altLang="zh-CN" sz="1800">
                        <a:solidFill>
                          <a:schemeClr val="bg1"/>
                        </a:solidFill>
                        <a:latin typeface="Times New Roman" panose="02020603050405020304" charset="0"/>
                        <a:ea typeface="汉仪中宋简" panose="02010600000101010101" charset="-122"/>
                        <a:cs typeface="仿宋" panose="02010609060101010101" charset="-122"/>
                        <a:sym typeface="+mn-ea"/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4076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 dirty="0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直接连接符 4"/>
          <p:cNvCxnSpPr/>
          <p:nvPr/>
        </p:nvCxnSpPr>
        <p:spPr>
          <a:xfrm>
            <a:off x="1248086" y="6007794"/>
            <a:ext cx="4351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矩形 19"/>
          <p:cNvSpPr/>
          <p:nvPr>
            <p:custDataLst>
              <p:tags r:id="rId3"/>
            </p:custDataLst>
          </p:nvPr>
        </p:nvSpPr>
        <p:spPr>
          <a:xfrm>
            <a:off x="6978896" y="1860609"/>
            <a:ext cx="4652010" cy="4597400"/>
          </a:xfrm>
          <a:prstGeom prst="rect">
            <a:avLst/>
          </a:prstGeom>
          <a:solidFill>
            <a:srgbClr val="4B82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椭圆 20"/>
          <p:cNvSpPr/>
          <p:nvPr>
            <p:custDataLst>
              <p:tags r:id="rId4"/>
            </p:custDataLst>
          </p:nvPr>
        </p:nvSpPr>
        <p:spPr>
          <a:xfrm>
            <a:off x="7655171" y="2179379"/>
            <a:ext cx="3456305" cy="360045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椭圆 25"/>
          <p:cNvSpPr/>
          <p:nvPr>
            <p:custDataLst>
              <p:tags r:id="rId5"/>
            </p:custDataLst>
          </p:nvPr>
        </p:nvSpPr>
        <p:spPr>
          <a:xfrm>
            <a:off x="9438886" y="3150929"/>
            <a:ext cx="1511935" cy="16560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文本框 26"/>
          <p:cNvSpPr txBox="1"/>
          <p:nvPr>
            <p:custDataLst>
              <p:tags r:id="rId6"/>
            </p:custDataLst>
          </p:nvPr>
        </p:nvSpPr>
        <p:spPr>
          <a:xfrm>
            <a:off x="7946636" y="3150929"/>
            <a:ext cx="10179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>
                <a:solidFill>
                  <a:schemeClr val="bg1"/>
                </a:solidFill>
                <a:latin typeface="Times New Roman" panose="02020603050405020304" charset="0"/>
                <a:ea typeface="汉仪中宋简" panose="02010600000101010101" charset="-122"/>
              </a:rPr>
              <a:t>q</a:t>
            </a:r>
            <a:endParaRPr lang="en-US" altLang="zh-CN" sz="6600">
              <a:solidFill>
                <a:schemeClr val="bg1"/>
              </a:solidFill>
              <a:latin typeface="Times New Roman" panose="02020603050405020304" charset="0"/>
              <a:ea typeface="汉仪中宋简" panose="02010600000101010101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7"/>
            </p:custDataLst>
          </p:nvPr>
        </p:nvSpPr>
        <p:spPr>
          <a:xfrm>
            <a:off x="9931011" y="3625909"/>
            <a:ext cx="527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latin typeface="Times New Roman" panose="02020603050405020304" charset="0"/>
                <a:ea typeface="汉仪中宋简" panose="02010600000101010101" charset="-122"/>
              </a:rPr>
              <a:t>p</a:t>
            </a:r>
            <a:endParaRPr lang="en-US" altLang="zh-CN" sz="4000">
              <a:solidFill>
                <a:schemeClr val="bg1"/>
              </a:solidFill>
              <a:latin typeface="Times New Roman" panose="02020603050405020304" charset="0"/>
              <a:ea typeface="汉仪中宋简" panose="02010600000101010101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7294491" y="2093019"/>
            <a:ext cx="7512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Times New Roman" panose="02020603050405020304" charset="0"/>
                <a:ea typeface="汉仪中宋简" panose="02010600000101010101" charset="-122"/>
              </a:rPr>
              <a:t>S</a:t>
            </a:r>
            <a:endParaRPr lang="en-US" altLang="zh-CN" sz="6000" dirty="0">
              <a:solidFill>
                <a:schemeClr val="bg1"/>
              </a:solidFill>
              <a:latin typeface="Times New Roman" panose="02020603050405020304" charset="0"/>
              <a:ea typeface="汉仪中宋简" panose="02010600000101010101" charset="-122"/>
            </a:endParaRPr>
          </a:p>
        </p:txBody>
      </p:sp>
      <p:sp>
        <p:nvSpPr>
          <p:cNvPr id="8" name="同侧圆角矩形 7"/>
          <p:cNvSpPr/>
          <p:nvPr>
            <p:custDataLst>
              <p:tags r:id="rId9"/>
            </p:custDataLst>
          </p:nvPr>
        </p:nvSpPr>
        <p:spPr>
          <a:xfrm>
            <a:off x="419163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、真值表与永真式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9" name="同侧圆角矩形 8"/>
          <p:cNvSpPr/>
          <p:nvPr>
            <p:custDataLst>
              <p:tags r:id="rId10"/>
            </p:custDataLst>
          </p:nvPr>
        </p:nvSpPr>
        <p:spPr>
          <a:xfrm>
            <a:off x="815022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、语言游戏：现实世界的生长性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13" name="同侧圆角矩形 12"/>
          <p:cNvSpPr/>
          <p:nvPr>
            <p:custDataLst>
              <p:tags r:id="rId11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、数理逻辑语言体系的建构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2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仿宋" panose="02010609060101010101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426085" y="3743960"/>
            <a:ext cx="6553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张三见今天下雨，张三出门了（当前真假值）</a:t>
            </a:r>
            <a:endParaRPr lang="zh-CN" altLang="en-US" sz="2400" b="1" dirty="0">
              <a:solidFill>
                <a:srgbClr val="FF0000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76231" y="1084004"/>
            <a:ext cx="9869170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82F8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p→q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82F8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（蕴涵）的真值是如何得出的？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82F8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376231" y="1864419"/>
            <a:ext cx="6380286" cy="2348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err="1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p→q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： 如果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（存在）则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q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（存在）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设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为：张三见今天下雨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设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q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为：张三不出门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则</a:t>
            </a:r>
            <a:r>
              <a:rPr lang="en-US" altLang="zh-CN" sz="2400" b="1" dirty="0" err="1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p→q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可读作：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如果张三见今天下雨，则张三不出门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（无矛盾）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376231" y="4212649"/>
          <a:ext cx="5960745" cy="234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915"/>
                <a:gridCol w="1986915"/>
                <a:gridCol w="1986915"/>
              </a:tblGrid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p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q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仿宋" panose="02010609060101010101" charset="-122"/>
                          <a:sym typeface="+mn-ea"/>
                        </a:rPr>
                        <a:t>p→q</a:t>
                      </a:r>
                      <a:endParaRPr lang="en-US" altLang="zh-CN" sz="1800">
                        <a:solidFill>
                          <a:schemeClr val="bg1"/>
                        </a:solidFill>
                        <a:latin typeface="Times New Roman" panose="02020603050405020304" charset="0"/>
                        <a:ea typeface="汉仪中宋简" panose="02010600000101010101" charset="-122"/>
                        <a:cs typeface="仿宋" panose="02010609060101010101" charset="-122"/>
                        <a:sym typeface="+mn-ea"/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4076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 dirty="0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直接连接符 7"/>
          <p:cNvCxnSpPr/>
          <p:nvPr/>
        </p:nvCxnSpPr>
        <p:spPr>
          <a:xfrm>
            <a:off x="1180776" y="6458009"/>
            <a:ext cx="4351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矩形 19"/>
          <p:cNvSpPr/>
          <p:nvPr>
            <p:custDataLst>
              <p:tags r:id="rId3"/>
            </p:custDataLst>
          </p:nvPr>
        </p:nvSpPr>
        <p:spPr>
          <a:xfrm>
            <a:off x="6978896" y="1860609"/>
            <a:ext cx="4652010" cy="4597400"/>
          </a:xfrm>
          <a:prstGeom prst="rect">
            <a:avLst/>
          </a:prstGeom>
          <a:solidFill>
            <a:srgbClr val="4B82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椭圆 20"/>
          <p:cNvSpPr/>
          <p:nvPr>
            <p:custDataLst>
              <p:tags r:id="rId4"/>
            </p:custDataLst>
          </p:nvPr>
        </p:nvSpPr>
        <p:spPr>
          <a:xfrm>
            <a:off x="7655171" y="2179379"/>
            <a:ext cx="3456305" cy="360045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椭圆 25"/>
          <p:cNvSpPr/>
          <p:nvPr>
            <p:custDataLst>
              <p:tags r:id="rId5"/>
            </p:custDataLst>
          </p:nvPr>
        </p:nvSpPr>
        <p:spPr>
          <a:xfrm>
            <a:off x="9438886" y="3150929"/>
            <a:ext cx="1511935" cy="165608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文本框 26"/>
          <p:cNvSpPr txBox="1"/>
          <p:nvPr>
            <p:custDataLst>
              <p:tags r:id="rId6"/>
            </p:custDataLst>
          </p:nvPr>
        </p:nvSpPr>
        <p:spPr>
          <a:xfrm>
            <a:off x="7946636" y="3150929"/>
            <a:ext cx="10179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>
                <a:solidFill>
                  <a:schemeClr val="bg1"/>
                </a:solidFill>
                <a:latin typeface="Times New Roman" panose="02020603050405020304" charset="0"/>
                <a:ea typeface="汉仪中宋简" panose="02010600000101010101" charset="-122"/>
              </a:rPr>
              <a:t>q</a:t>
            </a:r>
            <a:endParaRPr lang="en-US" altLang="zh-CN" sz="6600">
              <a:solidFill>
                <a:schemeClr val="bg1"/>
              </a:solidFill>
              <a:latin typeface="Times New Roman" panose="02020603050405020304" charset="0"/>
              <a:ea typeface="汉仪中宋简" panose="02010600000101010101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7"/>
            </p:custDataLst>
          </p:nvPr>
        </p:nvSpPr>
        <p:spPr>
          <a:xfrm>
            <a:off x="9931011" y="3625909"/>
            <a:ext cx="527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latin typeface="Times New Roman" panose="02020603050405020304" charset="0"/>
                <a:ea typeface="汉仪中宋简" panose="02010600000101010101" charset="-122"/>
              </a:rPr>
              <a:t>p</a:t>
            </a:r>
            <a:endParaRPr lang="en-US" altLang="zh-CN" sz="4000">
              <a:solidFill>
                <a:schemeClr val="bg1"/>
              </a:solidFill>
              <a:latin typeface="Times New Roman" panose="02020603050405020304" charset="0"/>
              <a:ea typeface="汉仪中宋简" panose="02010600000101010101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7294491" y="2093019"/>
            <a:ext cx="7512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Times New Roman" panose="02020603050405020304" charset="0"/>
                <a:ea typeface="汉仪中宋简" panose="02010600000101010101" charset="-122"/>
              </a:rPr>
              <a:t>S</a:t>
            </a:r>
            <a:endParaRPr lang="en-US" altLang="zh-CN" sz="6000" dirty="0">
              <a:solidFill>
                <a:schemeClr val="bg1"/>
              </a:solidFill>
              <a:latin typeface="Times New Roman" panose="02020603050405020304" charset="0"/>
              <a:ea typeface="汉仪中宋简" panose="02010600000101010101" charset="-122"/>
            </a:endParaRPr>
          </a:p>
        </p:txBody>
      </p:sp>
      <p:sp>
        <p:nvSpPr>
          <p:cNvPr id="5" name="同侧圆角矩形 4"/>
          <p:cNvSpPr/>
          <p:nvPr>
            <p:custDataLst>
              <p:tags r:id="rId9"/>
            </p:custDataLst>
          </p:nvPr>
        </p:nvSpPr>
        <p:spPr>
          <a:xfrm>
            <a:off x="419163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、真值表与永真式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9" name="同侧圆角矩形 8"/>
          <p:cNvSpPr/>
          <p:nvPr>
            <p:custDataLst>
              <p:tags r:id="rId10"/>
            </p:custDataLst>
          </p:nvPr>
        </p:nvSpPr>
        <p:spPr>
          <a:xfrm>
            <a:off x="815022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、语言游戏：现实世界的生长性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13" name="同侧圆角矩形 12"/>
          <p:cNvSpPr/>
          <p:nvPr>
            <p:custDataLst>
              <p:tags r:id="rId11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、数理逻辑语言体系的建构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2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仿宋" panose="02010609060101010101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426085" y="3743960"/>
            <a:ext cx="6553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张三未见今天下雨，张三出门了（当前真假值）</a:t>
            </a:r>
            <a:endParaRPr lang="zh-CN" altLang="en-US" sz="2400" b="1" dirty="0">
              <a:solidFill>
                <a:srgbClr val="FF0000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32416" y="1255077"/>
            <a:ext cx="9869170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ctr">
              <a:lnSpc>
                <a:spcPct val="90000"/>
              </a:lnSpc>
              <a:buClrTx/>
              <a:buSzTx/>
              <a:buFontTx/>
            </a:pPr>
            <a:r>
              <a:rPr lang="en-US" altLang="zh-CN" sz="3200" b="1" dirty="0">
                <a:solidFill>
                  <a:schemeClr val="accent1"/>
                </a:solidFill>
                <a:latin typeface="+mj-ea"/>
                <a:ea typeface="+mj-ea"/>
                <a:cs typeface="仿宋" panose="02010609060101010101" charset="-122"/>
                <a:sym typeface="+mn-ea"/>
              </a:rPr>
              <a:t>      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  <a:cs typeface="仿宋" panose="02010609060101010101" charset="-122"/>
                <a:sym typeface="+mn-ea"/>
              </a:rPr>
              <a:t>∧、∨与↔符号的真值表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  <a:cs typeface="仿宋" panose="02010609060101010101" charset="-122"/>
              <a:sym typeface="+mn-ea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1924685" y="1927483"/>
          <a:ext cx="8217535" cy="315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050"/>
                <a:gridCol w="1786890"/>
                <a:gridCol w="1476375"/>
                <a:gridCol w="1476375"/>
                <a:gridCol w="1807845"/>
              </a:tblGrid>
              <a:tr h="4845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Times New Roman" panose="02020603050405020304" charset="0"/>
                          <a:ea typeface="汉仪中宋简" panose="02010600000101010101" charset="-122"/>
                        </a:rPr>
                        <a:t>p</a:t>
                      </a:r>
                      <a:endParaRPr lang="en-US" altLang="zh-CN" dirty="0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q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仿宋" panose="02010609060101010101" charset="-122"/>
                          <a:sym typeface="+mn-ea"/>
                        </a:rPr>
                        <a:t>p↔q</a:t>
                      </a:r>
                      <a:endParaRPr lang="en-US" altLang="zh-CN" sz="1800">
                        <a:solidFill>
                          <a:schemeClr val="bg1"/>
                        </a:solidFill>
                        <a:latin typeface="Times New Roman" panose="02020603050405020304" charset="0"/>
                        <a:ea typeface="汉仪中宋简" panose="02010600000101010101" charset="-122"/>
                        <a:cs typeface="仿宋" panose="02010609060101010101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仿宋" panose="02010609060101010101" charset="-122"/>
                          <a:sym typeface="+mn-ea"/>
                        </a:rPr>
                        <a:t>p∨q</a:t>
                      </a:r>
                      <a:endParaRPr lang="en-US" altLang="zh-CN" sz="1800">
                        <a:solidFill>
                          <a:schemeClr val="bg1"/>
                        </a:solidFill>
                        <a:latin typeface="Times New Roman" panose="02020603050405020304" charset="0"/>
                        <a:ea typeface="汉仪中宋简" panose="02010600000101010101" charset="-122"/>
                        <a:cs typeface="仿宋" panose="02010609060101010101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仿宋" panose="02010609060101010101" charset="-122"/>
                          <a:sym typeface="+mn-ea"/>
                        </a:rPr>
                        <a:t>p∧q</a:t>
                      </a:r>
                      <a:endParaRPr lang="en-US" altLang="zh-CN" sz="1800">
                        <a:solidFill>
                          <a:schemeClr val="bg1"/>
                        </a:solidFill>
                        <a:latin typeface="Times New Roman" panose="02020603050405020304" charset="0"/>
                        <a:ea typeface="汉仪中宋简" panose="02010600000101010101" charset="-122"/>
                        <a:cs typeface="仿宋" panose="02010609060101010101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  <a:cs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6299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6299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6299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6299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 dirty="0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椭圆 12"/>
          <p:cNvSpPr/>
          <p:nvPr/>
        </p:nvSpPr>
        <p:spPr>
          <a:xfrm>
            <a:off x="5863590" y="4494530"/>
            <a:ext cx="502285" cy="4171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95680" y="5190490"/>
            <a:ext cx="1033335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设</a:t>
            </a:r>
            <a:r>
              <a:rPr lang="en-US" altLang="zh-CN" sz="2000" b="1" dirty="0">
                <a:latin typeface="+mj-ea"/>
                <a:ea typeface="+mj-ea"/>
              </a:rPr>
              <a:t>p</a:t>
            </a:r>
            <a:r>
              <a:rPr lang="zh-CN" altLang="en-US" sz="2000" b="1" dirty="0">
                <a:latin typeface="+mj-ea"/>
                <a:ea typeface="+mj-ea"/>
              </a:rPr>
              <a:t>为：朱元璋，</a:t>
            </a:r>
            <a:r>
              <a:rPr lang="en-US" altLang="zh-CN" sz="2000" b="1" dirty="0">
                <a:latin typeface="+mj-ea"/>
                <a:ea typeface="+mj-ea"/>
              </a:rPr>
              <a:t>q</a:t>
            </a:r>
            <a:r>
              <a:rPr lang="zh-CN" altLang="en-US" sz="2000" b="1" dirty="0">
                <a:latin typeface="+mj-ea"/>
                <a:ea typeface="+mj-ea"/>
              </a:rPr>
              <a:t>为：明朝第一位皇帝</a:t>
            </a:r>
            <a:r>
              <a:rPr lang="en-US" altLang="zh-CN" sz="2000" b="1" dirty="0">
                <a:latin typeface="+mj-ea"/>
                <a:ea typeface="+mj-ea"/>
              </a:rPr>
              <a:t> </a:t>
            </a:r>
            <a:r>
              <a:rPr lang="zh-CN" altLang="en-US" sz="2000" b="1" dirty="0">
                <a:latin typeface="+mj-ea"/>
                <a:ea typeface="+mj-ea"/>
              </a:rPr>
              <a:t>，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则</a:t>
            </a:r>
            <a:r>
              <a:rPr lang="en-US" altLang="zh-CN" sz="2000" b="1" dirty="0" err="1">
                <a:solidFill>
                  <a:schemeClr val="tx1"/>
                </a:solidFill>
                <a:latin typeface="+mj-ea"/>
                <a:ea typeface="+mj-ea"/>
                <a:sym typeface="+mn-ea"/>
              </a:rPr>
              <a:t>p↔q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为：朱元璋当且仅当为明朝第一位皇帝。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  <a:sym typeface="+mn-ea"/>
            </a:endParaRPr>
          </a:p>
          <a:p>
            <a:endParaRPr lang="zh-CN" altLang="en-US" sz="20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当此人为：朱棣</a:t>
            </a:r>
            <a:r>
              <a:rPr lang="en-US" altLang="zh-CN" sz="20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(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非</a:t>
            </a:r>
            <a:r>
              <a:rPr lang="en-US" altLang="zh-CN" sz="20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p) 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，明朝第三位皇帝（非</a:t>
            </a:r>
            <a:r>
              <a:rPr lang="en-US" altLang="zh-CN" sz="20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q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），</a:t>
            </a:r>
            <a:r>
              <a:rPr lang="zh-CN" altLang="en-US" sz="2000" b="1" dirty="0">
                <a:solidFill>
                  <a:srgbClr val="4B82F8"/>
                </a:solidFill>
                <a:latin typeface="+mj-ea"/>
                <a:ea typeface="+mj-ea"/>
                <a:sym typeface="+mn-ea"/>
              </a:rPr>
              <a:t>这与</a:t>
            </a:r>
            <a:r>
              <a:rPr lang="en-US" altLang="zh-CN" sz="2000" b="1" dirty="0">
                <a:solidFill>
                  <a:srgbClr val="4B82F8"/>
                </a:solidFill>
                <a:latin typeface="+mj-ea"/>
                <a:ea typeface="+mj-ea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4B82F8"/>
                </a:solidFill>
                <a:latin typeface="+mj-ea"/>
                <a:ea typeface="+mj-ea"/>
                <a:sym typeface="+mn-ea"/>
              </a:rPr>
              <a:t>p↔q</a:t>
            </a:r>
            <a:r>
              <a:rPr lang="zh-CN" altLang="en-US" sz="2000" b="1" dirty="0">
                <a:solidFill>
                  <a:srgbClr val="4B82F8"/>
                </a:solidFill>
                <a:latin typeface="+mj-ea"/>
                <a:ea typeface="+mj-ea"/>
                <a:sym typeface="+mn-ea"/>
              </a:rPr>
              <a:t>为真并无矛盾。</a:t>
            </a:r>
            <a:endParaRPr lang="zh-CN" altLang="en-US" sz="2000" b="1" dirty="0">
              <a:solidFill>
                <a:srgbClr val="4B82F8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4" name="同侧圆角矩形 3"/>
          <p:cNvSpPr/>
          <p:nvPr>
            <p:custDataLst>
              <p:tags r:id="rId3"/>
            </p:custDataLst>
          </p:nvPr>
        </p:nvSpPr>
        <p:spPr>
          <a:xfrm>
            <a:off x="419163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、真值表与永真式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5" name="同侧圆角矩形 4"/>
          <p:cNvSpPr/>
          <p:nvPr>
            <p:custDataLst>
              <p:tags r:id="rId4"/>
            </p:custDataLst>
          </p:nvPr>
        </p:nvSpPr>
        <p:spPr>
          <a:xfrm>
            <a:off x="815022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、语言游戏：现实世界的生长性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8" name="同侧圆角矩形 7"/>
          <p:cNvSpPr/>
          <p:nvPr>
            <p:custDataLst>
              <p:tags r:id="rId5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、数理逻辑语言体系的建构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仿宋" panose="02010609060101010101" charset="-122"/>
              <a:cs typeface="+mn-cs"/>
            </a:endParaRPr>
          </a:p>
        </p:txBody>
      </p:sp>
      <p:cxnSp>
        <p:nvCxnSpPr>
          <p:cNvPr id="2" name="直接连接符 1"/>
          <p:cNvCxnSpPr/>
          <p:nvPr>
            <p:custDataLst>
              <p:tags r:id="rId7"/>
            </p:custDataLst>
          </p:nvPr>
        </p:nvCxnSpPr>
        <p:spPr>
          <a:xfrm>
            <a:off x="7949241" y="2680730"/>
            <a:ext cx="5080" cy="208978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8"/>
            </p:custDataLst>
          </p:nvPr>
        </p:nvCxnSpPr>
        <p:spPr>
          <a:xfrm>
            <a:off x="9537376" y="2680730"/>
            <a:ext cx="5080" cy="208978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573020" y="4826000"/>
            <a:ext cx="2125345" cy="120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75920" y="1246505"/>
            <a:ext cx="11519535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ctr">
              <a:lnSpc>
                <a:spcPct val="90000"/>
              </a:lnSpc>
              <a:buClrTx/>
              <a:buSzTx/>
              <a:buFontTx/>
            </a:pP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  <a:cs typeface="仿宋" panose="02010609060101010101" charset="-122"/>
              </a:rPr>
              <a:t>通向必然性与确定性：永真式（重言式）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  <a:cs typeface="仿宋" panose="02010609060101010101" charset="-122"/>
              <a:sym typeface="+mn-ea"/>
            </a:endParaRPr>
          </a:p>
        </p:txBody>
      </p:sp>
      <p:sp>
        <p:nvSpPr>
          <p:cNvPr id="3" name="矩形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524000" y="1917065"/>
            <a:ext cx="4608195" cy="4673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u="none" kern="1200" baseline="0">
                <a:solidFill>
                  <a:schemeClr val="bg1"/>
                </a:solidFill>
                <a:latin typeface="Microsoft Sans Serif" panose="020B0604020202020204" pitchFamily="2" charset="0"/>
                <a:ea typeface="Microsoft Sans Serif" panose="020B0604020202020204" pitchFamily="2" charset="0"/>
                <a:sym typeface="Microsoft Sans Serif" panose="020B0604020202020204" pitchFamily="2" charset="0"/>
              </a:defRPr>
            </a:lvl1pPr>
            <a:lvl2pPr marL="742950" lvl="1" indent="-285750">
              <a:defRPr sz="2400" kern="1200"/>
            </a:lvl2pPr>
            <a:lvl3pPr marL="1143000" lvl="2" indent="-228600">
              <a:defRPr sz="2000" kern="1200"/>
            </a:lvl3pPr>
            <a:lvl4pPr marL="1600200" lvl="3" indent="-228600">
              <a:defRPr sz="1800" kern="1200"/>
            </a:lvl4pPr>
            <a:lvl5pPr marL="2057400" lvl="4" indent="-228600">
              <a:defRPr sz="1800" kern="1200"/>
            </a:lvl5pPr>
          </a:lstStyle>
          <a:p>
            <a:pPr lvl="0">
              <a:lnSpc>
                <a:spcPct val="100000"/>
              </a:lnSpc>
            </a:pPr>
            <a:endParaRPr lang="zh-CN" altLang="en-US" sz="1800" dirty="0">
              <a:solidFill>
                <a:schemeClr val="l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dirty="0">
              <a:solidFill>
                <a:schemeClr val="l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endParaRPr lang="zh-CN" altLang="en-US" sz="2400" dirty="0">
              <a:solidFill>
                <a:schemeClr val="l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sz="2400" dirty="0">
              <a:solidFill>
                <a:schemeClr val="l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76231" y="2003464"/>
            <a:ext cx="1101598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   </a:t>
            </a:r>
            <a:r>
              <a:rPr 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不论真值表上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p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与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q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的真假如何，如果其逻辑结论为永真式（重言式），则这一推理达成了逻辑上的必然性。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基于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∧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的真值，可构造：永真式（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[</a:t>
            </a:r>
            <a:r>
              <a:rPr lang="en-US" altLang="zh-CN" sz="2400" b="1" dirty="0" err="1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p→q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]∧ p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→q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endParaRPr lang="zh-CN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dk1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endParaRPr lang="zh-CN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dk1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4"/>
            </p:custDataLst>
          </p:nvPr>
        </p:nvGraphicFramePr>
        <p:xfrm>
          <a:off x="2314886" y="3786265"/>
          <a:ext cx="7930515" cy="268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315"/>
                <a:gridCol w="1047750"/>
                <a:gridCol w="1623695"/>
                <a:gridCol w="1600835"/>
                <a:gridCol w="2661920"/>
              </a:tblGrid>
              <a:tr h="5378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p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q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仿宋" panose="02010609060101010101" charset="-122"/>
                          <a:sym typeface="+mn-ea"/>
                        </a:rPr>
                        <a:t>p→q</a:t>
                      </a:r>
                      <a:endParaRPr lang="en-US" altLang="zh-CN" sz="1800">
                        <a:solidFill>
                          <a:schemeClr val="bg1"/>
                        </a:solidFill>
                        <a:latin typeface="Times New Roman" panose="02020603050405020304" charset="0"/>
                        <a:ea typeface="汉仪中宋简" panose="02010600000101010101" charset="-122"/>
                        <a:cs typeface="仿宋" panose="02010609060101010101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微软雅黑" panose="020B0503020204020204" pitchFamily="34" charset="-122"/>
                          <a:sym typeface="+mn-ea"/>
                        </a:rPr>
                        <a:t>p→q</a:t>
                      </a:r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微软雅黑" panose="020B0503020204020204" pitchFamily="34" charset="-122"/>
                          <a:sym typeface="+mn-ea"/>
                        </a:rPr>
                        <a:t>）</a:t>
                      </a: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微软雅黑" panose="020B0503020204020204" pitchFamily="34" charset="-122"/>
                          <a:sym typeface="+mn-ea"/>
                        </a:rPr>
                        <a:t>∧ p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  <a:cs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微软雅黑" panose="020B0503020204020204" pitchFamily="34" charset="-122"/>
                          <a:sym typeface="+mn-ea"/>
                        </a:rPr>
                        <a:t>[p→q]∧ p</a:t>
                      </a:r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微软雅黑" panose="020B0503020204020204" pitchFamily="34" charset="-122"/>
                          <a:sym typeface="+mn-ea"/>
                        </a:rPr>
                        <a:t>）</a:t>
                      </a: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微软雅黑" panose="020B0503020204020204" pitchFamily="34" charset="-122"/>
                          <a:sym typeface="+mn-ea"/>
                        </a:rPr>
                        <a:t>→q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  <a:cs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378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5378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5378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5378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直接连接符 7"/>
          <p:cNvCxnSpPr/>
          <p:nvPr/>
        </p:nvCxnSpPr>
        <p:spPr>
          <a:xfrm>
            <a:off x="9197016" y="4367290"/>
            <a:ext cx="0" cy="186055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290119" y="3126402"/>
            <a:ext cx="3042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（形式逻辑三段论）</a:t>
            </a:r>
            <a:endParaRPr lang="zh-CN" altLang="en-US" sz="2400" b="1" dirty="0">
              <a:solidFill>
                <a:srgbClr val="FF0000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同侧圆角矩形 8"/>
          <p:cNvSpPr/>
          <p:nvPr>
            <p:custDataLst>
              <p:tags r:id="rId5"/>
            </p:custDataLst>
          </p:nvPr>
        </p:nvSpPr>
        <p:spPr>
          <a:xfrm>
            <a:off x="419163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、真值表与永真式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13" name="同侧圆角矩形 12"/>
          <p:cNvSpPr/>
          <p:nvPr>
            <p:custDataLst>
              <p:tags r:id="rId6"/>
            </p:custDataLst>
          </p:nvPr>
        </p:nvSpPr>
        <p:spPr>
          <a:xfrm>
            <a:off x="815022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、语言游戏：现实世界的生长性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14" name="同侧圆角矩形 13"/>
          <p:cNvSpPr/>
          <p:nvPr>
            <p:custDataLst>
              <p:tags r:id="rId7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、数理逻辑语言体系的建构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8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仿宋" panose="02010609060101010101" charset="-122"/>
              <a:cs typeface="+mn-cs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75920" y="1246505"/>
            <a:ext cx="11322050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ctr">
              <a:lnSpc>
                <a:spcPct val="90000"/>
              </a:lnSpc>
              <a:buClrTx/>
              <a:buSzTx/>
              <a:buFontTx/>
            </a:pP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  <a:cs typeface="仿宋" panose="02010609060101010101" charset="-122"/>
              </a:rPr>
              <a:t>当堂作业：用大脑当</a:t>
            </a:r>
            <a:r>
              <a:rPr lang="en-US" altLang="zh-CN" sz="3200" b="1" dirty="0">
                <a:solidFill>
                  <a:schemeClr val="accent1"/>
                </a:solidFill>
                <a:latin typeface="+mj-ea"/>
                <a:ea typeface="+mj-ea"/>
                <a:cs typeface="仿宋" panose="02010609060101010101" charset="-122"/>
              </a:rPr>
              <a:t>CPU</a:t>
            </a:r>
            <a:r>
              <a:rPr sz="3200" b="1" dirty="0">
                <a:solidFill>
                  <a:schemeClr val="accent1"/>
                </a:solidFill>
                <a:latin typeface="+mj-ea"/>
                <a:ea typeface="+mj-ea"/>
                <a:cs typeface="仿宋" panose="02010609060101010101" charset="-122"/>
              </a:rPr>
              <a:t>来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  <a:cs typeface="仿宋" panose="02010609060101010101" charset="-122"/>
              </a:rPr>
              <a:t>算出爱情的永真式 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  <a:cs typeface="仿宋" panose="02010609060101010101" charset="-122"/>
              </a:rPr>
              <a:t>❥</a:t>
            </a:r>
            <a:r>
              <a:rPr lang="en-US" altLang="zh-CN" sz="3200" b="1" dirty="0">
                <a:solidFill>
                  <a:srgbClr val="FF0000"/>
                </a:solidFill>
                <a:latin typeface="+mj-ea"/>
                <a:ea typeface="+mj-ea"/>
                <a:cs typeface="仿宋" panose="02010609060101010101" charset="-122"/>
              </a:rPr>
              <a:t>(^_-)</a:t>
            </a:r>
            <a:endParaRPr lang="en-US" altLang="zh-CN" sz="3200" b="1" dirty="0">
              <a:solidFill>
                <a:srgbClr val="FF0000"/>
              </a:solidFill>
              <a:latin typeface="+mj-ea"/>
              <a:ea typeface="+mj-ea"/>
              <a:cs typeface="仿宋" panose="02010609060101010101" charset="-122"/>
            </a:endParaRPr>
          </a:p>
        </p:txBody>
      </p:sp>
      <p:sp>
        <p:nvSpPr>
          <p:cNvPr id="3" name="矩形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524000" y="1917065"/>
            <a:ext cx="4608195" cy="4673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u="none" kern="1200" baseline="0">
                <a:solidFill>
                  <a:schemeClr val="bg1"/>
                </a:solidFill>
                <a:latin typeface="Microsoft Sans Serif" panose="020B0604020202020204" pitchFamily="2" charset="0"/>
                <a:ea typeface="Microsoft Sans Serif" panose="020B0604020202020204" pitchFamily="2" charset="0"/>
                <a:sym typeface="Microsoft Sans Serif" panose="020B0604020202020204" pitchFamily="2" charset="0"/>
              </a:defRPr>
            </a:lvl1pPr>
            <a:lvl2pPr marL="742950" lvl="1" indent="-285750">
              <a:defRPr sz="2400" kern="1200"/>
            </a:lvl2pPr>
            <a:lvl3pPr marL="1143000" lvl="2" indent="-228600">
              <a:defRPr sz="2000" kern="1200"/>
            </a:lvl3pPr>
            <a:lvl4pPr marL="1600200" lvl="3" indent="-228600">
              <a:defRPr sz="1800" kern="1200"/>
            </a:lvl4pPr>
            <a:lvl5pPr marL="2057400" lvl="4" indent="-228600">
              <a:defRPr sz="1800" kern="1200"/>
            </a:lvl5pPr>
          </a:lstStyle>
          <a:p>
            <a:pPr lvl="0">
              <a:lnSpc>
                <a:spcPct val="100000"/>
              </a:lnSpc>
            </a:pPr>
            <a:endParaRPr lang="zh-CN" altLang="en-US" sz="1800" dirty="0">
              <a:solidFill>
                <a:schemeClr val="l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dirty="0">
              <a:solidFill>
                <a:schemeClr val="l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endParaRPr lang="zh-CN" altLang="en-US" sz="2400" dirty="0">
              <a:solidFill>
                <a:schemeClr val="l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sz="2400" dirty="0">
              <a:solidFill>
                <a:schemeClr val="l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376231" y="2274824"/>
            <a:ext cx="10017125" cy="228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chemeClr val="dk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设：男女真爱为</a:t>
            </a:r>
            <a:r>
              <a:rPr lang="en-US" altLang="zh-CN" sz="2400" b="1" dirty="0">
                <a:solidFill>
                  <a:schemeClr val="dk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p</a:t>
            </a:r>
            <a:r>
              <a:rPr lang="zh-CN" altLang="en-US" sz="2400" b="1" dirty="0">
                <a:solidFill>
                  <a:schemeClr val="dk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，男女</a:t>
            </a:r>
            <a:r>
              <a:rPr lang="zh-CN" sz="2400" b="1" dirty="0">
                <a:solidFill>
                  <a:schemeClr val="dk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结婚为</a:t>
            </a:r>
            <a:r>
              <a:rPr lang="en-US" altLang="zh-CN" sz="2400" b="1" dirty="0">
                <a:solidFill>
                  <a:schemeClr val="dk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q</a:t>
            </a:r>
            <a:endParaRPr lang="zh-CN" altLang="en-US" sz="2400" b="1" dirty="0">
              <a:solidFill>
                <a:schemeClr val="dk1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2400" b="1" dirty="0">
                <a:solidFill>
                  <a:schemeClr val="dk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大前提：</a:t>
            </a:r>
            <a:r>
              <a:rPr lang="zh-CN" sz="2400" b="1" dirty="0">
                <a:solidFill>
                  <a:schemeClr val="dk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如果杰克与萝丝真爱</a:t>
            </a:r>
            <a:r>
              <a:rPr lang="en-US" altLang="zh-CN" sz="2400" b="1" dirty="0">
                <a:solidFill>
                  <a:schemeClr val="dk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, </a:t>
            </a:r>
            <a:r>
              <a:rPr lang="zh-CN" sz="2400" b="1" dirty="0">
                <a:solidFill>
                  <a:schemeClr val="dk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则两人结婚：</a:t>
            </a:r>
            <a:r>
              <a:rPr lang="en-US" altLang="zh-CN" sz="2400" b="1" dirty="0" err="1">
                <a:solidFill>
                  <a:schemeClr val="dk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p→q</a:t>
            </a:r>
            <a:r>
              <a:rPr lang="en-US" altLang="zh-CN" sz="2400" b="1" dirty="0">
                <a:solidFill>
                  <a:schemeClr val="dk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   </a:t>
            </a:r>
            <a:endParaRPr lang="en-US" altLang="zh-CN" sz="2400" b="1" dirty="0">
              <a:solidFill>
                <a:schemeClr val="dk1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2400" b="1" dirty="0">
                <a:solidFill>
                  <a:schemeClr val="dk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小前提：</a:t>
            </a:r>
            <a:r>
              <a:rPr lang="zh-CN" sz="2400" b="1" dirty="0">
                <a:solidFill>
                  <a:schemeClr val="dk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杰克和萝丝是真爱：</a:t>
            </a:r>
            <a:r>
              <a:rPr lang="en-US" altLang="zh-CN" sz="2400" b="1" dirty="0">
                <a:solidFill>
                  <a:schemeClr val="dk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p </a:t>
            </a:r>
            <a:endParaRPr lang="en-US" altLang="zh-CN" sz="2400" b="1" dirty="0">
              <a:solidFill>
                <a:schemeClr val="dk1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2400" b="1" dirty="0">
                <a:solidFill>
                  <a:schemeClr val="dk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运算</a:t>
            </a:r>
            <a:r>
              <a:rPr lang="en-US" altLang="zh-CN" sz="2400" b="1" dirty="0">
                <a:solidFill>
                  <a:schemeClr val="dk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:</a:t>
            </a:r>
            <a:r>
              <a:rPr lang="zh-CN" altLang="en-US" sz="2400" b="1" dirty="0">
                <a:solidFill>
                  <a:schemeClr val="dk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chemeClr val="dk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[</a:t>
            </a:r>
            <a:r>
              <a:rPr lang="en-US" altLang="zh-CN" sz="2400" b="1" dirty="0" err="1">
                <a:solidFill>
                  <a:schemeClr val="dk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p→q</a:t>
            </a:r>
            <a:r>
              <a:rPr lang="en-US" altLang="zh-CN" sz="2400" b="1" dirty="0">
                <a:solidFill>
                  <a:schemeClr val="dk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]∧ p</a:t>
            </a:r>
            <a:r>
              <a:rPr lang="zh-CN" altLang="en-US" sz="2400" b="1" dirty="0">
                <a:solidFill>
                  <a:schemeClr val="dk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2400" b="1" dirty="0">
                <a:solidFill>
                  <a:schemeClr val="dk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→q</a:t>
            </a:r>
            <a:r>
              <a:rPr lang="zh-CN" altLang="en-US" sz="2400" b="1" dirty="0">
                <a:solidFill>
                  <a:schemeClr val="dk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（杰克和萝丝结婚）</a:t>
            </a:r>
            <a:endParaRPr lang="zh-CN" sz="2400" b="1" dirty="0">
              <a:solidFill>
                <a:schemeClr val="dk1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r>
              <a:rPr lang="zh-CN" sz="2400" b="1" dirty="0">
                <a:solidFill>
                  <a:srgbClr val="FF0000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问题：为什么杰克和萝丝在现实中没有结婚？</a:t>
            </a:r>
            <a:r>
              <a:rPr lang="en-US" altLang="zh-CN" sz="2400" b="1" dirty="0">
                <a:solidFill>
                  <a:srgbClr val="4B82F8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   </a:t>
            </a:r>
            <a:endParaRPr lang="zh-CN" altLang="en-US" b="1" dirty="0">
              <a:solidFill>
                <a:srgbClr val="4B82F8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chemeClr val="dk1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14" name="表格 13"/>
          <p:cNvGraphicFramePr/>
          <p:nvPr>
            <p:custDataLst>
              <p:tags r:id="rId4"/>
            </p:custDataLst>
          </p:nvPr>
        </p:nvGraphicFramePr>
        <p:xfrm>
          <a:off x="530860" y="4326255"/>
          <a:ext cx="10850245" cy="2178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833120"/>
                <a:gridCol w="1308100"/>
                <a:gridCol w="2543810"/>
                <a:gridCol w="4412615"/>
              </a:tblGrid>
              <a:tr h="4616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Times New Roman" panose="02020603050405020304" charset="0"/>
                          <a:ea typeface="汉仪中宋简" panose="02010600000101010101" charset="-122"/>
                        </a:rPr>
                        <a:t>p</a:t>
                      </a:r>
                      <a:endParaRPr lang="en-US" altLang="zh-CN" dirty="0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q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仿宋" panose="02010609060101010101" charset="-122"/>
                          <a:sym typeface="+mn-ea"/>
                        </a:rPr>
                        <a:t>p→q</a:t>
                      </a:r>
                      <a:endParaRPr lang="en-US" altLang="zh-CN" sz="1800">
                        <a:solidFill>
                          <a:schemeClr val="bg1"/>
                        </a:solidFill>
                        <a:latin typeface="Times New Roman" panose="02020603050405020304" charset="0"/>
                        <a:ea typeface="汉仪中宋简" panose="02010600000101010101" charset="-122"/>
                        <a:cs typeface="仿宋" panose="02010609060101010101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微软雅黑" panose="020B0503020204020204" pitchFamily="34" charset="-122"/>
                          <a:sym typeface="+mn-ea"/>
                        </a:rPr>
                        <a:t>p→q</a:t>
                      </a:r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微软雅黑" panose="020B0503020204020204" pitchFamily="34" charset="-122"/>
                          <a:sym typeface="+mn-ea"/>
                        </a:rPr>
                        <a:t>）</a:t>
                      </a: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微软雅黑" panose="020B0503020204020204" pitchFamily="34" charset="-122"/>
                          <a:sym typeface="+mn-ea"/>
                        </a:rPr>
                        <a:t>∧ p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  <a:cs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微软雅黑" panose="020B0503020204020204" pitchFamily="34" charset="-122"/>
                          <a:sym typeface="+mn-ea"/>
                        </a:rPr>
                        <a:t>[p→q]∧ p</a:t>
                      </a:r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微软雅黑" panose="020B0503020204020204" pitchFamily="34" charset="-122"/>
                          <a:sym typeface="+mn-ea"/>
                        </a:rPr>
                        <a:t>）</a:t>
                      </a: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微软雅黑" panose="020B0503020204020204" pitchFamily="34" charset="-122"/>
                          <a:sym typeface="+mn-ea"/>
                        </a:rPr>
                        <a:t>→q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  <a:cs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1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4298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1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1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Times New Roman" panose="02020603050405020304" charset="0"/>
                          <a:ea typeface="汉仪中宋简" panose="02010600000101010101" charset="-122"/>
                        </a:rPr>
                        <a:t>1</a:t>
                      </a:r>
                      <a:endParaRPr lang="en-US" altLang="zh-CN" dirty="0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图片 15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792210" y="2350770"/>
            <a:ext cx="2519045" cy="18688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同侧圆角矩形 3"/>
          <p:cNvSpPr/>
          <p:nvPr>
            <p:custDataLst>
              <p:tags r:id="rId7"/>
            </p:custDataLst>
          </p:nvPr>
        </p:nvSpPr>
        <p:spPr>
          <a:xfrm>
            <a:off x="419163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、真值表与永真式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5" name="同侧圆角矩形 4"/>
          <p:cNvSpPr/>
          <p:nvPr>
            <p:custDataLst>
              <p:tags r:id="rId8"/>
            </p:custDataLst>
          </p:nvPr>
        </p:nvSpPr>
        <p:spPr>
          <a:xfrm>
            <a:off x="815022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、语言游戏：现实世界的生长性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8" name="同侧圆角矩形 7"/>
          <p:cNvSpPr/>
          <p:nvPr>
            <p:custDataLst>
              <p:tags r:id="rId9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、数理逻辑语言体系的建构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仿宋" panose="02010609060101010101" charset="-122"/>
              <a:cs typeface="+mn-cs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1"/>
            </p:custDataLst>
          </p:nvPr>
        </p:nvGraphicFramePr>
        <p:xfrm>
          <a:off x="530860" y="4314825"/>
          <a:ext cx="10850880" cy="2235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345"/>
                <a:gridCol w="1433195"/>
                <a:gridCol w="2221865"/>
                <a:gridCol w="2190115"/>
                <a:gridCol w="3642360"/>
              </a:tblGrid>
              <a:tr h="3784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p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q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仿宋" panose="02010609060101010101" charset="-122"/>
                          <a:sym typeface="+mn-ea"/>
                        </a:rPr>
                        <a:t>p→q</a:t>
                      </a:r>
                      <a:endParaRPr lang="en-US" altLang="zh-CN" sz="1800">
                        <a:solidFill>
                          <a:schemeClr val="bg1"/>
                        </a:solidFill>
                        <a:latin typeface="Times New Roman" panose="02020603050405020304" charset="0"/>
                        <a:ea typeface="汉仪中宋简" panose="02010600000101010101" charset="-122"/>
                        <a:cs typeface="仿宋" panose="02010609060101010101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微软雅黑" panose="020B0503020204020204" pitchFamily="34" charset="-122"/>
                          <a:sym typeface="+mn-ea"/>
                        </a:rPr>
                        <a:t>p→q</a:t>
                      </a:r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微软雅黑" panose="020B0503020204020204" pitchFamily="34" charset="-122"/>
                          <a:sym typeface="+mn-ea"/>
                        </a:rPr>
                        <a:t>）</a:t>
                      </a: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微软雅黑" panose="020B0503020204020204" pitchFamily="34" charset="-122"/>
                          <a:sym typeface="+mn-ea"/>
                        </a:rPr>
                        <a:t>∧ p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  <a:cs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微软雅黑" panose="020B0503020204020204" pitchFamily="34" charset="-122"/>
                          <a:sym typeface="+mn-ea"/>
                        </a:rPr>
                        <a:t>[p→q]∧ p</a:t>
                      </a:r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微软雅黑" panose="020B0503020204020204" pitchFamily="34" charset="-122"/>
                          <a:sym typeface="+mn-ea"/>
                        </a:rPr>
                        <a:t>）</a:t>
                      </a: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微软雅黑" panose="020B0503020204020204" pitchFamily="34" charset="-122"/>
                          <a:sym typeface="+mn-ea"/>
                        </a:rPr>
                        <a:t>→q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  <a:cs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4641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1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1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1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1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1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4641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1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0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0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0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1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4641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0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1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1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0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1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4648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0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0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1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0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1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91401" y="2967335"/>
            <a:ext cx="10209197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B82F8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B82F8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、语言游戏：现实世界的生长性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B82F8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34321" y="1397952"/>
            <a:ext cx="8626824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>
              <a:lnSpc>
                <a:spcPct val="90000"/>
              </a:lnSpc>
              <a:buClrTx/>
              <a:buSzTx/>
              <a:buFontTx/>
            </a:pP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  <a:cs typeface="仿宋" panose="02010609060101010101" charset="-122"/>
              </a:rPr>
              <a:t>后期维特根斯坦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  <a:cs typeface="仿宋" panose="02010609060101010101" charset="-122"/>
            </a:endParaRPr>
          </a:p>
        </p:txBody>
      </p:sp>
      <p:sp>
        <p:nvSpPr>
          <p:cNvPr id="3" name="矩形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524000" y="1917065"/>
            <a:ext cx="4608195" cy="4673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u="none" kern="1200" baseline="0">
                <a:solidFill>
                  <a:schemeClr val="bg1"/>
                </a:solidFill>
                <a:latin typeface="Microsoft Sans Serif" panose="020B0604020202020204" pitchFamily="2" charset="0"/>
                <a:ea typeface="Microsoft Sans Serif" panose="020B0604020202020204" pitchFamily="2" charset="0"/>
                <a:sym typeface="Microsoft Sans Serif" panose="020B0604020202020204" pitchFamily="2" charset="0"/>
              </a:defRPr>
            </a:lvl1pPr>
            <a:lvl2pPr marL="742950" lvl="1" indent="-285750">
              <a:defRPr sz="2400" kern="1200"/>
            </a:lvl2pPr>
            <a:lvl3pPr marL="1143000" lvl="2" indent="-228600">
              <a:defRPr sz="2000" kern="1200"/>
            </a:lvl3pPr>
            <a:lvl4pPr marL="1600200" lvl="3" indent="-228600">
              <a:defRPr sz="1800" kern="1200"/>
            </a:lvl4pPr>
            <a:lvl5pPr marL="2057400" lvl="4" indent="-228600">
              <a:defRPr sz="1800" kern="1200"/>
            </a:lvl5pPr>
          </a:lstStyle>
          <a:p>
            <a:pPr lvl="0">
              <a:lnSpc>
                <a:spcPct val="100000"/>
              </a:lnSpc>
            </a:pPr>
            <a:endParaRPr lang="zh-CN" altLang="en-US" sz="1800" dirty="0">
              <a:solidFill>
                <a:schemeClr val="l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dirty="0">
              <a:solidFill>
                <a:schemeClr val="l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endParaRPr lang="zh-CN" altLang="en-US" sz="2400" dirty="0">
              <a:solidFill>
                <a:schemeClr val="l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sz="2400" dirty="0">
              <a:solidFill>
                <a:schemeClr val="l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34321" y="2697480"/>
            <a:ext cx="4877434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日常语言在描绘现实的时候其本质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类似游戏</a:t>
            </a: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而非数学定理。</a:t>
            </a:r>
            <a:endParaRPr lang="zh-CN" altLang="en-US" sz="28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endParaRPr lang="zh-CN" altLang="en-US" sz="28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数理逻辑语言无法兼容与展现现实的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生长性。</a:t>
            </a:r>
            <a:endParaRPr lang="zh-CN" altLang="en-US" sz="2800" b="1" dirty="0">
              <a:solidFill>
                <a:srgbClr val="4B82F8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endParaRPr lang="zh-CN" alt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dk1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7454341" y="2459131"/>
            <a:ext cx="4072710" cy="38049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同侧圆角矩形 4"/>
          <p:cNvSpPr/>
          <p:nvPr>
            <p:custDataLst>
              <p:tags r:id="rId5"/>
            </p:custDataLst>
          </p:nvPr>
        </p:nvSpPr>
        <p:spPr>
          <a:xfrm>
            <a:off x="419163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、真值表与永真式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8" name="同侧圆角矩形 7"/>
          <p:cNvSpPr/>
          <p:nvPr>
            <p:custDataLst>
              <p:tags r:id="rId6"/>
            </p:custDataLst>
          </p:nvPr>
        </p:nvSpPr>
        <p:spPr>
          <a:xfrm>
            <a:off x="815022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、语言游戏：现实世界的生长性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9" name="同侧圆角矩形 8"/>
          <p:cNvSpPr/>
          <p:nvPr>
            <p:custDataLst>
              <p:tags r:id="rId7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、数理逻辑语言体系的建构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仿宋" panose="02010609060101010101" charset="-122"/>
              <a:cs typeface="+mn-cs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00582" y="1321752"/>
            <a:ext cx="11791418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>
              <a:lnSpc>
                <a:spcPct val="90000"/>
              </a:lnSpc>
              <a:buClrTx/>
              <a:buSzTx/>
              <a:buFontTx/>
            </a:pP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  <a:cs typeface="仿宋" panose="02010609060101010101" charset="-122"/>
              </a:rPr>
              <a:t>日常语言的世界比数理语言宽广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  <a:cs typeface="仿宋" panose="02010609060101010101" charset="-122"/>
            </a:endParaRPr>
          </a:p>
        </p:txBody>
      </p:sp>
      <p:sp>
        <p:nvSpPr>
          <p:cNvPr id="3" name="矩形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524000" y="1917065"/>
            <a:ext cx="4608195" cy="4673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u="none" kern="1200" baseline="0">
                <a:solidFill>
                  <a:schemeClr val="bg1"/>
                </a:solidFill>
                <a:latin typeface="Microsoft Sans Serif" panose="020B0604020202020204" pitchFamily="2" charset="0"/>
                <a:ea typeface="Microsoft Sans Serif" panose="020B0604020202020204" pitchFamily="2" charset="0"/>
                <a:sym typeface="Microsoft Sans Serif" panose="020B0604020202020204" pitchFamily="2" charset="0"/>
              </a:defRPr>
            </a:lvl1pPr>
            <a:lvl2pPr marL="742950" lvl="1" indent="-285750">
              <a:defRPr sz="2400" kern="1200"/>
            </a:lvl2pPr>
            <a:lvl3pPr marL="1143000" lvl="2" indent="-228600">
              <a:defRPr sz="2000" kern="1200"/>
            </a:lvl3pPr>
            <a:lvl4pPr marL="1600200" lvl="3" indent="-228600">
              <a:defRPr sz="1800" kern="1200"/>
            </a:lvl4pPr>
            <a:lvl5pPr marL="2057400" lvl="4" indent="-228600">
              <a:defRPr sz="1800" kern="1200"/>
            </a:lvl5pPr>
          </a:lstStyle>
          <a:p>
            <a:pPr lvl="0">
              <a:lnSpc>
                <a:spcPct val="100000"/>
              </a:lnSpc>
            </a:pPr>
            <a:endParaRPr lang="zh-CN" altLang="en-US" sz="1800" dirty="0">
              <a:solidFill>
                <a:schemeClr val="l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dirty="0">
              <a:solidFill>
                <a:schemeClr val="l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endParaRPr lang="zh-CN" altLang="en-US" sz="2400" dirty="0">
              <a:solidFill>
                <a:schemeClr val="l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sz="2400" dirty="0">
              <a:solidFill>
                <a:schemeClr val="l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0582" y="2406687"/>
            <a:ext cx="5964658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lang="en-US" altLang="zh-CN" sz="28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   </a:t>
            </a:r>
            <a:r>
              <a:rPr lang="zh-CN" altLang="en-US" sz="28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我们是先了解规则再进入游戏？还是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在游戏中学会规则</a:t>
            </a:r>
            <a:r>
              <a:rPr lang="zh-CN" altLang="en-US" sz="28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，商谈规则，改变规则？</a:t>
            </a:r>
            <a:endParaRPr lang="zh-CN" altLang="en-US" sz="2800" b="1" dirty="0"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0582" y="4551680"/>
            <a:ext cx="5964658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lang="en-US" altLang="zh-CN" sz="28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   </a:t>
            </a:r>
            <a:r>
              <a:rPr lang="zh-CN" altLang="en-US" sz="28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人类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现实的、生成中的、开放性</a:t>
            </a:r>
            <a:r>
              <a:rPr lang="zh-CN" altLang="en-US" sz="28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的活动、参与、商谈情境才是语言游戏成立的关键。</a:t>
            </a:r>
            <a:endParaRPr lang="zh-CN" altLang="en-US" sz="2800" b="1" dirty="0">
              <a:latin typeface="+mj-ea"/>
              <a:ea typeface="+mj-ea"/>
              <a:cs typeface="微软雅黑" panose="020B0503020204020204" pitchFamily="34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6703060" y="1790065"/>
            <a:ext cx="5151120" cy="451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同侧圆角矩形 4"/>
          <p:cNvSpPr/>
          <p:nvPr>
            <p:custDataLst>
              <p:tags r:id="rId5"/>
            </p:custDataLst>
          </p:nvPr>
        </p:nvSpPr>
        <p:spPr>
          <a:xfrm>
            <a:off x="419163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、真值表与永真式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8" name="同侧圆角矩形 7"/>
          <p:cNvSpPr/>
          <p:nvPr>
            <p:custDataLst>
              <p:tags r:id="rId6"/>
            </p:custDataLst>
          </p:nvPr>
        </p:nvSpPr>
        <p:spPr>
          <a:xfrm>
            <a:off x="815022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、语言游戏：现实世界的生长性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9" name="同侧圆角矩形 8"/>
          <p:cNvSpPr/>
          <p:nvPr>
            <p:custDataLst>
              <p:tags r:id="rId7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、数理逻辑语言体系的建构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仿宋" panose="02010609060101010101" charset="-122"/>
              <a:cs typeface="+mn-cs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146810" y="450215"/>
            <a:ext cx="991743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3200" b="1">
                <a:solidFill>
                  <a:srgbClr val="4B82F8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汉语：</a:t>
            </a:r>
            <a:r>
              <a:rPr lang="en-US" altLang="zh-CN" sz="3200" b="1">
                <a:solidFill>
                  <a:srgbClr val="4B82F8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Chatgpt</a:t>
            </a:r>
            <a:r>
              <a:rPr sz="3200" b="1">
                <a:solidFill>
                  <a:srgbClr val="4B82F8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类</a:t>
            </a:r>
            <a:r>
              <a:rPr lang="en-US" altLang="zh-CN" sz="3200" b="1">
                <a:solidFill>
                  <a:srgbClr val="4B82F8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AI</a:t>
            </a:r>
            <a:r>
              <a:rPr sz="3200" b="1">
                <a:solidFill>
                  <a:srgbClr val="4B82F8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的弱项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82F8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cs"/>
              <a:sym typeface="+mn-ea"/>
            </a:endParaRPr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仿宋" panose="02010609060101010101" charset="-122"/>
              <a:cs typeface="+mn-cs"/>
            </a:endParaRPr>
          </a:p>
        </p:txBody>
      </p:sp>
      <p:sp>
        <p:nvSpPr>
          <p:cNvPr id="2" name="文本框 7"/>
          <p:cNvSpPr txBox="1"/>
          <p:nvPr/>
        </p:nvSpPr>
        <p:spPr>
          <a:xfrm>
            <a:off x="608602" y="1939486"/>
            <a:ext cx="5122347" cy="41653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  <a:buNone/>
            </a:pPr>
            <a:endParaRPr lang="zh-CN" altLang="en-US" sz="3200" b="1" dirty="0"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3200" b="1" dirty="0"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32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语言生成</a:t>
            </a:r>
            <a:r>
              <a:rPr lang="en-US" altLang="zh-CN" sz="32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AI</a:t>
            </a:r>
            <a:r>
              <a:rPr lang="zh-CN" altLang="en-US" sz="32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产出的文本质量：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3200" b="1" dirty="0">
                <a:solidFill>
                  <a:srgbClr val="4B82F8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计算机代码&gt;印欧语系&gt;汉语</a:t>
            </a:r>
            <a:endParaRPr lang="zh-CN" altLang="en-US" sz="3200" b="1" dirty="0">
              <a:solidFill>
                <a:srgbClr val="4B82F8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3200" b="1" dirty="0">
              <a:solidFill>
                <a:srgbClr val="4B82F8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3200" b="1" dirty="0">
              <a:solidFill>
                <a:srgbClr val="4B82F8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3200" b="1" dirty="0">
              <a:solidFill>
                <a:srgbClr val="4B82F8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567" y="1939500"/>
            <a:ext cx="4077244" cy="4041502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146810" y="450215"/>
            <a:ext cx="991743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3200" b="1">
                <a:solidFill>
                  <a:srgbClr val="4B82F8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日常语言的生长性：</a:t>
            </a:r>
            <a:r>
              <a:rPr lang="en-US" altLang="zh-CN" sz="3200" b="1">
                <a:solidFill>
                  <a:srgbClr val="4B82F8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ChatGPT</a:t>
            </a:r>
            <a:r>
              <a:rPr sz="3200" b="1">
                <a:solidFill>
                  <a:srgbClr val="4B82F8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类</a:t>
            </a:r>
            <a:r>
              <a:rPr lang="en-US" altLang="zh-CN" sz="3200" b="1">
                <a:solidFill>
                  <a:srgbClr val="4B82F8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AI</a:t>
            </a:r>
            <a:r>
              <a:rPr sz="3200" b="1">
                <a:solidFill>
                  <a:srgbClr val="4B82F8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的阿喀琉斯之踵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4B82F8"/>
              </a:solidFill>
              <a:effectLst/>
              <a:uLnTx/>
              <a:uFillTx/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仿宋" panose="02010609060101010101" charset="-122"/>
              <a:cs typeface="+mn-cs"/>
            </a:endParaRPr>
          </a:p>
        </p:txBody>
      </p:sp>
      <p:sp>
        <p:nvSpPr>
          <p:cNvPr id="2" name="文本框 7"/>
          <p:cNvSpPr txBox="1"/>
          <p:nvPr/>
        </p:nvSpPr>
        <p:spPr>
          <a:xfrm>
            <a:off x="403225" y="1764030"/>
            <a:ext cx="5737225" cy="4889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  <a:buNone/>
            </a:pPr>
            <a:r>
              <a:rPr lang="zh-CN" altLang="en-US" sz="32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语言生成</a:t>
            </a:r>
            <a:r>
              <a:rPr lang="en-US" altLang="zh-CN" sz="32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AI</a:t>
            </a:r>
            <a:r>
              <a:rPr lang="zh-CN" altLang="en-US" sz="32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产出的文本质量：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3200" b="1" dirty="0">
                <a:solidFill>
                  <a:srgbClr val="4B82F8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计算机代码&gt;印欧语系&gt;汉语</a:t>
            </a:r>
            <a:endParaRPr lang="zh-CN" altLang="en-US" sz="3200" b="1" dirty="0">
              <a:solidFill>
                <a:srgbClr val="4B82F8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3200" b="1" dirty="0">
              <a:solidFill>
                <a:srgbClr val="4B82F8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32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语言的隐喻性与灵活性：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3200" b="1" dirty="0">
                <a:solidFill>
                  <a:srgbClr val="4B82F8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汉语&gt;印欧语系&gt;计算机代码</a:t>
            </a:r>
            <a:endParaRPr lang="zh-CN" altLang="en-US" sz="3200" b="1" dirty="0">
              <a:solidFill>
                <a:srgbClr val="4B82F8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3200" b="1" dirty="0">
              <a:solidFill>
                <a:srgbClr val="4B82F8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电话、经济、汽车、手机。。。</a:t>
            </a:r>
            <a:r>
              <a:rPr lang="zh-CN" altLang="en-US" sz="3200" b="1" dirty="0">
                <a:solidFill>
                  <a:srgbClr val="4B82F8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汉语（汉字）灵活的造词逻辑</a:t>
            </a:r>
            <a:endParaRPr lang="zh-CN" altLang="en-US" sz="3200" b="1" dirty="0">
              <a:solidFill>
                <a:srgbClr val="4B82F8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45555" y="1398270"/>
            <a:ext cx="5412105" cy="50723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  <p:bldLst>
      <p:bldP spid="13314" grpId="1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0915" y="114300"/>
            <a:ext cx="11044555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>
              <a:lnSpc>
                <a:spcPct val="90000"/>
              </a:lnSpc>
              <a:buClrTx/>
              <a:buSzTx/>
              <a:buFontTx/>
            </a:pPr>
            <a:r>
              <a:rPr sz="3200" b="1">
                <a:solidFill>
                  <a:schemeClr val="accent1"/>
                </a:solidFill>
                <a:latin typeface="+mj-ea"/>
                <a:ea typeface="+mj-ea"/>
                <a:cs typeface="仿宋" panose="02010609060101010101" charset="-122"/>
                <a:sym typeface="+mn-ea"/>
              </a:rPr>
              <a:t>小结：数理逻辑语言运动失败的意义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4B82F8"/>
              </a:solidFill>
              <a:effectLst/>
              <a:uLnTx/>
              <a:uFillTx/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400685" y="33718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仿宋" panose="02010609060101010101" charset="-122"/>
              <a:cs typeface="+mn-cs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00685" y="1896745"/>
            <a:ext cx="5513705" cy="33578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None/>
            </a:pPr>
            <a:r>
              <a:rPr lang="en-US" altLang="zh-CN" sz="28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、极大的促进了计算机语言的发展</a:t>
            </a:r>
            <a:endParaRPr lang="zh-CN" altLang="en-US" sz="2800" b="1" dirty="0"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2800" b="1" dirty="0"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28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、从一个反面表明了日常语言底层规则的生长性与复杂性</a:t>
            </a:r>
            <a:endParaRPr lang="zh-CN" altLang="en-US" sz="2800" b="1" dirty="0"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2800" b="1" dirty="0"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28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8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8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AI</a:t>
            </a:r>
            <a:r>
              <a:rPr lang="zh-CN" altLang="en-US" sz="28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与人类灵魂之间的界限得以确定</a:t>
            </a:r>
            <a:endParaRPr lang="zh-CN" altLang="en-US" sz="2800" b="1" dirty="0"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2800" b="1" dirty="0">
              <a:solidFill>
                <a:srgbClr val="4B82F8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2800" b="1" dirty="0">
              <a:solidFill>
                <a:schemeClr val="dk1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2800" b="1" dirty="0">
              <a:solidFill>
                <a:schemeClr val="dk1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91885" y="1837690"/>
            <a:ext cx="5478780" cy="42341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仿宋" panose="02010609060101010101" charset="-122"/>
              <a:cs typeface="+mn-cs"/>
            </a:endParaRPr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4B82F8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cs"/>
                <a:sym typeface="+mn-ea"/>
              </a:rPr>
              <a:t>作业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4B82F8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96900" y="1449070"/>
            <a:ext cx="5881370" cy="4933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构造一个永假式。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试着构造一段使生成式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AI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误解或崩溃的对话，并截图上传。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请填写在课程企业微信问卷星调查二维码中。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7477125" y="1873885"/>
            <a:ext cx="3771900" cy="37719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拓展阅读文献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89890" y="1758315"/>
            <a:ext cx="11412220" cy="39947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buClrTx/>
              <a:buSzTx/>
              <a:buNone/>
            </a:pP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、张庆熊、周林东、徐英瑾 著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《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二十世纪英美哲学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》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，人民出版社，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2005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年。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、（奥）维特根斯坦 著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《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逻辑哲学论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》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，贺绍甲 译，商务印书馆，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1996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年。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、（奥）维特根斯坦 著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《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哲学研究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》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，李步楼 译，商务印书馆，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1996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年。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、（英）罗素 著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《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数理哲学导论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》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，晏成书 译，商务印书馆，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1982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年。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5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、陈波 著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《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逻辑学导论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》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，中国人民大学出版社，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2003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年。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6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、北京百度网讯科技有限公司生成式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AI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：文心一言，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https://yiyan.baidu.com/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>
            <p:custDataLst>
              <p:tags r:id="rId1"/>
            </p:custDataLst>
          </p:nvPr>
        </p:nvSpPr>
        <p:spPr>
          <a:xfrm>
            <a:off x="8803640" y="-1893570"/>
            <a:ext cx="4130675" cy="4130675"/>
          </a:xfrm>
          <a:prstGeom prst="ellipse">
            <a:avLst/>
          </a:prstGeom>
          <a:gradFill>
            <a:gsLst>
              <a:gs pos="100000">
                <a:srgbClr val="EAEEF4">
                  <a:alpha val="0"/>
                </a:srgbClr>
              </a:gs>
              <a:gs pos="78000">
                <a:srgbClr val="AFCEFA">
                  <a:alpha val="0"/>
                </a:srgbClr>
              </a:gs>
              <a:gs pos="0">
                <a:srgbClr val="4B82F8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803640" y="2018665"/>
            <a:ext cx="1704340" cy="170434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9525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4399280" y="-1949450"/>
            <a:ext cx="5787390" cy="578739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9116060" y="2810510"/>
            <a:ext cx="4584700" cy="4584700"/>
          </a:xfrm>
          <a:prstGeom prst="ellipse">
            <a:avLst/>
          </a:prstGeom>
          <a:gradFill>
            <a:gsLst>
              <a:gs pos="100000">
                <a:srgbClr val="EAEEF4"/>
              </a:gs>
              <a:gs pos="53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81810" y="2853055"/>
            <a:ext cx="7249795" cy="1151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谢</a:t>
            </a:r>
            <a:r>
              <a:rPr lang="en-US" alt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 </a:t>
            </a:r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谢</a:t>
            </a:r>
            <a:endParaRPr lang="zh-CN" sz="6000" b="1" dirty="0">
              <a:solidFill>
                <a:srgbClr val="4B86FC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1553845" y="6034405"/>
            <a:ext cx="3002280" cy="300228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6"/>
            </p:custDataLst>
          </p:nvPr>
        </p:nvSpPr>
        <p:spPr>
          <a:xfrm>
            <a:off x="-1259205" y="2237105"/>
            <a:ext cx="2382520" cy="23825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11557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摄图网_500758708_书是人类进步的阶梯(非企业商用)"/>
          <p:cNvPicPr>
            <a:picLocks noChangeAspect="1"/>
          </p:cNvPicPr>
          <p:nvPr/>
        </p:nvPicPr>
        <p:blipFill>
          <a:blip r:embed="rId1"/>
          <a:srcRect l="12326" r="43806"/>
          <a:stretch>
            <a:fillRect/>
          </a:stretch>
        </p:blipFill>
        <p:spPr>
          <a:xfrm>
            <a:off x="0" y="0"/>
            <a:ext cx="401129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2065"/>
            <a:ext cx="4011295" cy="687006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仿宋" panose="02010609060101010101" charset="-122"/>
              <a:cs typeface="+mn-cs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4674235" y="786130"/>
            <a:ext cx="8092440" cy="1151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5400" b="1" noProof="0" dirty="0">
                <a:ln>
                  <a:noFill/>
                </a:ln>
                <a:solidFill>
                  <a:srgbClr val="4B86FC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ChatGPT</a:t>
            </a:r>
            <a:r>
              <a:rPr lang="zh-CN" altLang="en-US" sz="5400" b="1" noProof="0" dirty="0">
                <a:ln>
                  <a:noFill/>
                </a:ln>
                <a:solidFill>
                  <a:srgbClr val="4B86FC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与数理逻辑初步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B86FC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18" name="副标题 17"/>
          <p:cNvSpPr>
            <a:spLocks noGrp="1"/>
          </p:cNvSpPr>
          <p:nvPr>
            <p:ph type="subTitle" idx="4294967295"/>
            <p:custDataLst>
              <p:tags r:id="rId3"/>
            </p:custDataLst>
          </p:nvPr>
        </p:nvSpPr>
        <p:spPr>
          <a:xfrm>
            <a:off x="553720" y="2997200"/>
            <a:ext cx="2903855" cy="850900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19200" b="1" dirty="0">
                <a:solidFill>
                  <a:schemeClr val="bg1"/>
                </a:solidFill>
                <a:latin typeface="仿宋" panose="02010609060101010101" charset="-122"/>
              </a:rPr>
              <a:t>教学内容</a:t>
            </a:r>
            <a:endParaRPr lang="zh-CN" altLang="en-US" sz="19200" b="1" dirty="0">
              <a:solidFill>
                <a:schemeClr val="bg1"/>
              </a:solidFill>
              <a:latin typeface="仿宋" panose="02010609060101010101" charset="-122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en-US" altLang="zh-CN" sz="19200" dirty="0">
              <a:solidFill>
                <a:schemeClr val="dk1">
                  <a:lumMod val="75000"/>
                  <a:lumOff val="25000"/>
                </a:schemeClr>
              </a:solidFill>
              <a:latin typeface="仿宋" panose="02010609060101010101" charset="-122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en-US" altLang="zh-CN" sz="19200" dirty="0">
              <a:solidFill>
                <a:schemeClr val="dk1">
                  <a:lumMod val="75000"/>
                  <a:lumOff val="25000"/>
                </a:schemeClr>
              </a:solidFill>
              <a:latin typeface="仿宋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783455" y="2667635"/>
            <a:ext cx="696595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、数理逻辑语言体系的建构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、真值表与永真式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</a:t>
            </a:r>
            <a:r>
              <a:rPr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语言游戏：现实世界的生长性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10052" y="2724054"/>
            <a:ext cx="9171896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B82F8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B82F8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、数理逻辑语言体系的建构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B82F8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163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、真值表与永真式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2"/>
            </p:custDataLst>
          </p:nvPr>
        </p:nvSpPr>
        <p:spPr>
          <a:xfrm>
            <a:off x="815022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、语言游戏：现实世界的生长性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、数理逻辑语言体系的建构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仿宋" panose="02010609060101010101" charset="-122"/>
              <a:cs typeface="+mn-cs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553720" y="2683510"/>
            <a:ext cx="6133096" cy="27897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构建一种人工的、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数理符号化</a:t>
            </a:r>
            <a:r>
              <a:rPr lang="zh-CN" altLang="en-US" sz="2800" b="1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的语言</a:t>
            </a:r>
            <a:r>
              <a:rPr lang="zh-CN" altLang="en-US" sz="2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代替模糊的</a:t>
            </a:r>
            <a:r>
              <a:rPr lang="zh-CN" altLang="en-US" sz="2800" b="1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日常语言来研究哲学。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0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553720" y="1450975"/>
            <a:ext cx="9869170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82F8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莱布尼茨：用数理逻辑语言消除哲学歧义性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82F8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6"/>
          <a:srcRect r="-10" b="20824"/>
          <a:stretch>
            <a:fillRect/>
          </a:stretch>
        </p:blipFill>
        <p:spPr>
          <a:xfrm>
            <a:off x="7189364" y="2500630"/>
            <a:ext cx="4480665" cy="39128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3720" y="2683510"/>
            <a:ext cx="6133096" cy="3315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光绪皇帝死于砒霜中毒</a:t>
            </a:r>
            <a:endParaRPr lang="zh-CN" altLang="en-US" sz="2800" b="1" dirty="0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lvl="0">
              <a:lnSpc>
                <a:spcPct val="150000"/>
              </a:lnSpc>
            </a:pPr>
            <a:endParaRPr lang="zh-CN" altLang="en-US" sz="2800" b="1" dirty="0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事实  </a:t>
            </a:r>
            <a:r>
              <a:rPr lang="en-US" altLang="zh-CN" sz="2800" b="1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I——A</a:t>
            </a:r>
            <a:endParaRPr lang="en-US" altLang="zh-CN" sz="2800" b="1" dirty="0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lvl="0">
              <a:lnSpc>
                <a:spcPct val="150000"/>
              </a:lnSpc>
            </a:pPr>
            <a:endParaRPr lang="en-US" altLang="zh-CN" sz="2800" b="1" dirty="0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内容   </a:t>
            </a:r>
            <a:r>
              <a:rPr lang="en-US" altLang="zh-CN" sz="2800" b="1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——A</a:t>
            </a:r>
            <a:endParaRPr lang="en-US" altLang="zh-CN" sz="2800" b="1" dirty="0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0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53720" y="1450975"/>
            <a:ext cx="9869170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82F8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数理逻辑语言相对日常语言的明晰性：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82F8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06" name="图片 105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527165" y="2231390"/>
            <a:ext cx="5021580" cy="4227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165" y="2231390"/>
            <a:ext cx="5022215" cy="4227830"/>
          </a:xfrm>
          <a:prstGeom prst="rect">
            <a:avLst/>
          </a:prstGeom>
        </p:spPr>
      </p:pic>
      <p:sp>
        <p:nvSpPr>
          <p:cNvPr id="4" name="同侧圆角矩形 3"/>
          <p:cNvSpPr/>
          <p:nvPr>
            <p:custDataLst>
              <p:tags r:id="rId6"/>
            </p:custDataLst>
          </p:nvPr>
        </p:nvSpPr>
        <p:spPr>
          <a:xfrm>
            <a:off x="419163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、真值表与永真式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8" name="同侧圆角矩形 7"/>
          <p:cNvSpPr/>
          <p:nvPr>
            <p:custDataLst>
              <p:tags r:id="rId7"/>
            </p:custDataLst>
          </p:nvPr>
        </p:nvSpPr>
        <p:spPr>
          <a:xfrm>
            <a:off x="815022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、语言游戏：现实世界的生长性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9" name="同侧圆角矩形 8"/>
          <p:cNvSpPr/>
          <p:nvPr>
            <p:custDataLst>
              <p:tags r:id="rId8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、数理逻辑语言体系的建构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9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仿宋" panose="02010609060101010101" charset="-122"/>
              <a:cs typeface="+mn-cs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10052" y="2505670"/>
            <a:ext cx="9171896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B82F8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B82F8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、真值表与永真式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B82F8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53720" y="1407984"/>
            <a:ext cx="9869170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82F8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通用数理符号（部分）、矛盾律与真值表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82F8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673657" y="2231390"/>
            <a:ext cx="6380286" cy="42533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p存在         p</a:t>
            </a:r>
            <a:endParaRPr lang="zh-CN" altLang="en-US" sz="28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</a:t>
            </a: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存在的否定</a:t>
            </a:r>
            <a:r>
              <a:rPr lang="en-US" altLang="zh-CN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   ¬ p</a:t>
            </a: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（非</a:t>
            </a:r>
            <a:r>
              <a:rPr lang="en-US" altLang="zh-CN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</a:t>
            </a: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）</a:t>
            </a:r>
            <a:endParaRPr lang="zh-CN" altLang="en-US" sz="28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如果</a:t>
            </a:r>
            <a:r>
              <a:rPr lang="en-US" altLang="zh-CN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</a:t>
            </a: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则</a:t>
            </a:r>
            <a:r>
              <a:rPr lang="en-US" altLang="zh-CN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q      </a:t>
            </a:r>
            <a:r>
              <a:rPr lang="en-US" altLang="zh-CN" sz="2800" b="1" dirty="0" err="1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p→q</a:t>
            </a: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（蕴涵）</a:t>
            </a:r>
            <a:r>
              <a:rPr lang="en-US" altLang="zh-CN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 </a:t>
            </a:r>
            <a:endParaRPr lang="en-US" altLang="zh-CN" sz="28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</a:t>
            </a: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并且</a:t>
            </a:r>
            <a:r>
              <a:rPr lang="en-US" altLang="zh-CN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q        </a:t>
            </a:r>
            <a:r>
              <a:rPr lang="en-US" altLang="zh-CN" sz="2800" b="1" dirty="0" err="1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p∧q</a:t>
            </a: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（交集</a:t>
            </a:r>
            <a:r>
              <a:rPr lang="en-US" altLang="zh-CN" sz="28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\</a:t>
            </a:r>
            <a:r>
              <a:rPr lang="zh-CN" altLang="en-US" sz="28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合</a:t>
            </a:r>
            <a:r>
              <a:rPr lang="en-US" altLang="zh-CN" sz="28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取</a:t>
            </a: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）</a:t>
            </a:r>
            <a:endParaRPr lang="en-US" altLang="zh-CN" sz="28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</a:t>
            </a: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或</a:t>
            </a:r>
            <a:r>
              <a:rPr lang="en-US" altLang="zh-CN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q          </a:t>
            </a:r>
            <a:r>
              <a:rPr lang="en-US" altLang="zh-CN" sz="2800" b="1" dirty="0" err="1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p</a:t>
            </a:r>
            <a:r>
              <a:rPr lang="en-US" altLang="zh-CN" sz="2800" b="1" dirty="0" err="1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∨q</a:t>
            </a:r>
            <a:r>
              <a:rPr lang="zh-CN" altLang="en-US" sz="28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（并集</a:t>
            </a:r>
            <a:r>
              <a:rPr lang="en-US" altLang="zh-CN" sz="28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\析取</a:t>
            </a:r>
            <a:r>
              <a:rPr lang="zh-CN" altLang="en-US" sz="2800" b="1" dirty="0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）</a:t>
            </a:r>
            <a:endParaRPr lang="en-US" altLang="zh-CN" sz="28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</a:t>
            </a: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当且仅当</a:t>
            </a:r>
            <a:r>
              <a:rPr lang="en-US" altLang="zh-CN" sz="28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q    </a:t>
            </a:r>
            <a:r>
              <a:rPr lang="en-US" altLang="zh-CN" sz="2800" b="1" dirty="0" err="1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p↔q</a:t>
            </a:r>
            <a:r>
              <a:rPr lang="zh-CN" altLang="en-US" sz="2800" b="1" dirty="0" err="1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（等值）</a:t>
            </a:r>
            <a:endParaRPr lang="en-US" altLang="zh-CN" sz="28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lt1">
                    <a:lumMod val="50000"/>
                  </a:schemeClr>
                </a:solidFill>
                <a:latin typeface="+mj-ea"/>
                <a:ea typeface="+mj-ea"/>
                <a:cs typeface="微软雅黑" panose="020B0503020204020204" pitchFamily="34" charset="-122"/>
              </a:rPr>
              <a:t>      </a:t>
            </a:r>
            <a:endParaRPr lang="en-US" altLang="zh-CN" sz="2800" b="1" dirty="0">
              <a:solidFill>
                <a:schemeClr val="lt1">
                  <a:lumMod val="50000"/>
                </a:schemeClr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r>
              <a:rPr lang="en-US" altLang="zh-CN" sz="2800" b="1" dirty="0">
                <a:solidFill>
                  <a:schemeClr val="lt1">
                    <a:lumMod val="50000"/>
                  </a:schemeClr>
                </a:solidFill>
                <a:latin typeface="+mj-ea"/>
                <a:ea typeface="+mj-ea"/>
                <a:cs typeface="微软雅黑" panose="020B0503020204020204" pitchFamily="34" charset="-122"/>
              </a:rPr>
              <a:t>                              </a:t>
            </a:r>
            <a:endParaRPr lang="en-US" altLang="zh-CN" sz="2800" b="1" dirty="0">
              <a:solidFill>
                <a:schemeClr val="lt1">
                  <a:lumMod val="50000"/>
                </a:schemeClr>
              </a:solidFill>
              <a:latin typeface="+mj-ea"/>
              <a:ea typeface="+mj-ea"/>
              <a:cs typeface="微软雅黑" panose="020B0503020204020204" pitchFamily="34" charset="-122"/>
            </a:endParaRPr>
          </a:p>
        </p:txBody>
      </p:sp>
      <p:graphicFrame>
        <p:nvGraphicFramePr>
          <p:cNvPr id="22" name="表格 21"/>
          <p:cNvGraphicFramePr/>
          <p:nvPr>
            <p:custDataLst>
              <p:tags r:id="rId2"/>
            </p:custDataLst>
          </p:nvPr>
        </p:nvGraphicFramePr>
        <p:xfrm>
          <a:off x="6403340" y="3837458"/>
          <a:ext cx="5635625" cy="2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795"/>
                <a:gridCol w="1986915"/>
                <a:gridCol w="1986915"/>
              </a:tblGrid>
              <a:tr h="50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Times New Roman" panose="02020603050405020304" charset="0"/>
                          <a:ea typeface="汉仪中宋简" panose="02010600000101010101" charset="-122"/>
                        </a:rPr>
                        <a:t>p</a:t>
                      </a:r>
                      <a:endParaRPr lang="en-US" altLang="zh-CN" dirty="0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q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仿宋" panose="02010609060101010101" charset="-122"/>
                          <a:sym typeface="+mn-ea"/>
                        </a:rPr>
                        <a:t>p→q</a:t>
                      </a:r>
                      <a:endParaRPr lang="en-US" altLang="zh-CN" sz="1800">
                        <a:solidFill>
                          <a:schemeClr val="bg1"/>
                        </a:solidFill>
                        <a:latin typeface="Times New Roman" panose="02020603050405020304" charset="0"/>
                        <a:ea typeface="汉仪中宋简" panose="02010600000101010101" charset="-122"/>
                        <a:cs typeface="仿宋" panose="02010609060101010101" charset="-122"/>
                        <a:sym typeface="+mn-ea"/>
                      </a:endParaRPr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 dirty="0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3" name="直接连接符 22"/>
          <p:cNvCxnSpPr/>
          <p:nvPr/>
        </p:nvCxnSpPr>
        <p:spPr>
          <a:xfrm>
            <a:off x="7045324" y="5267826"/>
            <a:ext cx="4351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053943" y="6251441"/>
            <a:ext cx="4351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aphicFrame>
        <p:nvGraphicFramePr>
          <p:cNvPr id="25" name="表格 24"/>
          <p:cNvGraphicFramePr/>
          <p:nvPr>
            <p:custDataLst>
              <p:tags r:id="rId3"/>
            </p:custDataLst>
          </p:nvPr>
        </p:nvGraphicFramePr>
        <p:xfrm>
          <a:off x="6403340" y="2206141"/>
          <a:ext cx="364871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795"/>
                <a:gridCol w="1986915"/>
              </a:tblGrid>
              <a:tr h="50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p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>
                          <a:latin typeface="Times New Roman" panose="02020603050405020304" charset="0"/>
                          <a:ea typeface="汉仪中宋简" panose="02010600000101010101" charset="-122"/>
                          <a:sym typeface="+mn-ea"/>
                        </a:rPr>
                        <a:t>¬ p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 dirty="0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 dirty="0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同侧圆角矩形 3"/>
          <p:cNvSpPr/>
          <p:nvPr>
            <p:custDataLst>
              <p:tags r:id="rId4"/>
            </p:custDataLst>
          </p:nvPr>
        </p:nvSpPr>
        <p:spPr>
          <a:xfrm>
            <a:off x="419163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、真值表与永真式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5" name="同侧圆角矩形 4"/>
          <p:cNvSpPr/>
          <p:nvPr>
            <p:custDataLst>
              <p:tags r:id="rId5"/>
            </p:custDataLst>
          </p:nvPr>
        </p:nvSpPr>
        <p:spPr>
          <a:xfrm>
            <a:off x="815022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、语言游戏：现实世界的生长性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8" name="同侧圆角矩形 7"/>
          <p:cNvSpPr/>
          <p:nvPr>
            <p:custDataLst>
              <p:tags r:id="rId6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、数理逻辑语言体系的建构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仿宋" panose="02010609060101010101" charset="-122"/>
              <a:cs typeface="+mn-cs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76231" y="1084004"/>
            <a:ext cx="9869170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82F8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p→q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82F8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（蕴涵）的真值是如何得出的？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82F8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376231" y="1864419"/>
            <a:ext cx="6380286" cy="2348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err="1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p→q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： 如果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（存在）则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q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（存在）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设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为：张三见今天下雨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设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q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为：张三不出门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则</a:t>
            </a:r>
            <a:r>
              <a:rPr lang="en-US" altLang="zh-CN" sz="2400" b="1" dirty="0" err="1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p→q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可读作：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pitchFamily="34" charset="-122"/>
              </a:rPr>
              <a:t>如果张三见今天下雨，则张三不出门</a:t>
            </a:r>
            <a:endParaRPr lang="en-US" altLang="zh-CN" sz="2400" b="1" dirty="0">
              <a:solidFill>
                <a:schemeClr val="lt1">
                  <a:lumMod val="50000"/>
                </a:schemeClr>
              </a:solidFill>
              <a:latin typeface="+mj-ea"/>
              <a:ea typeface="+mj-ea"/>
              <a:cs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376231" y="4212649"/>
          <a:ext cx="5960745" cy="234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915"/>
                <a:gridCol w="1986915"/>
                <a:gridCol w="1986915"/>
              </a:tblGrid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p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ea typeface="汉仪中宋简" panose="02010600000101010101" charset="-122"/>
                        </a:rPr>
                        <a:t>q</a:t>
                      </a:r>
                      <a:endParaRPr lang="en-US" altLang="zh-CN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汉仪中宋简" panose="02010600000101010101" charset="-122"/>
                          <a:cs typeface="仿宋" panose="02010609060101010101" charset="-122"/>
                          <a:sym typeface="+mn-ea"/>
                        </a:rPr>
                        <a:t>p→q</a:t>
                      </a:r>
                      <a:endParaRPr lang="en-US" altLang="zh-CN" sz="1800">
                        <a:solidFill>
                          <a:schemeClr val="bg1"/>
                        </a:solidFill>
                        <a:latin typeface="Times New Roman" panose="02020603050405020304" charset="0"/>
                        <a:ea typeface="汉仪中宋简" panose="02010600000101010101" charset="-122"/>
                        <a:cs typeface="仿宋" panose="02010609060101010101" charset="-122"/>
                        <a:sym typeface="+mn-ea"/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4076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charset="0"/>
                          <a:ea typeface="汉仪中宋简" panose="02010600000101010101" charset="-122"/>
                        </a:rPr>
                        <a:t>假</a:t>
                      </a:r>
                      <a:endParaRPr lang="zh-CN" altLang="en-US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>
                          <a:latin typeface="Times New Roman" panose="02020603050405020304" charset="0"/>
                          <a:ea typeface="汉仪中宋简" panose="02010600000101010101" charset="-122"/>
                        </a:rPr>
                        <a:t>真</a:t>
                      </a:r>
                      <a:endParaRPr lang="zh-CN" altLang="en-US" dirty="0">
                        <a:latin typeface="Times New Roman" panose="02020603050405020304" charset="0"/>
                        <a:ea typeface="汉仪中宋简" panose="0201060000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矩形 19"/>
          <p:cNvSpPr/>
          <p:nvPr>
            <p:custDataLst>
              <p:tags r:id="rId3"/>
            </p:custDataLst>
          </p:nvPr>
        </p:nvSpPr>
        <p:spPr>
          <a:xfrm>
            <a:off x="6978896" y="1860609"/>
            <a:ext cx="4652010" cy="4597400"/>
          </a:xfrm>
          <a:prstGeom prst="rect">
            <a:avLst/>
          </a:prstGeom>
          <a:solidFill>
            <a:srgbClr val="4B82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椭圆 20"/>
          <p:cNvSpPr/>
          <p:nvPr>
            <p:custDataLst>
              <p:tags r:id="rId4"/>
            </p:custDataLst>
          </p:nvPr>
        </p:nvSpPr>
        <p:spPr>
          <a:xfrm>
            <a:off x="7655171" y="2179379"/>
            <a:ext cx="3456305" cy="36004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椭圆 25"/>
          <p:cNvSpPr/>
          <p:nvPr>
            <p:custDataLst>
              <p:tags r:id="rId5"/>
            </p:custDataLst>
          </p:nvPr>
        </p:nvSpPr>
        <p:spPr>
          <a:xfrm>
            <a:off x="9438886" y="3150929"/>
            <a:ext cx="1511935" cy="16560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文本框 26"/>
          <p:cNvSpPr txBox="1"/>
          <p:nvPr>
            <p:custDataLst>
              <p:tags r:id="rId6"/>
            </p:custDataLst>
          </p:nvPr>
        </p:nvSpPr>
        <p:spPr>
          <a:xfrm>
            <a:off x="7946636" y="3150929"/>
            <a:ext cx="10179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>
                <a:solidFill>
                  <a:schemeClr val="bg1"/>
                </a:solidFill>
                <a:latin typeface="Times New Roman" panose="02020603050405020304" charset="0"/>
                <a:ea typeface="汉仪中宋简" panose="02010600000101010101" charset="-122"/>
              </a:rPr>
              <a:t>q</a:t>
            </a:r>
            <a:endParaRPr lang="en-US" altLang="zh-CN" sz="6600">
              <a:solidFill>
                <a:schemeClr val="bg1"/>
              </a:solidFill>
              <a:latin typeface="Times New Roman" panose="02020603050405020304" charset="0"/>
              <a:ea typeface="汉仪中宋简" panose="02010600000101010101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7"/>
            </p:custDataLst>
          </p:nvPr>
        </p:nvSpPr>
        <p:spPr>
          <a:xfrm>
            <a:off x="9931011" y="3625909"/>
            <a:ext cx="527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latin typeface="Times New Roman" panose="02020603050405020304" charset="0"/>
                <a:ea typeface="汉仪中宋简" panose="02010600000101010101" charset="-122"/>
              </a:rPr>
              <a:t>p</a:t>
            </a:r>
            <a:endParaRPr lang="en-US" altLang="zh-CN" sz="4000">
              <a:solidFill>
                <a:schemeClr val="bg1"/>
              </a:solidFill>
              <a:latin typeface="Times New Roman" panose="02020603050405020304" charset="0"/>
              <a:ea typeface="汉仪中宋简" panose="02010600000101010101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7294491" y="2093019"/>
            <a:ext cx="7512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Times New Roman" panose="02020603050405020304" charset="0"/>
                <a:ea typeface="汉仪中宋简" panose="02010600000101010101" charset="-122"/>
              </a:rPr>
              <a:t>S</a:t>
            </a:r>
            <a:endParaRPr lang="en-US" altLang="zh-CN" sz="6000" dirty="0">
              <a:solidFill>
                <a:schemeClr val="bg1"/>
              </a:solidFill>
              <a:latin typeface="Times New Roman" panose="02020603050405020304" charset="0"/>
              <a:ea typeface="汉仪中宋简" panose="02010600000101010101" charset="-122"/>
            </a:endParaRPr>
          </a:p>
        </p:txBody>
      </p:sp>
      <p:sp>
        <p:nvSpPr>
          <p:cNvPr id="5" name="同侧圆角矩形 4"/>
          <p:cNvSpPr/>
          <p:nvPr>
            <p:custDataLst>
              <p:tags r:id="rId9"/>
            </p:custDataLst>
          </p:nvPr>
        </p:nvSpPr>
        <p:spPr>
          <a:xfrm>
            <a:off x="419163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、真值表与永真式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8" name="同侧圆角矩形 7"/>
          <p:cNvSpPr/>
          <p:nvPr>
            <p:custDataLst>
              <p:tags r:id="rId10"/>
            </p:custDataLst>
          </p:nvPr>
        </p:nvSpPr>
        <p:spPr>
          <a:xfrm>
            <a:off x="815022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、语言游戏：现实世界的生长性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9" name="同侧圆角矩形 8"/>
          <p:cNvSpPr/>
          <p:nvPr>
            <p:custDataLst>
              <p:tags r:id="rId11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+mj-ea"/>
                <a:sym typeface="+mn-ea"/>
              </a:rPr>
              <a:t>、数理逻辑语言体系的建构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j-ea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12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仿宋" panose="02010609060101010101" charset="-122"/>
              <a:cs typeface="+mn-cs"/>
            </a:endParaRPr>
          </a:p>
        </p:txBody>
      </p:sp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6915_1*b*1"/>
  <p:tag name="KSO_WM_TEMPLATE_CATEGORY" val="custom"/>
  <p:tag name="KSO_WM_TEMPLATE_INDEX" val="20206915"/>
  <p:tag name="KSO_WM_UNIT_LAYERLEVEL" val="1"/>
  <p:tag name="KSO_WM_TAG_VERSION" val="1.0"/>
  <p:tag name="KSO_WM_BEAUTIFY_FLAG" val=""/>
  <p:tag name="KSO_WM_UNIT_PRESET_TEXT" val="单击此处添加副标题"/>
  <p:tag name="KSO_WM_UNIT_TEXT_FILL_FORE_SCHEMECOLOR_INDEX_BRIGHTNESS" val="0.25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4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4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4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53.xml><?xml version="1.0" encoding="utf-8"?>
<p:tagLst xmlns:p="http://schemas.openxmlformats.org/presentationml/2006/main">
  <p:tag name="TABLE_ENDDRAG_ORIGIN_RECT" val="469*199"/>
  <p:tag name="TABLE_ENDDRAG_RECT" val="417*270*469*199"/>
</p:tagLst>
</file>

<file path=ppt/tags/tag154.xml><?xml version="1.0" encoding="utf-8"?>
<p:tagLst xmlns:p="http://schemas.openxmlformats.org/presentationml/2006/main">
  <p:tag name="TABLE_ENDDRAG_ORIGIN_RECT" val="469*199"/>
  <p:tag name="TABLE_ENDDRAG_RECT" val="417*270*469*199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61.xml><?xml version="1.0" encoding="utf-8"?>
<p:tagLst xmlns:p="http://schemas.openxmlformats.org/presentationml/2006/main">
  <p:tag name="TABLE_ENDDRAG_ORIGIN_RECT" val="469*191"/>
  <p:tag name="TABLE_ENDDRAG_RECT" val="16*308*469*191"/>
</p:tagLst>
</file>

<file path=ppt/tags/tag162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3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64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65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66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67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74.xml><?xml version="1.0" encoding="utf-8"?>
<p:tagLst xmlns:p="http://schemas.openxmlformats.org/presentationml/2006/main">
  <p:tag name="TABLE_ENDDRAG_ORIGIN_RECT" val="469*191"/>
  <p:tag name="TABLE_ENDDRAG_RECT" val="16*308*469*191"/>
</p:tagLst>
</file>

<file path=ppt/tags/tag175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6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77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78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79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87.xml><?xml version="1.0" encoding="utf-8"?>
<p:tagLst xmlns:p="http://schemas.openxmlformats.org/presentationml/2006/main">
  <p:tag name="TABLE_ENDDRAG_ORIGIN_RECT" val="469*191"/>
  <p:tag name="TABLE_ENDDRAG_RECT" val="16*308*469*191"/>
</p:tagLst>
</file>

<file path=ppt/tags/tag188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9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91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92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93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TABLE_ENDDRAG_ORIGIN_RECT" val="469*191"/>
  <p:tag name="TABLE_ENDDRAG_RECT" val="16*308*469*191"/>
</p:tagLst>
</file>

<file path=ppt/tags/tag201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2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03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04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205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206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14.xml><?xml version="1.0" encoding="utf-8"?>
<p:tagLst xmlns:p="http://schemas.openxmlformats.org/presentationml/2006/main">
  <p:tag name="TABLE_ENDDRAG_ORIGIN_RECT" val="469*191"/>
  <p:tag name="TABLE_ENDDRAG_RECT" val="16*308*469*191"/>
</p:tagLst>
</file>

<file path=ppt/tags/tag215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6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17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18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219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28.xml><?xml version="1.0" encoding="utf-8"?>
<p:tagLst xmlns:p="http://schemas.openxmlformats.org/presentationml/2006/main">
  <p:tag name="TABLE_ENDDRAG_ORIGIN_RECT" val="697*246"/>
  <p:tag name="TABLE_ENDDRAG_RECT" val="126*230*697*246"/>
  <p:tag name="KSO_WM_UNIT_TABLE_BEAUTIFY" val="smartTable{c18b6162-abb1-47cd-823b-4f1b73095e43}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3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9.xml><?xml version="1.0" encoding="utf-8"?>
<p:tagLst xmlns:p="http://schemas.openxmlformats.org/presentationml/2006/main">
  <p:tag name="TABLE_ENDDRAG_ORIGIN_RECT" val="671*211"/>
  <p:tag name="TABLE_ENDDRAG_RECT" val="147*270*671*21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4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8.xml><?xml version="1.0" encoding="utf-8"?>
<p:tagLst xmlns:p="http://schemas.openxmlformats.org/presentationml/2006/main">
  <p:tag name="TABLE_ENDDRAG_ORIGIN_RECT" val="854*171"/>
  <p:tag name="TABLE_ENDDRAG_RECT" val="41*340*854*171"/>
  <p:tag name="KSO_WM_BEAUTIFY_FLAG" val=""/>
  <p:tag name="KSO_WM_UNIT_TABLE_BEAUTIFY" val="smartTable{2e24e6f8-a15d-4471-b962-79b0474a3255}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TABLE_ENDDRAG_ORIGIN_RECT" val="854*176"/>
  <p:tag name="TABLE_ENDDRAG_RECT" val="41*339*854*176"/>
  <p:tag name="KSO_WM_UNIT_TABLE_BEAUTIFY" val="smartTable{cb8071ce-8a38-4719-ad1e-296ea6b78a77}"/>
</p:tagLst>
</file>

<file path=ppt/tags/tag25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5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6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8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8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7.xml><?xml version="1.0" encoding="utf-8"?>
<p:tagLst xmlns:p="http://schemas.openxmlformats.org/presentationml/2006/main">
  <p:tag name="COMMONDATA" val="eyJoZGlkIjoiMjcxYzk2YTY3NDdmYTAyZDY0NzFjYjE2ZjIyZDc1ODEifQ=="/>
  <p:tag name="KSO_WPP_MARK_KEY" val="3684847c-a588-4ffb-831f-a2f88689bd2b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仿宋"/>
        <a:cs typeface=""/>
      </a:majorFont>
      <a:minorFont>
        <a:latin typeface="Arial"/>
        <a:ea typeface="仿宋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PS">
  <a:themeElements>
    <a:clrScheme name="4B82F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B82F8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仿宋"/>
        <a:cs typeface=""/>
      </a:majorFont>
      <a:minorFont>
        <a:latin typeface="Arial"/>
        <a:ea typeface="仿宋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2677</Words>
  <Application>WPS 演示</Application>
  <PresentationFormat>宽屏</PresentationFormat>
  <Paragraphs>712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仿宋</vt:lpstr>
      <vt:lpstr>Wingdings</vt:lpstr>
      <vt:lpstr>Arial</vt:lpstr>
      <vt:lpstr>黑体</vt:lpstr>
      <vt:lpstr>微软雅黑</vt:lpstr>
      <vt:lpstr>Times New Roman</vt:lpstr>
      <vt:lpstr>汉仪中宋简</vt:lpstr>
      <vt:lpstr>Arial Unicode MS</vt:lpstr>
      <vt:lpstr>Calibri</vt:lpstr>
      <vt:lpstr>Microsoft Sans Serif</vt:lpstr>
      <vt:lpstr>1_WPS</vt:lpstr>
      <vt:lpstr>2_WPS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sssscy126com</cp:lastModifiedBy>
  <cp:revision>52</cp:revision>
  <dcterms:created xsi:type="dcterms:W3CDTF">2023-08-09T12:44:00Z</dcterms:created>
  <dcterms:modified xsi:type="dcterms:W3CDTF">2024-03-14T17:01:18Z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A48AEB367E094E7FB41134ABFA3EB492_13</vt:lpwstr>
  </property>
  <property fmtid="{D5CDD505-2E9C-101B-9397-08002B2CF9AE}" pid="3" name="KSOProductBuildVer">
    <vt:lpwstr>2052-11.1.0.14309</vt:lpwstr>
  </property>
</Properties>
</file>