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25"/>
  </p:notesMasterIdLst>
  <p:handoutMasterIdLst>
    <p:handoutMasterId r:id="rId26"/>
  </p:handoutMasterIdLst>
  <p:sldIdLst>
    <p:sldId id="303" r:id="rId4"/>
    <p:sldId id="257" r:id="rId5"/>
    <p:sldId id="262" r:id="rId6"/>
    <p:sldId id="263" r:id="rId7"/>
    <p:sldId id="258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1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2F8"/>
    <a:srgbClr val="EAEEF4"/>
    <a:srgbClr val="FFFFFF"/>
    <a:srgbClr val="4B7BE4"/>
    <a:srgbClr val="415369"/>
    <a:srgbClr val="588CF8"/>
    <a:srgbClr val="4B86FC"/>
    <a:srgbClr val="AFCEFA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3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239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75.xml"/><Relationship Id="rId7" Type="http://schemas.openxmlformats.org/officeDocument/2006/relationships/image" Target="../media/image9.png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image" Target="../media/image10.jpeg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91.xml"/><Relationship Id="rId7" Type="http://schemas.openxmlformats.org/officeDocument/2006/relationships/image" Target="../media/image11.png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98.xml"/><Relationship Id="rId7" Type="http://schemas.openxmlformats.org/officeDocument/2006/relationships/image" Target="../media/image12.png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image" Target="../media/image13.jpeg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09.xml"/><Relationship Id="rId11" Type="http://schemas.openxmlformats.org/officeDocument/2006/relationships/tags" Target="../tags/tag208.xml"/><Relationship Id="rId10" Type="http://schemas.openxmlformats.org/officeDocument/2006/relationships/image" Target="../media/image14.jpeg"/><Relationship Id="rId1" Type="http://schemas.openxmlformats.org/officeDocument/2006/relationships/tags" Target="../tags/tag20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image" Target="../media/image15.jpeg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10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22.xml"/><Relationship Id="rId5" Type="http://schemas.openxmlformats.org/officeDocument/2006/relationships/image" Target="../media/image16.jpeg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6.xml"/><Relationship Id="rId4" Type="http://schemas.openxmlformats.org/officeDocument/2006/relationships/image" Target="../media/image17.png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4.xml"/><Relationship Id="rId6" Type="http://schemas.openxmlformats.org/officeDocument/2006/relationships/image" Target="../media/image1.png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image" Target="../media/image18.png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3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image" Target="../media/image3.png"/><Relationship Id="rId7" Type="http://schemas.openxmlformats.org/officeDocument/2006/relationships/tags" Target="../tags/tag140.xml"/><Relationship Id="rId6" Type="http://schemas.openxmlformats.org/officeDocument/2006/relationships/image" Target="../media/image2.png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image" Target="../media/image5.png"/><Relationship Id="rId7" Type="http://schemas.openxmlformats.org/officeDocument/2006/relationships/tags" Target="../tags/tag147.xml"/><Relationship Id="rId6" Type="http://schemas.openxmlformats.org/officeDocument/2006/relationships/image" Target="../media/image4.png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4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image" Target="../media/image7.jpeg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7.xml"/><Relationship Id="rId7" Type="http://schemas.openxmlformats.org/officeDocument/2006/relationships/image" Target="../media/image8.png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53540" y="1069975"/>
            <a:ext cx="9862820" cy="1849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康德的先验空间观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3540" y="2827655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哲学导论</a:t>
            </a:r>
            <a:endParaRPr lang="zh-CN" sz="4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88160" y="4641215"/>
            <a:ext cx="6724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授课对象：</a:t>
            </a:r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社会学一年级必修、全校选修</a:t>
            </a:r>
            <a:endParaRPr lang="zh-CN" altLang="en-US" sz="2400" b="1" spc="200" dirty="0"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课程设计序号：</a:t>
            </a:r>
            <a:r>
              <a:rPr lang="en-US" altLang="zh-CN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05</a:t>
            </a:r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2780" y="4077970"/>
            <a:ext cx="1738630" cy="0"/>
          </a:xfrm>
          <a:prstGeom prst="line">
            <a:avLst/>
          </a:prstGeom>
          <a:ln w="25400">
            <a:solidFill>
              <a:srgbClr val="4B82F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05390" y="1470342"/>
            <a:ext cx="882840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感性经验形成的基本环节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同侧圆角矩形 5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2、康德感性直观的认识结构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3、康德空间观的先验性与主观性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4、对康德先验空间观的质疑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、感性直观无法超越三维空间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805390" y="2640965"/>
            <a:ext cx="621919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物自体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感官刺激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被给</a:t>
            </a:r>
            <a:r>
              <a:rPr lang="zh-CN" altLang="en-US" sz="28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予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的感觉材</a:t>
            </a:r>
            <a:r>
              <a:rPr lang="zh-CN" altLang="en-US" sz="28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料</a:t>
            </a:r>
            <a:endParaRPr lang="zh-CN" altLang="en-US" sz="28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zh-CN" altLang="en-US" sz="28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先验的感性时空形式</a:t>
            </a:r>
            <a:endParaRPr lang="zh-CN" altLang="en-US" sz="28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感性经验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5" name="图片 4" descr="摄图网_401320897_小男孩搭积木(仅交流学习使用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445" y="1860550"/>
            <a:ext cx="7094855" cy="47294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450975"/>
            <a:ext cx="882840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先验性：使经验得以可能的东西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同侧圆角矩形 5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2、康德感性直观的认识结构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3、康德空间观的先验性与主观性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4、对康德先验空间观的质疑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、感性直观无法超越三维空间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54355" y="2759710"/>
            <a:ext cx="74587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外在的刺激（模糊的杂多）</a:t>
            </a:r>
            <a:endParaRPr lang="zh-CN" altLang="en-US" sz="2800" b="1" dirty="0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感性直观的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内容，有什么、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客观、偶然、易变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内在的形式（一维时间和三维空间）</a:t>
            </a:r>
            <a:endParaRPr lang="zh-CN" altLang="en-US" sz="2800" b="1" dirty="0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感性直观的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形式，是什么、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主观、必然、不变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111" name="图片 110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13065" y="2231390"/>
            <a:ext cx="3713480" cy="38493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4390" y="2967990"/>
            <a:ext cx="105232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3、康德空间观的先验性与主观性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450975"/>
            <a:ext cx="882840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纯直观的存在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同侧圆角矩形 5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2、康德感性直观的认识结构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3、康德空间观的先验性与主观性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4、对康德先验空间观的质疑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、感性直观无法超越三维空间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53720" y="2456180"/>
            <a:ext cx="629539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1、我们可以想象不存在任何事物的空间（时间），却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不能想象没有空间（时间）的事物。</a:t>
            </a:r>
            <a:endParaRPr lang="zh-CN" altLang="en-US" sz="2800" b="1" dirty="0">
              <a:solidFill>
                <a:srgbClr val="FF0000"/>
              </a:solidFill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2、几何学公理的真理性与必然性，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是直接通过主体的直观给出的，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不需要其他外在经验的帮助进行证明。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4" name="图片 3" descr="是的是的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9985" y="2231390"/>
            <a:ext cx="3757295" cy="35515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1485" y="1450975"/>
            <a:ext cx="882840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欧氏几何学公理中的纯直观性根据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同侧圆角矩形 5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2、康德感性直观的认识结构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3、康德空间观的先验性与主观性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4、对康德先验空间观的质疑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、感性直观无法超越三维空间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51485" y="2759710"/>
            <a:ext cx="668718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康德：“最短这个概念怎么得出的？”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两点之间的直线线段概念中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并未包含最短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，其只能来源于主观先验的纯直观形式。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所以，人（通过先验形式）为自然立法！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8" name="图片 7" descr="A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8670" y="1801495"/>
            <a:ext cx="4638675" cy="41617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4390" y="2967990"/>
            <a:ext cx="105232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4、对康德先验空间观的质疑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33045" y="1042987"/>
            <a:ext cx="882840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问题一：原初的空间直观是基于视觉还是触觉？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同侧圆角矩形 5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2、康德感性直观的认识结构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3、康德空间观的先验性与主观性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4、对康德先验空间观的质疑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、感性直观无法超越三维空间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76250" y="1840230"/>
            <a:ext cx="790638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原-方舟大地并不运动。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……几何空间需要建基于知觉空间之上，这体现在几何学空间的观念化和形式化过程之中。</a:t>
            </a:r>
            <a:endParaRPr lang="zh-CN" altLang="en-US" sz="24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r">
              <a:lnSpc>
                <a:spcPct val="100000"/>
              </a:lnSpc>
              <a:buClrTx/>
              <a:buSzTx/>
              <a:buNone/>
            </a:pP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                           ——胡塞尔</a:t>
            </a:r>
            <a:endParaRPr lang="zh-CN" altLang="en-US" sz="24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天下无白，不可以视石。</a:t>
            </a:r>
            <a:endParaRPr lang="zh-CN" altLang="en-US" sz="24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天下无坚，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不可以谓石。</a:t>
            </a:r>
            <a:endParaRPr lang="zh-CN" altLang="en-US" sz="24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r">
              <a:lnSpc>
                <a:spcPct val="100000"/>
              </a:lnSpc>
              <a:buClrTx/>
              <a:buSzTx/>
              <a:buNone/>
            </a:pP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               ——公孙龙</a:t>
            </a:r>
            <a:endParaRPr lang="zh-CN" altLang="en-US" sz="24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无穷的空间正是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西方心灵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一直在寻找的……康德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以人类的名义、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满怀本身就具有象征意义的热情来处理那个‘永恒的问题’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是纯粹西方的问题，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这个问题是其他文化的才智之士根本提不出来的。</a:t>
            </a: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                </a:t>
            </a:r>
            <a:endParaRPr lang="en-US" altLang="zh-CN" sz="24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                                    ——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斯宾格勒</a:t>
            </a:r>
            <a:endParaRPr lang="zh-CN" altLang="en-US" sz="2400" b="1" dirty="0">
              <a:effectLst/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09" name="图片 108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86190" y="1539240"/>
            <a:ext cx="3307080" cy="5160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818245" y="1539240"/>
            <a:ext cx="3375025" cy="5160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>
            <p:custDataLst>
              <p:tags r:id="rId1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18245" y="1509395"/>
            <a:ext cx="3373755" cy="51898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450975"/>
            <a:ext cx="882840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问题二：空间并不是抽象的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同侧圆角矩形 5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2、康德感性直观的认识结构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3、康德空间观的先验性与主观性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4、对康德先验空间观的质疑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、感性直观无法超越三维空间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53720" y="2528570"/>
            <a:ext cx="83826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 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在（康德的）这一假设中，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空间的纯形式，被掏空了所有的内容（感性的、物质的、真实的、实践的），而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只是一种本质，一种绝对的理念，属于柏拉图哲学。……</a:t>
            </a:r>
            <a:r>
              <a:rPr lang="zh-CN" altLang="en-US" sz="28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这种形式化的空间观是一种抽象的精神性意义上的空间。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（基于马克思的问题意识）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，还存在一种物质生产层面的空间概念，即</a:t>
            </a:r>
            <a:r>
              <a:rPr lang="zh-CN" altLang="en-US" sz="28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社会空间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。           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                                       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r">
              <a:lnSpc>
                <a:spcPct val="100000"/>
              </a:lnSpc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                                       </a:t>
            </a:r>
            <a:r>
              <a:rPr lang="en-US" altLang="zh-CN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     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——列斐伏尔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107" name="图片 106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61145" y="2528570"/>
            <a:ext cx="2442845" cy="3530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小结：在用理性寻找真理之前，要先批判理性认识本身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46710" y="1354082"/>
            <a:ext cx="6765191" cy="4150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、人类的认识能力具有边界，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自然分为现象与物自体二元。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altLang="zh-CN"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在纯粹理性层面，全知全能、永恒的对象的实存性是无法被确证的。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、终结了唯理论与经验论的纷争。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buClrTx/>
              <a:buSzTx/>
              <a:buNone/>
            </a:pPr>
            <a:endParaRPr lang="zh-CN" altLang="en-US"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7" name="图片 106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77941" y="2067560"/>
            <a:ext cx="4760595" cy="318319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作业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28955" y="1873885"/>
            <a:ext cx="5881370" cy="4150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你觉得世界最终是可知的吗？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如何可能突破康德的二元论？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请填写在课程企业微信问卷星调查二维码中。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buClrTx/>
              <a:buSzTx/>
              <a:buNone/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477125" y="187388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1617980" y="5066030"/>
            <a:ext cx="8955405" cy="1109345"/>
          </a:xfrm>
          <a:prstGeom prst="roundRect">
            <a:avLst>
              <a:gd name="adj" fmla="val 13451"/>
            </a:avLst>
          </a:prstGeom>
          <a:solidFill>
            <a:srgbClr val="4B82F8"/>
          </a:soli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3900805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一个数形结合问题</a:t>
            </a:r>
            <a:endParaRPr lang="zh-CN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4950" y="1932940"/>
                <a:ext cx="11722735" cy="491617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 </m:t>
                          </m:r>
                        </m:sup>
                      </m:sSup>
                      <m:r>
                        <a:rPr lang="en-US" altLang="zh-CN" sz="48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48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a:rPr lang="en-US" altLang="zh-CN" sz="48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1</m:t>
                      </m:r>
                    </m:oMath>
                  </m:oMathPara>
                </a14:m>
                <a:endParaRPr lang="en-US" altLang="zh-CN" sz="4800" i="1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汉仪中宋简" panose="02010600000101010101" charset="-122"/>
                  <a:cs typeface="Cambria Math" panose="02040503050406030204" pitchFamily="18" charset="0"/>
                  <a:sym typeface="+mn-ea"/>
                </a:endParaRPr>
              </a:p>
              <a:p>
                <a:pPr algn="ctr"/>
                <a:endParaRPr lang="en-US" altLang="zh-CN" sz="4800" i="1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汉仪中宋简" panose="02010600000101010101" charset="-122"/>
                  <a:cs typeface="Cambria Math" panose="02040503050406030204" pitchFamily="18" charset="0"/>
                  <a:sym typeface="+mn-ea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48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汉仪中宋简" panose="02010600000101010101" charset="-122"/>
                          <a:cs typeface="Cambria Math" panose="02040503050406030204" pitchFamily="18" charset="0"/>
                          <a:sym typeface="+mn-ea"/>
                        </a:rPr>
                        <m:t>f</m:t>
                      </m:r>
                      <m:d>
                        <m:dPr>
                          <m:ctrlP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dPr>
                        <m:e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,</m:t>
                          </m:r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𝑦</m:t>
                          </m:r>
                        </m:e>
                      </m:d>
                      <m:r>
                        <a:rPr lang="en-US" altLang="zh-CN" sz="48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sSup>
                        <m:sSupPr>
                          <m:ctrlP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48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48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48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a:rPr lang="en-US" altLang="zh-CN" sz="48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1</m:t>
                      </m:r>
                    </m:oMath>
                  </m:oMathPara>
                </a14:m>
                <a:endParaRPr lang="en-US" altLang="zh-CN" sz="4800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汉仪中宋简" panose="02010600000101010101" charset="-122"/>
                  <a:cs typeface="Cambria Math" panose="02040503050406030204" pitchFamily="18" charset="0"/>
                  <a:sym typeface="+mn-ea"/>
                </a:endParaRPr>
              </a:p>
              <a:p>
                <a:pPr algn="ctr"/>
                <a:endParaRPr lang="zh-CN" altLang="en-US" sz="3200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汉仪中宋简" panose="02010600000101010101" charset="-122"/>
                  <a:sym typeface="+mn-ea"/>
                </a:endParaRPr>
              </a:p>
              <a:p>
                <a:pPr algn="ctr"/>
                <a:endParaRPr lang="zh-CN" altLang="en-US" sz="3200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汉仪中宋简" panose="02010600000101010101" charset="-122"/>
                  <a:sym typeface="+mn-ea"/>
                </a:endParaRPr>
              </a:p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上述函数公式所对应的图形是什么？</a:t>
                </a:r>
                <a:endParaRPr lang="zh-CN" altLang="en-US" sz="3200" b="1" dirty="0">
                  <a:solidFill>
                    <a:schemeClr val="bg1"/>
                  </a:solidFill>
                  <a:effectLst/>
                  <a:latin typeface="仿宋" panose="02010609060101010101" charset="-122"/>
                  <a:ea typeface="仿宋" panose="02010609060101010101" charset="-122"/>
                  <a:sym typeface="+mn-ea"/>
                </a:endParaRPr>
              </a:p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你在脑中或黑板上能否</a:t>
                </a:r>
                <a:r>
                  <a:rPr lang="zh-CN" altLang="en-US" sz="3200" b="1" dirty="0">
                    <a:solidFill>
                      <a:srgbClr val="FFC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描绘</a:t>
                </a:r>
                <a:r>
                  <a:rPr lang="zh-CN" altLang="en-US" sz="3200" b="1" dirty="0">
                    <a:solidFill>
                      <a:schemeClr val="bg1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出它？</a:t>
                </a:r>
                <a:endParaRPr lang="zh-CN" altLang="en-US" sz="3200" b="1" dirty="0">
                  <a:solidFill>
                    <a:schemeClr val="bg1"/>
                  </a:solidFill>
                  <a:effectLst/>
                  <a:latin typeface="仿宋" panose="02010609060101010101" charset="-122"/>
                  <a:ea typeface="仿宋" panose="02010609060101010101" charset="-122"/>
                </a:endParaRPr>
              </a:p>
              <a:p>
                <a:endParaRPr lang="zh-CN" altLang="en-US" sz="3200" b="1" dirty="0">
                  <a:solidFill>
                    <a:schemeClr val="bg1"/>
                  </a:solidFill>
                  <a:effectLst/>
                  <a:latin typeface="仿宋" panose="02010609060101010101" charset="-122"/>
                  <a:ea typeface="仿宋" panose="02010609060101010101" charset="-122"/>
                  <a:sym typeface="+mn-ea"/>
                </a:endParaRPr>
              </a:p>
              <a:p>
                <a:endParaRPr lang="zh-CN" altLang="en-US" sz="3200" b="1" dirty="0">
                  <a:solidFill>
                    <a:schemeClr val="bg1"/>
                  </a:solidFill>
                  <a:effectLst/>
                  <a:latin typeface="仿宋" panose="02010609060101010101" charset="-122"/>
                  <a:ea typeface="仿宋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34950" y="1932940"/>
                <a:ext cx="11722735" cy="4916170"/>
              </a:xfrm>
              <a:prstGeom prst="rect">
                <a:avLst/>
              </a:prstGeom>
              <a:blipFill rotWithShape="1">
                <a:blip r:embed="rId6"/>
                <a:stretch>
                  <a:fillRect b="-4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拓展阅读文献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5630" y="1758315"/>
            <a:ext cx="11001375" cy="3994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1、（德）康德 著《纯粹理性批判》，邓晓芒 译、杨祖陶 校，人民出版社，2017年。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2、（德）胡塞尔 著《自然空间性的现象学起源的基本研究》，单斌 译，《中国现象学与哲学评论》，2016年第2期。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</a:t>
            </a:r>
            <a:r>
              <a:rPr 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《公孙龙子》，黄克剑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译注，中华书局，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2023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4、（法）列斐伏尔 著《空间与政治》，李春 译，上海人民出版社，2015年。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buClrTx/>
              <a:buSzTx/>
              <a:buNone/>
            </a:pP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1810" y="285305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43815" y="0"/>
            <a:ext cx="12235815" cy="68580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859155" y="3652520"/>
            <a:ext cx="5869940" cy="1790065"/>
          </a:xfrm>
          <a:prstGeom prst="roundRect">
            <a:avLst>
              <a:gd name="adj" fmla="val 13451"/>
            </a:avLst>
          </a:prstGeom>
          <a:solidFill>
            <a:srgbClr val="4B82F8"/>
          </a:soli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146810" y="450215"/>
            <a:ext cx="3900805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增加变量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55040" y="2155825"/>
                <a:ext cx="5869940" cy="3209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 </m:t>
                          </m:r>
                        </m:sup>
                      </m:sSup>
                      <m:r>
                        <a:rPr lang="en-US" altLang="zh-CN" sz="36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36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36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a:rPr lang="en-US" altLang="zh-CN" sz="36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1</m:t>
                      </m:r>
                    </m:oMath>
                  </m:oMathPara>
                </a14:m>
                <a:endParaRPr lang="en-US" altLang="zh-CN" sz="3600" i="1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汉仪中宋简" panose="02010600000101010101" charset="-122"/>
                  <a:cs typeface="仿宋" panose="02010609060101010101" charset="-122"/>
                  <a:sym typeface="+mn-ea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6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汉仪中宋简" panose="02010600000101010101" charset="-122"/>
                          <a:cs typeface="Cambria Math" panose="02040503050406030204" pitchFamily="18" charset="0"/>
                          <a:sym typeface="+mn-ea"/>
                        </a:rPr>
                        <m:t>f</m:t>
                      </m:r>
                      <m:d>
                        <m:dPr>
                          <m:ctrlP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dPr>
                        <m:e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,</m:t>
                          </m:r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𝑦</m:t>
                          </m:r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,</m:t>
                          </m:r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𝑧</m:t>
                          </m:r>
                        </m:e>
                      </m:d>
                      <m:r>
                        <a:rPr lang="en-US" altLang="zh-CN" sz="36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sSup>
                        <m:sSupPr>
                          <m:ctrlP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36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36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36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a:rPr lang="en-US" altLang="zh-CN" sz="36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1</m:t>
                      </m:r>
                    </m:oMath>
                  </m:oMathPara>
                </a14:m>
                <a:endParaRPr lang="en-US" altLang="zh-CN" sz="3600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汉仪中宋简" panose="02010600000101010101" charset="-122"/>
                  <a:cs typeface="仿宋" panose="02010609060101010101" charset="-122"/>
                  <a:sym typeface="+mn-ea"/>
                </a:endParaRPr>
              </a:p>
              <a:p>
                <a:endParaRPr lang="zh-CN" altLang="en-US" sz="3600" dirty="0">
                  <a:solidFill>
                    <a:schemeClr val="tx1"/>
                  </a:solidFill>
                  <a:effectLst/>
                  <a:latin typeface="Times New Roman" panose="02020603050405020304" charset="0"/>
                  <a:ea typeface="汉仪中宋简" panose="02010600000101010101" charset="-122"/>
                  <a:cs typeface="仿宋" panose="02010609060101010101" charset="-122"/>
                  <a:sym typeface="+mn-ea"/>
                </a:endParaRPr>
              </a:p>
              <a:p>
                <a:r>
                  <a:rPr lang="zh-CN" altLang="en-US" sz="3200" b="1" dirty="0">
                    <a:solidFill>
                      <a:schemeClr val="bg1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上述函数公式所对应的图形是什么？你在脑中或黑板上能否</a:t>
                </a:r>
                <a:r>
                  <a:rPr lang="zh-CN" altLang="en-US" sz="3200" b="1" dirty="0">
                    <a:solidFill>
                      <a:srgbClr val="FFC000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描绘</a:t>
                </a:r>
                <a:r>
                  <a:rPr lang="zh-CN" altLang="en-US" sz="3200" b="1" dirty="0">
                    <a:solidFill>
                      <a:schemeClr val="bg1"/>
                    </a:solidFill>
                    <a:effectLst/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  <a:sym typeface="+mn-ea"/>
                  </a:rPr>
                  <a:t>出它？</a:t>
                </a:r>
                <a:endParaRPr lang="zh-CN" altLang="en-US" sz="3200" b="1" dirty="0">
                  <a:solidFill>
                    <a:schemeClr val="bg1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55040" y="2155825"/>
                <a:ext cx="5869940" cy="32099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7048" r="25883"/>
          <a:stretch>
            <a:fillRect/>
          </a:stretch>
        </p:blipFill>
        <p:spPr>
          <a:xfrm>
            <a:off x="7638415" y="1579245"/>
            <a:ext cx="3019425" cy="49015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1020445" y="2325370"/>
            <a:ext cx="3379470" cy="849630"/>
          </a:xfrm>
          <a:prstGeom prst="roundRect">
            <a:avLst>
              <a:gd name="adj" fmla="val 13451"/>
            </a:avLst>
          </a:prstGeom>
          <a:solidFill>
            <a:srgbClr val="4B82F8"/>
          </a:soli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146810" y="450215"/>
            <a:ext cx="890143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四维的超球体图像应该是怎么样的？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28955" y="3710305"/>
                <a:ext cx="7498715" cy="12185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 </m:t>
                          </m:r>
                        </m:sup>
                      </m:sSup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汉仪中宋简" panose="02010600000101010101" charset="-122"/>
                          <a:cs typeface="Cambria Math" panose="02040503050406030204" pitchFamily="18" charset="0"/>
                          <a:sym typeface="+mn-ea"/>
                        </a:rPr>
                        <m:t>𝑤</m:t>
                      </m:r>
                      <m:r>
                        <a:rPr lang="en-US" altLang="zh-CN" sz="3200" i="1" baseline="30000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2</m:t>
                      </m:r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1</m:t>
                      </m:r>
                    </m:oMath>
                  </m:oMathPara>
                </a14:m>
                <a:endParaRPr lang="en-US" altLang="zh-CN" sz="3200" i="1" dirty="0">
                  <a:effectLst/>
                  <a:latin typeface="Times New Roman" panose="02020603050405020304" charset="0"/>
                  <a:ea typeface="汉仪中宋简" panose="02010600000101010101" charset="-122"/>
                  <a:cs typeface="仿宋" panose="02010609060101010101" charset="-122"/>
                  <a:sym typeface="+mn-ea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dirty="0" smtClean="0">
                          <a:effectLst/>
                          <a:latin typeface="Cambria Math" panose="02040503050406030204" pitchFamily="18" charset="0"/>
                          <a:ea typeface="汉仪中宋简" panose="02010600000101010101" charset="-122"/>
                          <a:cs typeface="Cambria Math" panose="02040503050406030204" pitchFamily="18" charset="0"/>
                          <a:sym typeface="+mn-ea"/>
                        </a:rPr>
                        <m:t>f</m:t>
                      </m:r>
                      <m:d>
                        <m:dPr>
                          <m:ctrlP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dPr>
                        <m:e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,</m:t>
                          </m:r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𝑦</m:t>
                          </m:r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,</m:t>
                          </m:r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𝑧</m:t>
                          </m:r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,</m:t>
                          </m:r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𝑤</m:t>
                          </m:r>
                        </m:e>
                      </m:d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sSup>
                        <m:sSupPr>
                          <m:ctrlP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汉仪中宋简" panose="02010600000101010101" charset="-122"/>
                              <a:cs typeface="Cambria Math" panose="02040503050406030204" pitchFamily="18" charset="0"/>
                              <a:sym typeface="+mn-ea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3200" i="1" dirty="0" smtClean="0">
                              <a:effectLst/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汉仪中宋简" panose="02010600000101010101" charset="-122"/>
                          <a:cs typeface="Cambria Math" panose="02040503050406030204" pitchFamily="18" charset="0"/>
                          <a:sym typeface="+mn-ea"/>
                        </a:rPr>
                        <m:t>𝑤</m:t>
                      </m:r>
                      <m:r>
                        <a:rPr lang="en-US" altLang="zh-CN" sz="3200" i="1" baseline="30000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2</m:t>
                      </m:r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a:rPr lang="en-US" altLang="zh-CN" sz="3200" i="1" dirty="0" smtClean="0">
                          <a:effectLst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1</m:t>
                      </m:r>
                    </m:oMath>
                  </m:oMathPara>
                </a14:m>
                <a:endParaRPr lang="en-US" altLang="zh-CN" sz="3200" i="1" dirty="0">
                  <a:effectLst/>
                  <a:latin typeface="Times New Roman" panose="02020603050405020304" charset="0"/>
                  <a:ea typeface="汉仪中宋简" panose="02010600000101010101" charset="-122"/>
                  <a:cs typeface="Cambria Math" panose="02040503050406030204" pitchFamily="18" charset="0"/>
                  <a:sym typeface="+mn-ea"/>
                </a:endParaRPr>
              </a:p>
              <a:p>
                <a:endParaRPr lang="en-US" altLang="zh-CN" sz="3200" i="1" dirty="0">
                  <a:effectLst/>
                  <a:latin typeface="Times New Roman" panose="02020603050405020304" charset="0"/>
                  <a:ea typeface="汉仪中宋简" panose="02010600000101010101" charset="-122"/>
                  <a:cs typeface="Cambria Math" panose="02040503050406030204" pitchFamily="18" charset="0"/>
                  <a:sym typeface="+mn-ea"/>
                </a:endParaRPr>
              </a:p>
              <a:p>
                <a:endParaRPr lang="en-US" altLang="zh-CN" sz="3200" i="1" dirty="0">
                  <a:effectLst/>
                  <a:latin typeface="Times New Roman" panose="02020603050405020304" charset="0"/>
                  <a:ea typeface="汉仪中宋简" panose="02010600000101010101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28955" y="3710305"/>
                <a:ext cx="7498715" cy="1218565"/>
              </a:xfrm>
              <a:prstGeom prst="rect">
                <a:avLst/>
              </a:prstGeom>
              <a:blipFill rotWithShape="1">
                <a:blip r:embed="rId6"/>
                <a:stretch>
                  <a:fillRect t="-4586" b="-53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078230" y="2465705"/>
            <a:ext cx="7388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递推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数学表达式：</a:t>
            </a:r>
            <a:endParaRPr lang="zh-CN" altLang="en-US" sz="3200" dirty="0">
              <a:solidFill>
                <a:schemeClr val="bg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7" name="图片 6" descr="千库网_3DC4D立体商务小白人问号疑问_元素编号135019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1540" y="1990725"/>
            <a:ext cx="4392930" cy="439293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500758708_书是人类进步的阶梯(非企业商用)"/>
          <p:cNvPicPr>
            <a:picLocks noChangeAspect="1"/>
          </p:cNvPicPr>
          <p:nvPr/>
        </p:nvPicPr>
        <p:blipFill>
          <a:blip r:embed="rId1"/>
          <a:srcRect l="12326" r="43806"/>
          <a:stretch>
            <a:fillRect/>
          </a:stretch>
        </p:blipFill>
        <p:spPr>
          <a:xfrm>
            <a:off x="0" y="0"/>
            <a:ext cx="401129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2065"/>
            <a:ext cx="4011295" cy="68700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83455" y="1228090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康德的先验空间观</a:t>
            </a:r>
            <a:endParaRPr lang="zh-CN" altLang="en-US" sz="60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53720" y="2997200"/>
            <a:ext cx="2903855" cy="850900"/>
          </a:xfrm>
        </p:spPr>
        <p:txBody>
          <a:bodyPr>
            <a:normAutofit fontScale="25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7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教学内容</a:t>
            </a:r>
            <a:endParaRPr lang="zh-CN" altLang="en-US" sz="176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7600" b="1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7600" b="1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3455" y="2667635"/>
            <a:ext cx="6965950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、感性直观无法超越三维空间</a:t>
            </a:r>
            <a:endParaRPr lang="zh-CN" altLang="en-US"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康德感性直观的认识结构</a:t>
            </a:r>
            <a:endParaRPr lang="zh-CN" altLang="en-US"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lang="zh-CN" altLang="en-US"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3、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康德空间观的先验性与主观性</a:t>
            </a:r>
            <a:endParaRPr lang="zh-CN" altLang="en-US"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4、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对康德先验空间观的质疑</a:t>
            </a:r>
            <a:endParaRPr lang="zh-CN" altLang="en-US" sz="28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b="1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b="1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b="1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91105" y="2233704"/>
            <a:ext cx="7209790" cy="23905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1、人类感性直观形式</a:t>
            </a:r>
            <a:endParaRPr lang="zh-CN" altLang="en-US" sz="5400" b="1" dirty="0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无法超越三维空间</a:t>
            </a:r>
            <a:endParaRPr lang="zh-CN" altLang="en-US" sz="5400" b="1" dirty="0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90905" y="3876040"/>
            <a:ext cx="5568950" cy="558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cs typeface="Arial" panose="020B0604020202020204" pitchFamily="34" charset="0"/>
              </a:rPr>
              <a:t>我</a:t>
            </a: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</a:rPr>
              <a:t>能够知道（感觉到）什么？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28015" y="1562100"/>
            <a:ext cx="9766300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康德对于问题意识的转换</a:t>
            </a:r>
            <a:endParaRPr lang="en-US" altLang="zh-CN"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05" name="图片 104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21525" y="2426970"/>
            <a:ext cx="4161790" cy="3456940"/>
          </a:xfrm>
          <a:prstGeom prst="rect">
            <a:avLst/>
          </a:prstGeom>
          <a:noFill/>
          <a:ln w="9525">
            <a:noFill/>
          </a:ln>
          <a:effectLst>
            <a:reflection blurRad="368300" stA="30000" endA="300" endPos="35000" dir="5400000" sy="-100000" algn="bl" rotWithShape="0"/>
          </a:effectLst>
        </p:spPr>
      </p:pic>
      <p:sp>
        <p:nvSpPr>
          <p:cNvPr id="6" name="同侧圆角矩形 5"/>
          <p:cNvSpPr/>
          <p:nvPr>
            <p:custDataLst>
              <p:tags r:id="rId4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2、康德感性直观的认识结构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5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3、康德空间观的先验性与主观性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6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4、对康德先验空间观的质疑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7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、感性直观无法超越三维空间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68375" y="4893310"/>
            <a:ext cx="4429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哲学史上的哥白尼革命！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890905" y="3021965"/>
            <a:ext cx="3236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这是什么？</a:t>
            </a:r>
            <a:endParaRPr lang="zh-CN" altLang="en-US" sz="280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3720" y="1450975"/>
            <a:ext cx="8828405" cy="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三维空间形式：人类</a:t>
            </a:r>
            <a:r>
              <a:rPr sz="32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永不摘下</a:t>
            </a:r>
            <a:r>
              <a:rPr sz="32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  <a:cs typeface="黑体" panose="02010609060101010101" charset="-122"/>
                <a:sym typeface="+mn-ea"/>
              </a:rPr>
              <a:t>的“虚拟现实眼镜”</a:t>
            </a:r>
            <a:endParaRPr sz="32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同侧圆角矩形 5"/>
          <p:cNvSpPr/>
          <p:nvPr>
            <p:custDataLst>
              <p:tags r:id="rId2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2、康德感性直观的认识结构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3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3、康德空间观的先验性与主观性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4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4、对康德先验空间观的质疑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、感性直观无法超越三维空间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53720" y="2683510"/>
            <a:ext cx="62191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None/>
            </a:pPr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  <a:sym typeface="+mn-ea"/>
              </a:rPr>
              <a:t>超越三维空间后，我们失去了对空间的直观想象能力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800" b="1" dirty="0">
                <a:effectLst/>
                <a:latin typeface="仿宋" panose="02010609060101010101" charset="-122"/>
                <a:ea typeface="仿宋" panose="02010609060101010101" charset="-122"/>
              </a:rPr>
              <a:t>可以用数学描述</a:t>
            </a:r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800" b="1" dirty="0">
              <a:effectLst/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800" b="1" dirty="0">
                <a:solidFill>
                  <a:srgbClr val="4B82F8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但无法直观想象</a:t>
            </a:r>
            <a:endParaRPr lang="zh-CN" altLang="en-US" sz="2800" b="1" dirty="0">
              <a:solidFill>
                <a:srgbClr val="4B82F8"/>
              </a:solidFill>
              <a:effectLst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dirty="0">
              <a:solidFill>
                <a:schemeClr val="dk1"/>
              </a:solidFill>
              <a:effectLst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dirty="0">
              <a:solidFill>
                <a:schemeClr val="dk1"/>
              </a:solidFill>
              <a:effectLst/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图片 3" descr="千库网_VR虚拟现实使用点击探索体验_元素编号131399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0225" y="2112645"/>
            <a:ext cx="5612130" cy="47453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43025" y="2967990"/>
            <a:ext cx="95059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2、康德感性直观的认识结构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8.xml><?xml version="1.0" encoding="utf-8"?>
<p:tagLst xmlns:p="http://schemas.openxmlformats.org/presentationml/2006/main"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.4"/>
  <p:tag name="KSO_WM_UNIT_TEXT_FILL_FORE_SCHEMECOLOR_INDEX_2" val="8"/>
  <p:tag name="KSO_WM_UNIT_TEXT_FILL_FORE_SCHEMECOLOR_INDEX_2_POS" val="0.04"/>
  <p:tag name="KSO_WM_UNIT_TEXT_FILL_FORE_SCHEMECOLOR_INDEX_2_TRANS" val="0"/>
  <p:tag name="KSO_WM_UNIT_TEXT_FILL_FORE_SCHEMECOLOR_INDEX_3_BRIGHTNESS" val="0.8"/>
  <p:tag name="KSO_WM_UNIT_TEXT_FILL_FORE_SCHEMECOLOR_INDEX_3" val="8"/>
  <p:tag name="KSO_WM_UNIT_TEXT_FILL_FORE_SCHEMECOLOR_INDEX_3_POS" val="0.87"/>
  <p:tag name="KSO_WM_UNIT_TEXT_FILL_FORE_SCHEMECOLOR_INDEX_3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UNIT_TEXT_LINE_FORE_SCHEMECOLOR_INDEX_BRIGHTNESS" val="0"/>
  <p:tag name="KSO_WM_UNIT_TEXT_LINE_FORE_SCHEMECOLOR_INDEX" val="8"/>
  <p:tag name="KSO_WM_UNIT_TEXT_LINE_FILL_TYPE" val="2"/>
  <p:tag name="KSO_WM_BEAUTIFY_FLAG" val=""/>
</p:tagLst>
</file>

<file path=ppt/tags/tag139.xml><?xml version="1.0" encoding="utf-8"?>
<p:tagLst xmlns:p="http://schemas.openxmlformats.org/presentationml/2006/main"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.4"/>
  <p:tag name="KSO_WM_UNIT_TEXT_FILL_FORE_SCHEMECOLOR_INDEX_2" val="8"/>
  <p:tag name="KSO_WM_UNIT_TEXT_FILL_FORE_SCHEMECOLOR_INDEX_2_POS" val="0.04"/>
  <p:tag name="KSO_WM_UNIT_TEXT_FILL_FORE_SCHEMECOLOR_INDEX_2_TRANS" val="0"/>
  <p:tag name="KSO_WM_UNIT_TEXT_FILL_FORE_SCHEMECOLOR_INDEX_3_BRIGHTNESS" val="0.8"/>
  <p:tag name="KSO_WM_UNIT_TEXT_FILL_FORE_SCHEMECOLOR_INDEX_3" val="8"/>
  <p:tag name="KSO_WM_UNIT_TEXT_FILL_FORE_SCHEMECOLOR_INDEX_3_POS" val="0.87"/>
  <p:tag name="KSO_WM_UNIT_TEXT_FILL_FORE_SCHEMECOLOR_INDEX_3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UNIT_TEXT_LINE_FORE_SCHEMECOLOR_INDEX_BRIGHTNESS" val="0"/>
  <p:tag name="KSO_WM_UNIT_TEXT_LINE_FORE_SCHEMECOLOR_INDEX" val="8"/>
  <p:tag name="KSO_WM_UNIT_TEXT_LINE_FILL_TYPE" val="2"/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1*b*1"/>
  <p:tag name="KSO_WM_TEMPLATE_CATEGORY" val="custom"/>
  <p:tag name="KSO_WM_TEMPLATE_INDEX" val="20206915"/>
  <p:tag name="KSO_WM_UNIT_LAYERLEVEL" val="1"/>
  <p:tag name="KSO_WM_TAG_VERSION" val="1.0"/>
  <p:tag name="KSO_WM_BEAUTIFY_FLAG" val=""/>
  <p:tag name="KSO_WM_UNIT_PRESET_TEXT" val="单击此处添加副标题"/>
  <p:tag name="KSO_WM_UNIT_TEXT_FILL_FORE_SCHEMECOLOR_INDEX_BRIGHTNESS" val="0.25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9.xml><?xml version="1.0" encoding="utf-8"?>
<p:tagLst xmlns:p="http://schemas.openxmlformats.org/presentationml/2006/main">
  <p:tag name="COMMONDATA" val="eyJoZGlkIjoiMjcxYzk2YTY3NDdmYTAyZDY0NzFjYjE2ZjIyZDc1ODEifQ=="/>
  <p:tag name="KSO_WPP_MARK_KEY" val="58668ed6-6bab-4b2b-9e4a-24ef936f1d8c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4B82F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82F8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2147</Words>
  <Application>WPS 演示</Application>
  <PresentationFormat>宽屏</PresentationFormat>
  <Paragraphs>235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仿宋</vt:lpstr>
      <vt:lpstr>Wingdings</vt:lpstr>
      <vt:lpstr>黑体</vt:lpstr>
      <vt:lpstr>Cambria Math</vt:lpstr>
      <vt:lpstr>汉仪中宋简</vt:lpstr>
      <vt:lpstr>MS Mincho</vt:lpstr>
      <vt:lpstr>Times New Roman</vt:lpstr>
      <vt:lpstr>微软雅黑</vt:lpstr>
      <vt:lpstr>Arial Unicode MS</vt:lpstr>
      <vt:lpstr>Calibri</vt:lpstr>
      <vt:lpstr>Segoe Print</vt:lpstr>
      <vt:lpstr>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sssscy126com</cp:lastModifiedBy>
  <cp:revision>218</cp:revision>
  <dcterms:created xsi:type="dcterms:W3CDTF">2019-06-19T02:08:00Z</dcterms:created>
  <dcterms:modified xsi:type="dcterms:W3CDTF">2024-03-14T17:03:15Z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1E44673CD24544B8B4B4C1B1D393BBB8_13</vt:lpwstr>
  </property>
</Properties>
</file>