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7"/>
  </p:notesMasterIdLst>
  <p:handoutMasterIdLst>
    <p:handoutMasterId r:id="rId28"/>
  </p:handoutMasterIdLst>
  <p:sldIdLst>
    <p:sldId id="336" r:id="rId4"/>
    <p:sldId id="258" r:id="rId5"/>
    <p:sldId id="273" r:id="rId6"/>
    <p:sldId id="274" r:id="rId7"/>
    <p:sldId id="311" r:id="rId8"/>
    <p:sldId id="312" r:id="rId9"/>
    <p:sldId id="313" r:id="rId10"/>
    <p:sldId id="31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330" r:id="rId21"/>
    <p:sldId id="286" r:id="rId22"/>
    <p:sldId id="287" r:id="rId23"/>
    <p:sldId id="288" r:id="rId24"/>
    <p:sldId id="289" r:id="rId25"/>
    <p:sldId id="290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82F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40" y="13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256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34950" y="1200785"/>
            <a:ext cx="11715750" cy="5453380"/>
          </a:xfrm>
          <a:prstGeom prst="roundRect">
            <a:avLst>
              <a:gd name="adj" fmla="val 3772"/>
            </a:avLst>
          </a:pr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30000"/>
                </a:schemeClr>
              </a:gs>
            </a:gsLst>
            <a:lin ang="27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仿宋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仿宋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image" Target="../media/image8.png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9.png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89.xml"/><Relationship Id="rId1" Type="http://schemas.openxmlformats.org/officeDocument/2006/relationships/tags" Target="../tags/tag18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image" Target="../media/image10.jpeg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9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image" Target="../media/image11.jpeg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9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image" Target="../media/image12.jpeg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20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22.xml"/><Relationship Id="rId7" Type="http://schemas.openxmlformats.org/officeDocument/2006/relationships/image" Target="../media/image13.jpeg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image" Target="../media/image14.png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22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35.xml"/><Relationship Id="rId5" Type="http://schemas.openxmlformats.org/officeDocument/2006/relationships/image" Target="../media/image15.jpeg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33.xml"/><Relationship Id="rId6" Type="http://schemas.openxmlformats.org/officeDocument/2006/relationships/image" Target="../media/image2.jpeg"/><Relationship Id="rId5" Type="http://schemas.openxmlformats.org/officeDocument/2006/relationships/tags" Target="../tags/tag132.xml"/><Relationship Id="rId4" Type="http://schemas.openxmlformats.org/officeDocument/2006/relationships/image" Target="../media/image1.jpe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39.xml"/><Relationship Id="rId4" Type="http://schemas.openxmlformats.org/officeDocument/2006/relationships/image" Target="../media/image16.png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43.xml"/><Relationship Id="rId4" Type="http://schemas.openxmlformats.org/officeDocument/2006/relationships/image" Target="../media/image17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18.png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4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45.xml"/><Relationship Id="rId7" Type="http://schemas.openxmlformats.org/officeDocument/2006/relationships/image" Target="../media/image4.png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5.pn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image" Target="../media/image6.jpeg"/><Relationship Id="rId2" Type="http://schemas.openxmlformats.org/officeDocument/2006/relationships/tags" Target="../tags/tag157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5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7.jpe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72.xml"/><Relationship Id="rId1" Type="http://schemas.openxmlformats.org/officeDocument/2006/relationships/tags" Target="../tags/tag1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8803640" y="-1893570"/>
            <a:ext cx="4130675" cy="4130675"/>
          </a:xfrm>
          <a:prstGeom prst="ellipse">
            <a:avLst/>
          </a:prstGeom>
          <a:gradFill>
            <a:gsLst>
              <a:gs pos="100000">
                <a:srgbClr val="EAEEF4">
                  <a:alpha val="0"/>
                </a:srgbClr>
              </a:gs>
              <a:gs pos="78000">
                <a:srgbClr val="AFCEFA">
                  <a:alpha val="0"/>
                </a:srgbClr>
              </a:gs>
              <a:gs pos="0">
                <a:srgbClr val="4B82F8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8803640" y="2018665"/>
            <a:ext cx="1704340" cy="170434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9525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99280" y="-1949450"/>
            <a:ext cx="5787390" cy="578739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116060" y="2810510"/>
            <a:ext cx="4584700" cy="4584700"/>
          </a:xfrm>
          <a:prstGeom prst="ellipse">
            <a:avLst/>
          </a:prstGeom>
          <a:gradFill>
            <a:gsLst>
              <a:gs pos="100000">
                <a:srgbClr val="EAEEF4"/>
              </a:gs>
              <a:gs pos="53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53540" y="1069975"/>
            <a:ext cx="9862820" cy="184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笛卡尔对世界与自我的实在性证明</a:t>
            </a:r>
            <a:endParaRPr lang="zh-CN" sz="60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53540" y="3241040"/>
            <a:ext cx="26466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8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哲学导论</a:t>
            </a:r>
            <a:endParaRPr lang="zh-CN" sz="48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553845" y="6034405"/>
            <a:ext cx="3002280" cy="300228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788160" y="4850765"/>
            <a:ext cx="6724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</a:rPr>
              <a:t>授课对象：</a:t>
            </a:r>
            <a:r>
              <a:rPr lang="zh-CN" altLang="en-US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社会学一年级必修、全校选修</a:t>
            </a:r>
            <a:endParaRPr lang="zh-CN" altLang="en-US" sz="2400" b="1" spc="200" dirty="0"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课程设计序号：</a:t>
            </a:r>
            <a:r>
              <a:rPr lang="en-US" altLang="zh-CN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03</a:t>
            </a:r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922780" y="4392930"/>
            <a:ext cx="1738630" cy="0"/>
          </a:xfrm>
          <a:prstGeom prst="line">
            <a:avLst/>
          </a:prstGeom>
          <a:ln w="25400">
            <a:solidFill>
              <a:srgbClr val="4B82F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/>
          <p:nvPr>
            <p:custDataLst>
              <p:tags r:id="rId7"/>
            </p:custDataLst>
          </p:nvPr>
        </p:nvSpPr>
        <p:spPr>
          <a:xfrm>
            <a:off x="-1259205" y="2237105"/>
            <a:ext cx="2382520" cy="23825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11557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16560" y="2291715"/>
            <a:ext cx="6743700" cy="3277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假如我引入这样一种形而上学假设，即有一个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“邪恶精灵”</a:t>
            </a: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</a:t>
            </a:r>
            <a:r>
              <a:rPr 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E</a:t>
            </a: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vil spirit）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总是在所有层面都使我处于蒙蔽中，</a:t>
            </a: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这是完全可能的。</a:t>
            </a:r>
            <a:endParaRPr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 descr="抠图下载-trim-DfdUXCY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625" y="1838325"/>
            <a:ext cx="5032375" cy="5019675"/>
          </a:xfrm>
          <a:prstGeom prst="rect">
            <a:avLst/>
          </a:prstGeom>
        </p:spPr>
      </p:pic>
      <p:sp>
        <p:nvSpPr>
          <p:cNvPr id="13314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16560" y="1400175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普遍怀疑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828040" y="2178685"/>
            <a:ext cx="4470400" cy="1663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Cogito，ergo sum.</a:t>
            </a:r>
            <a:endParaRPr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我思，故我在。</a:t>
            </a:r>
            <a:endParaRPr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828040" y="1400175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笛卡尔的答案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8040" y="3955415"/>
            <a:ext cx="4573905" cy="262318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5900420" y="2402205"/>
            <a:ext cx="5600065" cy="3796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即便我是受骗的，也得必须有一个受骗的我存在，我才能被骗。</a:t>
            </a:r>
            <a:endParaRPr lang="zh-CN" altLang="en-US"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所以，当我怀疑我受骗了的时候，这思考着的我，怀疑着的我，就成了确定无疑的第一块思考的基石与起点。</a:t>
            </a:r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9125" y="2967990"/>
            <a:ext cx="109537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3、从“我思”到上帝的本体论证明</a:t>
            </a:r>
            <a:endParaRPr lang="zh-CN" altLang="en-US"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828040" y="2766695"/>
            <a:ext cx="4812665" cy="378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在“我思”之我作为确定无疑的思维起点之后，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如何确认“现实之我”的实在性与物质世界的实在性？</a:t>
            </a:r>
            <a:endParaRPr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828040" y="1544320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“我”只有抽象性、没有现实性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43800" y="2312035"/>
            <a:ext cx="3784600" cy="38938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08806" y="1989455"/>
            <a:ext cx="8223058" cy="4140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我发现我</a:t>
            </a: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有一个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无限</a:t>
            </a:r>
            <a:r>
              <a:rPr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的观念</a:t>
            </a: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、同时我意识到我是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有限</a:t>
            </a: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的存在，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有限之中不可能自然产生无限</a:t>
            </a: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，那么必然有一个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实际存在的外在于我的无限，把无限的观念放到了我心灵之中。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基于此，不依赖于任何后天经验事实可以推出物质世界的存在，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因为无限</a:t>
            </a:r>
            <a:r>
              <a:rPr lang="zh-CN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属性之中必然包含实存性。</a:t>
            </a:r>
            <a:endParaRPr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20566" y="1388745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 dirty="0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无限实体（上帝）的本体论证明</a:t>
            </a:r>
            <a:endParaRPr sz="3200" b="1" dirty="0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68198" y="2623849"/>
            <a:ext cx="2734444" cy="263604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28955" y="2291715"/>
            <a:ext cx="6426200" cy="4140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人们可以想像，大海某处有座珍藏各种无价之宝的岛屿，该岛比其他一切国家都优越，</a:t>
            </a:r>
            <a:r>
              <a:rPr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但单凭这点不能推出这个岛是真实存在的。</a:t>
            </a:r>
            <a:endParaRPr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  <a:buClrTx/>
              <a:buSzTx/>
              <a:buNone/>
            </a:pPr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——高尼罗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28955" y="1471930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反驳：岛屿宝藏悖论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70750" y="2291715"/>
            <a:ext cx="4364355" cy="35661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9125" y="2967990"/>
            <a:ext cx="109537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4、笛卡尔方法的历史意义</a:t>
            </a:r>
            <a:endParaRPr lang="zh-CN" altLang="en-US"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33120" y="1985645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被思考出来的上帝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909955" y="3649345"/>
            <a:ext cx="630301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普遍怀疑→我思→无限观念</a:t>
            </a:r>
            <a:endParaRPr lang="zh-CN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上帝存在→物质世界存在</a:t>
            </a:r>
            <a:endParaRPr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7"/>
          <a:stretch>
            <a:fillRect/>
          </a:stretch>
        </p:blipFill>
        <p:spPr>
          <a:xfrm>
            <a:off x="7323455" y="1418590"/>
            <a:ext cx="3773805" cy="514286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连接符: 曲线 7"/>
          <p:cNvCxnSpPr/>
          <p:nvPr/>
        </p:nvCxnSpPr>
        <p:spPr>
          <a:xfrm rot="10800000" flipV="1">
            <a:off x="1694576" y="4202884"/>
            <a:ext cx="3280096" cy="520118"/>
          </a:xfrm>
          <a:prstGeom prst="curvedConnector3">
            <a:avLst>
              <a:gd name="adj1" fmla="val 10012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42290" y="1985645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高扬主体性原则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47980" y="2994660"/>
            <a:ext cx="717359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我思（存）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是一切怀疑（意义）的基础</a:t>
            </a:r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怀疑是寻找确定性的手段</a:t>
            </a:r>
            <a:endParaRPr lang="zh-CN" altLang="en-US"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笛卡尔的著作被教廷查禁</a:t>
            </a:r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21575" y="2000885"/>
            <a:ext cx="3352165" cy="380238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157480"/>
            <a:ext cx="10612120" cy="893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小结：用理性与逻辑去寻找自我与世界的实在性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28955" y="1986915"/>
            <a:ext cx="618172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lang="zh-CN" altLang="en-US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、笛卡尔将哲学思考的主体从上帝变成了思想者本身。</a:t>
            </a:r>
            <a:endParaRPr lang="zh-CN" altLang="en-US"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、对世界与自我实在性的普遍怀疑，是确证其实在性的前提。</a:t>
            </a:r>
            <a:endParaRPr lang="zh-CN" altLang="en-US"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</a:t>
            </a:r>
            <a:r>
              <a:rPr lang="zh-CN" altLang="en-US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、普遍怀疑法开启了近代理性主义哲学传统，是科学方法的重要来源。</a:t>
            </a:r>
            <a:endParaRPr lang="zh-CN" altLang="en-US"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30390" y="1701800"/>
            <a:ext cx="4658995" cy="43383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34950" y="1200785"/>
            <a:ext cx="11715750" cy="5453380"/>
          </a:xfrm>
          <a:prstGeom prst="roundRect">
            <a:avLst>
              <a:gd name="adj" fmla="val 3772"/>
            </a:avLst>
          </a:pr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30000"/>
                </a:schemeClr>
              </a:gs>
            </a:gsLst>
            <a:lin ang="27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86283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如何反驳缸中之脑（世界虚拟）假设？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83375" y="2019300"/>
            <a:ext cx="4337050" cy="4001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rcRect t="1663" b="-1663"/>
          <a:stretch>
            <a:fillRect/>
          </a:stretch>
        </p:blipFill>
        <p:spPr>
          <a:xfrm>
            <a:off x="1226820" y="2019300"/>
            <a:ext cx="4959350" cy="4051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356360" y="4642485"/>
            <a:ext cx="2291715" cy="966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10870565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额外的思考题：</a:t>
            </a:r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如何</a:t>
            </a:r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基于马克思的实践观反驳缸中之脑？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28955" y="1587500"/>
            <a:ext cx="6163310" cy="4302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sz="32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人应该在实践中证明自己思维的真理性，即自己思维的现实和力量，自己思维的此岸性。</a:t>
            </a:r>
            <a:endParaRPr lang="zh-CN" sz="32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sz="32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sz="32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凡是把理论引向神秘主义的神秘东西，都能在人的实践中以及对这个实践的理解中得到合理的解决。</a:t>
            </a:r>
            <a:endParaRPr lang="zh-CN" sz="32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endParaRPr lang="en-US" altLang="zh-CN" sz="24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——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马克思：《关于费尔巴哈的提纲》</a:t>
            </a:r>
            <a:endParaRPr lang="zh-CN" altLang="en-US" sz="24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4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sz="24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4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 descr="抠图下载-trim-WwvnxyFC"/>
          <p:cNvPicPr>
            <a:picLocks noChangeAspect="1"/>
          </p:cNvPicPr>
          <p:nvPr/>
        </p:nvPicPr>
        <p:blipFill>
          <a:blip r:embed="rId4"/>
          <a:srcRect b="21972"/>
          <a:stretch>
            <a:fillRect/>
          </a:stretch>
        </p:blipFill>
        <p:spPr>
          <a:xfrm>
            <a:off x="7005320" y="1587500"/>
            <a:ext cx="4784090" cy="48825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作业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96900" y="1873885"/>
            <a:ext cx="5881370" cy="4150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zh-CN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笛卡尔的</a:t>
            </a:r>
            <a:r>
              <a:rPr lang="en-US" altLang="zh-CN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我思故我在</a:t>
            </a:r>
            <a:r>
              <a:rPr lang="en-US" altLang="zh-CN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是一个逻辑命题吗？请说明判断理由。</a:t>
            </a:r>
            <a:endParaRPr lang="zh-CN" altLang="en-US"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请填写在课程企业微信问卷星调查二维码中。</a:t>
            </a: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7477125" y="1873885"/>
            <a:ext cx="3771900" cy="3771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拓展阅读文献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28955" y="1716370"/>
            <a:ext cx="11274792" cy="3994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1、（美）普特南 著 《理性、真理与历史》，童世骏、李光程 译，上海译文出版社，2005年。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2、赵敦华 著《基督教哲学1500年》，人民出版社，2005年。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3、（法）笛卡尔 著 《第一哲学沉思集》，庞景仁 译，商务印书馆，1998年。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4、（德）马克思 著《关于费尔巴哈的提纲》，《马克思恩格斯选集》（第一卷），人民出版社，2012年。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8803640" y="-1893570"/>
            <a:ext cx="4130675" cy="4130675"/>
          </a:xfrm>
          <a:prstGeom prst="ellipse">
            <a:avLst/>
          </a:prstGeom>
          <a:gradFill>
            <a:gsLst>
              <a:gs pos="100000">
                <a:srgbClr val="EAEEF4">
                  <a:alpha val="0"/>
                </a:srgbClr>
              </a:gs>
              <a:gs pos="78000">
                <a:srgbClr val="AFCEFA">
                  <a:alpha val="0"/>
                </a:srgbClr>
              </a:gs>
              <a:gs pos="0">
                <a:srgbClr val="4B82F8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8803640" y="2018665"/>
            <a:ext cx="1704340" cy="170434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9525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99280" y="-1949450"/>
            <a:ext cx="5787390" cy="578739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116060" y="2810510"/>
            <a:ext cx="4584700" cy="4584700"/>
          </a:xfrm>
          <a:prstGeom prst="ellipse">
            <a:avLst/>
          </a:prstGeom>
          <a:gradFill>
            <a:gsLst>
              <a:gs pos="100000">
                <a:srgbClr val="EAEEF4"/>
              </a:gs>
              <a:gs pos="53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81810" y="2853055"/>
            <a:ext cx="7249795" cy="1151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谢</a:t>
            </a:r>
            <a:r>
              <a:rPr lang="en-US" alt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谢</a:t>
            </a:r>
            <a:endParaRPr lang="zh-CN" sz="60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553845" y="6034405"/>
            <a:ext cx="3002280" cy="300228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>
            <a:off x="-1259205" y="2237105"/>
            <a:ext cx="2382520" cy="23825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11557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500758708_书是人类进步的阶梯(非企业商用)"/>
          <p:cNvPicPr>
            <a:picLocks noChangeAspect="1"/>
          </p:cNvPicPr>
          <p:nvPr/>
        </p:nvPicPr>
        <p:blipFill>
          <a:blip r:embed="rId1"/>
          <a:srcRect l="12326" r="43806"/>
          <a:stretch>
            <a:fillRect/>
          </a:stretch>
        </p:blipFill>
        <p:spPr>
          <a:xfrm>
            <a:off x="0" y="0"/>
            <a:ext cx="401129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2065"/>
            <a:ext cx="4011295" cy="68700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783455" y="481965"/>
            <a:ext cx="7249795" cy="192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笛卡尔对世界与自我的实在性证明</a:t>
            </a:r>
            <a:endParaRPr lang="zh-CN" sz="6000" b="1" dirty="0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8" name="副标题 17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53720" y="2997200"/>
            <a:ext cx="2903855" cy="850900"/>
          </a:xfrm>
        </p:spPr>
        <p:txBody>
          <a:bodyPr>
            <a:normAutofit fontScale="25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19200" b="1" dirty="0">
                <a:solidFill>
                  <a:schemeClr val="bg1"/>
                </a:solidFill>
                <a:latin typeface="仿宋" panose="02010609060101010101" charset="-122"/>
              </a:rPr>
              <a:t>教学内容</a:t>
            </a:r>
            <a:endParaRPr lang="zh-CN" altLang="en-US" sz="19200" b="1" dirty="0">
              <a:solidFill>
                <a:schemeClr val="bg1"/>
              </a:solidFill>
              <a:latin typeface="仿宋" panose="02010609060101010101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endParaRPr lang="en-US" altLang="zh-CN" sz="19200" dirty="0">
              <a:solidFill>
                <a:schemeClr val="dk1">
                  <a:lumMod val="75000"/>
                  <a:lumOff val="25000"/>
                </a:schemeClr>
              </a:solidFill>
              <a:latin typeface="仿宋" panose="02010609060101010101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endParaRPr lang="en-US" altLang="zh-CN" sz="19200" dirty="0">
              <a:solidFill>
                <a:schemeClr val="dk1">
                  <a:lumMod val="75000"/>
                  <a:lumOff val="25000"/>
                </a:schemeClr>
              </a:solidFill>
              <a:latin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783455" y="2667635"/>
            <a:ext cx="6965950" cy="338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1、对缸中之脑世界的反驳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2、笛卡尔的普遍怀疑与“我思”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3、从“我思”到上帝的本体论证明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4、笛卡尔方法的历史意义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76095" y="2967990"/>
            <a:ext cx="86398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1、对缸中之脑世界的反驳</a:t>
            </a:r>
            <a:endParaRPr lang="zh-CN" altLang="en-US"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6184900" y="133350"/>
            <a:ext cx="292862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3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16560" y="2146300"/>
            <a:ext cx="3678555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设：当下世界为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A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缸中之脑世界为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B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lang="zh-CN" altLang="en-US"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则基于逻辑一致性，</a:t>
            </a:r>
            <a:endParaRPr lang="zh-CN" altLang="en-US"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所有对于</a:t>
            </a:r>
            <a:r>
              <a:rPr lang="en-US" altLang="zh-CN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A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的怀疑，</a:t>
            </a:r>
            <a:endParaRPr lang="zh-CN" altLang="en-US"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都可以应用于</a:t>
            </a:r>
            <a:r>
              <a:rPr lang="en-US" altLang="zh-CN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B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1585" y="2324100"/>
            <a:ext cx="3034665" cy="416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得：</a:t>
            </a:r>
            <a:r>
              <a:rPr lang="en-US" altLang="zh-CN" sz="2800" b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B</a:t>
            </a:r>
            <a:r>
              <a:rPr lang="zh-CN" altLang="en-US" sz="2800" b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的缸中之脑世界</a:t>
            </a:r>
            <a:r>
              <a:rPr lang="en-US" altLang="zh-CN" sz="2800" b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</a:t>
            </a:r>
            <a:endParaRPr lang="en-US" altLang="zh-CN" sz="28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</a:pPr>
            <a:endParaRPr lang="en-US" altLang="zh-CN" sz="28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以此类推</a:t>
            </a:r>
            <a:endParaRPr lang="zh-CN" altLang="en-US" sz="2800" b="1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8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lang="zh-CN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如缸中之脑的假设成立，会产生</a:t>
            </a:r>
            <a:r>
              <a:rPr lang="zh-CN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无限倒推</a:t>
            </a:r>
            <a:r>
              <a:rPr lang="zh-CN"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的情况。</a:t>
            </a:r>
            <a:endParaRPr lang="zh-CN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lang="zh-CN" sz="28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</a:pPr>
            <a:endParaRPr lang="zh-CN" altLang="en-US" sz="28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8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06" name="图片 105" descr="C:/Users/96321/Desktop/e0404de257e40669f7d48ce713585b594d718d97ce62ef-kjyRNF.pnge0404de257e40669f7d48ce713585b594d718d97ce62ef-kjyRNF"/>
          <p:cNvPicPr/>
          <p:nvPr>
            <p:custDataLst>
              <p:tags r:id="rId6"/>
            </p:custDataLst>
          </p:nvPr>
        </p:nvPicPr>
        <p:blipFill>
          <a:blip r:embed="rId7"/>
          <a:srcRect l="-3597" r="-1726"/>
          <a:stretch>
            <a:fillRect/>
          </a:stretch>
        </p:blipFill>
        <p:spPr>
          <a:xfrm>
            <a:off x="7379335" y="2533650"/>
            <a:ext cx="4487545" cy="2049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70535" y="1474470"/>
            <a:ext cx="72224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4B82F8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归谬法</a:t>
            </a:r>
            <a:endParaRPr lang="zh-CN" altLang="en-US" sz="32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28955" y="1591310"/>
            <a:ext cx="687197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 dirty="0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奥卡姆剃刀</a:t>
            </a:r>
            <a:endParaRPr sz="3200" b="1" dirty="0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011545" y="2395855"/>
            <a:ext cx="5827395" cy="19691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lvl="0"/>
            <a:r>
              <a:rPr lang="zh-CN" sz="40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如非必要，</a:t>
            </a:r>
            <a:endParaRPr lang="zh-CN" sz="40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lvl="0"/>
            <a:r>
              <a:rPr lang="zh-CN" sz="40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切勿</a:t>
            </a:r>
            <a:r>
              <a:rPr lang="zh-CN" sz="40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增加实体</a:t>
            </a:r>
            <a:endParaRPr lang="zh-CN" sz="40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0" algn="r"/>
            <a:r>
              <a:rPr lang="en-US" altLang="zh-CN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威廉·奥卡姆</a:t>
            </a:r>
            <a:endParaRPr lang="zh-CN" altLang="en-US" sz="2400" b="1" dirty="0"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28955" y="2512060"/>
            <a:ext cx="5219065" cy="379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dk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endParaRPr lang="zh-CN" altLang="en-US" sz="2800" b="1" dirty="0">
              <a:solidFill>
                <a:schemeClr val="dk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当你有两个或多个处于竞争地位的理论能得出同样的结论，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那么简单或可证伪的那个更好。</a:t>
            </a:r>
            <a:endParaRPr lang="zh-CN" altLang="en-US"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800" b="1" dirty="0">
                <a:solidFill>
                  <a:srgbClr val="4B82F8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zh-CN" altLang="en-US" sz="2800" b="1" dirty="0">
              <a:solidFill>
                <a:srgbClr val="4B82F8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800" b="1" dirty="0">
                <a:solidFill>
                  <a:srgbClr val="4B82F8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800" b="1" dirty="0">
                <a:solidFill>
                  <a:srgbClr val="4B82F8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对于现象最简单的解释往往比较复杂的解释更正确。</a:t>
            </a:r>
            <a:endParaRPr lang="zh-CN" altLang="en-US" sz="2800" b="1" dirty="0">
              <a:solidFill>
                <a:srgbClr val="FF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41415" y="4840605"/>
            <a:ext cx="5597525" cy="1577975"/>
          </a:xfrm>
          <a:prstGeom prst="rect">
            <a:avLst/>
          </a:prstGeom>
        </p:spPr>
      </p:pic>
      <p:sp>
        <p:nvSpPr>
          <p:cNvPr id="3" name="同侧圆角矩形 2"/>
          <p:cNvSpPr/>
          <p:nvPr>
            <p:custDataLst>
              <p:tags r:id="rId6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7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8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4" name="同侧圆角矩形 3"/>
          <p:cNvSpPr/>
          <p:nvPr>
            <p:custDataLst>
              <p:tags r:id="rId9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34950" y="1200785"/>
            <a:ext cx="11715750" cy="5453380"/>
          </a:xfrm>
          <a:prstGeom prst="roundRect">
            <a:avLst>
              <a:gd name="adj" fmla="val 3772"/>
            </a:avLst>
          </a:pr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30000"/>
                </a:schemeClr>
              </a:gs>
            </a:gsLst>
            <a:lin ang="27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940560" y="1612900"/>
            <a:ext cx="8311515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ctr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一张假条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58160" y="2524760"/>
            <a:ext cx="6076315" cy="3778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5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6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同侧圆角矩形 2"/>
          <p:cNvSpPr/>
          <p:nvPr>
            <p:custDataLst>
              <p:tags r:id="rId7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78460" y="1449705"/>
            <a:ext cx="968121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以剃刀观之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78460" y="2321560"/>
            <a:ext cx="6945630" cy="4201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命题甲：现实世界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是客观实在的。</a:t>
            </a:r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其客观实在性，可由能够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逻辑自洽、可被证伪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的数学与自然科学体系加以解释。</a:t>
            </a:r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证成前提：一个世界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）</a:t>
            </a:r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命题乙：现实世界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不是客观实在的。</a:t>
            </a:r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它是世界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中的一个缸中之脑，而世界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又是世界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C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的一个缸中之脑，如此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后推以至于无穷。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同时缸中之脑的理论不可证伪。（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证成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前提：无数世界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）</a:t>
            </a:r>
            <a:endParaRPr lang="zh-CN" altLang="en-US" sz="24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</p:txBody>
      </p:sp>
      <p:pic>
        <p:nvPicPr>
          <p:cNvPr id="104" name="图片 10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14920" y="2353310"/>
            <a:ext cx="3979545" cy="358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同侧圆角矩形 2"/>
          <p:cNvSpPr/>
          <p:nvPr>
            <p:custDataLst>
              <p:tags r:id="rId5"/>
            </p:custDataLst>
          </p:nvPr>
        </p:nvSpPr>
        <p:spPr>
          <a:xfrm>
            <a:off x="320929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2、笛卡尔的普遍怀疑与“我思”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6"/>
            </p:custDataLst>
          </p:nvPr>
        </p:nvSpPr>
        <p:spPr>
          <a:xfrm>
            <a:off x="6184900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3、从“我思”到上帝的本体论证明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1" name="同侧圆角矩形 10"/>
          <p:cNvSpPr/>
          <p:nvPr>
            <p:custDataLst>
              <p:tags r:id="rId7"/>
            </p:custDataLst>
          </p:nvPr>
        </p:nvSpPr>
        <p:spPr>
          <a:xfrm>
            <a:off x="9161145" y="133350"/>
            <a:ext cx="286004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4、笛卡尔方法的历史意义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4" name="同侧圆角矩形 3"/>
          <p:cNvSpPr/>
          <p:nvPr>
            <p:custDataLst>
              <p:tags r:id="rId8"/>
            </p:custDataLst>
          </p:nvPr>
        </p:nvSpPr>
        <p:spPr>
          <a:xfrm>
            <a:off x="233045" y="133350"/>
            <a:ext cx="286004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1、对缸中之脑世界的反驳</a:t>
            </a:r>
            <a:endParaRPr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13180" y="2967990"/>
            <a:ext cx="95656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2、笛卡尔的普遍怀疑与我思</a:t>
            </a:r>
            <a:endParaRPr lang="zh-CN" altLang="en-US"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915_1*b*1"/>
  <p:tag name="KSO_WM_TEMPLATE_CATEGORY" val="custom"/>
  <p:tag name="KSO_WM_TEMPLATE_INDEX" val="20206915"/>
  <p:tag name="KSO_WM_UNIT_LAYERLEVEL" val="1"/>
  <p:tag name="KSO_WM_TAG_VERSION" val="1.0"/>
  <p:tag name="KSO_WM_BEAUTIFY_FLAG" val=""/>
  <p:tag name="KSO_WM_UNIT_PRESET_TEXT" val="单击此处添加副标题"/>
  <p:tag name="KSO_WM_UNIT_TEXT_FILL_FORE_SCHEMECOLOR_INDEX_BRIGHTNESS" val="0.25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4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65.xml><?xml version="1.0" encoding="utf-8"?>
<p:tagLst xmlns:p="http://schemas.openxmlformats.org/presentationml/2006/main">
  <p:tag name="KSO_WM_UNIT_TEXT_FILL_GRADIENT_TYPE" val="0"/>
  <p:tag name="KSO_WM_UNIT_TEXT_FILL_GRADIENT_ANGLE" val="90"/>
  <p:tag name="KSO_WM_UNIT_TEXT_FILL_GRADIENT_DIRECTION" val="1"/>
  <p:tag name="KSO_WM_UNIT_TEXT_FILL_TYPE" val="3"/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7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8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9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97.xml><?xml version="1.0" encoding="utf-8"?>
<p:tagLst xmlns:p="http://schemas.openxmlformats.org/presentationml/2006/main">
  <p:tag name="KSO_WM_BEAUTIFY_FLAG" val=""/>
  <p:tag name="KSO_WM_UNIT_PLACING_PICTURE_USER_VIEWPORT" val="{&quot;height&quot;:6909,&quot;width&quot;:8100}"/>
</p:tagLst>
</file>

<file path=ppt/tags/tag1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0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1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UNIT_PLACING_PICTURE_USER_VIEWPORT" val="{&quot;height&quot;:8267,&quot;width&quot;:13873}"/>
  <p:tag name="KSO_WM_BEAUTIFY_FLAG" val=""/>
</p:tagLst>
</file>

<file path=ppt/tags/tag2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4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  <p:tag name="KSO_WM_UNIT_PLACING_PICTURE_USER_VIEWPORT" val="{&quot;height&quot;:5400,&quot;width&quot;:9600}"/>
</p:tagLst>
</file>

<file path=ppt/tags/tag2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6.xml><?xml version="1.0" encoding="utf-8"?>
<p:tagLst xmlns:p="http://schemas.openxmlformats.org/presentationml/2006/main">
  <p:tag name="COMMONDATA" val="eyJoZGlkIjoiMjcxYzk2YTY3NDdmYTAyZDY0NzFjYjE2ZjIyZDc1ODEifQ=="/>
  <p:tag name="KSO_WPP_MARK_KEY" val="1e90a9ee-6efc-47b3-8f75-5db88b4a5783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仿宋"/>
        <a:cs typeface=""/>
      </a:majorFont>
      <a:minorFont>
        <a:latin typeface="Arial"/>
        <a:ea typeface="仿宋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4B82F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82F8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仿宋"/>
        <a:cs typeface=""/>
      </a:majorFont>
      <a:minorFont>
        <a:latin typeface="Arial"/>
        <a:ea typeface="仿宋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2150</Words>
  <Application>WPS 演示</Application>
  <PresentationFormat>宽屏</PresentationFormat>
  <Paragraphs>251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仿宋</vt:lpstr>
      <vt:lpstr>Wingdings</vt:lpstr>
      <vt:lpstr>黑体</vt:lpstr>
      <vt:lpstr>微软雅黑</vt:lpstr>
      <vt:lpstr>Arial Unicode MS</vt:lpstr>
      <vt:lpstr>Calibri</vt:lpstr>
      <vt:lpstr>WPS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sssscy126com</cp:lastModifiedBy>
  <cp:revision>209</cp:revision>
  <dcterms:created xsi:type="dcterms:W3CDTF">2019-06-19T02:08:00Z</dcterms:created>
  <dcterms:modified xsi:type="dcterms:W3CDTF">2024-03-14T15:55:02Z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8831FFEAE3FC4620829FE81D585465A3_13</vt:lpwstr>
  </property>
</Properties>
</file>