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7" r:id="rId3"/>
    <p:sldId id="285" r:id="rId4"/>
    <p:sldId id="258" r:id="rId5"/>
    <p:sldId id="259" r:id="rId6"/>
    <p:sldId id="260" r:id="rId7"/>
    <p:sldId id="261" r:id="rId8"/>
    <p:sldId id="266" r:id="rId9"/>
    <p:sldId id="267" r:id="rId10"/>
    <p:sldId id="268" r:id="rId11"/>
    <p:sldId id="269" r:id="rId12"/>
    <p:sldId id="287" r:id="rId13"/>
    <p:sldId id="271" r:id="rId14"/>
    <p:sldId id="274" r:id="rId15"/>
    <p:sldId id="273" r:id="rId16"/>
    <p:sldId id="275" r:id="rId17"/>
    <p:sldId id="286" r:id="rId18"/>
    <p:sldId id="277" r:id="rId19"/>
    <p:sldId id="279" r:id="rId20"/>
    <p:sldId id="280" r:id="rId21"/>
    <p:sldId id="262" r:id="rId22"/>
    <p:sldId id="263" r:id="rId23"/>
    <p:sldId id="264" r:id="rId24"/>
    <p:sldId id="265" r:id="rId25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sssc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82F8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gs" Target="tags/tag183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>
            <p:custDataLst>
              <p:tags r:id="rId2"/>
            </p:custDataLst>
          </p:nvPr>
        </p:nvSpPr>
        <p:spPr>
          <a:xfrm>
            <a:off x="234950" y="1200785"/>
            <a:ext cx="11715750" cy="5453380"/>
          </a:xfrm>
          <a:prstGeom prst="roundRect">
            <a:avLst>
              <a:gd name="adj" fmla="val 3772"/>
            </a:avLst>
          </a:prstGeom>
          <a:gradFill>
            <a:gsLst>
              <a:gs pos="100000">
                <a:schemeClr val="bg1">
                  <a:alpha val="10000"/>
                </a:schemeClr>
              </a:gs>
              <a:gs pos="0">
                <a:schemeClr val="bg1">
                  <a:alpha val="30000"/>
                </a:schemeClr>
              </a:gs>
            </a:gsLst>
            <a:lin ang="2700000"/>
          </a:gra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58.xml"/><Relationship Id="rId18" Type="http://schemas.openxmlformats.org/officeDocument/2006/relationships/tags" Target="../tags/tag57.xml"/><Relationship Id="rId17" Type="http://schemas.openxmlformats.org/officeDocument/2006/relationships/tags" Target="../tags/tag56.xml"/><Relationship Id="rId16" Type="http://schemas.openxmlformats.org/officeDocument/2006/relationships/tags" Target="../tags/tag55.xml"/><Relationship Id="rId15" Type="http://schemas.openxmlformats.org/officeDocument/2006/relationships/tags" Target="../tags/tag54.xml"/><Relationship Id="rId14" Type="http://schemas.openxmlformats.org/officeDocument/2006/relationships/tags" Target="../tags/tag53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ea typeface="仿宋" panose="020106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ea typeface="仿宋" panose="020106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ea typeface="仿宋" panose="020106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仿宋" panose="02010609060101010101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仿宋" panose="02010609060101010101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仿宋" panose="02010609060101010101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仿宋" panose="02010609060101010101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仿宋" panose="02010609060101010101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仿宋" panose="0201060906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66.xml"/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08.xml"/><Relationship Id="rId7" Type="http://schemas.openxmlformats.org/officeDocument/2006/relationships/image" Target="../media/image9.jpeg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8" Type="http://schemas.openxmlformats.org/officeDocument/2006/relationships/image" Target="../media/image11.png"/><Relationship Id="rId7" Type="http://schemas.openxmlformats.org/officeDocument/2006/relationships/tags" Target="../tags/tag114.xml"/><Relationship Id="rId6" Type="http://schemas.openxmlformats.org/officeDocument/2006/relationships/image" Target="../media/image10.png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109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22.xml"/><Relationship Id="rId7" Type="http://schemas.openxmlformats.org/officeDocument/2006/relationships/tags" Target="../tags/tag121.xml"/><Relationship Id="rId6" Type="http://schemas.openxmlformats.org/officeDocument/2006/relationships/image" Target="../media/image12.png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tags" Target="../tags/tag1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128.xml"/><Relationship Id="rId6" Type="http://schemas.openxmlformats.org/officeDocument/2006/relationships/image" Target="../media/image13.png"/><Relationship Id="rId5" Type="http://schemas.openxmlformats.org/officeDocument/2006/relationships/tags" Target="../tags/tag127.xml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tags" Target="../tags/tag123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tags" Target="../tags/tag134.xml"/><Relationship Id="rId7" Type="http://schemas.openxmlformats.org/officeDocument/2006/relationships/image" Target="../media/image15.png"/><Relationship Id="rId6" Type="http://schemas.openxmlformats.org/officeDocument/2006/relationships/tags" Target="../tags/tag133.xml"/><Relationship Id="rId5" Type="http://schemas.openxmlformats.org/officeDocument/2006/relationships/image" Target="../media/image14.png"/><Relationship Id="rId4" Type="http://schemas.openxmlformats.org/officeDocument/2006/relationships/tags" Target="../tags/tag132.xml"/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35.xml"/><Relationship Id="rId1" Type="http://schemas.openxmlformats.org/officeDocument/2006/relationships/tags" Target="../tags/tag129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42.xml"/><Relationship Id="rId8" Type="http://schemas.openxmlformats.org/officeDocument/2006/relationships/image" Target="../media/image18.png"/><Relationship Id="rId7" Type="http://schemas.openxmlformats.org/officeDocument/2006/relationships/tags" Target="../tags/tag141.xml"/><Relationship Id="rId6" Type="http://schemas.openxmlformats.org/officeDocument/2006/relationships/tags" Target="../tags/tag140.xml"/><Relationship Id="rId5" Type="http://schemas.openxmlformats.org/officeDocument/2006/relationships/image" Target="../media/image17.png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136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48.xml"/><Relationship Id="rId7" Type="http://schemas.openxmlformats.org/officeDocument/2006/relationships/image" Target="../media/image12.png"/><Relationship Id="rId6" Type="http://schemas.openxmlformats.org/officeDocument/2006/relationships/image" Target="../media/image19.GIF"/><Relationship Id="rId5" Type="http://schemas.openxmlformats.org/officeDocument/2006/relationships/tags" Target="../tags/tag147.xml"/><Relationship Id="rId4" Type="http://schemas.openxmlformats.org/officeDocument/2006/relationships/tags" Target="../tags/tag146.xml"/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" Type="http://schemas.openxmlformats.org/officeDocument/2006/relationships/tags" Target="../tags/tag14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155.xml"/><Relationship Id="rId6" Type="http://schemas.openxmlformats.org/officeDocument/2006/relationships/image" Target="../media/image20.GIF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tags" Target="../tags/tag150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62.xml"/><Relationship Id="rId7" Type="http://schemas.openxmlformats.org/officeDocument/2006/relationships/tags" Target="../tags/tag161.xml"/><Relationship Id="rId6" Type="http://schemas.openxmlformats.org/officeDocument/2006/relationships/image" Target="../media/image21.jpeg"/><Relationship Id="rId5" Type="http://schemas.openxmlformats.org/officeDocument/2006/relationships/tags" Target="../tags/tag160.xml"/><Relationship Id="rId4" Type="http://schemas.openxmlformats.org/officeDocument/2006/relationships/tags" Target="../tags/tag159.xml"/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tags" Target="../tags/tag156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71.xml"/><Relationship Id="rId5" Type="http://schemas.openxmlformats.org/officeDocument/2006/relationships/image" Target="../media/image1.jpeg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67.xml"/><Relationship Id="rId5" Type="http://schemas.openxmlformats.org/officeDocument/2006/relationships/image" Target="../media/image22.jpeg"/><Relationship Id="rId4" Type="http://schemas.openxmlformats.org/officeDocument/2006/relationships/tags" Target="../tags/tag166.xml"/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" Type="http://schemas.openxmlformats.org/officeDocument/2006/relationships/tags" Target="../tags/tag163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71.xml"/><Relationship Id="rId4" Type="http://schemas.openxmlformats.org/officeDocument/2006/relationships/image" Target="../media/image23.png"/><Relationship Id="rId3" Type="http://schemas.openxmlformats.org/officeDocument/2006/relationships/tags" Target="../tags/tag170.xml"/><Relationship Id="rId2" Type="http://schemas.openxmlformats.org/officeDocument/2006/relationships/tags" Target="../tags/tag169.xml"/><Relationship Id="rId1" Type="http://schemas.openxmlformats.org/officeDocument/2006/relationships/tags" Target="../tags/tag168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75.xml"/><Relationship Id="rId3" Type="http://schemas.openxmlformats.org/officeDocument/2006/relationships/tags" Target="../tags/tag174.xml"/><Relationship Id="rId2" Type="http://schemas.openxmlformats.org/officeDocument/2006/relationships/tags" Target="../tags/tag173.xml"/><Relationship Id="rId1" Type="http://schemas.openxmlformats.org/officeDocument/2006/relationships/tags" Target="../tags/tag17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182.xml"/><Relationship Id="rId6" Type="http://schemas.openxmlformats.org/officeDocument/2006/relationships/tags" Target="../tags/tag181.xml"/><Relationship Id="rId5" Type="http://schemas.openxmlformats.org/officeDocument/2006/relationships/tags" Target="../tags/tag180.xml"/><Relationship Id="rId4" Type="http://schemas.openxmlformats.org/officeDocument/2006/relationships/tags" Target="../tags/tag179.xml"/><Relationship Id="rId3" Type="http://schemas.openxmlformats.org/officeDocument/2006/relationships/tags" Target="../tags/tag178.xml"/><Relationship Id="rId2" Type="http://schemas.openxmlformats.org/officeDocument/2006/relationships/tags" Target="../tags/tag177.xml"/><Relationship Id="rId1" Type="http://schemas.openxmlformats.org/officeDocument/2006/relationships/tags" Target="../tags/tag17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76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87.xml"/><Relationship Id="rId7" Type="http://schemas.openxmlformats.org/officeDocument/2006/relationships/image" Target="../media/image6.jpeg"/><Relationship Id="rId6" Type="http://schemas.openxmlformats.org/officeDocument/2006/relationships/image" Target="../media/image5.jpeg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94.xml"/><Relationship Id="rId7" Type="http://schemas.openxmlformats.org/officeDocument/2006/relationships/tags" Target="../tags/tag93.xml"/><Relationship Id="rId6" Type="http://schemas.openxmlformats.org/officeDocument/2006/relationships/image" Target="../media/image7.jpeg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101.xml"/><Relationship Id="rId6" Type="http://schemas.openxmlformats.org/officeDocument/2006/relationships/image" Target="../media/image8.GIF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tags" Target="../tags/tag9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>
            <a:off x="8803640" y="-1893570"/>
            <a:ext cx="4130675" cy="4130675"/>
          </a:xfrm>
          <a:prstGeom prst="ellipse">
            <a:avLst/>
          </a:prstGeom>
          <a:gradFill>
            <a:gsLst>
              <a:gs pos="100000">
                <a:srgbClr val="EAEEF4">
                  <a:alpha val="0"/>
                </a:srgbClr>
              </a:gs>
              <a:gs pos="78000">
                <a:srgbClr val="AFCEFA">
                  <a:alpha val="0"/>
                </a:srgbClr>
              </a:gs>
              <a:gs pos="0">
                <a:srgbClr val="4B82F8">
                  <a:alpha val="6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2"/>
            </p:custDataLst>
          </p:nvPr>
        </p:nvSpPr>
        <p:spPr>
          <a:xfrm>
            <a:off x="8803640" y="2018665"/>
            <a:ext cx="1704340" cy="1704340"/>
          </a:xfrm>
          <a:prstGeom prst="ellipse">
            <a:avLst/>
          </a:prstGeom>
          <a:gradFill>
            <a:gsLst>
              <a:gs pos="100000">
                <a:srgbClr val="EAEEF4"/>
              </a:gs>
              <a:gs pos="78000">
                <a:srgbClr val="AFCEFA"/>
              </a:gs>
              <a:gs pos="0">
                <a:srgbClr val="4B82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736600" dist="952500" dir="2700000" sx="67000" sy="67000" algn="tl" rotWithShape="0">
              <a:srgbClr val="4B82F8">
                <a:alpha val="40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>
            <p:custDataLst>
              <p:tags r:id="rId3"/>
            </p:custDataLst>
          </p:nvPr>
        </p:nvSpPr>
        <p:spPr>
          <a:xfrm>
            <a:off x="4399280" y="-1949450"/>
            <a:ext cx="5787390" cy="5787390"/>
          </a:xfrm>
          <a:prstGeom prst="ellipse">
            <a:avLst/>
          </a:prstGeom>
          <a:gradFill>
            <a:gsLst>
              <a:gs pos="88000">
                <a:srgbClr val="EAEEF4"/>
              </a:gs>
              <a:gs pos="58000">
                <a:srgbClr val="AFCEFA">
                  <a:alpha val="0"/>
                </a:srgbClr>
              </a:gs>
              <a:gs pos="0">
                <a:srgbClr val="4B82F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4"/>
            </p:custDataLst>
          </p:nvPr>
        </p:nvSpPr>
        <p:spPr>
          <a:xfrm>
            <a:off x="9116060" y="2810510"/>
            <a:ext cx="4584700" cy="4584700"/>
          </a:xfrm>
          <a:prstGeom prst="ellipse">
            <a:avLst/>
          </a:prstGeom>
          <a:gradFill>
            <a:gsLst>
              <a:gs pos="100000">
                <a:srgbClr val="EAEEF4"/>
              </a:gs>
              <a:gs pos="53000">
                <a:srgbClr val="AFCEFA">
                  <a:alpha val="0"/>
                </a:srgbClr>
              </a:gs>
              <a:gs pos="0">
                <a:srgbClr val="4B82F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553845" y="494030"/>
            <a:ext cx="9948545" cy="19615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6000" b="1" dirty="0">
                <a:solidFill>
                  <a:srgbClr val="4B86FC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秦始皇陵铜车马与当代《老子》哲学前沿研究 </a:t>
            </a:r>
            <a:endParaRPr lang="zh-CN" sz="6000" b="1" dirty="0">
              <a:solidFill>
                <a:srgbClr val="4B86FC"/>
              </a:solidFill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653540" y="2455545"/>
            <a:ext cx="26466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800" b="1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哲学导论</a:t>
            </a:r>
            <a:endParaRPr lang="zh-CN" sz="4800" b="1" dirty="0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sp>
        <p:nvSpPr>
          <p:cNvPr id="13" name="椭圆 12"/>
          <p:cNvSpPr/>
          <p:nvPr>
            <p:custDataLst>
              <p:tags r:id="rId5"/>
            </p:custDataLst>
          </p:nvPr>
        </p:nvSpPr>
        <p:spPr>
          <a:xfrm>
            <a:off x="1553845" y="6034405"/>
            <a:ext cx="3002280" cy="3002280"/>
          </a:xfrm>
          <a:prstGeom prst="ellipse">
            <a:avLst/>
          </a:prstGeom>
          <a:gradFill>
            <a:gsLst>
              <a:gs pos="88000">
                <a:srgbClr val="EAEEF4"/>
              </a:gs>
              <a:gs pos="58000">
                <a:srgbClr val="AFCEFA">
                  <a:alpha val="0"/>
                </a:srgbClr>
              </a:gs>
              <a:gs pos="0">
                <a:srgbClr val="4B82F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连接符 17"/>
          <p:cNvCxnSpPr/>
          <p:nvPr/>
        </p:nvCxnSpPr>
        <p:spPr>
          <a:xfrm>
            <a:off x="1922780" y="3517265"/>
            <a:ext cx="1738630" cy="0"/>
          </a:xfrm>
          <a:prstGeom prst="line">
            <a:avLst/>
          </a:prstGeom>
          <a:ln w="25400">
            <a:solidFill>
              <a:srgbClr val="4B82F8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椭圆 20"/>
          <p:cNvSpPr/>
          <p:nvPr>
            <p:custDataLst>
              <p:tags r:id="rId6"/>
            </p:custDataLst>
          </p:nvPr>
        </p:nvSpPr>
        <p:spPr>
          <a:xfrm>
            <a:off x="-1259205" y="2237105"/>
            <a:ext cx="2382520" cy="2382520"/>
          </a:xfrm>
          <a:prstGeom prst="ellipse">
            <a:avLst/>
          </a:prstGeom>
          <a:gradFill>
            <a:gsLst>
              <a:gs pos="100000">
                <a:srgbClr val="EAEEF4"/>
              </a:gs>
              <a:gs pos="78000">
                <a:srgbClr val="AFCEFA"/>
              </a:gs>
              <a:gs pos="0">
                <a:srgbClr val="4B82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736600" dist="1155700" dir="2700000" sx="67000" sy="67000" algn="tl" rotWithShape="0">
              <a:srgbClr val="4B82F8">
                <a:alpha val="40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1788160" y="4272280"/>
            <a:ext cx="672401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spc="200" dirty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</a:rPr>
              <a:t>授课对象：</a:t>
            </a:r>
            <a:r>
              <a:rPr lang="zh-CN" altLang="en-US" sz="2400" b="1" spc="200" dirty="0">
                <a:uFillTx/>
                <a:latin typeface="仿宋" panose="02010609060101010101" charset="-122"/>
                <a:ea typeface="仿宋" panose="02010609060101010101" charset="-122"/>
                <a:sym typeface="+mn-ea"/>
              </a:rPr>
              <a:t>社会学一年级必修、全校选修</a:t>
            </a:r>
            <a:endParaRPr lang="zh-CN" altLang="en-US" sz="2400" b="1" spc="200" dirty="0">
              <a:uFillTx/>
              <a:latin typeface="仿宋" panose="02010609060101010101" charset="-122"/>
              <a:ea typeface="仿宋" panose="02010609060101010101" charset="-122"/>
              <a:sym typeface="+mn-ea"/>
            </a:endParaRPr>
          </a:p>
          <a:p>
            <a:endParaRPr lang="zh-CN" altLang="en-US" sz="2400" b="1" spc="200" dirty="0">
              <a:solidFill>
                <a:schemeClr val="tx1"/>
              </a:solidFill>
              <a:uFillTx/>
              <a:latin typeface="仿宋" panose="02010609060101010101" charset="-122"/>
              <a:ea typeface="仿宋" panose="02010609060101010101" charset="-122"/>
              <a:sym typeface="+mn-ea"/>
            </a:endParaRPr>
          </a:p>
          <a:p>
            <a:r>
              <a:rPr lang="zh-CN" altLang="en-US" sz="2400" b="1" spc="200" dirty="0">
                <a:uFillTx/>
                <a:latin typeface="仿宋" panose="02010609060101010101" charset="-122"/>
                <a:ea typeface="仿宋" panose="02010609060101010101" charset="-122"/>
                <a:sym typeface="+mn-ea"/>
              </a:rPr>
              <a:t>课程设计序号：</a:t>
            </a:r>
            <a:r>
              <a:rPr lang="en-US" altLang="zh-CN" sz="2400" b="1" spc="200" dirty="0">
                <a:uFillTx/>
                <a:latin typeface="仿宋" panose="02010609060101010101" charset="-122"/>
                <a:ea typeface="仿宋" panose="02010609060101010101" charset="-122"/>
                <a:sym typeface="+mn-ea"/>
              </a:rPr>
              <a:t>13</a:t>
            </a:r>
            <a:endParaRPr lang="zh-CN" altLang="en-US" sz="2400" b="1" spc="200" dirty="0">
              <a:solidFill>
                <a:schemeClr val="tx1"/>
              </a:solidFill>
              <a:uFillTx/>
              <a:latin typeface="仿宋" panose="02010609060101010101" charset="-122"/>
              <a:ea typeface="仿宋" panose="02010609060101010101" charset="-122"/>
            </a:endParaRPr>
          </a:p>
          <a:p>
            <a:endParaRPr lang="zh-CN" altLang="en-US" sz="2400" b="1" spc="200" dirty="0">
              <a:solidFill>
                <a:schemeClr val="tx1"/>
              </a:solidFill>
              <a:uFillTx/>
              <a:latin typeface="仿宋" panose="02010609060101010101" charset="-122"/>
              <a:ea typeface="仿宋" panose="02010609060101010101" charset="-122"/>
            </a:endParaRPr>
          </a:p>
          <a:p>
            <a:endParaRPr lang="zh-CN" altLang="en-US" sz="2400" b="1" spc="200" dirty="0">
              <a:solidFill>
                <a:schemeClr val="tx1"/>
              </a:solidFill>
              <a:uFillTx/>
              <a:latin typeface="仿宋" panose="02010609060101010101" charset="-122"/>
              <a:ea typeface="仿宋" panose="02010609060101010101" charset="-122"/>
            </a:endParaRPr>
          </a:p>
          <a:p>
            <a:endParaRPr lang="zh-CN" altLang="en-US" sz="2400" b="1" spc="200" dirty="0">
              <a:solidFill>
                <a:schemeClr val="tx1"/>
              </a:solidFill>
              <a:uFillTx/>
              <a:latin typeface="仿宋" panose="02010609060101010101" charset="-122"/>
              <a:ea typeface="仿宋" panose="02010609060101010101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同侧圆角矩形 5"/>
          <p:cNvSpPr/>
          <p:nvPr>
            <p:custDataLst>
              <p:tags r:id="rId1"/>
            </p:custDataLst>
          </p:nvPr>
        </p:nvSpPr>
        <p:spPr>
          <a:xfrm>
            <a:off x="4197985" y="133350"/>
            <a:ext cx="3810000" cy="789305"/>
          </a:xfrm>
          <a:prstGeom prst="round2SameRect">
            <a:avLst/>
          </a:prstGeom>
          <a:solidFill>
            <a:srgbClr val="4B82F8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2、秦陵铜车马轮毂结构的设计分析</a:t>
            </a:r>
            <a:endParaRPr lang="zh-CN" altLang="en-US" sz="2800" b="1">
              <a:solidFill>
                <a:schemeClr val="bg1"/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7" name="同侧圆角矩形 6"/>
          <p:cNvSpPr/>
          <p:nvPr>
            <p:custDataLst>
              <p:tags r:id="rId2"/>
            </p:custDataLst>
          </p:nvPr>
        </p:nvSpPr>
        <p:spPr>
          <a:xfrm>
            <a:off x="8161655" y="133350"/>
            <a:ext cx="381000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3、利转的车毂设计与有无相生的动态隐喻</a:t>
            </a:r>
            <a:endParaRPr lang="zh-CN" altLang="en-US" sz="28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" name="同侧圆角矩形 1"/>
          <p:cNvSpPr/>
          <p:nvPr>
            <p:custDataLst>
              <p:tags r:id="rId3"/>
            </p:custDataLst>
          </p:nvPr>
        </p:nvSpPr>
        <p:spPr>
          <a:xfrm>
            <a:off x="233045" y="133350"/>
            <a:ext cx="381000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8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1、“三十辐共一毂”章的两种句读</a:t>
            </a:r>
            <a:endParaRPr sz="28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922655"/>
            <a:ext cx="121920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90170" y="1265555"/>
            <a:ext cx="12025630" cy="1267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5400" kern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pPr algn="ctr" eaLnBrk="1" hangingPunct="1"/>
            <a:r>
              <a:rPr sz="3200" b="1">
                <a:solidFill>
                  <a:srgbClr val="4B82F8"/>
                </a:solidFill>
                <a:latin typeface="+mj-ea"/>
                <a:ea typeface="+mj-ea"/>
                <a:cs typeface="+mj-ea"/>
                <a:sym typeface="+mn-ea"/>
              </a:rPr>
              <a:t>春秋战国之交：铜车马的轮毂设计与《老子》成书的年代一致</a:t>
            </a:r>
            <a:endParaRPr sz="3200" b="1">
              <a:solidFill>
                <a:srgbClr val="4B82F8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699770" y="2799715"/>
            <a:ext cx="6115685" cy="2461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solidFill>
                  <a:schemeClr val="dk1"/>
                </a:solidFill>
                <a:latin typeface="+mj-ea"/>
                <a:ea typeface="+mj-ea"/>
                <a:cs typeface="+mj-ea"/>
              </a:rPr>
              <a:t>   </a:t>
            </a:r>
            <a:r>
              <a:rPr lang="zh-CN" altLang="en-US" sz="2800" b="1" dirty="0">
                <a:solidFill>
                  <a:schemeClr val="dk1"/>
                </a:solidFill>
                <a:latin typeface="+mj-ea"/>
                <a:ea typeface="+mj-ea"/>
                <a:cs typeface="+mj-ea"/>
              </a:rPr>
              <a:t>2号铜车</a:t>
            </a:r>
            <a:r>
              <a:rPr lang="zh-CN" altLang="en-US" sz="2800" b="1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保留了我国商周车制的许多特点</a:t>
            </a:r>
            <a:r>
              <a:rPr lang="zh-CN" altLang="en-US" sz="2800" b="1" dirty="0">
                <a:solidFill>
                  <a:schemeClr val="dk1"/>
                </a:solidFill>
                <a:latin typeface="+mj-ea"/>
                <a:ea typeface="+mj-ea"/>
                <a:cs typeface="+mj-ea"/>
              </a:rPr>
              <a:t>，代表着一种</a:t>
            </a:r>
            <a:r>
              <a:rPr lang="zh-CN" altLang="en-US" sz="2800" b="1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古老的</a:t>
            </a:r>
            <a:r>
              <a:rPr lang="zh-CN" altLang="en-US" sz="2800" b="1" dirty="0">
                <a:solidFill>
                  <a:schemeClr val="dk1"/>
                </a:solidFill>
                <a:latin typeface="+mj-ea"/>
                <a:ea typeface="+mj-ea"/>
                <a:cs typeface="+mj-ea"/>
              </a:rPr>
              <a:t>驷马车的形式。</a:t>
            </a:r>
            <a:endParaRPr lang="zh-CN" altLang="en-US" sz="2800" b="1" dirty="0">
              <a:solidFill>
                <a:schemeClr val="dk1"/>
              </a:solidFill>
              <a:latin typeface="+mj-ea"/>
              <a:ea typeface="+mj-ea"/>
              <a:cs typeface="+mj-ea"/>
            </a:endParaRPr>
          </a:p>
          <a:p>
            <a:endParaRPr lang="zh-CN" altLang="en-US" sz="2800" b="1" dirty="0">
              <a:solidFill>
                <a:schemeClr val="dk1"/>
              </a:solidFill>
              <a:latin typeface="+mj-ea"/>
              <a:ea typeface="+mj-ea"/>
              <a:cs typeface="+mj-ea"/>
            </a:endParaRPr>
          </a:p>
          <a:p>
            <a:endParaRPr lang="zh-CN" altLang="en-US" sz="2400" b="1" dirty="0">
              <a:solidFill>
                <a:schemeClr val="dk1"/>
              </a:solidFill>
              <a:latin typeface="+mj-ea"/>
              <a:ea typeface="+mj-ea"/>
              <a:cs typeface="+mj-ea"/>
            </a:endParaRPr>
          </a:p>
          <a:p>
            <a:pPr algn="r"/>
            <a:r>
              <a:rPr lang="en-US" altLang="zh-CN" b="1" dirty="0">
                <a:solidFill>
                  <a:schemeClr val="dk1"/>
                </a:solidFill>
                <a:latin typeface="+mj-ea"/>
                <a:ea typeface="+mj-ea"/>
                <a:cs typeface="+mj-ea"/>
              </a:rPr>
              <a:t>——</a:t>
            </a:r>
            <a:r>
              <a:rPr lang="zh-CN" altLang="en-US" b="1" dirty="0">
                <a:solidFill>
                  <a:schemeClr val="dk1"/>
                </a:solidFill>
                <a:latin typeface="+mj-ea"/>
                <a:ea typeface="+mj-ea"/>
                <a:cs typeface="+mj-ea"/>
              </a:rPr>
              <a:t>孙机 著《载驱载驰——中国古代车马文化》</a:t>
            </a:r>
            <a:endParaRPr lang="zh-CN" altLang="en-US" b="1" dirty="0">
              <a:solidFill>
                <a:schemeClr val="dk1"/>
              </a:solidFill>
              <a:latin typeface="+mj-ea"/>
              <a:ea typeface="+mj-ea"/>
              <a:cs typeface="+mj-ea"/>
            </a:endParaRPr>
          </a:p>
        </p:txBody>
      </p:sp>
      <p:pic>
        <p:nvPicPr>
          <p:cNvPr id="101" name="图片 100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367270" y="2359660"/>
            <a:ext cx="4094480" cy="389255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同侧圆角矩形 5"/>
          <p:cNvSpPr/>
          <p:nvPr>
            <p:custDataLst>
              <p:tags r:id="rId1"/>
            </p:custDataLst>
          </p:nvPr>
        </p:nvSpPr>
        <p:spPr>
          <a:xfrm>
            <a:off x="4197985" y="133350"/>
            <a:ext cx="3810000" cy="789305"/>
          </a:xfrm>
          <a:prstGeom prst="round2SameRect">
            <a:avLst/>
          </a:prstGeom>
          <a:solidFill>
            <a:srgbClr val="4B82F8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2、秦陵铜车马轮毂结构的设计分析</a:t>
            </a:r>
            <a:endParaRPr lang="zh-CN" altLang="en-US" sz="2800" b="1">
              <a:solidFill>
                <a:schemeClr val="bg1"/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7" name="同侧圆角矩形 6"/>
          <p:cNvSpPr/>
          <p:nvPr>
            <p:custDataLst>
              <p:tags r:id="rId2"/>
            </p:custDataLst>
          </p:nvPr>
        </p:nvSpPr>
        <p:spPr>
          <a:xfrm>
            <a:off x="8161655" y="133350"/>
            <a:ext cx="381000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3、利转的车毂设计与有无相生的动态隐喻</a:t>
            </a:r>
            <a:endParaRPr lang="zh-CN" altLang="en-US" sz="28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" name="同侧圆角矩形 1"/>
          <p:cNvSpPr/>
          <p:nvPr>
            <p:custDataLst>
              <p:tags r:id="rId3"/>
            </p:custDataLst>
          </p:nvPr>
        </p:nvSpPr>
        <p:spPr>
          <a:xfrm>
            <a:off x="233045" y="133350"/>
            <a:ext cx="381000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8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1、“三十辐共一毂”章的两种句读</a:t>
            </a:r>
            <a:endParaRPr sz="28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922655"/>
            <a:ext cx="121920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314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068705" y="1237615"/>
            <a:ext cx="12025630" cy="1267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5400" kern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pPr eaLnBrk="1" hangingPunct="1"/>
            <a:r>
              <a:rPr sz="3200" b="1">
                <a:solidFill>
                  <a:srgbClr val="4B82F8"/>
                </a:solidFill>
                <a:latin typeface="+mj-ea"/>
                <a:ea typeface="+mj-ea"/>
                <a:cs typeface="+mj-ea"/>
                <a:sym typeface="+mn-ea"/>
              </a:rPr>
              <a:t>清代考据研究的误解：戴震《考工记图》中的先秦车毂</a:t>
            </a:r>
            <a:endParaRPr sz="3200" b="1" dirty="0" smtClean="0">
              <a:solidFill>
                <a:srgbClr val="4B82F8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83590" y="2134235"/>
            <a:ext cx="5232400" cy="43103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329045" y="1965960"/>
            <a:ext cx="4700905" cy="466090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同侧圆角矩形 5"/>
          <p:cNvSpPr/>
          <p:nvPr>
            <p:custDataLst>
              <p:tags r:id="rId1"/>
            </p:custDataLst>
          </p:nvPr>
        </p:nvSpPr>
        <p:spPr>
          <a:xfrm>
            <a:off x="4197985" y="133350"/>
            <a:ext cx="3810000" cy="789305"/>
          </a:xfrm>
          <a:prstGeom prst="round2SameRect">
            <a:avLst/>
          </a:prstGeom>
          <a:solidFill>
            <a:srgbClr val="4B82F8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2、秦陵铜车马轮毂结构的设计分析</a:t>
            </a:r>
            <a:endParaRPr lang="zh-CN" altLang="en-US" sz="2800" b="1">
              <a:solidFill>
                <a:schemeClr val="bg1"/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7" name="同侧圆角矩形 6"/>
          <p:cNvSpPr/>
          <p:nvPr>
            <p:custDataLst>
              <p:tags r:id="rId2"/>
            </p:custDataLst>
          </p:nvPr>
        </p:nvSpPr>
        <p:spPr>
          <a:xfrm>
            <a:off x="8161655" y="133350"/>
            <a:ext cx="381000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3、利转的车毂设计与有无相生的动态隐喻</a:t>
            </a:r>
            <a:endParaRPr lang="zh-CN" altLang="en-US" sz="28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" name="同侧圆角矩形 1"/>
          <p:cNvSpPr/>
          <p:nvPr>
            <p:custDataLst>
              <p:tags r:id="rId3"/>
            </p:custDataLst>
          </p:nvPr>
        </p:nvSpPr>
        <p:spPr>
          <a:xfrm>
            <a:off x="233045" y="133350"/>
            <a:ext cx="381000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8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1、“三十辐共一毂”章的两种句读</a:t>
            </a:r>
            <a:endParaRPr sz="28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922655"/>
            <a:ext cx="121920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910590" y="2560955"/>
            <a:ext cx="5643245" cy="29229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solidFill>
                  <a:schemeClr val="dk1"/>
                </a:solidFill>
                <a:latin typeface="+mj-ea"/>
                <a:ea typeface="+mj-ea"/>
                <a:cs typeface="+mj-ea"/>
              </a:rPr>
              <a:t>   </a:t>
            </a:r>
            <a:r>
              <a:rPr lang="zh-CN" altLang="en-US" sz="2800" b="1" dirty="0">
                <a:solidFill>
                  <a:schemeClr val="dk1"/>
                </a:solidFill>
                <a:latin typeface="+mj-ea"/>
                <a:ea typeface="+mj-ea"/>
                <a:cs typeface="+mj-ea"/>
              </a:rPr>
              <a:t>二号铜车毂穿的形状为过去的</a:t>
            </a:r>
            <a:r>
              <a:rPr lang="zh-CN" altLang="en-US" sz="2800" b="1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考古资料及文献资料所不见。</a:t>
            </a:r>
            <a:r>
              <a:rPr lang="zh-CN" altLang="en-US" sz="2800" b="1" dirty="0">
                <a:solidFill>
                  <a:schemeClr val="dk1"/>
                </a:solidFill>
                <a:latin typeface="+mj-ea"/>
                <a:ea typeface="+mj-ea"/>
                <a:cs typeface="+mj-ea"/>
                <a:sym typeface="+mn-ea"/>
              </a:rPr>
              <a:t>……</a:t>
            </a:r>
            <a:r>
              <a:rPr lang="zh-CN" altLang="en-US" sz="2800" b="1" dirty="0">
                <a:solidFill>
                  <a:schemeClr val="dk1"/>
                </a:solidFill>
                <a:latin typeface="+mj-ea"/>
                <a:ea typeface="+mj-ea"/>
                <a:cs typeface="+mj-ea"/>
              </a:rPr>
              <a:t>轴的贯毂部分成纺锤形，轴在毂内仅和毂穿的两端接触，</a:t>
            </a:r>
            <a:r>
              <a:rPr lang="zh-CN" altLang="en-US" sz="2800" b="1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中部不接触。</a:t>
            </a:r>
            <a:endParaRPr lang="zh-CN" altLang="en-US" sz="2800" b="1" dirty="0">
              <a:solidFill>
                <a:srgbClr val="FF0000"/>
              </a:solidFill>
              <a:latin typeface="+mj-ea"/>
              <a:ea typeface="+mj-ea"/>
              <a:cs typeface="+mj-ea"/>
            </a:endParaRPr>
          </a:p>
          <a:p>
            <a:endParaRPr lang="zh-CN" altLang="en-US" sz="2400" b="1" dirty="0">
              <a:solidFill>
                <a:schemeClr val="dk1"/>
              </a:solidFill>
              <a:latin typeface="+mj-ea"/>
              <a:ea typeface="+mj-ea"/>
              <a:cs typeface="+mj-ea"/>
            </a:endParaRPr>
          </a:p>
          <a:p>
            <a:r>
              <a:rPr lang="en-US" altLang="zh-CN" sz="1600" b="1" dirty="0">
                <a:solidFill>
                  <a:schemeClr val="dk1"/>
                </a:solidFill>
                <a:latin typeface="+mj-ea"/>
                <a:ea typeface="+mj-ea"/>
                <a:cs typeface="+mj-ea"/>
              </a:rPr>
              <a:t>——</a:t>
            </a:r>
            <a:r>
              <a:rPr lang="zh-CN" altLang="en-US" sz="1600" b="1" dirty="0">
                <a:solidFill>
                  <a:schemeClr val="dk1"/>
                </a:solidFill>
                <a:latin typeface="+mj-ea"/>
                <a:ea typeface="+mj-ea"/>
                <a:cs typeface="+mj-ea"/>
              </a:rPr>
              <a:t>袁仲一 程学华 著《秦陵二号铜车马》，载于：陕西省秦俑考古队、秦始皇兵马俑博物馆 编 《秦陵二号铜车马》，《考古与文物丛刊》，第1号，1983年11月。</a:t>
            </a:r>
            <a:endParaRPr lang="zh-CN" altLang="en-US" sz="1600" b="1" dirty="0">
              <a:solidFill>
                <a:schemeClr val="dk1"/>
              </a:solidFill>
              <a:latin typeface="+mj-ea"/>
              <a:ea typeface="+mj-ea"/>
              <a:cs typeface="+mj-ea"/>
            </a:endParaRPr>
          </a:p>
        </p:txBody>
      </p:sp>
      <p:pic>
        <p:nvPicPr>
          <p:cNvPr id="100" name="图片 99" descr="D:/青教赛/陈焱-教案与PPT15/图片/1704607707(1).png1704607707(1)"/>
          <p:cNvPicPr/>
          <p:nvPr>
            <p:custDataLst>
              <p:tags r:id="rId5"/>
            </p:custDataLst>
          </p:nvPr>
        </p:nvPicPr>
        <p:blipFill>
          <a:blip r:embed="rId6"/>
          <a:srcRect t="8476" b="8476"/>
          <a:stretch>
            <a:fillRect/>
          </a:stretch>
        </p:blipFill>
        <p:spPr>
          <a:xfrm>
            <a:off x="7335520" y="2560955"/>
            <a:ext cx="3856355" cy="35039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标题 1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233045" y="1189990"/>
            <a:ext cx="12025630" cy="1267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5400" kern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pPr eaLnBrk="1" hangingPunct="1"/>
            <a:r>
              <a:rPr lang="en-US" altLang="zh-CN" sz="3200" b="1">
                <a:solidFill>
                  <a:srgbClr val="4B82F8"/>
                </a:solidFill>
                <a:latin typeface="+mj-ea"/>
                <a:ea typeface="+mj-ea"/>
                <a:cs typeface="+mj-ea"/>
                <a:sym typeface="+mn-ea"/>
              </a:rPr>
              <a:t> 2000</a:t>
            </a:r>
            <a:r>
              <a:rPr sz="3200" b="1">
                <a:solidFill>
                  <a:srgbClr val="4B82F8"/>
                </a:solidFill>
                <a:latin typeface="+mj-ea"/>
                <a:ea typeface="+mj-ea"/>
                <a:cs typeface="+mj-ea"/>
                <a:sym typeface="+mn-ea"/>
              </a:rPr>
              <a:t>年来，后人第一次了解这一结构</a:t>
            </a:r>
            <a:endParaRPr sz="3200" b="1" dirty="0" smtClean="0">
              <a:solidFill>
                <a:srgbClr val="4B82F8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同侧圆角矩形 5"/>
          <p:cNvSpPr/>
          <p:nvPr>
            <p:custDataLst>
              <p:tags r:id="rId1"/>
            </p:custDataLst>
          </p:nvPr>
        </p:nvSpPr>
        <p:spPr>
          <a:xfrm>
            <a:off x="4197985" y="133350"/>
            <a:ext cx="3810000" cy="789305"/>
          </a:xfrm>
          <a:prstGeom prst="round2SameRect">
            <a:avLst/>
          </a:prstGeom>
          <a:solidFill>
            <a:srgbClr val="4B82F8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2、秦陵铜车马轮毂结构的设计分析</a:t>
            </a:r>
            <a:endParaRPr lang="zh-CN" altLang="en-US" sz="2800" b="1">
              <a:solidFill>
                <a:schemeClr val="bg1"/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7" name="同侧圆角矩形 6"/>
          <p:cNvSpPr/>
          <p:nvPr>
            <p:custDataLst>
              <p:tags r:id="rId2"/>
            </p:custDataLst>
          </p:nvPr>
        </p:nvSpPr>
        <p:spPr>
          <a:xfrm>
            <a:off x="8161655" y="133350"/>
            <a:ext cx="381000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3、利转的车毂设计与有无相生的动态隐喻</a:t>
            </a:r>
            <a:endParaRPr lang="zh-CN" altLang="en-US" sz="28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" name="同侧圆角矩形 1"/>
          <p:cNvSpPr/>
          <p:nvPr>
            <p:custDataLst>
              <p:tags r:id="rId3"/>
            </p:custDataLst>
          </p:nvPr>
        </p:nvSpPr>
        <p:spPr>
          <a:xfrm>
            <a:off x="233045" y="133350"/>
            <a:ext cx="381000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8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1、“三十辐共一毂”章的两种句读</a:t>
            </a:r>
            <a:endParaRPr sz="28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922655"/>
            <a:ext cx="121920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748665" y="2604135"/>
            <a:ext cx="564324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solidFill>
                  <a:schemeClr val="dk1"/>
                </a:solidFill>
                <a:latin typeface="+mj-ea"/>
                <a:ea typeface="+mj-ea"/>
                <a:cs typeface="+mj-ea"/>
              </a:rPr>
              <a:t>   </a:t>
            </a:r>
            <a:r>
              <a:rPr lang="zh-CN" altLang="en-US" sz="2800" b="1" dirty="0">
                <a:solidFill>
                  <a:schemeClr val="dk1"/>
                </a:solidFill>
                <a:latin typeface="+mj-ea"/>
                <a:ea typeface="+mj-ea"/>
                <a:cs typeface="+mj-ea"/>
              </a:rPr>
              <a:t>车毂中部空鼓，</a:t>
            </a:r>
            <a:r>
              <a:rPr lang="zh-CN" altLang="en-US" sz="2800" b="1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使得毂腔只在两端与轴接触，壶状中腹并不与轴接合，因此便减小了毂腔与轴的磨擦面积</a:t>
            </a:r>
            <a:r>
              <a:rPr lang="zh-CN" altLang="en-US" sz="2800" b="1" dirty="0">
                <a:solidFill>
                  <a:schemeClr val="dk1"/>
                </a:solidFill>
                <a:latin typeface="+mj-ea"/>
                <a:ea typeface="+mj-ea"/>
                <a:cs typeface="+mj-ea"/>
              </a:rPr>
              <a:t>，也就减少了车轮转动时毂轴之间的磨擦阻力，车行起来会轻快许多。</a:t>
            </a:r>
            <a:endParaRPr lang="zh-CN" altLang="en-US" sz="2800" b="1" dirty="0">
              <a:solidFill>
                <a:schemeClr val="dk1"/>
              </a:solidFill>
              <a:latin typeface="+mj-ea"/>
              <a:ea typeface="+mj-ea"/>
              <a:cs typeface="+mj-ea"/>
            </a:endParaRPr>
          </a:p>
          <a:p>
            <a:endParaRPr lang="zh-CN" altLang="en-US" sz="2400" b="1" dirty="0">
              <a:solidFill>
                <a:schemeClr val="dk1"/>
              </a:solidFill>
              <a:latin typeface="+mj-ea"/>
              <a:ea typeface="+mj-ea"/>
              <a:cs typeface="+mj-ea"/>
            </a:endParaRPr>
          </a:p>
          <a:p>
            <a:r>
              <a:rPr lang="en-US" altLang="zh-CN" sz="1600" b="1" dirty="0">
                <a:solidFill>
                  <a:schemeClr val="dk1"/>
                </a:solidFill>
                <a:latin typeface="+mj-ea"/>
                <a:ea typeface="+mj-ea"/>
                <a:cs typeface="+mj-ea"/>
              </a:rPr>
              <a:t>——</a:t>
            </a:r>
            <a:r>
              <a:rPr lang="zh-CN" altLang="en-US" sz="1600" b="1" dirty="0">
                <a:solidFill>
                  <a:schemeClr val="dk1"/>
                </a:solidFill>
                <a:latin typeface="+mj-ea"/>
                <a:ea typeface="+mj-ea"/>
                <a:cs typeface="+mj-ea"/>
              </a:rPr>
              <a:t>党士学 著《从秦陵铜车看古代车的轮轴系统》，《秦文化论丛》，2007年10月。</a:t>
            </a:r>
            <a:endParaRPr lang="zh-CN" altLang="en-US" sz="1600" b="1" dirty="0">
              <a:solidFill>
                <a:schemeClr val="dk1"/>
              </a:solidFill>
              <a:latin typeface="+mj-ea"/>
              <a:ea typeface="+mj-ea"/>
              <a:cs typeface="+mj-ea"/>
            </a:endParaRPr>
          </a:p>
        </p:txBody>
      </p:sp>
      <p:sp>
        <p:nvSpPr>
          <p:cNvPr id="13314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423545" y="1336675"/>
            <a:ext cx="12025630" cy="1267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5400" kern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pPr eaLnBrk="1" hangingPunct="1"/>
            <a:r>
              <a:rPr lang="en-US" altLang="zh-CN" sz="3200" b="1">
                <a:solidFill>
                  <a:schemeClr val="l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sz="3200" b="1">
                <a:solidFill>
                  <a:srgbClr val="4B82F8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毂内中空设计的工程学目的：利转</a:t>
            </a:r>
            <a:endParaRPr sz="3200" b="1" dirty="0" smtClean="0">
              <a:solidFill>
                <a:srgbClr val="4B82F8"/>
              </a:solidFill>
              <a:latin typeface="+mj-ea"/>
              <a:ea typeface="+mj-ea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1200" y="2264410"/>
            <a:ext cx="4640580" cy="421767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同侧圆角矩形 5"/>
          <p:cNvSpPr/>
          <p:nvPr>
            <p:custDataLst>
              <p:tags r:id="rId1"/>
            </p:custDataLst>
          </p:nvPr>
        </p:nvSpPr>
        <p:spPr>
          <a:xfrm>
            <a:off x="4197985" y="133350"/>
            <a:ext cx="3810000" cy="789305"/>
          </a:xfrm>
          <a:prstGeom prst="round2SameRect">
            <a:avLst/>
          </a:prstGeom>
          <a:solidFill>
            <a:srgbClr val="4B82F8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2、秦陵铜车马轮毂结构的设计分析</a:t>
            </a:r>
            <a:endParaRPr lang="zh-CN" altLang="en-US" sz="2800" b="1">
              <a:solidFill>
                <a:schemeClr val="bg1"/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7" name="同侧圆角矩形 6"/>
          <p:cNvSpPr/>
          <p:nvPr>
            <p:custDataLst>
              <p:tags r:id="rId2"/>
            </p:custDataLst>
          </p:nvPr>
        </p:nvSpPr>
        <p:spPr>
          <a:xfrm>
            <a:off x="8161655" y="133350"/>
            <a:ext cx="381000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3、利转的车毂设计与有无相生的动态隐喻</a:t>
            </a:r>
            <a:endParaRPr lang="zh-CN" altLang="en-US" sz="28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" name="同侧圆角矩形 1"/>
          <p:cNvSpPr/>
          <p:nvPr>
            <p:custDataLst>
              <p:tags r:id="rId3"/>
            </p:custDataLst>
          </p:nvPr>
        </p:nvSpPr>
        <p:spPr>
          <a:xfrm>
            <a:off x="233045" y="133350"/>
            <a:ext cx="381000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8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1、“三十辐共一毂”章的两种句读</a:t>
            </a:r>
            <a:endParaRPr sz="28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922655"/>
            <a:ext cx="121920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车战示意图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386195" y="1910080"/>
            <a:ext cx="5008880" cy="30372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40105" y="1910080"/>
            <a:ext cx="5036185" cy="30372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348230" y="1376045"/>
            <a:ext cx="73183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rgbClr val="4B82F8"/>
                </a:solidFill>
                <a:latin typeface="+mj-ea"/>
                <a:ea typeface="+mj-ea"/>
                <a:cs typeface="+mj-ea"/>
              </a:rPr>
              <a:t>为什么屈原说：</a:t>
            </a:r>
            <a:r>
              <a:rPr lang="en-US" altLang="zh-CN" sz="3200" b="1">
                <a:solidFill>
                  <a:srgbClr val="4B82F8"/>
                </a:solidFill>
                <a:latin typeface="+mj-ea"/>
                <a:ea typeface="+mj-ea"/>
                <a:cs typeface="+mj-ea"/>
              </a:rPr>
              <a:t>“</a:t>
            </a:r>
            <a:r>
              <a:rPr lang="zh-CN" altLang="en-US" sz="3200" b="1">
                <a:solidFill>
                  <a:srgbClr val="4B82F8"/>
                </a:solidFill>
                <a:latin typeface="+mj-ea"/>
                <a:ea typeface="+mj-ea"/>
                <a:cs typeface="+mj-ea"/>
              </a:rPr>
              <a:t>车错毂兮短兵接？</a:t>
            </a:r>
            <a:r>
              <a:rPr lang="en-US" altLang="zh-CN" sz="3200" b="1">
                <a:solidFill>
                  <a:srgbClr val="4B82F8"/>
                </a:solidFill>
                <a:latin typeface="+mj-ea"/>
                <a:ea typeface="+mj-ea"/>
                <a:cs typeface="+mj-ea"/>
              </a:rPr>
              <a:t>”</a:t>
            </a:r>
            <a:endParaRPr lang="zh-CN" altLang="en-US" sz="3200" b="1">
              <a:solidFill>
                <a:srgbClr val="4B82F8"/>
              </a:solidFill>
              <a:latin typeface="+mj-ea"/>
              <a:ea typeface="+mj-ea"/>
              <a:cs typeface="+mj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246630" y="5113020"/>
            <a:ext cx="6832600" cy="217805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同侧圆角矩形 5"/>
          <p:cNvSpPr/>
          <p:nvPr>
            <p:custDataLst>
              <p:tags r:id="rId1"/>
            </p:custDataLst>
          </p:nvPr>
        </p:nvSpPr>
        <p:spPr>
          <a:xfrm>
            <a:off x="4197985" y="133350"/>
            <a:ext cx="3810000" cy="789305"/>
          </a:xfrm>
          <a:prstGeom prst="round2SameRect">
            <a:avLst/>
          </a:prstGeom>
          <a:solidFill>
            <a:srgbClr val="4B82F8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2、秦陵铜车马轮毂结构的设计分析</a:t>
            </a:r>
            <a:endParaRPr lang="zh-CN" altLang="en-US" sz="2800" b="1">
              <a:solidFill>
                <a:schemeClr val="bg1"/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7" name="同侧圆角矩形 6"/>
          <p:cNvSpPr/>
          <p:nvPr>
            <p:custDataLst>
              <p:tags r:id="rId2"/>
            </p:custDataLst>
          </p:nvPr>
        </p:nvSpPr>
        <p:spPr>
          <a:xfrm>
            <a:off x="8161655" y="133350"/>
            <a:ext cx="381000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3、利转的车毂设计与有无相生的动态隐喻</a:t>
            </a:r>
            <a:endParaRPr lang="zh-CN" altLang="en-US" sz="28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" name="同侧圆角矩形 1"/>
          <p:cNvSpPr/>
          <p:nvPr>
            <p:custDataLst>
              <p:tags r:id="rId3"/>
            </p:custDataLst>
          </p:nvPr>
        </p:nvSpPr>
        <p:spPr>
          <a:xfrm>
            <a:off x="233045" y="133350"/>
            <a:ext cx="381000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8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1、“三十辐共一毂”章的两种句读</a:t>
            </a:r>
            <a:endParaRPr sz="28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922655"/>
            <a:ext cx="121920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206615" y="2538730"/>
            <a:ext cx="3894455" cy="3691255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441960" y="1271270"/>
            <a:ext cx="12025630" cy="1267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5400" kern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pPr eaLnBrk="1" hangingPunct="1"/>
            <a:r>
              <a:rPr lang="en-US" altLang="zh-CN" sz="3200" b="1">
                <a:solidFill>
                  <a:srgbClr val="4B82F8"/>
                </a:solidFill>
                <a:latin typeface="+mj-ea"/>
                <a:ea typeface="+mj-ea"/>
                <a:cs typeface="+mj-ea"/>
                <a:sym typeface="+mn-ea"/>
              </a:rPr>
              <a:t>  </a:t>
            </a:r>
            <a:r>
              <a:rPr sz="3200" b="1">
                <a:solidFill>
                  <a:srgbClr val="4B82F8"/>
                </a:solidFill>
                <a:latin typeface="+mj-ea"/>
                <a:ea typeface="+mj-ea"/>
                <a:cs typeface="+mj-ea"/>
                <a:sym typeface="+mn-ea"/>
              </a:rPr>
              <a:t>“釭”和“锏”：易损件与零件的定期更换</a:t>
            </a:r>
            <a:endParaRPr sz="3200" b="1" dirty="0" smtClean="0">
              <a:solidFill>
                <a:srgbClr val="4B82F8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647825" y="2538730"/>
            <a:ext cx="4043680" cy="369125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同侧圆角矩形 5"/>
          <p:cNvSpPr/>
          <p:nvPr>
            <p:custDataLst>
              <p:tags r:id="rId1"/>
            </p:custDataLst>
          </p:nvPr>
        </p:nvSpPr>
        <p:spPr>
          <a:xfrm>
            <a:off x="4197985" y="133350"/>
            <a:ext cx="381000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2、秦陵铜车马轮毂结构的设计分析</a:t>
            </a:r>
            <a:endParaRPr lang="zh-CN" altLang="en-US" sz="28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7" name="同侧圆角矩形 6"/>
          <p:cNvSpPr/>
          <p:nvPr>
            <p:custDataLst>
              <p:tags r:id="rId2"/>
            </p:custDataLst>
          </p:nvPr>
        </p:nvSpPr>
        <p:spPr>
          <a:xfrm>
            <a:off x="8161655" y="133350"/>
            <a:ext cx="3810000" cy="789305"/>
          </a:xfrm>
          <a:prstGeom prst="round2SameRect">
            <a:avLst/>
          </a:prstGeom>
          <a:solidFill>
            <a:srgbClr val="4B82F8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3、利转的车毂设计与有无相生的动态隐喻</a:t>
            </a:r>
            <a:endParaRPr lang="zh-CN" altLang="en-US" sz="2800" b="1">
              <a:solidFill>
                <a:schemeClr val="bg1"/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" name="同侧圆角矩形 1"/>
          <p:cNvSpPr/>
          <p:nvPr>
            <p:custDataLst>
              <p:tags r:id="rId3"/>
            </p:custDataLst>
          </p:nvPr>
        </p:nvSpPr>
        <p:spPr>
          <a:xfrm>
            <a:off x="233045" y="133350"/>
            <a:ext cx="381000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8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1、“三十辐共一毂”章的两种句读</a:t>
            </a:r>
            <a:endParaRPr sz="28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922655"/>
            <a:ext cx="121920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320040" y="2781935"/>
            <a:ext cx="5961380" cy="4095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2400" b="1" dirty="0">
                <a:solidFill>
                  <a:schemeClr val="dk1"/>
                </a:solidFill>
                <a:latin typeface="+mj-ea"/>
                <a:ea typeface="+mj-ea"/>
                <a:cs typeface="+mj-ea"/>
              </a:rPr>
              <a:t>    </a:t>
            </a:r>
            <a:r>
              <a:rPr sz="2800" b="1" dirty="0">
                <a:solidFill>
                  <a:schemeClr val="dk1"/>
                </a:solidFill>
                <a:latin typeface="+mj-ea"/>
                <a:ea typeface="+mj-ea"/>
                <a:cs typeface="+mj-ea"/>
              </a:rPr>
              <a:t>尽管釭、锏均以铁制，仍然是容易损耗的部件……</a:t>
            </a:r>
            <a:r>
              <a:rPr sz="2800" b="1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春秋时已在轴上使用润滑油膏</a:t>
            </a:r>
            <a:r>
              <a:rPr sz="2800" b="1" dirty="0">
                <a:solidFill>
                  <a:schemeClr val="dk1"/>
                </a:solidFill>
                <a:latin typeface="+mj-ea"/>
                <a:ea typeface="+mj-ea"/>
                <a:cs typeface="+mj-ea"/>
              </a:rPr>
              <a:t>。</a:t>
            </a:r>
            <a:r>
              <a:rPr sz="2800" b="1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在光滑的釭、锏中施用油膏，行车会更加轻快。</a:t>
            </a:r>
            <a:endParaRPr sz="2400" b="1" dirty="0">
              <a:solidFill>
                <a:srgbClr val="FF0000"/>
              </a:solidFill>
              <a:latin typeface="+mj-ea"/>
              <a:ea typeface="+mj-ea"/>
              <a:cs typeface="+mj-ea"/>
            </a:endParaRPr>
          </a:p>
          <a:p>
            <a:endParaRPr b="1" dirty="0">
              <a:solidFill>
                <a:schemeClr val="dk1"/>
              </a:solidFill>
              <a:latin typeface="+mj-ea"/>
              <a:ea typeface="+mj-ea"/>
              <a:cs typeface="+mj-ea"/>
            </a:endParaRPr>
          </a:p>
          <a:p>
            <a:pPr algn="r"/>
            <a:r>
              <a:rPr lang="en-US" altLang="zh-CN" sz="1600" b="1" dirty="0">
                <a:solidFill>
                  <a:schemeClr val="dk1"/>
                </a:solidFill>
                <a:latin typeface="+mj-ea"/>
                <a:ea typeface="+mj-ea"/>
                <a:cs typeface="+mj-ea"/>
              </a:rPr>
              <a:t>——</a:t>
            </a:r>
            <a:r>
              <a:rPr sz="1600" b="1" dirty="0">
                <a:solidFill>
                  <a:schemeClr val="dk1"/>
                </a:solidFill>
                <a:latin typeface="+mj-ea"/>
                <a:ea typeface="+mj-ea"/>
                <a:cs typeface="+mj-ea"/>
                <a:sym typeface="+mn-ea"/>
              </a:rPr>
              <a:t>孙机 著《汉代物质文化资料图说》（增订本）</a:t>
            </a:r>
            <a:endParaRPr lang="zh-CN" altLang="en-US" sz="1600" b="1" dirty="0">
              <a:solidFill>
                <a:schemeClr val="dk1"/>
              </a:solidFill>
              <a:latin typeface="+mj-ea"/>
              <a:ea typeface="+mj-ea"/>
              <a:cs typeface="+mj-ea"/>
            </a:endParaRPr>
          </a:p>
        </p:txBody>
      </p:sp>
      <p:sp>
        <p:nvSpPr>
          <p:cNvPr id="13314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365125" y="1218565"/>
            <a:ext cx="12025630" cy="1267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5400" kern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pPr eaLnBrk="1" hangingPunct="1"/>
            <a:r>
              <a:rPr lang="en-US" altLang="zh-CN" sz="3200" b="1">
                <a:solidFill>
                  <a:srgbClr val="4B82F8"/>
                </a:solidFill>
                <a:latin typeface="+mj-ea"/>
                <a:ea typeface="+mj-ea"/>
                <a:cs typeface="+mj-ea"/>
                <a:sym typeface="+mn-ea"/>
              </a:rPr>
              <a:t>  </a:t>
            </a:r>
            <a:r>
              <a:rPr sz="3200" b="1">
                <a:solidFill>
                  <a:srgbClr val="4B82F8"/>
                </a:solidFill>
                <a:latin typeface="+mj-ea"/>
                <a:ea typeface="+mj-ea"/>
                <a:cs typeface="+mj-ea"/>
                <a:sym typeface="+mn-ea"/>
              </a:rPr>
              <a:t>车轮转动：</a:t>
            </a:r>
            <a:r>
              <a:rPr sz="3200" b="1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空腔中存贮的润滑油脂</a:t>
            </a:r>
            <a:r>
              <a:rPr sz="3200" b="1">
                <a:solidFill>
                  <a:srgbClr val="4B82F8"/>
                </a:solidFill>
                <a:latin typeface="+mj-ea"/>
                <a:ea typeface="+mj-ea"/>
                <a:cs typeface="+mj-ea"/>
                <a:sym typeface="+mn-ea"/>
              </a:rPr>
              <a:t>飞溅润滑“釭”和“锏”</a:t>
            </a:r>
            <a:endParaRPr sz="3200" b="1" dirty="0" smtClean="0">
              <a:solidFill>
                <a:srgbClr val="4B82F8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pic>
        <p:nvPicPr>
          <p:cNvPr id="10" name="图片 9" descr="发动机机油动画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4955" y="2858135"/>
            <a:ext cx="5062855" cy="3041650"/>
          </a:xfrm>
          <a:prstGeom prst="rect">
            <a:avLst/>
          </a:prstGeom>
        </p:spPr>
      </p:pic>
      <p:pic>
        <p:nvPicPr>
          <p:cNvPr id="100" name="图片 99" descr="D:/青教赛/陈焱-教案与PPT15/图片/1704607707(1).png1704607707(1)"/>
          <p:cNvPicPr/>
          <p:nvPr/>
        </p:nvPicPr>
        <p:blipFill>
          <a:blip r:embed="rId7"/>
          <a:srcRect t="8476" b="8476"/>
          <a:stretch>
            <a:fillRect/>
          </a:stretch>
        </p:blipFill>
        <p:spPr>
          <a:xfrm>
            <a:off x="6624955" y="2858135"/>
            <a:ext cx="5062855" cy="304228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95960" y="2148205"/>
            <a:ext cx="1090168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sz="5400" b="1">
                <a:solidFill>
                  <a:schemeClr val="accent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3、利转的车毂设计与有无相生的动态隐喻</a:t>
            </a:r>
            <a:endParaRPr sz="5400" b="1">
              <a:solidFill>
                <a:schemeClr val="accent1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同侧圆角矩形 5"/>
          <p:cNvSpPr/>
          <p:nvPr>
            <p:custDataLst>
              <p:tags r:id="rId1"/>
            </p:custDataLst>
          </p:nvPr>
        </p:nvSpPr>
        <p:spPr>
          <a:xfrm>
            <a:off x="4197985" y="133350"/>
            <a:ext cx="381000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2、秦陵铜车马轮毂结构的设计分析</a:t>
            </a:r>
            <a:endParaRPr lang="zh-CN" altLang="en-US" sz="28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7" name="同侧圆角矩形 6"/>
          <p:cNvSpPr/>
          <p:nvPr>
            <p:custDataLst>
              <p:tags r:id="rId2"/>
            </p:custDataLst>
          </p:nvPr>
        </p:nvSpPr>
        <p:spPr>
          <a:xfrm>
            <a:off x="8161655" y="133350"/>
            <a:ext cx="3810000" cy="789305"/>
          </a:xfrm>
          <a:prstGeom prst="round2SameRect">
            <a:avLst/>
          </a:prstGeom>
          <a:solidFill>
            <a:srgbClr val="4B82F8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3、利转的车毂设计与有无相生的动态隐喻</a:t>
            </a:r>
            <a:endParaRPr lang="zh-CN" altLang="en-US" sz="2800" b="1">
              <a:solidFill>
                <a:schemeClr val="bg1"/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" name="同侧圆角矩形 1"/>
          <p:cNvSpPr/>
          <p:nvPr>
            <p:custDataLst>
              <p:tags r:id="rId3"/>
            </p:custDataLst>
          </p:nvPr>
        </p:nvSpPr>
        <p:spPr>
          <a:xfrm>
            <a:off x="233045" y="133350"/>
            <a:ext cx="381000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8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1、“三十辐共一毂”章的两种句读</a:t>
            </a:r>
            <a:endParaRPr sz="28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922655"/>
            <a:ext cx="121920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457200" y="2188845"/>
            <a:ext cx="5365750" cy="42475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sz="2400" b="1" dirty="0">
                <a:solidFill>
                  <a:schemeClr val="tx1"/>
                </a:solidFill>
                <a:latin typeface="+mj-ea"/>
                <a:ea typeface="+mj-ea"/>
                <a:cs typeface="+mj-ea"/>
              </a:rPr>
              <a:t>《考工记》</a:t>
            </a:r>
            <a:r>
              <a:rPr lang="zh-CN" sz="2400" b="1" dirty="0">
                <a:solidFill>
                  <a:schemeClr val="tx1"/>
                </a:solidFill>
                <a:latin typeface="+mj-ea"/>
                <a:ea typeface="+mj-ea"/>
                <a:cs typeface="+mj-ea"/>
              </a:rPr>
              <a:t>（战国末）：</a:t>
            </a:r>
            <a:r>
              <a:rPr sz="2400" b="1" dirty="0">
                <a:solidFill>
                  <a:schemeClr val="tx1"/>
                </a:solidFill>
                <a:latin typeface="+mj-ea"/>
                <a:ea typeface="+mj-ea"/>
                <a:cs typeface="+mj-ea"/>
              </a:rPr>
              <a:t>“毂也者，以为利转也</a:t>
            </a:r>
            <a:r>
              <a:rPr lang="zh-CN" sz="2400" b="1" dirty="0">
                <a:solidFill>
                  <a:schemeClr val="tx1"/>
                </a:solidFill>
                <a:latin typeface="+mj-ea"/>
                <a:ea typeface="+mj-ea"/>
                <a:cs typeface="+mj-ea"/>
              </a:rPr>
              <a:t>。</a:t>
            </a:r>
            <a:r>
              <a:rPr sz="2400" b="1" dirty="0">
                <a:solidFill>
                  <a:schemeClr val="tx1"/>
                </a:solidFill>
                <a:latin typeface="+mj-ea"/>
                <a:ea typeface="+mj-ea"/>
                <a:cs typeface="+mj-ea"/>
              </a:rPr>
              <a:t>”</a:t>
            </a:r>
            <a:endParaRPr sz="2400" b="1" dirty="0">
              <a:solidFill>
                <a:schemeClr val="tx1"/>
              </a:solidFill>
              <a:latin typeface="+mj-ea"/>
              <a:ea typeface="+mj-ea"/>
              <a:cs typeface="+mj-ea"/>
            </a:endParaRPr>
          </a:p>
          <a:p>
            <a:endParaRPr sz="2400" b="1" dirty="0">
              <a:solidFill>
                <a:schemeClr val="tx1"/>
              </a:solidFill>
              <a:latin typeface="+mj-ea"/>
              <a:ea typeface="+mj-ea"/>
              <a:cs typeface="+mj-ea"/>
            </a:endParaRPr>
          </a:p>
          <a:p>
            <a:r>
              <a:rPr lang="zh-CN" sz="2400" b="1" dirty="0">
                <a:solidFill>
                  <a:schemeClr val="tx1"/>
                </a:solidFill>
                <a:latin typeface="+mj-ea"/>
                <a:ea typeface="+mj-ea"/>
                <a:cs typeface="+mj-ea"/>
              </a:rPr>
              <a:t>《老子河上公章句》（汉初）：“毂中空虚，轮得转行。”</a:t>
            </a:r>
            <a:endParaRPr lang="zh-CN" sz="2400" b="1" dirty="0">
              <a:solidFill>
                <a:schemeClr val="tx1"/>
              </a:solidFill>
              <a:latin typeface="+mj-ea"/>
              <a:ea typeface="+mj-ea"/>
              <a:cs typeface="+mj-ea"/>
            </a:endParaRPr>
          </a:p>
          <a:p>
            <a:endParaRPr lang="zh-CN" sz="2400" b="1" dirty="0">
              <a:solidFill>
                <a:schemeClr val="tx1"/>
              </a:solidFill>
              <a:latin typeface="+mj-ea"/>
              <a:ea typeface="+mj-ea"/>
              <a:cs typeface="+mj-ea"/>
            </a:endParaRPr>
          </a:p>
          <a:p>
            <a:r>
              <a:rPr lang="zh-CN" sz="2400" b="1" dirty="0">
                <a:solidFill>
                  <a:schemeClr val="tx1"/>
                </a:solidFill>
                <a:latin typeface="+mj-ea"/>
                <a:ea typeface="+mj-ea"/>
                <a:cs typeface="+mj-ea"/>
              </a:rPr>
              <a:t>《淮南子·齐俗训》（汉武帝时代）：</a:t>
            </a:r>
            <a:r>
              <a:rPr lang="en-US" altLang="zh-CN" sz="2400" b="1" dirty="0">
                <a:solidFill>
                  <a:schemeClr val="tx1"/>
                </a:solidFill>
                <a:latin typeface="+mj-ea"/>
                <a:ea typeface="+mj-ea"/>
                <a:cs typeface="+mj-ea"/>
              </a:rPr>
              <a:t>“</a:t>
            </a:r>
            <a:r>
              <a:rPr lang="zh-CN" sz="2400" b="1" dirty="0">
                <a:solidFill>
                  <a:schemeClr val="tx1"/>
                </a:solidFill>
                <a:latin typeface="+mj-ea"/>
                <a:ea typeface="+mj-ea"/>
                <a:cs typeface="+mj-ea"/>
              </a:rPr>
              <a:t>毂致千里，转无穷之原也。</a:t>
            </a:r>
            <a:r>
              <a:rPr lang="en-US" altLang="zh-CN" sz="2400" b="1" dirty="0">
                <a:solidFill>
                  <a:schemeClr val="tx1"/>
                </a:solidFill>
                <a:latin typeface="+mj-ea"/>
                <a:ea typeface="+mj-ea"/>
                <a:cs typeface="+mj-ea"/>
              </a:rPr>
              <a:t>”</a:t>
            </a:r>
            <a:endParaRPr lang="en-US" altLang="zh-CN" sz="2400" b="1" dirty="0">
              <a:solidFill>
                <a:schemeClr val="tx1"/>
              </a:solidFill>
              <a:latin typeface="+mj-ea"/>
              <a:ea typeface="+mj-ea"/>
              <a:cs typeface="+mj-ea"/>
            </a:endParaRPr>
          </a:p>
          <a:p>
            <a:endParaRPr lang="zh-CN" sz="2400" b="1" dirty="0">
              <a:solidFill>
                <a:schemeClr val="tx1"/>
              </a:solidFill>
              <a:latin typeface="+mj-ea"/>
              <a:ea typeface="+mj-ea"/>
              <a:cs typeface="+mj-ea"/>
            </a:endParaRPr>
          </a:p>
          <a:p>
            <a:r>
              <a:rPr lang="zh-CN" sz="2400" b="1" dirty="0">
                <a:solidFill>
                  <a:schemeClr val="tx1"/>
                </a:solidFill>
                <a:latin typeface="+mj-ea"/>
                <a:ea typeface="+mj-ea"/>
                <a:cs typeface="+mj-ea"/>
              </a:rPr>
              <a:t>《史记</a:t>
            </a:r>
            <a:r>
              <a:rPr lang="zh-CN" sz="2400" b="1" dirty="0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·</a:t>
            </a:r>
            <a:r>
              <a:rPr lang="zh-CN" sz="2400" b="1" dirty="0">
                <a:solidFill>
                  <a:schemeClr val="tx1"/>
                </a:solidFill>
                <a:latin typeface="+mj-ea"/>
                <a:ea typeface="+mj-ea"/>
                <a:cs typeface="+mj-ea"/>
              </a:rPr>
              <a:t>太史公自序》</a:t>
            </a:r>
            <a:r>
              <a:rPr lang="zh-CN" sz="2400" b="1" dirty="0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（汉武帝时代）：</a:t>
            </a:r>
            <a:r>
              <a:rPr lang="en-US" altLang="zh-CN" sz="2400" b="1" dirty="0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“三十辐共一毂，运行无穷</a:t>
            </a:r>
            <a:r>
              <a:rPr lang="zh-CN" altLang="en-US" sz="2400" b="1" dirty="0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。</a:t>
            </a:r>
            <a:r>
              <a:rPr lang="en-US" altLang="zh-CN" sz="2400" b="1" dirty="0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”</a:t>
            </a:r>
            <a:endParaRPr lang="zh-CN" sz="2400" b="1" dirty="0">
              <a:solidFill>
                <a:schemeClr val="tx1"/>
              </a:solidFill>
              <a:latin typeface="+mj-ea"/>
              <a:ea typeface="+mj-ea"/>
              <a:cs typeface="+mj-ea"/>
            </a:endParaRPr>
          </a:p>
          <a:p>
            <a:endParaRPr sz="1600" b="1" dirty="0">
              <a:solidFill>
                <a:schemeClr val="tx1"/>
              </a:solidFill>
              <a:latin typeface="+mj-ea"/>
              <a:ea typeface="+mj-ea"/>
              <a:cs typeface="+mj-ea"/>
            </a:endParaRPr>
          </a:p>
          <a:p>
            <a:endParaRPr lang="zh-CN" altLang="en-US" sz="1600" b="1" dirty="0">
              <a:solidFill>
                <a:schemeClr val="tx1"/>
              </a:solidFill>
              <a:latin typeface="+mj-ea"/>
              <a:ea typeface="+mj-ea"/>
              <a:cs typeface="+mj-ea"/>
            </a:endParaRPr>
          </a:p>
        </p:txBody>
      </p:sp>
      <p:sp>
        <p:nvSpPr>
          <p:cNvPr id="9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83185" y="1101725"/>
            <a:ext cx="12025630" cy="1267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5400" kern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pPr eaLnBrk="1" hangingPunct="1"/>
            <a:r>
              <a:rPr lang="en-US" altLang="zh-CN" sz="3200" b="1">
                <a:solidFill>
                  <a:srgbClr val="4B82F8"/>
                </a:solidFill>
                <a:latin typeface="+mj-ea"/>
                <a:ea typeface="+mj-ea"/>
                <a:cs typeface="+mj-ea"/>
                <a:sym typeface="+mn-ea"/>
              </a:rPr>
              <a:t>  </a:t>
            </a:r>
            <a:r>
              <a:rPr sz="3200" b="1">
                <a:solidFill>
                  <a:srgbClr val="4B82F8"/>
                </a:solidFill>
                <a:latin typeface="+mj-ea"/>
                <a:ea typeface="+mj-ea"/>
                <a:cs typeface="+mj-ea"/>
                <a:sym typeface="+mn-ea"/>
              </a:rPr>
              <a:t>王弼前的历代文本提到车毂皆强调轮毂设计的利转的动态之义</a:t>
            </a:r>
            <a:endParaRPr sz="3200" b="1" dirty="0" smtClean="0">
              <a:solidFill>
                <a:srgbClr val="4B82F8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pic>
        <p:nvPicPr>
          <p:cNvPr id="10" name="图片 9" descr="车马运动动画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8710" y="2548255"/>
            <a:ext cx="5338445" cy="337185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同侧圆角矩形 5"/>
          <p:cNvSpPr/>
          <p:nvPr>
            <p:custDataLst>
              <p:tags r:id="rId1"/>
            </p:custDataLst>
          </p:nvPr>
        </p:nvSpPr>
        <p:spPr>
          <a:xfrm>
            <a:off x="4197985" y="133350"/>
            <a:ext cx="381000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2、秦陵铜车马轮毂结构的设计分析</a:t>
            </a:r>
            <a:endParaRPr lang="zh-CN" altLang="en-US" sz="28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7" name="同侧圆角矩形 6"/>
          <p:cNvSpPr/>
          <p:nvPr>
            <p:custDataLst>
              <p:tags r:id="rId2"/>
            </p:custDataLst>
          </p:nvPr>
        </p:nvSpPr>
        <p:spPr>
          <a:xfrm>
            <a:off x="8161655" y="133350"/>
            <a:ext cx="3810000" cy="789305"/>
          </a:xfrm>
          <a:prstGeom prst="round2SameRect">
            <a:avLst/>
          </a:prstGeom>
          <a:solidFill>
            <a:srgbClr val="4B82F8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3、利转的车毂设计与有无相生的动态隐喻</a:t>
            </a:r>
            <a:endParaRPr lang="zh-CN" altLang="en-US" sz="2800" b="1">
              <a:solidFill>
                <a:schemeClr val="bg1"/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" name="同侧圆角矩形 1"/>
          <p:cNvSpPr/>
          <p:nvPr>
            <p:custDataLst>
              <p:tags r:id="rId3"/>
            </p:custDataLst>
          </p:nvPr>
        </p:nvSpPr>
        <p:spPr>
          <a:xfrm>
            <a:off x="233045" y="133350"/>
            <a:ext cx="381000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8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1、“三十辐共一毂”章的两种句读</a:t>
            </a:r>
            <a:endParaRPr sz="28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922655"/>
            <a:ext cx="121920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715010" y="2539365"/>
            <a:ext cx="6173470" cy="3063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2800" b="1">
              <a:solidFill>
                <a:schemeClr val="dk1"/>
              </a:solidFill>
              <a:latin typeface="+mj-ea"/>
              <a:ea typeface="+mj-ea"/>
              <a:cs typeface="微软雅黑" panose="020B0503020204020204" charset="-122"/>
              <a:sym typeface="+mn-ea"/>
            </a:endParaRPr>
          </a:p>
          <a:p>
            <a:r>
              <a:rPr lang="zh-CN" altLang="en-US" sz="2800" b="1">
                <a:solidFill>
                  <a:schemeClr val="dk1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三十辐共一毂，当其无有</a:t>
            </a:r>
            <a:r>
              <a:rPr lang="zh-CN" altLang="en-US" sz="2800" b="1">
                <a:solidFill>
                  <a:srgbClr val="FF0000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（</a:t>
            </a:r>
            <a:r>
              <a:rPr lang="zh-CN" altLang="en-US" sz="2800" b="1">
                <a:solidFill>
                  <a:srgbClr val="FF0000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脂膏的消耗与填充</a:t>
            </a:r>
            <a:r>
              <a:rPr lang="zh-CN" altLang="en-US" sz="2800" b="1">
                <a:solidFill>
                  <a:srgbClr val="FF0000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）</a:t>
            </a:r>
            <a:r>
              <a:rPr lang="zh-CN" altLang="en-US" sz="2800" b="1">
                <a:solidFill>
                  <a:schemeClr val="dk1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，车之用。</a:t>
            </a:r>
            <a:endParaRPr lang="zh-CN" altLang="en-US" sz="2800" b="1">
              <a:solidFill>
                <a:schemeClr val="dk1"/>
              </a:solidFill>
              <a:latin typeface="+mj-ea"/>
              <a:ea typeface="+mj-ea"/>
              <a:cs typeface="微软雅黑" panose="020B0503020204020204" charset="-122"/>
              <a:sym typeface="+mn-ea"/>
            </a:endParaRPr>
          </a:p>
          <a:p>
            <a:endParaRPr lang="zh-CN" altLang="en-US" sz="2800" b="1" dirty="0">
              <a:solidFill>
                <a:schemeClr val="dk1"/>
              </a:solidFill>
              <a:latin typeface="+mj-ea"/>
              <a:ea typeface="+mj-ea"/>
              <a:cs typeface="微软雅黑" panose="020B0503020204020204" charset="-122"/>
              <a:sym typeface="+mn-ea"/>
            </a:endParaRPr>
          </a:p>
          <a:p>
            <a:r>
              <a:rPr lang="zh-CN" altLang="en-US" sz="2800" b="1">
                <a:solidFill>
                  <a:schemeClr val="dk1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故</a:t>
            </a:r>
            <a:r>
              <a:rPr lang="zh-CN" altLang="en-US" sz="2800" b="1">
                <a:solidFill>
                  <a:srgbClr val="FF0000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（脂膏）</a:t>
            </a:r>
            <a:r>
              <a:rPr lang="zh-CN" altLang="en-US" sz="2800" b="1">
                <a:solidFill>
                  <a:schemeClr val="dk1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有之以为利，</a:t>
            </a:r>
            <a:r>
              <a:rPr lang="zh-CN" altLang="en-US" sz="2800" b="1">
                <a:solidFill>
                  <a:srgbClr val="FF0000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（空腔）</a:t>
            </a:r>
            <a:r>
              <a:rPr lang="zh-CN" altLang="en-US" sz="2800" b="1">
                <a:solidFill>
                  <a:schemeClr val="dk1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无之以为用。</a:t>
            </a:r>
            <a:endParaRPr lang="zh-CN" altLang="en-US" sz="2800" b="1">
              <a:solidFill>
                <a:schemeClr val="dk1"/>
              </a:solidFill>
              <a:latin typeface="+mj-ea"/>
              <a:ea typeface="+mj-ea"/>
              <a:cs typeface="微软雅黑" panose="020B0503020204020204" charset="-122"/>
              <a:sym typeface="+mn-ea"/>
            </a:endParaRPr>
          </a:p>
          <a:p>
            <a:endParaRPr lang="zh-CN" altLang="en-US" sz="2800" b="1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6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2" name="图片 101"/>
          <p:cNvPicPr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325360" y="2539365"/>
            <a:ext cx="4263390" cy="38531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4" name="标题 1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365125" y="1271905"/>
            <a:ext cx="12025630" cy="1267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5400" kern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pPr algn="ctr" eaLnBrk="1" hangingPunct="1"/>
            <a:r>
              <a:rPr lang="en-US" altLang="zh-CN" sz="3200" b="1">
                <a:solidFill>
                  <a:srgbClr val="4B82F8"/>
                </a:solidFill>
                <a:latin typeface="+mj-ea"/>
                <a:ea typeface="+mj-ea"/>
                <a:cs typeface="+mj-ea"/>
                <a:sym typeface="+mn-ea"/>
              </a:rPr>
              <a:t>“</a:t>
            </a:r>
            <a:r>
              <a:rPr sz="3200" b="1">
                <a:solidFill>
                  <a:srgbClr val="4B82F8"/>
                </a:solidFill>
                <a:latin typeface="+mj-ea"/>
                <a:ea typeface="+mj-ea"/>
                <a:cs typeface="+mj-ea"/>
                <a:sym typeface="+mn-ea"/>
              </a:rPr>
              <a:t>当其无有</a:t>
            </a:r>
            <a:r>
              <a:rPr lang="en-US" altLang="zh-CN" sz="3200" b="1">
                <a:solidFill>
                  <a:srgbClr val="4B82F8"/>
                </a:solidFill>
                <a:latin typeface="+mj-ea"/>
                <a:ea typeface="+mj-ea"/>
                <a:cs typeface="+mj-ea"/>
                <a:sym typeface="+mn-ea"/>
              </a:rPr>
              <a:t>”</a:t>
            </a:r>
            <a:r>
              <a:rPr sz="3200" b="1">
                <a:solidFill>
                  <a:srgbClr val="4B82F8"/>
                </a:solidFill>
                <a:latin typeface="+mj-ea"/>
                <a:ea typeface="+mj-ea"/>
                <a:cs typeface="+mj-ea"/>
                <a:sym typeface="+mn-ea"/>
              </a:rPr>
              <a:t>句读能更好地契合车毂动态利转的机械结构</a:t>
            </a:r>
            <a:endParaRPr sz="3200" b="1" dirty="0" smtClean="0">
              <a:solidFill>
                <a:srgbClr val="4B82F8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146810" y="450215"/>
            <a:ext cx="10615930" cy="600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5400" kern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pPr algn="l" eaLnBrk="1" hangingPunct="1"/>
            <a:r>
              <a:rPr sz="3200" b="1">
                <a:solidFill>
                  <a:srgbClr val="4B82F8"/>
                </a:solidFill>
                <a:latin typeface="仿宋" panose="02010609060101010101" charset="-122"/>
                <a:ea typeface="仿宋" panose="02010609060101010101" charset="-122"/>
                <a:cs typeface="+mn-cs"/>
                <a:sym typeface="+mn-ea"/>
              </a:rPr>
              <a:t>《老子》第十一章如何句读，大家都来试一下！</a:t>
            </a:r>
            <a:endParaRPr sz="3200" b="1">
              <a:solidFill>
                <a:srgbClr val="4B82F8"/>
              </a:solidFill>
              <a:latin typeface="仿宋" panose="02010609060101010101" charset="-122"/>
              <a:ea typeface="仿宋" panose="02010609060101010101" charset="-122"/>
              <a:cs typeface="+mn-cs"/>
              <a:sym typeface="+mn-ea"/>
            </a:endParaRPr>
          </a:p>
        </p:txBody>
      </p:sp>
      <p:sp>
        <p:nvSpPr>
          <p:cNvPr id="6" name="椭圆 5"/>
          <p:cNvSpPr/>
          <p:nvPr>
            <p:custDataLst>
              <p:tags r:id="rId2"/>
            </p:custDataLst>
          </p:nvPr>
        </p:nvSpPr>
        <p:spPr>
          <a:xfrm>
            <a:off x="528955" y="450215"/>
            <a:ext cx="490220" cy="490220"/>
          </a:xfrm>
          <a:prstGeom prst="ellipse">
            <a:avLst/>
          </a:prstGeom>
          <a:gradFill>
            <a:gsLst>
              <a:gs pos="100000">
                <a:srgbClr val="EAEEF4"/>
              </a:gs>
              <a:gs pos="78000">
                <a:srgbClr val="AFCEFA"/>
              </a:gs>
              <a:gs pos="0">
                <a:srgbClr val="4B82F8"/>
              </a:gs>
            </a:gsLst>
            <a:lin ang="2700000"/>
          </a:gradFill>
          <a:ln>
            <a:noFill/>
          </a:ln>
          <a:effectLst>
            <a:outerShdw blurRad="736600" dist="152400" dir="2700000" sx="17000" sy="17000" algn="tl" rotWithShape="0">
              <a:srgbClr val="4B82F8">
                <a:alpha val="40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-210820" y="1807845"/>
            <a:ext cx="7048500" cy="49288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3600" b="1">
                <a:solidFill>
                  <a:schemeClr val="dk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</a:t>
            </a:r>
            <a:r>
              <a:rPr lang="zh-CN" altLang="en-US" sz="36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三十辐共一毂当其无有车之用</a:t>
            </a:r>
            <a:endParaRPr lang="zh-CN" altLang="en-US" sz="3600" b="1">
              <a:solidFill>
                <a:schemeClr val="dk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endParaRPr lang="zh-CN" altLang="en-US" sz="3600" b="1">
              <a:solidFill>
                <a:schemeClr val="dk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r>
              <a:rPr lang="zh-CN" altLang="en-US" sz="3600" b="1">
                <a:solidFill>
                  <a:schemeClr val="dk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</a:t>
            </a:r>
            <a:r>
              <a:rPr lang="en-US" altLang="zh-CN" sz="3600" b="1">
                <a:solidFill>
                  <a:schemeClr val="dk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</a:t>
            </a:r>
            <a:r>
              <a:rPr lang="zh-CN" altLang="en-US" sz="3600" b="1">
                <a:solidFill>
                  <a:schemeClr val="dk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埏埴以为器当其无有器之用</a:t>
            </a:r>
            <a:endParaRPr lang="zh-CN" altLang="en-US" sz="3600" b="1">
              <a:solidFill>
                <a:schemeClr val="dk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endParaRPr lang="zh-CN" altLang="en-US" sz="3600" b="1">
              <a:solidFill>
                <a:schemeClr val="dk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r>
              <a:rPr lang="zh-CN" altLang="en-US" sz="3600" b="1">
                <a:solidFill>
                  <a:schemeClr val="dk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</a:t>
            </a:r>
            <a:r>
              <a:rPr lang="en-US" altLang="zh-CN" sz="3600" b="1">
                <a:solidFill>
                  <a:schemeClr val="dk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</a:t>
            </a:r>
            <a:r>
              <a:rPr lang="zh-CN" altLang="en-US" sz="3600" b="1">
                <a:solidFill>
                  <a:schemeClr val="dk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凿户牖以为室当其无有室之</a:t>
            </a:r>
            <a:endParaRPr lang="zh-CN" altLang="en-US" sz="3600" b="1">
              <a:solidFill>
                <a:schemeClr val="dk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endParaRPr lang="zh-CN" altLang="en-US" sz="3600" b="1">
              <a:solidFill>
                <a:schemeClr val="dk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r>
              <a:rPr lang="zh-CN" altLang="en-US" sz="3600" b="1">
                <a:solidFill>
                  <a:schemeClr val="dk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</a:t>
            </a:r>
            <a:r>
              <a:rPr lang="en-US" altLang="zh-CN" sz="3600" b="1">
                <a:solidFill>
                  <a:schemeClr val="dk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</a:t>
            </a:r>
            <a:r>
              <a:rPr lang="zh-CN" altLang="en-US" sz="3600" b="1">
                <a:solidFill>
                  <a:schemeClr val="dk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故有之以为利无之以为用</a:t>
            </a:r>
            <a:endParaRPr lang="zh-CN" altLang="en-US" sz="3600" b="1">
              <a:solidFill>
                <a:schemeClr val="dk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100" name="图片 99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228965" y="1397000"/>
            <a:ext cx="2465070" cy="517525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>
            <p:custDataLst>
              <p:tags r:id="rId1"/>
            </p:custDataLst>
          </p:nvPr>
        </p:nvSpPr>
        <p:spPr>
          <a:xfrm>
            <a:off x="528955" y="450215"/>
            <a:ext cx="490220" cy="490220"/>
          </a:xfrm>
          <a:prstGeom prst="ellipse">
            <a:avLst/>
          </a:prstGeom>
          <a:gradFill>
            <a:gsLst>
              <a:gs pos="100000">
                <a:srgbClr val="EAEEF4"/>
              </a:gs>
              <a:gs pos="78000">
                <a:srgbClr val="AFCEFA"/>
              </a:gs>
              <a:gs pos="0">
                <a:srgbClr val="4B82F8"/>
              </a:gs>
            </a:gsLst>
            <a:lin ang="2700000"/>
          </a:gradFill>
          <a:ln>
            <a:noFill/>
          </a:ln>
          <a:effectLst>
            <a:outerShdw blurRad="736600" dist="152400" dir="2700000" sx="17000" sy="17000" algn="tl" rotWithShape="0">
              <a:srgbClr val="4B82F8">
                <a:alpha val="40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146810" y="450215"/>
            <a:ext cx="10596880" cy="600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5400" kern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pPr algn="l" eaLnBrk="1" hangingPunct="1"/>
            <a:r>
              <a:rPr sz="3200" b="1">
                <a:solidFill>
                  <a:srgbClr val="4B82F8"/>
                </a:solidFill>
                <a:latin typeface="仿宋" panose="02010609060101010101" charset="-122"/>
                <a:ea typeface="仿宋" panose="02010609060101010101" charset="-122"/>
                <a:cs typeface="+mn-cs"/>
                <a:sym typeface="+mn-ea"/>
              </a:rPr>
              <a:t>小结：工师之道的譬喻</a:t>
            </a:r>
            <a:r>
              <a:rPr lang="en-US" altLang="zh-CN" sz="3200" b="1">
                <a:solidFill>
                  <a:srgbClr val="4B82F8"/>
                </a:solidFill>
                <a:latin typeface="仿宋" panose="02010609060101010101" charset="-122"/>
                <a:ea typeface="仿宋" panose="02010609060101010101" charset="-122"/>
                <a:cs typeface="+mn-cs"/>
                <a:sym typeface="+mn-ea"/>
              </a:rPr>
              <a:t>——</a:t>
            </a:r>
            <a:r>
              <a:rPr sz="3200" b="1">
                <a:solidFill>
                  <a:srgbClr val="4B82F8"/>
                </a:solidFill>
                <a:latin typeface="仿宋" panose="02010609060101010101" charset="-122"/>
                <a:ea typeface="仿宋" panose="02010609060101010101" charset="-122"/>
                <a:cs typeface="+mn-cs"/>
                <a:sym typeface="+mn-ea"/>
              </a:rPr>
              <a:t>诠释先秦道家哲学的新方向</a:t>
            </a:r>
            <a:endParaRPr sz="3200" b="1">
              <a:solidFill>
                <a:srgbClr val="4B82F8"/>
              </a:solidFill>
              <a:latin typeface="仿宋" panose="02010609060101010101" charset="-122"/>
              <a:ea typeface="仿宋" panose="02010609060101010101" charset="-122"/>
              <a:cs typeface="+mn-cs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878840" y="1827530"/>
            <a:ext cx="543242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/>
              <a:t>    </a:t>
            </a:r>
            <a:r>
              <a:rPr sz="2800" b="1"/>
              <a:t>先秦之世，百家分野尚且不远，道术未裂。</a:t>
            </a:r>
            <a:endParaRPr sz="2800" b="1"/>
          </a:p>
          <a:p>
            <a:endParaRPr sz="2800" b="1"/>
          </a:p>
          <a:p>
            <a:r>
              <a:rPr sz="2800" b="1"/>
              <a:t> </a:t>
            </a:r>
            <a:r>
              <a:rPr lang="en-US" sz="2800" b="1"/>
              <a:t>  </a:t>
            </a:r>
            <a:r>
              <a:rPr sz="2800" b="1"/>
              <a:t> </a:t>
            </a:r>
            <a:r>
              <a:rPr lang="en-US" sz="2800" b="1"/>
              <a:t> </a:t>
            </a:r>
            <a:r>
              <a:rPr sz="2800" b="1"/>
              <a:t>“毂也者，以为利转也。”的工师之道（工程师思维模式）</a:t>
            </a:r>
            <a:r>
              <a:rPr lang="zh-CN" sz="2800" b="1"/>
              <a:t>，</a:t>
            </a:r>
            <a:r>
              <a:rPr sz="2800" b="1"/>
              <a:t>也是老子对于道的理解之一。</a:t>
            </a:r>
            <a:endParaRPr sz="2800" b="1"/>
          </a:p>
          <a:p>
            <a:endParaRPr sz="2800" b="1"/>
          </a:p>
          <a:p>
            <a:r>
              <a:rPr lang="en-US" altLang="zh-CN" sz="2800" b="1">
                <a:latin typeface="+mj-ea"/>
                <a:ea typeface="+mj-ea"/>
                <a:sym typeface="+mn-ea"/>
              </a:rPr>
              <a:t>   </a:t>
            </a:r>
            <a:r>
              <a:rPr lang="zh-CN" altLang="en-US" sz="2800" b="1">
                <a:latin typeface="+mj-ea"/>
                <a:ea typeface="+mj-ea"/>
                <a:sym typeface="+mn-ea"/>
              </a:rPr>
              <a:t>暂时的结论：三十辐共一毂，</a:t>
            </a:r>
            <a:r>
              <a:rPr lang="zh-CN" altLang="en-US" sz="2800" b="1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当其无有，车之用。</a:t>
            </a:r>
            <a:endParaRPr sz="2800" b="1"/>
          </a:p>
        </p:txBody>
      </p:sp>
      <p:pic>
        <p:nvPicPr>
          <p:cNvPr id="104" name="图片 103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741795" y="1683385"/>
            <a:ext cx="4713605" cy="439483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6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>
            <p:custDataLst>
              <p:tags r:id="rId1"/>
            </p:custDataLst>
          </p:nvPr>
        </p:nvSpPr>
        <p:spPr>
          <a:xfrm>
            <a:off x="528955" y="450215"/>
            <a:ext cx="490220" cy="490220"/>
          </a:xfrm>
          <a:prstGeom prst="ellipse">
            <a:avLst/>
          </a:prstGeom>
          <a:gradFill>
            <a:gsLst>
              <a:gs pos="100000">
                <a:srgbClr val="EAEEF4"/>
              </a:gs>
              <a:gs pos="78000">
                <a:srgbClr val="AFCEFA"/>
              </a:gs>
              <a:gs pos="0">
                <a:srgbClr val="4B82F8"/>
              </a:gs>
            </a:gsLst>
            <a:lin ang="2700000"/>
          </a:gradFill>
          <a:ln>
            <a:noFill/>
          </a:ln>
          <a:effectLst>
            <a:outerShdw blurRad="736600" dist="152400" dir="2700000" sx="17000" sy="17000" algn="tl" rotWithShape="0">
              <a:srgbClr val="4B82F8">
                <a:alpha val="40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146810" y="450215"/>
            <a:ext cx="10596880" cy="600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5400" kern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pPr algn="l" eaLnBrk="1" hangingPunct="1"/>
            <a:r>
              <a:rPr sz="3200" b="1">
                <a:solidFill>
                  <a:srgbClr val="4B82F8"/>
                </a:solidFill>
                <a:latin typeface="仿宋" panose="02010609060101010101" charset="-122"/>
                <a:ea typeface="仿宋" panose="02010609060101010101" charset="-122"/>
                <a:cs typeface="+mn-cs"/>
                <a:sym typeface="+mn-ea"/>
              </a:rPr>
              <a:t>作业</a:t>
            </a:r>
            <a:endParaRPr sz="3200" b="1">
              <a:solidFill>
                <a:srgbClr val="4B82F8"/>
              </a:solidFill>
              <a:latin typeface="仿宋" panose="02010609060101010101" charset="-122"/>
              <a:ea typeface="仿宋" panose="02010609060101010101" charset="-122"/>
              <a:cs typeface="+mn-cs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596900" y="1684655"/>
            <a:ext cx="5881370" cy="4669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  <a:buClrTx/>
              <a:buSzTx/>
              <a:buNone/>
            </a:pPr>
            <a:r>
              <a:rPr lang="en-US" sz="28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</a:t>
            </a:r>
            <a:r>
              <a:rPr sz="28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考虑一下，“当其无有”的句读，在“车”喻之后，如何契合十一章后边“器”喻与“室”喻的诠释，以契合“有无相生”的动态隐喻。</a:t>
            </a:r>
            <a:endParaRPr sz="28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50000"/>
              </a:lnSpc>
              <a:buClrTx/>
              <a:buSzTx/>
              <a:buNone/>
            </a:pPr>
            <a:endParaRPr sz="28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50000"/>
              </a:lnSpc>
              <a:buClrTx/>
              <a:buSzTx/>
              <a:buNone/>
            </a:pPr>
            <a:r>
              <a:rPr lang="en-US" sz="28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</a:t>
            </a:r>
            <a:r>
              <a:rPr sz="28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请填写在课程企业微信问卷星调查二维码中。</a:t>
            </a:r>
            <a:endParaRPr sz="28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4"/>
          <a:stretch>
            <a:fillRect/>
          </a:stretch>
        </p:blipFill>
        <p:spPr>
          <a:xfrm>
            <a:off x="7477125" y="1873885"/>
            <a:ext cx="3771900" cy="37719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>
            <p:custDataLst>
              <p:tags r:id="rId1"/>
            </p:custDataLst>
          </p:nvPr>
        </p:nvSpPr>
        <p:spPr>
          <a:xfrm>
            <a:off x="528955" y="450215"/>
            <a:ext cx="490220" cy="490220"/>
          </a:xfrm>
          <a:prstGeom prst="ellipse">
            <a:avLst/>
          </a:prstGeom>
          <a:gradFill>
            <a:gsLst>
              <a:gs pos="100000">
                <a:srgbClr val="EAEEF4"/>
              </a:gs>
              <a:gs pos="78000">
                <a:srgbClr val="AFCEFA"/>
              </a:gs>
              <a:gs pos="0">
                <a:srgbClr val="4B82F8"/>
              </a:gs>
            </a:gsLst>
            <a:lin ang="2700000"/>
          </a:gradFill>
          <a:ln>
            <a:noFill/>
          </a:ln>
          <a:effectLst>
            <a:outerShdw blurRad="736600" dist="152400" dir="2700000" sx="17000" sy="17000" algn="tl" rotWithShape="0">
              <a:srgbClr val="4B82F8">
                <a:alpha val="40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146810" y="450215"/>
            <a:ext cx="10596880" cy="600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5400" kern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pPr algn="l" eaLnBrk="1" hangingPunct="1"/>
            <a:r>
              <a:rPr sz="3200" b="1">
                <a:solidFill>
                  <a:srgbClr val="4B82F8"/>
                </a:solidFill>
                <a:latin typeface="仿宋" panose="02010609060101010101" charset="-122"/>
                <a:ea typeface="仿宋" panose="02010609060101010101" charset="-122"/>
                <a:cs typeface="+mn-cs"/>
                <a:sym typeface="+mn-ea"/>
              </a:rPr>
              <a:t>拓展阅读文献</a:t>
            </a:r>
            <a:endParaRPr sz="3200" b="1">
              <a:solidFill>
                <a:srgbClr val="4B82F8"/>
              </a:solidFill>
              <a:latin typeface="仿宋" panose="02010609060101010101" charset="-122"/>
              <a:ea typeface="仿宋" panose="02010609060101010101" charset="-122"/>
              <a:cs typeface="+mn-cs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595630" y="1923415"/>
            <a:ext cx="11001375" cy="34328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00000"/>
              </a:lnSpc>
              <a:buClrTx/>
              <a:buSzTx/>
              <a:buNone/>
            </a:pPr>
            <a:r>
              <a:rPr sz="24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1、陈鼓应 著《老子今注今译》，中华书局，2020年。</a:t>
            </a:r>
            <a:endParaRPr sz="24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00000"/>
              </a:lnSpc>
              <a:buClrTx/>
              <a:buSzTx/>
              <a:buNone/>
            </a:pPr>
            <a:endParaRPr sz="24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00000"/>
              </a:lnSpc>
              <a:buClrTx/>
              <a:buSzTx/>
              <a:buNone/>
            </a:pPr>
            <a:r>
              <a:rPr sz="24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2、彭浩 校编《郭店楚简&lt;老子&gt;校读》，湖北人民出版社，2000年。</a:t>
            </a:r>
            <a:endParaRPr sz="24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00000"/>
              </a:lnSpc>
              <a:buClrTx/>
              <a:buSzTx/>
              <a:buNone/>
            </a:pPr>
            <a:endParaRPr sz="24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00000"/>
              </a:lnSpc>
              <a:buClrTx/>
              <a:buSzTx/>
              <a:buNone/>
            </a:pPr>
            <a:r>
              <a:rPr sz="24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3、孙机 著《载驱载驰——中国古代车马文化》，上海古籍出版社，2016年。</a:t>
            </a:r>
            <a:endParaRPr sz="24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00000"/>
              </a:lnSpc>
              <a:buClrTx/>
              <a:buSzTx/>
              <a:buNone/>
            </a:pPr>
            <a:endParaRPr sz="24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00000"/>
              </a:lnSpc>
              <a:buClrTx/>
              <a:buSzTx/>
              <a:buNone/>
            </a:pPr>
            <a:r>
              <a:rPr sz="24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4、王国维 著《古史新证》，湖南人民出版社，2010年。</a:t>
            </a:r>
            <a:endParaRPr sz="24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00000"/>
              </a:lnSpc>
              <a:buClrTx/>
              <a:buSzTx/>
              <a:buNone/>
            </a:pPr>
            <a:endParaRPr sz="24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00000"/>
              </a:lnSpc>
              <a:buClrTx/>
              <a:buSzTx/>
              <a:buNone/>
            </a:pPr>
            <a:endParaRPr sz="24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>
            <a:off x="8803640" y="-1893570"/>
            <a:ext cx="4130675" cy="4130675"/>
          </a:xfrm>
          <a:prstGeom prst="ellipse">
            <a:avLst/>
          </a:prstGeom>
          <a:gradFill>
            <a:gsLst>
              <a:gs pos="100000">
                <a:srgbClr val="EAEEF4">
                  <a:alpha val="0"/>
                </a:srgbClr>
              </a:gs>
              <a:gs pos="78000">
                <a:srgbClr val="AFCEFA">
                  <a:alpha val="0"/>
                </a:srgbClr>
              </a:gs>
              <a:gs pos="0">
                <a:srgbClr val="4B82F8">
                  <a:alpha val="6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2"/>
            </p:custDataLst>
          </p:nvPr>
        </p:nvSpPr>
        <p:spPr>
          <a:xfrm>
            <a:off x="8803640" y="2018665"/>
            <a:ext cx="1704340" cy="1704340"/>
          </a:xfrm>
          <a:prstGeom prst="ellipse">
            <a:avLst/>
          </a:prstGeom>
          <a:gradFill>
            <a:gsLst>
              <a:gs pos="100000">
                <a:srgbClr val="EAEEF4"/>
              </a:gs>
              <a:gs pos="78000">
                <a:srgbClr val="AFCEFA"/>
              </a:gs>
              <a:gs pos="0">
                <a:srgbClr val="4B82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736600" dist="952500" dir="2700000" sx="67000" sy="67000" algn="tl" rotWithShape="0">
              <a:srgbClr val="4B82F8">
                <a:alpha val="40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>
            <p:custDataLst>
              <p:tags r:id="rId3"/>
            </p:custDataLst>
          </p:nvPr>
        </p:nvSpPr>
        <p:spPr>
          <a:xfrm>
            <a:off x="4399280" y="-1949450"/>
            <a:ext cx="5787390" cy="5787390"/>
          </a:xfrm>
          <a:prstGeom prst="ellipse">
            <a:avLst/>
          </a:prstGeom>
          <a:gradFill>
            <a:gsLst>
              <a:gs pos="88000">
                <a:srgbClr val="EAEEF4"/>
              </a:gs>
              <a:gs pos="58000">
                <a:srgbClr val="AFCEFA">
                  <a:alpha val="0"/>
                </a:srgbClr>
              </a:gs>
              <a:gs pos="0">
                <a:srgbClr val="4B82F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4"/>
            </p:custDataLst>
          </p:nvPr>
        </p:nvSpPr>
        <p:spPr>
          <a:xfrm>
            <a:off x="9116060" y="2810510"/>
            <a:ext cx="4584700" cy="4584700"/>
          </a:xfrm>
          <a:prstGeom prst="ellipse">
            <a:avLst/>
          </a:prstGeom>
          <a:gradFill>
            <a:gsLst>
              <a:gs pos="100000">
                <a:srgbClr val="EAEEF4"/>
              </a:gs>
              <a:gs pos="53000">
                <a:srgbClr val="AFCEFA">
                  <a:alpha val="0"/>
                </a:srgbClr>
              </a:gs>
              <a:gs pos="0">
                <a:srgbClr val="4B82F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781810" y="2853055"/>
            <a:ext cx="7249795" cy="11518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sz="6000" b="1" dirty="0">
                <a:solidFill>
                  <a:srgbClr val="4B86FC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谢</a:t>
            </a:r>
            <a:r>
              <a:rPr lang="en-US" altLang="zh-CN" sz="6000" b="1" dirty="0">
                <a:solidFill>
                  <a:srgbClr val="4B86FC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 </a:t>
            </a:r>
            <a:r>
              <a:rPr lang="zh-CN" sz="6000" b="1" dirty="0">
                <a:solidFill>
                  <a:srgbClr val="4B86FC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谢</a:t>
            </a:r>
            <a:endParaRPr lang="zh-CN" sz="6000" b="1" dirty="0">
              <a:solidFill>
                <a:srgbClr val="4B86FC"/>
              </a:solidFill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sp>
        <p:nvSpPr>
          <p:cNvPr id="13" name="椭圆 12"/>
          <p:cNvSpPr/>
          <p:nvPr>
            <p:custDataLst>
              <p:tags r:id="rId5"/>
            </p:custDataLst>
          </p:nvPr>
        </p:nvSpPr>
        <p:spPr>
          <a:xfrm>
            <a:off x="1553845" y="6034405"/>
            <a:ext cx="3002280" cy="3002280"/>
          </a:xfrm>
          <a:prstGeom prst="ellipse">
            <a:avLst/>
          </a:prstGeom>
          <a:gradFill>
            <a:gsLst>
              <a:gs pos="88000">
                <a:srgbClr val="EAEEF4"/>
              </a:gs>
              <a:gs pos="58000">
                <a:srgbClr val="AFCEFA">
                  <a:alpha val="0"/>
                </a:srgbClr>
              </a:gs>
              <a:gs pos="0">
                <a:srgbClr val="4B82F8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>
            <p:custDataLst>
              <p:tags r:id="rId6"/>
            </p:custDataLst>
          </p:nvPr>
        </p:nvSpPr>
        <p:spPr>
          <a:xfrm>
            <a:off x="-1259205" y="2237105"/>
            <a:ext cx="2382520" cy="2382520"/>
          </a:xfrm>
          <a:prstGeom prst="ellipse">
            <a:avLst/>
          </a:prstGeom>
          <a:gradFill>
            <a:gsLst>
              <a:gs pos="100000">
                <a:srgbClr val="EAEEF4"/>
              </a:gs>
              <a:gs pos="78000">
                <a:srgbClr val="AFCEFA"/>
              </a:gs>
              <a:gs pos="0">
                <a:srgbClr val="4B82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736600" dist="1155700" dir="2700000" sx="67000" sy="67000" algn="tl" rotWithShape="0">
              <a:srgbClr val="4B82F8">
                <a:alpha val="40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146810" y="450215"/>
            <a:ext cx="8756650" cy="600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5400" kern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pPr algn="l" eaLnBrk="1" hangingPunct="1"/>
            <a:r>
              <a:rPr sz="3200" b="1">
                <a:solidFill>
                  <a:srgbClr val="4B82F8"/>
                </a:solidFill>
                <a:latin typeface="仿宋" panose="02010609060101010101" charset="-122"/>
                <a:ea typeface="仿宋" panose="02010609060101010101" charset="-122"/>
                <a:cs typeface="+mn-cs"/>
                <a:sym typeface="+mn-ea"/>
              </a:rPr>
              <a:t>二重证据</a:t>
            </a:r>
            <a:endParaRPr sz="3200" b="1">
              <a:solidFill>
                <a:srgbClr val="4B82F8"/>
              </a:solidFill>
              <a:latin typeface="仿宋" panose="02010609060101010101" charset="-122"/>
              <a:ea typeface="仿宋" panose="02010609060101010101" charset="-122"/>
              <a:cs typeface="+mn-cs"/>
              <a:sym typeface="+mn-ea"/>
            </a:endParaRPr>
          </a:p>
        </p:txBody>
      </p:sp>
      <p:sp>
        <p:nvSpPr>
          <p:cNvPr id="6" name="椭圆 5"/>
          <p:cNvSpPr/>
          <p:nvPr>
            <p:custDataLst>
              <p:tags r:id="rId2"/>
            </p:custDataLst>
          </p:nvPr>
        </p:nvSpPr>
        <p:spPr>
          <a:xfrm>
            <a:off x="528955" y="450215"/>
            <a:ext cx="490220" cy="490220"/>
          </a:xfrm>
          <a:prstGeom prst="ellipse">
            <a:avLst/>
          </a:prstGeom>
          <a:gradFill>
            <a:gsLst>
              <a:gs pos="100000">
                <a:srgbClr val="EAEEF4"/>
              </a:gs>
              <a:gs pos="78000">
                <a:srgbClr val="AFCEFA"/>
              </a:gs>
              <a:gs pos="0">
                <a:srgbClr val="4B82F8"/>
              </a:gs>
            </a:gsLst>
            <a:lin ang="2700000"/>
          </a:gradFill>
          <a:ln>
            <a:noFill/>
          </a:ln>
          <a:effectLst>
            <a:outerShdw blurRad="736600" dist="152400" dir="2700000" sx="17000" sy="17000" algn="tl" rotWithShape="0">
              <a:srgbClr val="4B82F8">
                <a:alpha val="40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385445" y="1696720"/>
            <a:ext cx="6643370" cy="48863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800" b="1">
                <a:solidFill>
                  <a:schemeClr val="dk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</a:t>
            </a:r>
            <a:r>
              <a:rPr lang="zh-CN" altLang="en-US" sz="2800" b="1">
                <a:solidFill>
                  <a:schemeClr val="dk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吾辈生于今日，幸于纸上之材料外，</a:t>
            </a:r>
            <a:r>
              <a:rPr lang="zh-CN" altLang="en-US" sz="28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更得地下之新材料。</a:t>
            </a:r>
            <a:r>
              <a:rPr lang="zh-CN" altLang="en-US" sz="2800" b="1">
                <a:solidFill>
                  <a:schemeClr val="dk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由此种材料，</a:t>
            </a:r>
            <a:r>
              <a:rPr lang="zh-CN" altLang="en-US" sz="28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我辈固得据以补正纸上之材料，</a:t>
            </a:r>
            <a:r>
              <a:rPr lang="zh-CN" altLang="en-US" sz="2800" b="1">
                <a:solidFill>
                  <a:schemeClr val="dk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亦得证明古书之某部分全为实录，即百家不雅驯之言亦不无表示一面之事实。</a:t>
            </a:r>
            <a:endParaRPr lang="zh-CN" altLang="en-US" sz="2800" b="1">
              <a:solidFill>
                <a:schemeClr val="dk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endParaRPr lang="zh-CN" altLang="en-US" sz="2800" b="1">
              <a:solidFill>
                <a:schemeClr val="dk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r>
              <a:rPr lang="en-US" altLang="zh-CN" sz="2800" b="1">
                <a:solidFill>
                  <a:schemeClr val="dk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</a:t>
            </a:r>
            <a:r>
              <a:rPr lang="zh-CN" altLang="en-US" sz="2800" b="1">
                <a:solidFill>
                  <a:schemeClr val="dk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此二重证据法，惟在今日始得为之。</a:t>
            </a:r>
            <a:endParaRPr lang="zh-CN" altLang="en-US" sz="2800" b="1">
              <a:solidFill>
                <a:schemeClr val="dk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endParaRPr lang="zh-CN" altLang="en-US" sz="2400" b="1">
              <a:solidFill>
                <a:schemeClr val="dk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r>
              <a:rPr lang="en-US" altLang="zh-CN" sz="2400" b="1">
                <a:solidFill>
                  <a:schemeClr val="dk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        </a:t>
            </a:r>
            <a:endParaRPr lang="en-US" altLang="zh-CN" sz="2400" b="1">
              <a:solidFill>
                <a:schemeClr val="dk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r>
              <a:rPr lang="en-US" altLang="zh-CN" sz="2400" b="1">
                <a:solidFill>
                  <a:schemeClr val="dk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              ——</a:t>
            </a:r>
            <a:r>
              <a:rPr lang="zh-CN" altLang="en-US" sz="2400" b="1">
                <a:solidFill>
                  <a:schemeClr val="dk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王国维：《古史新证》</a:t>
            </a:r>
            <a:endParaRPr lang="zh-CN" altLang="en-US" sz="2400" b="1">
              <a:solidFill>
                <a:schemeClr val="dk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103" name="图片 102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674610" y="1252220"/>
            <a:ext cx="3905250" cy="520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/>
        </p:nvPicPr>
        <p:blipFill>
          <a:blip r:embed="rId6"/>
          <a:stretch>
            <a:fillRect/>
          </a:stretch>
        </p:blipFill>
        <p:spPr>
          <a:xfrm>
            <a:off x="7673975" y="1742440"/>
            <a:ext cx="4010025" cy="484060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摄图网_500758708_书是人类进步的阶梯(非企业商用)"/>
          <p:cNvPicPr>
            <a:picLocks noChangeAspect="1"/>
          </p:cNvPicPr>
          <p:nvPr/>
        </p:nvPicPr>
        <p:blipFill>
          <a:blip r:embed="rId1"/>
          <a:srcRect l="12326" r="43806"/>
          <a:stretch>
            <a:fillRect/>
          </a:stretch>
        </p:blipFill>
        <p:spPr>
          <a:xfrm>
            <a:off x="0" y="0"/>
            <a:ext cx="4011295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-12065"/>
            <a:ext cx="4011295" cy="6870065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4161790" y="340995"/>
            <a:ext cx="7871460" cy="1887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5400" b="1" dirty="0">
                <a:solidFill>
                  <a:srgbClr val="4B86FC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秦始皇陵铜车马与当代《老子》哲学前沿研究</a:t>
            </a:r>
            <a:endParaRPr lang="zh-CN" sz="5400" b="1" dirty="0">
              <a:solidFill>
                <a:srgbClr val="4B86FC"/>
              </a:solidFill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sp>
        <p:nvSpPr>
          <p:cNvPr id="18" name="副标题 17"/>
          <p:cNvSpPr>
            <a:spLocks noGrp="1"/>
          </p:cNvSpPr>
          <p:nvPr>
            <p:ph type="subTitle" idx="4294967295"/>
            <p:custDataLst>
              <p:tags r:id="rId3"/>
            </p:custDataLst>
          </p:nvPr>
        </p:nvSpPr>
        <p:spPr>
          <a:xfrm>
            <a:off x="553720" y="2997200"/>
            <a:ext cx="2903855" cy="850900"/>
          </a:xfrm>
        </p:spPr>
        <p:txBody>
          <a:bodyPr>
            <a:normAutofit fontScale="25000"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100000"/>
              <a:buNone/>
            </a:pPr>
            <a:r>
              <a:rPr lang="zh-CN" altLang="en-US" sz="17600" b="1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</a:rPr>
              <a:t>教学内容</a:t>
            </a:r>
            <a:endParaRPr lang="zh-CN" altLang="en-US" sz="17600" b="1" dirty="0">
              <a:solidFill>
                <a:schemeClr val="bg1"/>
              </a:solidFill>
              <a:latin typeface="仿宋" panose="02010609060101010101" charset="-122"/>
              <a:ea typeface="仿宋" panose="02010609060101010101" charset="-122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100000"/>
              <a:buNone/>
            </a:pPr>
            <a:endParaRPr lang="en-US" altLang="zh-CN" sz="17600" b="1" dirty="0">
              <a:solidFill>
                <a:schemeClr val="dk1">
                  <a:lumMod val="75000"/>
                  <a:lumOff val="25000"/>
                </a:schemeClr>
              </a:solidFill>
              <a:latin typeface="仿宋" panose="02010609060101010101" charset="-122"/>
              <a:ea typeface="仿宋" panose="02010609060101010101" charset="-122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100000"/>
              <a:buNone/>
            </a:pPr>
            <a:endParaRPr lang="en-US" altLang="zh-CN" sz="17600" b="1" dirty="0">
              <a:solidFill>
                <a:schemeClr val="dk1">
                  <a:lumMod val="75000"/>
                  <a:lumOff val="25000"/>
                </a:schemeClr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4783455" y="2667635"/>
            <a:ext cx="6276975" cy="31076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sz="2800" b="1" dirty="0">
                <a:ln w="6350">
                  <a:noFill/>
                </a:ln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1、“三十辐共一毂”章的两种句读</a:t>
            </a:r>
            <a:endParaRPr sz="2800" b="1" dirty="0">
              <a:ln w="6350">
                <a:noFill/>
              </a:ln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endParaRPr sz="2800" b="1" dirty="0">
              <a:ln w="6350">
                <a:noFill/>
              </a:ln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sz="2800" b="1" dirty="0">
                <a:ln w="6350">
                  <a:noFill/>
                </a:ln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2、秦陵铜车马轮毂结构的设计分析</a:t>
            </a:r>
            <a:endParaRPr sz="2800" b="1" dirty="0">
              <a:ln w="6350">
                <a:noFill/>
              </a:ln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endParaRPr sz="2800" b="1" dirty="0">
              <a:ln w="6350">
                <a:noFill/>
              </a:ln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sz="2800" b="1" dirty="0">
                <a:ln w="6350">
                  <a:noFill/>
                </a:ln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3、利转的车毂设计与有无相生的动态隐喻</a:t>
            </a:r>
            <a:endParaRPr sz="2800" b="1" dirty="0">
              <a:ln w="6350">
                <a:noFill/>
              </a:ln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endParaRPr sz="2800" b="1" dirty="0">
              <a:ln w="6350">
                <a:noFill/>
              </a:ln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45160" y="2967990"/>
            <a:ext cx="1090168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sz="5400" b="1">
                <a:solidFill>
                  <a:schemeClr val="accent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1、“三十辐共一毂”章的两种句读</a:t>
            </a:r>
            <a:endParaRPr sz="5400" b="1">
              <a:solidFill>
                <a:schemeClr val="accent1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同侧圆角矩形 5"/>
          <p:cNvSpPr/>
          <p:nvPr>
            <p:custDataLst>
              <p:tags r:id="rId1"/>
            </p:custDataLst>
          </p:nvPr>
        </p:nvSpPr>
        <p:spPr>
          <a:xfrm>
            <a:off x="4197985" y="133350"/>
            <a:ext cx="381000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2、秦陵铜车马轮毂结构的设计分析</a:t>
            </a:r>
            <a:endParaRPr lang="zh-CN" altLang="en-US" sz="28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7" name="同侧圆角矩形 6"/>
          <p:cNvSpPr/>
          <p:nvPr>
            <p:custDataLst>
              <p:tags r:id="rId2"/>
            </p:custDataLst>
          </p:nvPr>
        </p:nvSpPr>
        <p:spPr>
          <a:xfrm>
            <a:off x="8161655" y="133350"/>
            <a:ext cx="381000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3、利转的车毂设计与有无相生的动态隐喻</a:t>
            </a:r>
            <a:endParaRPr lang="zh-CN" altLang="en-US" sz="28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" name="同侧圆角矩形 1"/>
          <p:cNvSpPr/>
          <p:nvPr>
            <p:custDataLst>
              <p:tags r:id="rId3"/>
            </p:custDataLst>
          </p:nvPr>
        </p:nvSpPr>
        <p:spPr>
          <a:xfrm>
            <a:off x="233045" y="133350"/>
            <a:ext cx="3810000" cy="789305"/>
          </a:xfrm>
          <a:prstGeom prst="round2SameRect">
            <a:avLst/>
          </a:prstGeom>
          <a:solidFill>
            <a:srgbClr val="4B82F8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800" b="1">
                <a:solidFill>
                  <a:schemeClr val="bg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1、“三十辐共一毂”章的两种句读</a:t>
            </a:r>
            <a:endParaRPr sz="2800" b="1">
              <a:solidFill>
                <a:schemeClr val="bg1"/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922655"/>
            <a:ext cx="121920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4" name="表格 3"/>
          <p:cNvGraphicFramePr/>
          <p:nvPr>
            <p:custDataLst>
              <p:tags r:id="rId4"/>
            </p:custDataLst>
          </p:nvPr>
        </p:nvGraphicFramePr>
        <p:xfrm>
          <a:off x="531495" y="2106295"/>
          <a:ext cx="7233285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33285"/>
              </a:tblGrid>
              <a:tr h="4572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+mj-ea"/>
                          <a:sym typeface="+mn-ea"/>
                        </a:rPr>
                        <a:t>《老子·十一章》</a:t>
                      </a:r>
                      <a:endParaRPr lang="zh-CN" altLang="en-US" sz="2400" b="1">
                        <a:solidFill>
                          <a:schemeClr val="bg1"/>
                        </a:solidFill>
                        <a:latin typeface="+mj-ea"/>
                        <a:ea typeface="+mj-ea"/>
                        <a:cs typeface="+mj-ea"/>
                        <a:sym typeface="+mn-ea"/>
                      </a:endParaRPr>
                    </a:p>
                  </a:txBody>
                  <a:tcPr/>
                </a:tc>
              </a:tr>
              <a:tr h="82296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>
                          <a:latin typeface="+mj-ea"/>
                          <a:ea typeface="+mj-ea"/>
                        </a:rPr>
                        <a:t>甲：三十辐共一毂，</a:t>
                      </a:r>
                      <a:r>
                        <a:rPr lang="zh-CN" altLang="en-US" sz="2400" b="1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当其无，有车之用。</a:t>
                      </a:r>
                      <a:endParaRPr lang="zh-CN" altLang="en-US" sz="2400" b="1">
                        <a:latin typeface="+mj-ea"/>
                        <a:ea typeface="+mj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 b="1">
                          <a:latin typeface="+mj-ea"/>
                          <a:ea typeface="+mj-ea"/>
                        </a:rPr>
                        <a:t>（王弼</a:t>
                      </a:r>
                      <a:r>
                        <a:rPr lang="zh-CN" altLang="en-US" sz="2400" b="1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通行本</a:t>
                      </a:r>
                      <a:r>
                        <a:rPr lang="zh-CN" altLang="en-US" sz="2400" b="1">
                          <a:latin typeface="+mj-ea"/>
                          <a:ea typeface="+mj-ea"/>
                        </a:rPr>
                        <a:t>，魏晋时代）</a:t>
                      </a:r>
                      <a:endParaRPr lang="zh-CN" altLang="en-US" sz="2400" b="1">
                        <a:latin typeface="+mj-ea"/>
                        <a:ea typeface="+mj-ea"/>
                      </a:endParaRPr>
                    </a:p>
                  </a:txBody>
                  <a:tcPr/>
                </a:tc>
              </a:tr>
              <a:tr h="82296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>
                          <a:latin typeface="+mj-ea"/>
                          <a:ea typeface="+mj-ea"/>
                          <a:sym typeface="+mn-ea"/>
                        </a:rPr>
                        <a:t>乙：三十辐共一毂，</a:t>
                      </a:r>
                      <a:r>
                        <a:rPr lang="zh-CN" altLang="en-US" sz="2400" b="1">
                          <a:solidFill>
                            <a:srgbClr val="FF0000"/>
                          </a:solidFill>
                          <a:latin typeface="+mj-ea"/>
                          <a:ea typeface="+mj-ea"/>
                          <a:sym typeface="+mn-ea"/>
                        </a:rPr>
                        <a:t>当其无有，车之用。</a:t>
                      </a:r>
                      <a:endParaRPr lang="zh-CN" altLang="en-US" sz="2400" b="1">
                        <a:solidFill>
                          <a:schemeClr val="dk1"/>
                        </a:solidFill>
                        <a:latin typeface="+mj-ea"/>
                        <a:ea typeface="+mj-ea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 b="1">
                          <a:latin typeface="+mj-ea"/>
                          <a:ea typeface="+mj-ea"/>
                          <a:sym typeface="+mn-ea"/>
                        </a:rPr>
                        <a:t>（河上公章句本，汉代）</a:t>
                      </a:r>
                      <a:endParaRPr lang="zh-CN" altLang="en-US" sz="2400" b="1">
                        <a:latin typeface="+mj-ea"/>
                        <a:ea typeface="+mj-ea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表格 4"/>
          <p:cNvGraphicFramePr/>
          <p:nvPr>
            <p:custDataLst>
              <p:tags r:id="rId5"/>
            </p:custDataLst>
          </p:nvPr>
        </p:nvGraphicFramePr>
        <p:xfrm>
          <a:off x="531495" y="4209415"/>
          <a:ext cx="7233285" cy="2259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33285"/>
              </a:tblGrid>
              <a:tr h="49149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+mj-ea"/>
                          <a:sym typeface="+mn-ea"/>
                        </a:rPr>
                        <a:t>《老子·四十章》</a:t>
                      </a:r>
                      <a:endParaRPr lang="zh-CN" altLang="en-US" sz="2400" b="1">
                        <a:solidFill>
                          <a:schemeClr val="bg1"/>
                        </a:solidFill>
                        <a:latin typeface="+mj-ea"/>
                        <a:ea typeface="+mj-ea"/>
                        <a:cs typeface="+mj-ea"/>
                        <a:sym typeface="+mn-ea"/>
                      </a:endParaRPr>
                    </a:p>
                  </a:txBody>
                  <a:tcPr/>
                </a:tc>
              </a:tr>
              <a:tr h="8839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>
                          <a:latin typeface="+mj-ea"/>
                          <a:ea typeface="+mj-ea"/>
                          <a:sym typeface="+mn-ea"/>
                        </a:rPr>
                        <a:t>甲：天下万物</a:t>
                      </a:r>
                      <a:r>
                        <a:rPr lang="zh-CN" altLang="en-US" sz="2400" b="1">
                          <a:solidFill>
                            <a:srgbClr val="FF0000"/>
                          </a:solidFill>
                          <a:latin typeface="+mj-ea"/>
                          <a:ea typeface="+mj-ea"/>
                          <a:sym typeface="+mn-ea"/>
                        </a:rPr>
                        <a:t>生于有，有生于无。</a:t>
                      </a:r>
                      <a:endParaRPr lang="zh-CN" altLang="en-US" sz="2400" b="1">
                        <a:solidFill>
                          <a:schemeClr val="dk1"/>
                        </a:solidFill>
                        <a:latin typeface="+mj-ea"/>
                        <a:ea typeface="+mj-ea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 b="1">
                          <a:latin typeface="+mj-ea"/>
                          <a:ea typeface="+mj-ea"/>
                          <a:sym typeface="+mn-ea"/>
                        </a:rPr>
                        <a:t>（王弼</a:t>
                      </a: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+mj-ea"/>
                          <a:ea typeface="+mj-ea"/>
                          <a:sym typeface="+mn-ea"/>
                        </a:rPr>
                        <a:t>通行本</a:t>
                      </a:r>
                      <a:r>
                        <a:rPr lang="zh-CN" altLang="en-US" sz="2400" b="1">
                          <a:latin typeface="+mj-ea"/>
                          <a:ea typeface="+mj-ea"/>
                          <a:sym typeface="+mn-ea"/>
                        </a:rPr>
                        <a:t>，魏晋时代）</a:t>
                      </a:r>
                      <a:endParaRPr lang="zh-CN" altLang="en-US" sz="2400" b="1">
                        <a:latin typeface="+mj-ea"/>
                        <a:ea typeface="+mj-ea"/>
                      </a:endParaRPr>
                    </a:p>
                  </a:txBody>
                  <a:tcPr/>
                </a:tc>
              </a:tr>
              <a:tr h="8845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>
                          <a:latin typeface="+mj-ea"/>
                          <a:ea typeface="+mj-ea"/>
                          <a:sym typeface="+mn-ea"/>
                        </a:rPr>
                        <a:t>乙：天下万物</a:t>
                      </a:r>
                      <a:r>
                        <a:rPr lang="zh-CN" altLang="en-US" sz="2400" b="1">
                          <a:solidFill>
                            <a:srgbClr val="FF0000"/>
                          </a:solidFill>
                          <a:latin typeface="+mj-ea"/>
                          <a:ea typeface="+mj-ea"/>
                          <a:sym typeface="+mn-ea"/>
                        </a:rPr>
                        <a:t>生于有，生于无。</a:t>
                      </a:r>
                      <a:endParaRPr lang="zh-CN" altLang="en-US" sz="2400" b="1">
                        <a:solidFill>
                          <a:schemeClr val="dk1"/>
                        </a:solidFill>
                        <a:latin typeface="+mj-ea"/>
                        <a:ea typeface="+mj-ea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 b="1">
                          <a:latin typeface="+mj-ea"/>
                          <a:ea typeface="+mj-ea"/>
                          <a:sym typeface="+mn-ea"/>
                        </a:rPr>
                        <a:t>（</a:t>
                      </a:r>
                      <a:r>
                        <a:rPr lang="zh-CN" altLang="en-US" sz="2400" b="1">
                          <a:solidFill>
                            <a:srgbClr val="FF0000"/>
                          </a:solidFill>
                          <a:latin typeface="+mj-ea"/>
                          <a:ea typeface="+mj-ea"/>
                          <a:sym typeface="+mn-ea"/>
                        </a:rPr>
                        <a:t>郭店简本，战国</a:t>
                      </a:r>
                      <a:r>
                        <a:rPr lang="zh-CN" altLang="en-US" sz="2400" b="1">
                          <a:latin typeface="+mj-ea"/>
                          <a:ea typeface="+mj-ea"/>
                          <a:sym typeface="+mn-ea"/>
                        </a:rPr>
                        <a:t>）</a:t>
                      </a:r>
                      <a:endParaRPr lang="zh-CN" altLang="en-US" sz="2400" b="1">
                        <a:latin typeface="+mj-ea"/>
                        <a:ea typeface="+mj-ea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图片 8"/>
          <p:cNvPicPr/>
          <p:nvPr/>
        </p:nvPicPr>
        <p:blipFill>
          <a:blip r:embed="rId6"/>
          <a:stretch>
            <a:fillRect/>
          </a:stretch>
        </p:blipFill>
        <p:spPr>
          <a:xfrm>
            <a:off x="8404860" y="2106295"/>
            <a:ext cx="2266315" cy="21031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/>
          <p:nvPr/>
        </p:nvPicPr>
        <p:blipFill>
          <a:blip r:embed="rId7"/>
          <a:stretch>
            <a:fillRect/>
          </a:stretch>
        </p:blipFill>
        <p:spPr>
          <a:xfrm>
            <a:off x="8404860" y="4366895"/>
            <a:ext cx="2259965" cy="21024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501015" y="1365250"/>
            <a:ext cx="111893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 dirty="0" smtClean="0">
                <a:solidFill>
                  <a:srgbClr val="4B82F8"/>
                </a:solidFill>
                <a:latin typeface="+mj-ea"/>
                <a:ea typeface="+mj-ea"/>
                <a:cs typeface="黑体" panose="02010609060101010101" charset="-122"/>
                <a:sym typeface="+mn-ea"/>
              </a:rPr>
              <a:t>由郭店楚简本《老子》带来的问题</a:t>
            </a:r>
            <a:endParaRPr lang="zh-CN" altLang="en-US" sz="3200" b="1" dirty="0" smtClean="0">
              <a:solidFill>
                <a:srgbClr val="4B82F8"/>
              </a:solidFill>
              <a:latin typeface="+mj-ea"/>
              <a:ea typeface="+mj-ea"/>
              <a:cs typeface="黑体" panose="02010609060101010101" charset="-122"/>
              <a:sym typeface="+mn-ea"/>
            </a:endParaRPr>
          </a:p>
        </p:txBody>
      </p:sp>
      <p:sp>
        <p:nvSpPr>
          <p:cNvPr id="3" name="左箭头 2"/>
          <p:cNvSpPr/>
          <p:nvPr/>
        </p:nvSpPr>
        <p:spPr>
          <a:xfrm>
            <a:off x="5941695" y="2502535"/>
            <a:ext cx="1527175" cy="97599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/>
              <a:t>主流意见</a:t>
            </a:r>
            <a:endParaRPr lang="zh-CN" altLang="en-US" b="1"/>
          </a:p>
        </p:txBody>
      </p:sp>
      <p:cxnSp>
        <p:nvCxnSpPr>
          <p:cNvPr id="8" name="直接连接符 7"/>
          <p:cNvCxnSpPr/>
          <p:nvPr/>
        </p:nvCxnSpPr>
        <p:spPr>
          <a:xfrm>
            <a:off x="749935" y="6011545"/>
            <a:ext cx="4017645" cy="127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3" grpId="0" animBg="1"/>
      <p:bldP spid="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同侧圆角矩形 5"/>
          <p:cNvSpPr/>
          <p:nvPr>
            <p:custDataLst>
              <p:tags r:id="rId1"/>
            </p:custDataLst>
          </p:nvPr>
        </p:nvSpPr>
        <p:spPr>
          <a:xfrm>
            <a:off x="4197985" y="133350"/>
            <a:ext cx="381000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2、秦陵铜车马轮毂结构的设计分析</a:t>
            </a:r>
            <a:endParaRPr lang="zh-CN" altLang="en-US" sz="28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7" name="同侧圆角矩形 6"/>
          <p:cNvSpPr/>
          <p:nvPr>
            <p:custDataLst>
              <p:tags r:id="rId2"/>
            </p:custDataLst>
          </p:nvPr>
        </p:nvSpPr>
        <p:spPr>
          <a:xfrm>
            <a:off x="8161655" y="133350"/>
            <a:ext cx="381000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3、利转的车毂设计与有无相生的动态隐喻</a:t>
            </a:r>
            <a:endParaRPr lang="zh-CN" altLang="en-US" sz="28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" name="同侧圆角矩形 1"/>
          <p:cNvSpPr/>
          <p:nvPr>
            <p:custDataLst>
              <p:tags r:id="rId3"/>
            </p:custDataLst>
          </p:nvPr>
        </p:nvSpPr>
        <p:spPr>
          <a:xfrm>
            <a:off x="233045" y="133350"/>
            <a:ext cx="3810000" cy="789305"/>
          </a:xfrm>
          <a:prstGeom prst="round2SameRect">
            <a:avLst/>
          </a:prstGeom>
          <a:solidFill>
            <a:srgbClr val="4B82F8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800" b="1">
                <a:solidFill>
                  <a:schemeClr val="bg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1、“三十辐共一毂”章的两种句读</a:t>
            </a:r>
            <a:endParaRPr sz="2800" b="1">
              <a:solidFill>
                <a:schemeClr val="bg1"/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922655"/>
            <a:ext cx="121920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770890" y="5079365"/>
            <a:ext cx="104444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dirty="0">
                <a:solidFill>
                  <a:schemeClr val="dk1"/>
                </a:solidFill>
                <a:latin typeface="+mj-ea"/>
                <a:ea typeface="+mj-ea"/>
                <a:cs typeface="+mj-ea"/>
              </a:rPr>
              <a:t>问题的核心：</a:t>
            </a:r>
            <a:endParaRPr lang="zh-CN" altLang="en-US" sz="2400" b="1" dirty="0">
              <a:solidFill>
                <a:schemeClr val="dk1"/>
              </a:solidFill>
              <a:latin typeface="+mj-ea"/>
              <a:ea typeface="+mj-ea"/>
              <a:cs typeface="+mj-ea"/>
            </a:endParaRPr>
          </a:p>
          <a:p>
            <a:pPr algn="ctr"/>
            <a:r>
              <a:rPr lang="en-US" altLang="zh-CN" sz="2400" b="1" dirty="0">
                <a:solidFill>
                  <a:schemeClr val="dk1"/>
                </a:solidFill>
                <a:latin typeface="+mj-ea"/>
                <a:ea typeface="+mj-ea"/>
                <a:cs typeface="+mj-ea"/>
              </a:rPr>
              <a:t> </a:t>
            </a:r>
            <a:r>
              <a:rPr lang="zh-CN" altLang="en-US" sz="2400" b="1" dirty="0">
                <a:solidFill>
                  <a:schemeClr val="dk1"/>
                </a:solidFill>
                <a:latin typeface="+mj-ea"/>
                <a:ea typeface="+mj-ea"/>
                <a:cs typeface="+mj-ea"/>
              </a:rPr>
              <a:t>甲：</a:t>
            </a:r>
            <a:r>
              <a:rPr lang="zh-CN" altLang="en-US" sz="2400" b="1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以无为本</a:t>
            </a:r>
            <a:r>
              <a:rPr lang="zh-CN" altLang="en-US" sz="2400" b="1" dirty="0">
                <a:solidFill>
                  <a:schemeClr val="dk1"/>
                </a:solidFill>
                <a:latin typeface="+mj-ea"/>
                <a:ea typeface="+mj-ea"/>
                <a:cs typeface="+mj-ea"/>
              </a:rPr>
              <a:t>，有为末（王弼</a:t>
            </a:r>
            <a:r>
              <a:rPr lang="zh-CN" sz="2400" b="1" dirty="0">
                <a:solidFill>
                  <a:schemeClr val="dk1"/>
                </a:solidFill>
                <a:latin typeface="+mj-ea"/>
                <a:ea typeface="+mj-ea"/>
                <a:cs typeface="+mj-ea"/>
              </a:rPr>
              <a:t>：</a:t>
            </a:r>
            <a:r>
              <a:rPr lang="zh-CN" altLang="en-US" sz="2400" b="1" dirty="0">
                <a:solidFill>
                  <a:schemeClr val="dk1"/>
                </a:solidFill>
                <a:latin typeface="+mj-ea"/>
                <a:ea typeface="+mj-ea"/>
                <a:cs typeface="+mj-ea"/>
              </a:rPr>
              <a:t>有生于无）；</a:t>
            </a:r>
            <a:endParaRPr lang="zh-CN" altLang="en-US" sz="2400" b="1" dirty="0">
              <a:solidFill>
                <a:schemeClr val="dk1"/>
              </a:solidFill>
              <a:latin typeface="+mj-ea"/>
              <a:ea typeface="+mj-ea"/>
              <a:cs typeface="+mj-ea"/>
            </a:endParaRPr>
          </a:p>
          <a:p>
            <a:pPr algn="ctr"/>
            <a:r>
              <a:rPr lang="en-US" altLang="zh-CN" sz="2400" b="1" dirty="0">
                <a:solidFill>
                  <a:schemeClr val="dk1"/>
                </a:solidFill>
                <a:latin typeface="+mj-ea"/>
                <a:ea typeface="+mj-ea"/>
                <a:cs typeface="+mj-ea"/>
              </a:rPr>
              <a:t>       </a:t>
            </a:r>
            <a:r>
              <a:rPr lang="zh-CN" altLang="en-US" sz="2400" b="1" dirty="0">
                <a:solidFill>
                  <a:schemeClr val="dk1"/>
                </a:solidFill>
                <a:latin typeface="+mj-ea"/>
                <a:ea typeface="+mj-ea"/>
                <a:cs typeface="+mj-ea"/>
              </a:rPr>
              <a:t>乙：有无并称，</a:t>
            </a:r>
            <a:r>
              <a:rPr lang="zh-CN" altLang="en-US" sz="2400" b="1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有无皆本</a:t>
            </a:r>
            <a:r>
              <a:rPr lang="zh-CN" altLang="en-US" sz="2400" b="1" dirty="0">
                <a:solidFill>
                  <a:schemeClr val="dk1"/>
                </a:solidFill>
                <a:latin typeface="+mj-ea"/>
                <a:ea typeface="+mj-ea"/>
                <a:cs typeface="+mj-ea"/>
              </a:rPr>
              <a:t>（河上公：有无相生变化）</a:t>
            </a:r>
            <a:endParaRPr lang="zh-CN" altLang="en-US" sz="2400" b="1" dirty="0">
              <a:solidFill>
                <a:schemeClr val="dk1"/>
              </a:solidFill>
              <a:latin typeface="+mj-ea"/>
              <a:ea typeface="+mj-ea"/>
              <a:cs typeface="+mj-ea"/>
            </a:endParaRPr>
          </a:p>
        </p:txBody>
      </p:sp>
      <p:pic>
        <p:nvPicPr>
          <p:cNvPr id="102" name="图片 101"/>
          <p:cNvPicPr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71525" y="2162810"/>
            <a:ext cx="10377805" cy="29159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4" name="标题 1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472440" y="1301750"/>
            <a:ext cx="11377295" cy="1267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5400" kern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pPr eaLnBrk="1" hangingPunct="1"/>
            <a:r>
              <a:rPr sz="3200" b="1" dirty="0" smtClean="0">
                <a:solidFill>
                  <a:srgbClr val="4B82F8"/>
                </a:solidFill>
                <a:latin typeface="+mj-ea"/>
                <a:ea typeface="+mj-ea"/>
                <a:cs typeface="黑体" panose="02010609060101010101" charset="-122"/>
                <a:sym typeface="+mn-ea"/>
              </a:rPr>
              <a:t>两种不同句读背后揭示的《老子》世界本源诠释之哲学差异</a:t>
            </a:r>
            <a:endParaRPr lang="en-US" altLang="zh-CN" sz="3200" b="1" dirty="0" smtClean="0">
              <a:solidFill>
                <a:srgbClr val="4B82F8"/>
              </a:solidFill>
              <a:latin typeface="+mj-ea"/>
              <a:ea typeface="+mj-ea"/>
              <a:cs typeface="黑体" panose="02010609060101010101" charset="-122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  <p:bldLst>
      <p:bldP spid="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45160" y="2967990"/>
            <a:ext cx="1090168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sz="5400" b="1">
                <a:solidFill>
                  <a:schemeClr val="accent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2、秦陵铜车马轮毂结构的设计分析</a:t>
            </a:r>
            <a:endParaRPr sz="5400" b="1">
              <a:solidFill>
                <a:schemeClr val="accent1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同侧圆角矩形 5"/>
          <p:cNvSpPr/>
          <p:nvPr>
            <p:custDataLst>
              <p:tags r:id="rId1"/>
            </p:custDataLst>
          </p:nvPr>
        </p:nvSpPr>
        <p:spPr>
          <a:xfrm>
            <a:off x="4197985" y="133350"/>
            <a:ext cx="3810000" cy="789305"/>
          </a:xfrm>
          <a:prstGeom prst="round2SameRect">
            <a:avLst/>
          </a:prstGeom>
          <a:solidFill>
            <a:srgbClr val="4B82F8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2、秦陵铜车马轮毂结构的设计分析</a:t>
            </a:r>
            <a:endParaRPr lang="zh-CN" altLang="en-US" sz="2800" b="1">
              <a:solidFill>
                <a:schemeClr val="bg1"/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7" name="同侧圆角矩形 6"/>
          <p:cNvSpPr/>
          <p:nvPr>
            <p:custDataLst>
              <p:tags r:id="rId2"/>
            </p:custDataLst>
          </p:nvPr>
        </p:nvSpPr>
        <p:spPr>
          <a:xfrm>
            <a:off x="8161655" y="133350"/>
            <a:ext cx="381000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3、利转的车毂设计与有无相生的动态隐喻</a:t>
            </a:r>
            <a:endParaRPr lang="zh-CN" altLang="en-US" sz="28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" name="同侧圆角矩形 1"/>
          <p:cNvSpPr/>
          <p:nvPr>
            <p:custDataLst>
              <p:tags r:id="rId3"/>
            </p:custDataLst>
          </p:nvPr>
        </p:nvSpPr>
        <p:spPr>
          <a:xfrm>
            <a:off x="233045" y="133350"/>
            <a:ext cx="3810000" cy="78930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800" b="1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  <a:cs typeface="+mj-ea"/>
                <a:sym typeface="+mn-ea"/>
              </a:rPr>
              <a:t>1、“三十辐共一毂”章的两种句读</a:t>
            </a:r>
            <a:endParaRPr sz="2800" b="1">
              <a:solidFill>
                <a:schemeClr val="bg1">
                  <a:lumMod val="50000"/>
                </a:schemeClr>
              </a:solidFill>
              <a:effectLst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922655"/>
            <a:ext cx="121920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384175" y="2851150"/>
            <a:ext cx="6115685" cy="31432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 b="1" dirty="0">
                <a:solidFill>
                  <a:schemeClr val="dk1"/>
                </a:solidFill>
                <a:latin typeface="+mj-ea"/>
                <a:ea typeface="+mj-ea"/>
                <a:cs typeface="+mj-ea"/>
              </a:rPr>
              <a:t>   </a:t>
            </a:r>
            <a:r>
              <a:rPr lang="zh-CN" altLang="en-US" sz="2800" b="1" dirty="0">
                <a:solidFill>
                  <a:schemeClr val="dk1"/>
                </a:solidFill>
                <a:latin typeface="+mj-ea"/>
                <a:ea typeface="+mj-ea"/>
                <a:cs typeface="+mj-ea"/>
              </a:rPr>
              <a:t>轮的结构：</a:t>
            </a:r>
            <a:r>
              <a:rPr lang="zh-CN" altLang="en-US" sz="2800" b="1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二号铜车有辐三十根</a:t>
            </a:r>
            <a:r>
              <a:rPr lang="zh-CN" altLang="en-US" sz="2800" b="1" dirty="0">
                <a:solidFill>
                  <a:schemeClr val="dk1"/>
                </a:solidFill>
                <a:latin typeface="+mj-ea"/>
                <a:ea typeface="+mj-ea"/>
                <a:cs typeface="+mj-ea"/>
              </a:rPr>
              <a:t>……与《考工记》所说：“轮辐三十，以象日月也”也相符合。</a:t>
            </a:r>
            <a:endParaRPr lang="zh-CN" altLang="en-US" sz="2800" b="1" dirty="0">
              <a:solidFill>
                <a:schemeClr val="dk1"/>
              </a:solidFill>
              <a:latin typeface="+mj-ea"/>
              <a:ea typeface="+mj-ea"/>
              <a:cs typeface="+mj-ea"/>
            </a:endParaRPr>
          </a:p>
          <a:p>
            <a:endParaRPr lang="zh-CN" altLang="en-US" sz="3200" b="1" dirty="0">
              <a:solidFill>
                <a:schemeClr val="dk1"/>
              </a:solidFill>
              <a:latin typeface="+mj-ea"/>
              <a:ea typeface="+mj-ea"/>
              <a:cs typeface="+mj-ea"/>
            </a:endParaRPr>
          </a:p>
          <a:p>
            <a:endParaRPr lang="zh-CN" altLang="en-US" sz="2400" b="1" dirty="0">
              <a:solidFill>
                <a:schemeClr val="dk1"/>
              </a:solidFill>
              <a:latin typeface="+mj-ea"/>
              <a:ea typeface="+mj-ea"/>
              <a:cs typeface="+mj-ea"/>
            </a:endParaRPr>
          </a:p>
          <a:p>
            <a:r>
              <a:rPr lang="en-US" altLang="zh-CN" b="1" dirty="0">
                <a:solidFill>
                  <a:schemeClr val="dk1"/>
                </a:solidFill>
                <a:latin typeface="+mj-ea"/>
                <a:ea typeface="+mj-ea"/>
                <a:cs typeface="+mj-ea"/>
              </a:rPr>
              <a:t>——</a:t>
            </a:r>
            <a:r>
              <a:rPr lang="zh-CN" altLang="en-US" b="1" dirty="0">
                <a:solidFill>
                  <a:schemeClr val="dk1"/>
                </a:solidFill>
                <a:latin typeface="+mj-ea"/>
                <a:ea typeface="+mj-ea"/>
                <a:cs typeface="+mj-ea"/>
              </a:rPr>
              <a:t>袁仲一 程学华 著《秦陵二号铜车马》，载于：陕西省秦俑考古队、秦始皇兵马俑博物馆 编 《秦陵二号铜车马》，《考古与文物丛刊》，第1号，1983年11月。</a:t>
            </a:r>
            <a:endParaRPr lang="zh-CN" altLang="en-US" b="1" dirty="0">
              <a:solidFill>
                <a:schemeClr val="dk1"/>
              </a:solidFill>
              <a:latin typeface="+mj-ea"/>
              <a:ea typeface="+mj-ea"/>
              <a:cs typeface="+mj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-635" y="1378585"/>
            <a:ext cx="12025630" cy="1267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5400" kern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pPr algn="ctr" eaLnBrk="1" hangingPunct="1"/>
            <a:r>
              <a:rPr lang="en-US" altLang="zh-CN" sz="3200" b="1">
                <a:solidFill>
                  <a:schemeClr val="l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sz="3200" b="1">
                <a:solidFill>
                  <a:srgbClr val="4B82F8"/>
                </a:solidFill>
                <a:latin typeface="+mj-ea"/>
                <a:ea typeface="+mj-ea"/>
                <a:cs typeface="+mj-ea"/>
                <a:sym typeface="+mn-ea"/>
              </a:rPr>
              <a:t>秦陵铜车马的轮毂与《老子》十一章的说法辐数一致</a:t>
            </a:r>
            <a:endParaRPr lang="en-US" altLang="zh-CN" sz="3200" b="1" dirty="0" smtClean="0">
              <a:solidFill>
                <a:srgbClr val="4B82F8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pic>
        <p:nvPicPr>
          <p:cNvPr id="8" name="图片 7" descr="轮辐动画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2890" y="2780030"/>
            <a:ext cx="5245735" cy="281305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10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10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12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127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12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UNIT_PLACING_PICTURE_USER_VIEWPORT" val="{&quot;height&quot;:5065,&quot;width&quot;:15802}"/>
  <p:tag name="KSO_WM_BEAUTIFY_FLAG" val=""/>
</p:tagLst>
</file>

<file path=ppt/tags/tag13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147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4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154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15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16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17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17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17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3.xml><?xml version="1.0" encoding="utf-8"?>
<p:tagLst xmlns:p="http://schemas.openxmlformats.org/presentationml/2006/main">
  <p:tag name="commondata" val="eyJoZGlkIjoiMDM0NTdlNWMyOTY0NTdhMTdhYzQxNjY1MGQxMmQwOWYifQ=="/>
  <p:tag name="KSO_WPP_MARK_KEY" val="e2ed689c-5f35-4e84-adc5-1e8f24ddda50"/>
  <p:tag name="COMMONDATA" val="eyJoZGlkIjoiMjcxYzk2YTY3NDdmYTAyZDY0NzFjYjE2ZjIyZDc1ODEifQ==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7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6915_1*b*1"/>
  <p:tag name="KSO_WM_TEMPLATE_CATEGORY" val="custom"/>
  <p:tag name="KSO_WM_TEMPLATE_INDEX" val="20206915"/>
  <p:tag name="KSO_WM_UNIT_LAYERLEVEL" val="1"/>
  <p:tag name="KSO_WM_TAG_VERSION" val="1.0"/>
  <p:tag name="KSO_WM_BEAUTIFY_FLAG" val=""/>
  <p:tag name="KSO_WM_UNIT_PRESET_TEXT" val="单击此处添加副标题"/>
  <p:tag name="KSO_WM_UNIT_TEXT_FILL_FORE_SCHEMECOLOR_INDEX_BRIGHTNESS" val="0.25"/>
  <p:tag name="KSO_WM_UNIT_TEXT_FILL_FORE_SCHEMECOLOR_INDEX" val="13"/>
  <p:tag name="KSO_WM_UNIT_TEXT_FILL_TYPE" val="1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TABLE_ENDDRAG_ORIGIN_RECT" val="569*177"/>
  <p:tag name="TABLE_ENDDRAG_RECT" val="41*331*569*177"/>
</p:tagLst>
</file>

<file path=ppt/tags/tag86.xml><?xml version="1.0" encoding="utf-8"?>
<p:tagLst xmlns:p="http://schemas.openxmlformats.org/presentationml/2006/main">
  <p:tag name="TABLE_ENDDRAG_ORIGIN_RECT" val="454*165"/>
  <p:tag name="TABLE_ENDDRAG_RECT" val="110*330*454*165"/>
</p:tagLst>
</file>

<file path=ppt/tags/tag8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9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heme/theme1.xml><?xml version="1.0" encoding="utf-8"?>
<a:theme xmlns:a="http://schemas.openxmlformats.org/drawingml/2006/main" name="1_WPS">
  <a:themeElements>
    <a:clrScheme name="4B82F8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B82F8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仿宋"/>
        <a:cs typeface=""/>
      </a:majorFont>
      <a:minorFont>
        <a:latin typeface="Arial"/>
        <a:ea typeface="仿宋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2505</Words>
  <Application>WPS 演示</Application>
  <PresentationFormat>宽屏</PresentationFormat>
  <Paragraphs>237</Paragraphs>
  <Slides>23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3" baseType="lpstr">
      <vt:lpstr>Arial</vt:lpstr>
      <vt:lpstr>宋体</vt:lpstr>
      <vt:lpstr>Wingdings</vt:lpstr>
      <vt:lpstr>仿宋</vt:lpstr>
      <vt:lpstr>Wingdings</vt:lpstr>
      <vt:lpstr>黑体</vt:lpstr>
      <vt:lpstr>微软雅黑</vt:lpstr>
      <vt:lpstr>Arial Unicode MS</vt:lpstr>
      <vt:lpstr>Calibri</vt:lpstr>
      <vt:lpstr>1_WPS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sssscy126com</cp:lastModifiedBy>
  <cp:revision>197</cp:revision>
  <dcterms:created xsi:type="dcterms:W3CDTF">2019-06-19T02:08:00Z</dcterms:created>
  <dcterms:modified xsi:type="dcterms:W3CDTF">2024-03-14T17:50:06Z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DD4FF3EC7E52468FA6AEF45968589936_13</vt:lpwstr>
  </property>
</Properties>
</file>