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6"/>
  </p:notesMasterIdLst>
  <p:handoutMasterIdLst>
    <p:handoutMasterId r:id="rId27"/>
  </p:handoutMasterIdLst>
  <p:sldIdLst>
    <p:sldId id="287" r:id="rId4"/>
    <p:sldId id="258" r:id="rId5"/>
    <p:sldId id="263" r:id="rId6"/>
    <p:sldId id="264" r:id="rId7"/>
    <p:sldId id="265" r:id="rId8"/>
    <p:sldId id="267" r:id="rId9"/>
    <p:sldId id="269" r:id="rId10"/>
    <p:sldId id="268" r:id="rId11"/>
    <p:sldId id="270" r:id="rId12"/>
    <p:sldId id="272" r:id="rId13"/>
    <p:sldId id="274" r:id="rId14"/>
    <p:sldId id="275" r:id="rId15"/>
    <p:sldId id="276" r:id="rId16"/>
    <p:sldId id="277" r:id="rId17"/>
    <p:sldId id="279" r:id="rId18"/>
    <p:sldId id="278" r:id="rId19"/>
    <p:sldId id="280" r:id="rId20"/>
    <p:sldId id="308" r:id="rId21"/>
    <p:sldId id="282" r:id="rId22"/>
    <p:sldId id="283" r:id="rId23"/>
    <p:sldId id="284" r:id="rId24"/>
    <p:sldId id="286" r:id="rId25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82F8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3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tags" Target="tags/tag259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>
            <p:custDataLst>
              <p:tags r:id="rId2"/>
            </p:custDataLst>
          </p:nvPr>
        </p:nvSpPr>
        <p:spPr>
          <a:xfrm>
            <a:off x="234950" y="1200785"/>
            <a:ext cx="11715750" cy="5453380"/>
          </a:xfrm>
          <a:prstGeom prst="roundRect">
            <a:avLst>
              <a:gd name="adj" fmla="val 3772"/>
            </a:avLst>
          </a:prstGeom>
          <a:gradFill>
            <a:gsLst>
              <a:gs pos="100000">
                <a:schemeClr val="bg1">
                  <a:alpha val="10000"/>
                </a:schemeClr>
              </a:gs>
              <a:gs pos="0">
                <a:schemeClr val="bg1">
                  <a:alpha val="30000"/>
                </a:schemeClr>
              </a:gs>
            </a:gsLst>
            <a:lin ang="27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20.xml"/><Relationship Id="rId18" Type="http://schemas.openxmlformats.org/officeDocument/2006/relationships/tags" Target="../tags/tag119.xml"/><Relationship Id="rId17" Type="http://schemas.openxmlformats.org/officeDocument/2006/relationships/tags" Target="../tags/tag118.xml"/><Relationship Id="rId16" Type="http://schemas.openxmlformats.org/officeDocument/2006/relationships/tags" Target="../tags/tag117.xml"/><Relationship Id="rId15" Type="http://schemas.openxmlformats.org/officeDocument/2006/relationships/tags" Target="../tags/tag116.xml"/><Relationship Id="rId14" Type="http://schemas.openxmlformats.org/officeDocument/2006/relationships/tags" Target="../tags/tag11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仿宋" panose="0201060906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仿宋" panose="0201060906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76.xml"/><Relationship Id="rId8" Type="http://schemas.openxmlformats.org/officeDocument/2006/relationships/tags" Target="../tags/tag175.xml"/><Relationship Id="rId7" Type="http://schemas.openxmlformats.org/officeDocument/2006/relationships/tags" Target="../tags/tag174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image" Target="../media/image10.png"/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9" Type="http://schemas.openxmlformats.org/officeDocument/2006/relationships/slideLayout" Target="../slideLayouts/slideLayout12.xml"/><Relationship Id="rId18" Type="http://schemas.openxmlformats.org/officeDocument/2006/relationships/tags" Target="../tags/tag179.xml"/><Relationship Id="rId17" Type="http://schemas.openxmlformats.org/officeDocument/2006/relationships/image" Target="../media/image16.png"/><Relationship Id="rId16" Type="http://schemas.openxmlformats.org/officeDocument/2006/relationships/image" Target="../media/image15.png"/><Relationship Id="rId15" Type="http://schemas.openxmlformats.org/officeDocument/2006/relationships/image" Target="../media/image14.png"/><Relationship Id="rId14" Type="http://schemas.openxmlformats.org/officeDocument/2006/relationships/tags" Target="../tags/tag178.xml"/><Relationship Id="rId13" Type="http://schemas.openxmlformats.org/officeDocument/2006/relationships/tags" Target="../tags/tag177.xml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GIF"/><Relationship Id="rId1" Type="http://schemas.openxmlformats.org/officeDocument/2006/relationships/tags" Target="../tags/tag16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187.xml"/><Relationship Id="rId7" Type="http://schemas.openxmlformats.org/officeDocument/2006/relationships/tags" Target="../tags/tag186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4" Type="http://schemas.openxmlformats.org/officeDocument/2006/relationships/tags" Target="../tags/tag183.xml"/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7" Type="http://schemas.openxmlformats.org/officeDocument/2006/relationships/slideLayout" Target="../slideLayouts/slideLayout12.xml"/><Relationship Id="rId16" Type="http://schemas.openxmlformats.org/officeDocument/2006/relationships/tags" Target="../tags/tag190.xml"/><Relationship Id="rId15" Type="http://schemas.openxmlformats.org/officeDocument/2006/relationships/image" Target="../media/image20.png"/><Relationship Id="rId14" Type="http://schemas.openxmlformats.org/officeDocument/2006/relationships/image" Target="../media/image12.png"/><Relationship Id="rId13" Type="http://schemas.openxmlformats.org/officeDocument/2006/relationships/image" Target="../media/image19.GIF"/><Relationship Id="rId12" Type="http://schemas.openxmlformats.org/officeDocument/2006/relationships/image" Target="../media/image18.png"/><Relationship Id="rId11" Type="http://schemas.openxmlformats.org/officeDocument/2006/relationships/tags" Target="../tags/tag189.xml"/><Relationship Id="rId10" Type="http://schemas.openxmlformats.org/officeDocument/2006/relationships/tags" Target="../tags/tag188.xml"/><Relationship Id="rId1" Type="http://schemas.openxmlformats.org/officeDocument/2006/relationships/tags" Target="../tags/tag18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tags" Target="../tags/tag199.xml"/><Relationship Id="rId7" Type="http://schemas.openxmlformats.org/officeDocument/2006/relationships/tags" Target="../tags/tag198.xml"/><Relationship Id="rId6" Type="http://schemas.openxmlformats.org/officeDocument/2006/relationships/tags" Target="../tags/tag197.xml"/><Relationship Id="rId5" Type="http://schemas.openxmlformats.org/officeDocument/2006/relationships/tags" Target="../tags/tag196.xml"/><Relationship Id="rId4" Type="http://schemas.openxmlformats.org/officeDocument/2006/relationships/tags" Target="../tags/tag195.xml"/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3" Type="http://schemas.openxmlformats.org/officeDocument/2006/relationships/slideLayout" Target="../slideLayouts/slideLayout12.xml"/><Relationship Id="rId12" Type="http://schemas.openxmlformats.org/officeDocument/2006/relationships/tags" Target="../tags/tag201.xml"/><Relationship Id="rId11" Type="http://schemas.openxmlformats.org/officeDocument/2006/relationships/image" Target="../media/image22.jpeg"/><Relationship Id="rId10" Type="http://schemas.openxmlformats.org/officeDocument/2006/relationships/tags" Target="../tags/tag200.xml"/><Relationship Id="rId1" Type="http://schemas.openxmlformats.org/officeDocument/2006/relationships/tags" Target="../tags/tag19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jpeg"/><Relationship Id="rId8" Type="http://schemas.openxmlformats.org/officeDocument/2006/relationships/tags" Target="../tags/tag209.xml"/><Relationship Id="rId7" Type="http://schemas.openxmlformats.org/officeDocument/2006/relationships/tags" Target="../tags/tag208.xml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1" Type="http://schemas.openxmlformats.org/officeDocument/2006/relationships/slideLayout" Target="../slideLayouts/slideLayout12.xml"/><Relationship Id="rId10" Type="http://schemas.openxmlformats.org/officeDocument/2006/relationships/tags" Target="../tags/tag210.xml"/><Relationship Id="rId1" Type="http://schemas.openxmlformats.org/officeDocument/2006/relationships/tags" Target="../tags/tag20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219.xml"/><Relationship Id="rId8" Type="http://schemas.openxmlformats.org/officeDocument/2006/relationships/image" Target="../media/image24.png"/><Relationship Id="rId7" Type="http://schemas.openxmlformats.org/officeDocument/2006/relationships/tags" Target="../tags/tag218.xml"/><Relationship Id="rId6" Type="http://schemas.openxmlformats.org/officeDocument/2006/relationships/tags" Target="../tags/tag217.xml"/><Relationship Id="rId5" Type="http://schemas.openxmlformats.org/officeDocument/2006/relationships/tags" Target="../tags/tag216.xml"/><Relationship Id="rId4" Type="http://schemas.openxmlformats.org/officeDocument/2006/relationships/tags" Target="../tags/tag215.xml"/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0" Type="http://schemas.openxmlformats.org/officeDocument/2006/relationships/slideLayout" Target="../slideLayouts/slideLayout12.xml"/><Relationship Id="rId1" Type="http://schemas.openxmlformats.org/officeDocument/2006/relationships/tags" Target="../tags/tag21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225.xml"/><Relationship Id="rId8" Type="http://schemas.openxmlformats.org/officeDocument/2006/relationships/tags" Target="../tags/tag224.xml"/><Relationship Id="rId7" Type="http://schemas.openxmlformats.org/officeDocument/2006/relationships/tags" Target="../tags/tag223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tags" Target="../tags/tag222.xml"/><Relationship Id="rId3" Type="http://schemas.openxmlformats.org/officeDocument/2006/relationships/image" Target="../media/image25.png"/><Relationship Id="rId2" Type="http://schemas.openxmlformats.org/officeDocument/2006/relationships/tags" Target="../tags/tag221.xml"/><Relationship Id="rId13" Type="http://schemas.openxmlformats.org/officeDocument/2006/relationships/slideLayout" Target="../slideLayouts/slideLayout12.xml"/><Relationship Id="rId12" Type="http://schemas.openxmlformats.org/officeDocument/2006/relationships/tags" Target="../tags/tag228.xml"/><Relationship Id="rId11" Type="http://schemas.openxmlformats.org/officeDocument/2006/relationships/tags" Target="../tags/tag227.xml"/><Relationship Id="rId10" Type="http://schemas.openxmlformats.org/officeDocument/2006/relationships/tags" Target="../tags/tag226.xml"/><Relationship Id="rId1" Type="http://schemas.openxmlformats.org/officeDocument/2006/relationships/tags" Target="../tags/tag220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236.xml"/><Relationship Id="rId8" Type="http://schemas.openxmlformats.org/officeDocument/2006/relationships/image" Target="../media/image28.png"/><Relationship Id="rId7" Type="http://schemas.openxmlformats.org/officeDocument/2006/relationships/tags" Target="../tags/tag235.xml"/><Relationship Id="rId6" Type="http://schemas.openxmlformats.org/officeDocument/2006/relationships/tags" Target="../tags/tag234.xml"/><Relationship Id="rId5" Type="http://schemas.openxmlformats.org/officeDocument/2006/relationships/tags" Target="../tags/tag233.xml"/><Relationship Id="rId4" Type="http://schemas.openxmlformats.org/officeDocument/2006/relationships/tags" Target="../tags/tag232.xml"/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237.xml"/><Relationship Id="rId10" Type="http://schemas.openxmlformats.org/officeDocument/2006/relationships/image" Target="../media/image29.jpeg"/><Relationship Id="rId1" Type="http://schemas.openxmlformats.org/officeDocument/2006/relationships/tags" Target="../tags/tag229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242.xml"/><Relationship Id="rId5" Type="http://schemas.openxmlformats.org/officeDocument/2006/relationships/tags" Target="../tags/tag241.xml"/><Relationship Id="rId4" Type="http://schemas.openxmlformats.org/officeDocument/2006/relationships/image" Target="../media/image30.png"/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" Type="http://schemas.openxmlformats.org/officeDocument/2006/relationships/tags" Target="../tags/tag23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133.xml"/><Relationship Id="rId6" Type="http://schemas.openxmlformats.org/officeDocument/2006/relationships/image" Target="../media/image2.jpeg"/><Relationship Id="rId5" Type="http://schemas.openxmlformats.org/officeDocument/2006/relationships/tags" Target="../tags/tag132.xml"/><Relationship Id="rId4" Type="http://schemas.openxmlformats.org/officeDocument/2006/relationships/image" Target="../media/image1.jpeg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46.xml"/><Relationship Id="rId4" Type="http://schemas.openxmlformats.org/officeDocument/2006/relationships/image" Target="../media/image31.png"/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tags" Target="../tags/tag243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50.xml"/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" Type="http://schemas.openxmlformats.org/officeDocument/2006/relationships/tags" Target="../tags/tag247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258.xml"/><Relationship Id="rId8" Type="http://schemas.openxmlformats.org/officeDocument/2006/relationships/image" Target="../media/image32.png"/><Relationship Id="rId7" Type="http://schemas.openxmlformats.org/officeDocument/2006/relationships/tags" Target="../tags/tag257.xml"/><Relationship Id="rId6" Type="http://schemas.openxmlformats.org/officeDocument/2006/relationships/tags" Target="../tags/tag256.xml"/><Relationship Id="rId5" Type="http://schemas.openxmlformats.org/officeDocument/2006/relationships/tags" Target="../tags/tag255.xml"/><Relationship Id="rId4" Type="http://schemas.openxmlformats.org/officeDocument/2006/relationships/tags" Target="../tags/tag254.xml"/><Relationship Id="rId3" Type="http://schemas.openxmlformats.org/officeDocument/2006/relationships/tags" Target="../tags/tag253.xml"/><Relationship Id="rId2" Type="http://schemas.openxmlformats.org/officeDocument/2006/relationships/tags" Target="../tags/tag252.xml"/><Relationship Id="rId10" Type="http://schemas.openxmlformats.org/officeDocument/2006/relationships/slideLayout" Target="../slideLayouts/slideLayout18.xml"/><Relationship Id="rId1" Type="http://schemas.openxmlformats.org/officeDocument/2006/relationships/tags" Target="../tags/tag25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46.xml"/><Relationship Id="rId8" Type="http://schemas.openxmlformats.org/officeDocument/2006/relationships/image" Target="../media/image4.jpeg"/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0" Type="http://schemas.openxmlformats.org/officeDocument/2006/relationships/slideLayout" Target="../slideLayouts/slideLayout12.xml"/><Relationship Id="rId1" Type="http://schemas.openxmlformats.org/officeDocument/2006/relationships/tags" Target="../tags/tag13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image" Target="../media/image5.jpeg"/><Relationship Id="rId7" Type="http://schemas.openxmlformats.org/officeDocument/2006/relationships/tags" Target="../tags/tag153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0" Type="http://schemas.openxmlformats.org/officeDocument/2006/relationships/slideLayout" Target="../slideLayouts/slideLayout12.xml"/><Relationship Id="rId1" Type="http://schemas.openxmlformats.org/officeDocument/2006/relationships/tags" Target="../tags/tag1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161.xml"/><Relationship Id="rId6" Type="http://schemas.openxmlformats.org/officeDocument/2006/relationships/image" Target="../media/image6.png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GIF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1" Type="http://schemas.openxmlformats.org/officeDocument/2006/relationships/slideLayout" Target="../slideLayouts/slideLayout12.xml"/><Relationship Id="rId10" Type="http://schemas.openxmlformats.org/officeDocument/2006/relationships/tags" Target="../tags/tag168.xml"/><Relationship Id="rId1" Type="http://schemas.openxmlformats.org/officeDocument/2006/relationships/tags" Target="../tags/tag1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>
            <p:custDataLst>
              <p:tags r:id="rId1"/>
            </p:custDataLst>
          </p:nvPr>
        </p:nvSpPr>
        <p:spPr>
          <a:xfrm>
            <a:off x="8803640" y="-1893570"/>
            <a:ext cx="4130675" cy="4130675"/>
          </a:xfrm>
          <a:prstGeom prst="ellipse">
            <a:avLst/>
          </a:prstGeom>
          <a:gradFill>
            <a:gsLst>
              <a:gs pos="100000">
                <a:srgbClr val="EAEEF4">
                  <a:alpha val="0"/>
                </a:srgbClr>
              </a:gs>
              <a:gs pos="78000">
                <a:srgbClr val="AFCEFA">
                  <a:alpha val="0"/>
                </a:srgbClr>
              </a:gs>
              <a:gs pos="0">
                <a:srgbClr val="4B82F8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2"/>
            </p:custDataLst>
          </p:nvPr>
        </p:nvSpPr>
        <p:spPr>
          <a:xfrm>
            <a:off x="8803640" y="2018665"/>
            <a:ext cx="1704340" cy="170434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36600" dist="952500" dir="2700000" sx="67000" sy="6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>
            <p:custDataLst>
              <p:tags r:id="rId3"/>
            </p:custDataLst>
          </p:nvPr>
        </p:nvSpPr>
        <p:spPr>
          <a:xfrm>
            <a:off x="4399280" y="-1949450"/>
            <a:ext cx="5787390" cy="5787390"/>
          </a:xfrm>
          <a:prstGeom prst="ellipse">
            <a:avLst/>
          </a:prstGeom>
          <a:gradFill>
            <a:gsLst>
              <a:gs pos="88000">
                <a:srgbClr val="EAEEF4"/>
              </a:gs>
              <a:gs pos="58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9116060" y="2810510"/>
            <a:ext cx="4584700" cy="4584700"/>
          </a:xfrm>
          <a:prstGeom prst="ellipse">
            <a:avLst/>
          </a:prstGeom>
          <a:gradFill>
            <a:gsLst>
              <a:gs pos="100000">
                <a:srgbClr val="EAEEF4"/>
              </a:gs>
              <a:gs pos="53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653540" y="1205230"/>
            <a:ext cx="9862820" cy="1849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莱布尼茨的单子论与微积分</a:t>
            </a:r>
            <a:endParaRPr lang="zh-CN" sz="6000" b="1" dirty="0">
              <a:solidFill>
                <a:srgbClr val="4B86FC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53540" y="2794635"/>
            <a:ext cx="26466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8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哲学导论</a:t>
            </a:r>
            <a:endParaRPr lang="zh-CN" sz="4800" b="1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3" name="椭圆 12"/>
          <p:cNvSpPr/>
          <p:nvPr>
            <p:custDataLst>
              <p:tags r:id="rId5"/>
            </p:custDataLst>
          </p:nvPr>
        </p:nvSpPr>
        <p:spPr>
          <a:xfrm>
            <a:off x="1553845" y="6034405"/>
            <a:ext cx="3002280" cy="3002280"/>
          </a:xfrm>
          <a:prstGeom prst="ellipse">
            <a:avLst/>
          </a:prstGeom>
          <a:gradFill>
            <a:gsLst>
              <a:gs pos="88000">
                <a:srgbClr val="EAEEF4"/>
              </a:gs>
              <a:gs pos="58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1788160" y="4806315"/>
            <a:ext cx="6724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200" dirty="0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</a:rPr>
              <a:t>授课对象：</a:t>
            </a:r>
            <a:r>
              <a:rPr lang="zh-CN" altLang="en-US" sz="2400" b="1" spc="200" dirty="0">
                <a:uFillTx/>
                <a:latin typeface="仿宋" panose="02010609060101010101" charset="-122"/>
                <a:ea typeface="仿宋" panose="02010609060101010101" charset="-122"/>
                <a:sym typeface="+mn-ea"/>
              </a:rPr>
              <a:t>社会学一年级必修、全校选修</a:t>
            </a:r>
            <a:endParaRPr lang="zh-CN" altLang="en-US" sz="2400" b="1" spc="200" dirty="0">
              <a:uFillTx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endParaRPr lang="zh-CN" altLang="en-US" sz="2400" b="1" spc="200" dirty="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r>
              <a:rPr lang="zh-CN" altLang="en-US" sz="2400" b="1" spc="200" dirty="0">
                <a:uFillTx/>
                <a:latin typeface="仿宋" panose="02010609060101010101" charset="-122"/>
                <a:ea typeface="仿宋" panose="02010609060101010101" charset="-122"/>
                <a:sym typeface="+mn-ea"/>
              </a:rPr>
              <a:t>课程设计序号：</a:t>
            </a:r>
            <a:r>
              <a:rPr lang="en-US" altLang="zh-CN" sz="2400" b="1" spc="200" dirty="0">
                <a:uFillTx/>
                <a:latin typeface="仿宋" panose="02010609060101010101" charset="-122"/>
                <a:ea typeface="仿宋" panose="02010609060101010101" charset="-122"/>
                <a:sym typeface="+mn-ea"/>
              </a:rPr>
              <a:t>04</a:t>
            </a:r>
            <a:endParaRPr lang="zh-CN" altLang="en-US" sz="2400" b="1" spc="200" dirty="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en-US" sz="2400" b="1" spc="200" dirty="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922780" y="4165600"/>
            <a:ext cx="1738630" cy="0"/>
          </a:xfrm>
          <a:prstGeom prst="line">
            <a:avLst/>
          </a:prstGeom>
          <a:ln w="25400">
            <a:solidFill>
              <a:srgbClr val="4B82F8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椭圆 20"/>
          <p:cNvSpPr/>
          <p:nvPr>
            <p:custDataLst>
              <p:tags r:id="rId7"/>
            </p:custDataLst>
          </p:nvPr>
        </p:nvSpPr>
        <p:spPr>
          <a:xfrm>
            <a:off x="-1259205" y="2237105"/>
            <a:ext cx="2382520" cy="23825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36600" dist="1155700" dir="2700000" sx="67000" sy="6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8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53720" y="1492250"/>
            <a:ext cx="11085195" cy="78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eaLnBrk="1" hangingPunct="1"/>
            <a:r>
              <a:rPr sz="3200" b="1" dirty="0">
                <a:solidFill>
                  <a:srgbClr val="4B82F8"/>
                </a:solidFill>
                <a:effectLst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莱布尼茨的思路：矩形面积是关键</a:t>
            </a:r>
            <a:endParaRPr sz="3200" b="1" dirty="0">
              <a:solidFill>
                <a:srgbClr val="4B82F8"/>
              </a:solidFill>
              <a:effectLst/>
              <a:latin typeface="仿宋" panose="02010609060101010101" charset="-122"/>
              <a:ea typeface="仿宋" panose="02010609060101010101" charset="-122"/>
              <a:cs typeface="黑体" panose="02010609060101010101" charset="-122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53816" y="2175774"/>
                <a:ext cx="7952084" cy="1322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200000"/>
                  </a:lnSpc>
                  <a:spcBef>
                    <a:spcPct val="50000"/>
                  </a:spcBef>
                </a:pPr>
                <a:r>
                  <a:rPr kumimoji="1" lang="en-US" altLang="zh-CN" sz="2000" b="1" dirty="0">
                    <a:solidFill>
                      <a:srgbClr val="4B82F8"/>
                    </a:solidFill>
                    <a:latin typeface="Times New Roman" panose="02020603050405020304" charset="0"/>
                    <a:ea typeface="宋体" panose="02010600030101010101" pitchFamily="2" charset="-122"/>
                    <a:sym typeface="+mn-ea"/>
                  </a:rPr>
                  <a:t>① </a:t>
                </a:r>
                <a:r>
                  <a:rPr kumimoji="1" lang="zh-CN" altLang="en-US" sz="2000" b="1" dirty="0">
                    <a:solidFill>
                      <a:srgbClr val="4B82F8"/>
                    </a:solidFill>
                    <a:latin typeface="Times New Roman" panose="02020603050405020304" charset="0"/>
                  </a:rPr>
                  <a:t>近似：</a:t>
                </a:r>
                <a:r>
                  <a:rPr kumimoji="1" lang="zh-CN" altLang="en-US" sz="2000" b="1" dirty="0">
                    <a:solidFill>
                      <a:srgbClr val="FF0000"/>
                    </a:solidFill>
                    <a:latin typeface="Times New Roman" panose="02020603050405020304" charset="0"/>
                  </a:rPr>
                  <a:t>任取</a:t>
                </a:r>
                <a14:m>
                  <m:oMath xmlns:m="http://schemas.openxmlformats.org/officeDocument/2006/math">
                    <m:r>
                      <a:rPr kumimoji="1" lang="zh-CN" altLang="en-US" sz="2000" b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b>
                        <m:r>
                          <a:rPr kumimoji="1"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kumimoji="1" lang="en-US" altLang="zh-CN" sz="20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zh-CN" sz="20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kumimoji="1" lang="en-US" altLang="zh-CN" sz="2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kumimoji="1" lang="en-US" altLang="zh-CN" sz="2000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zh-CN" sz="20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zh-CN" altLang="en-US" sz="2000" b="1" dirty="0">
                    <a:latin typeface="Times New Roman" panose="02020603050405020304" charset="0"/>
                  </a:rPr>
                  <a:t>，第</a:t>
                </a:r>
                <a14:m>
                  <m:oMath xmlns:m="http://schemas.openxmlformats.org/officeDocument/2006/math">
                    <m:r>
                      <a:rPr kumimoji="1" lang="zh-CN" altLang="en-US" sz="2000" b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kumimoji="1" lang="zh-CN" altLang="en-US" sz="2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zh-CN" altLang="en-US" sz="2000" b="1" dirty="0">
                    <a:latin typeface="Times New Roman" panose="02020603050405020304" charset="0"/>
                  </a:rPr>
                  <a:t>个矩形面积：</a:t>
                </a:r>
                <a:endParaRPr kumimoji="1" lang="en-US" altLang="zh-CN" sz="2000" b="1" dirty="0">
                  <a:latin typeface="Times New Roman" panose="02020603050405020304" charset="0"/>
                </a:endParaRPr>
              </a:p>
              <a:p>
                <a:pPr algn="l">
                  <a:lnSpc>
                    <a:spcPct val="200000"/>
                  </a:lnSpc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kumimoji="1" lang="en-US" altLang="zh-CN" sz="20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kumimoji="1"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kumimoji="1"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𝝃</m:t>
                              </m:r>
                            </m:e>
                            <m:sub>
                              <m:r>
                                <a:rPr kumimoji="1" lang="en-US" altLang="zh-CN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2000" b="1" i="1">
                          <a:latin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kumimoji="1"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zh-CN" sz="20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kumimoji="1" lang="en-US" altLang="zh-CN" sz="2000" b="1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553816" y="2175774"/>
                <a:ext cx="7952084" cy="1322070"/>
              </a:xfrm>
              <a:prstGeom prst="rect">
                <a:avLst/>
              </a:prstGeom>
              <a:blipFill rotWithShape="1">
                <a:blip r:embed="rId4"/>
                <a:stretch>
                  <a:fillRect l="-1" t="-20" r="1" b="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同侧圆角矩形 4"/>
          <p:cNvSpPr/>
          <p:nvPr>
            <p:custDataLst>
              <p:tags r:id="rId5"/>
            </p:custDataLst>
          </p:nvPr>
        </p:nvSpPr>
        <p:spPr>
          <a:xfrm>
            <a:off x="3209290" y="133350"/>
            <a:ext cx="2974975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2、以定积分计算来理解单子论的矛盾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8" name="同侧圆角矩形 7"/>
          <p:cNvSpPr/>
          <p:nvPr>
            <p:custDataLst>
              <p:tags r:id="rId6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3、单子即dx的客观化与精神实体化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9" name="同侧圆角矩形 8"/>
          <p:cNvSpPr/>
          <p:nvPr>
            <p:custDataLst>
              <p:tags r:id="rId7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4、数学的哲学基础是物质还是精神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3" name="同侧圆角矩形 12"/>
          <p:cNvSpPr/>
          <p:nvPr>
            <p:custDataLst>
              <p:tags r:id="rId8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1、单子论的矛盾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9"/>
            </p:custDataLst>
          </p:nvPr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3541" y="3762375"/>
            <a:ext cx="4514153" cy="28813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/>
              <p:cNvSpPr/>
              <p:nvPr/>
            </p:nvSpPr>
            <p:spPr>
              <a:xfrm>
                <a:off x="8505560" y="4195392"/>
                <a:ext cx="62491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5560" y="4195392"/>
                <a:ext cx="624915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59" t="-158" r="71" b="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矩形 14"/>
              <p:cNvSpPr/>
              <p:nvPr/>
            </p:nvSpPr>
            <p:spPr>
              <a:xfrm>
                <a:off x="8420324" y="5978436"/>
                <a:ext cx="6249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324" y="5978436"/>
                <a:ext cx="624915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36" t="-148" r="48" b="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553571" y="3497655"/>
                <a:ext cx="6522720" cy="133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zh-CN" sz="2000" b="1" dirty="0">
                        <a:solidFill>
                          <a:srgbClr val="4B82F8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</a:rPr>
                      <m:t>②</m:t>
                    </m:r>
                  </m:oMath>
                </a14:m>
                <a:r>
                  <a:rPr kumimoji="1" lang="zh-CN" altLang="en-US" sz="2000" b="1" dirty="0">
                    <a:solidFill>
                      <a:srgbClr val="4B82F8"/>
                    </a:solidFill>
                    <a:latin typeface="仿宋" panose="02010609060101010101" charset="-122"/>
                    <a:ea typeface="仿宋" panose="02010609060101010101" charset="-122"/>
                    <a:cs typeface="仿宋" panose="02010609060101010101" charset="-122"/>
                  </a:rPr>
                  <a:t> 求和：</a:t>
                </a:r>
                <a:r>
                  <a:rPr kumimoji="1" lang="zh-CN" altLang="en-US" sz="2000" b="1" dirty="0">
                    <a:latin typeface="仿宋" panose="02010609060101010101" charset="-122"/>
                    <a:ea typeface="仿宋" panose="02010609060101010101" charset="-122"/>
                    <a:cs typeface="仿宋" panose="02010609060101010101" charset="-122"/>
                  </a:rPr>
                  <a:t>全部面积：</a:t>
                </a:r>
                <a:endParaRPr kumimoji="1" lang="en-US" altLang="zh-CN" sz="2000" b="1" dirty="0"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endParaRP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1" smtClean="0">
                          <a:latin typeface="Cambria Math" panose="02040503050406030204" pitchFamily="18" charset="0"/>
                          <a:ea typeface="Songti SC" panose="02010600040101010101" pitchFamily="2" charset="-122"/>
                        </a:rPr>
                        <m:t>𝑺</m:t>
                      </m:r>
                      <m:r>
                        <a:rPr kumimoji="1" lang="en-US" altLang="zh-CN" sz="2000" b="1" i="1" smtClean="0">
                          <a:latin typeface="Cambria Math" panose="02040503050406030204" pitchFamily="18" charset="0"/>
                          <a:ea typeface="Songti SC" panose="02010600040101010101" pitchFamily="2" charset="-12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zh-CN" sz="2000" b="1" i="1">
                              <a:latin typeface="Cambria Math" panose="02040503050406030204" pitchFamily="18" charset="0"/>
                              <a:ea typeface="Songti SC" panose="02010600040101010101" pitchFamily="2" charset="-122"/>
                            </a:rPr>
                          </m:ctrlPr>
                        </m:naryPr>
                        <m:sub>
                          <m:r>
                            <a:rPr kumimoji="1" lang="en-US" altLang="zh-CN" sz="2000" b="1" i="1" smtClean="0">
                              <a:latin typeface="Cambria Math" panose="02040503050406030204" pitchFamily="18" charset="0"/>
                              <a:ea typeface="Songti SC" panose="02010600040101010101" pitchFamily="2" charset="-122"/>
                            </a:rPr>
                            <m:t>𝒌</m:t>
                          </m:r>
                          <m:r>
                            <a:rPr kumimoji="1" lang="en-US" altLang="zh-CN" sz="2000" b="1" i="1">
                              <a:latin typeface="Cambria Math" panose="02040503050406030204" pitchFamily="18" charset="0"/>
                              <a:ea typeface="Songti SC" panose="02010600040101010101" pitchFamily="2" charset="-122"/>
                            </a:rPr>
                            <m:t>=</m:t>
                          </m:r>
                          <m:r>
                            <a:rPr kumimoji="1" lang="en-US" altLang="zh-CN" sz="2000" b="1" i="1">
                              <a:latin typeface="Cambria Math" panose="02040503050406030204" pitchFamily="18" charset="0"/>
                              <a:ea typeface="Songti SC" panose="02010600040101010101" pitchFamily="2" charset="-122"/>
                            </a:rPr>
                            <m:t>𝟏</m:t>
                          </m:r>
                        </m:sub>
                        <m:sup>
                          <m:r>
                            <a:rPr kumimoji="1" lang="en-US" altLang="zh-CN" sz="2000" b="1" i="1">
                              <a:latin typeface="Cambria Math" panose="02040503050406030204" pitchFamily="18" charset="0"/>
                              <a:ea typeface="Songti SC" panose="02010600040101010101" pitchFamily="2" charset="-122"/>
                            </a:rPr>
                            <m:t>𝒏</m:t>
                          </m:r>
                        </m:sup>
                        <m:e>
                          <m:r>
                            <a:rPr kumimoji="1" lang="en-US" altLang="zh-CN" sz="2000" b="1" i="1">
                              <a:latin typeface="Cambria Math" panose="02040503050406030204" pitchFamily="18" charset="0"/>
                              <a:ea typeface="Songti SC" panose="02010600040101010101" pitchFamily="2" charset="-122"/>
                            </a:rPr>
                            <m:t>𝒇</m:t>
                          </m:r>
                          <m:d>
                            <m:dPr>
                              <m:ctrlPr>
                                <a:rPr kumimoji="1" lang="en-US" altLang="zh-CN" sz="2000" b="1" i="1">
                                  <a:latin typeface="Cambria Math" panose="02040503050406030204" pitchFamily="18" charset="0"/>
                                  <a:ea typeface="Songti SC" panose="02010600040101010101" pitchFamily="2" charset="-12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Songti SC" panose="02010600040101010101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Songti SC" panose="02010600040101010101" pitchFamily="2" charset="-122"/>
                                    </a:rPr>
                                    <m:t>𝝃</m:t>
                                  </m:r>
                                </m:e>
                                <m:sub>
                                  <m:r>
                                    <a:rPr kumimoji="1" lang="en-US" altLang="zh-CN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Songti SC" panose="02010600040101010101" pitchFamily="2" charset="-122"/>
                                    </a:rPr>
                                    <m:t>𝒌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zh-CN" sz="2000" b="1" i="1">
                              <a:latin typeface="Cambria Math" panose="02040503050406030204" pitchFamily="18" charset="0"/>
                              <a:ea typeface="Songti SC" panose="02010600040101010101" pitchFamily="2" charset="-122"/>
                            </a:rPr>
                            <m:t>𝚫</m:t>
                          </m:r>
                          <m:sSub>
                            <m:sSubPr>
                              <m:ctrlPr>
                                <a:rPr kumimoji="1" lang="en-US" altLang="zh-CN" sz="2000" b="1" i="1">
                                  <a:latin typeface="Cambria Math" panose="02040503050406030204" pitchFamily="18" charset="0"/>
                                  <a:ea typeface="Songti SC" panose="02010600040101010101" pitchFamily="2" charset="-122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1" i="1">
                                  <a:latin typeface="Cambria Math" panose="02040503050406030204" pitchFamily="18" charset="0"/>
                                  <a:ea typeface="Songti SC" panose="02010600040101010101" pitchFamily="2" charset="-122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1" lang="en-US" altLang="zh-CN" sz="2000" b="1" i="1" smtClean="0">
                                  <a:latin typeface="Cambria Math" panose="02040503050406030204" pitchFamily="18" charset="0"/>
                                  <a:ea typeface="Songti SC" panose="02010600040101010101" pitchFamily="2" charset="-122"/>
                                </a:rPr>
                                <m:t>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en-US" altLang="zh-CN" sz="2000" b="1" i="1" dirty="0">
                  <a:latin typeface="Cambria Math" panose="02040503050406030204" pitchFamily="18" charset="0"/>
                  <a:ea typeface="Songti SC" panose="02010600040101010101" pitchFamily="2" charset="-122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553571" y="3497655"/>
                <a:ext cx="6522720" cy="1336675"/>
              </a:xfrm>
              <a:prstGeom prst="rect">
                <a:avLst/>
              </a:prstGeom>
              <a:blipFill rotWithShape="1">
                <a:blip r:embed="rId15"/>
                <a:stretch>
                  <a:fillRect l="-7" t="-6" r="7"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-885825" y="5083175"/>
                <a:ext cx="6010910" cy="91666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zh-CN" sz="2000" b="1" dirty="0">
                        <a:solidFill>
                          <a:srgbClr val="4B82F8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</a:rPr>
                      <m:t>③</m:t>
                    </m:r>
                  </m:oMath>
                </a14:m>
                <a:r>
                  <a:rPr kumimoji="1" lang="en-US" altLang="zh-CN" sz="2000" b="1" dirty="0">
                    <a:solidFill>
                      <a:srgbClr val="4B82F8"/>
                    </a:solidFill>
                    <a:latin typeface="仿宋" panose="02010609060101010101" charset="-122"/>
                    <a:ea typeface="仿宋" panose="02010609060101010101" charset="-122"/>
                    <a:cs typeface="仿宋" panose="02010609060101010101" charset="-122"/>
                    <a:sym typeface="+mn-ea"/>
                  </a:rPr>
                  <a:t> </a:t>
                </a:r>
                <a:r>
                  <a:rPr kumimoji="1" lang="zh-CN" altLang="en-US" sz="2000" b="1" dirty="0">
                    <a:solidFill>
                      <a:srgbClr val="4B82F8"/>
                    </a:solidFill>
                    <a:latin typeface="仿宋" panose="02010609060101010101" charset="-122"/>
                    <a:ea typeface="仿宋" panose="02010609060101010101" charset="-122"/>
                    <a:cs typeface="仿宋" panose="02010609060101010101" charset="-122"/>
                    <a:sym typeface="+mn-ea"/>
                  </a:rPr>
                  <a:t>极限：</a:t>
                </a:r>
                <a:r>
                  <a:rPr kumimoji="1" lang="zh-CN" altLang="en-US" sz="2000" b="1" dirty="0">
                    <a:latin typeface="仿宋" panose="02010609060101010101" charset="-122"/>
                    <a:ea typeface="仿宋" panose="02010609060101010101" charset="-122"/>
                    <a:cs typeface="仿宋" panose="02010609060101010101" charset="-122"/>
                    <a:sym typeface="+mn-ea"/>
                  </a:rPr>
                  <a:t>分割</a:t>
                </a:r>
                <a:r>
                  <a:rPr kumimoji="1" lang="zh-CN" altLang="en-US" sz="2000" b="1" dirty="0">
                    <a:solidFill>
                      <a:srgbClr val="FF0000"/>
                    </a:solidFill>
                    <a:latin typeface="仿宋" panose="02010609060101010101" charset="-122"/>
                    <a:ea typeface="仿宋" panose="02010609060101010101" charset="-122"/>
                    <a:cs typeface="仿宋" panose="02010609060101010101" charset="-122"/>
                    <a:sym typeface="+mn-ea"/>
                  </a:rPr>
                  <a:t>无限加密</a:t>
                </a:r>
                <a:r>
                  <a:rPr kumimoji="1" lang="zh-CN" altLang="en-US" sz="2000" b="1" dirty="0">
                    <a:latin typeface="仿宋" panose="02010609060101010101" charset="-122"/>
                    <a:ea typeface="仿宋" panose="02010609060101010101" charset="-122"/>
                    <a:cs typeface="仿宋" panose="02010609060101010101" charset="-122"/>
                    <a:sym typeface="+mn-ea"/>
                  </a:rPr>
                  <a:t>：</a:t>
                </a:r>
                <a:endParaRPr kumimoji="1" lang="en-US" altLang="zh-CN" sz="2000" b="1" dirty="0"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endParaRPr>
              </a:p>
              <a:p>
                <a:pPr algn="l">
                  <a:lnSpc>
                    <a:spcPct val="200000"/>
                  </a:lnSpc>
                </a:pPr>
                <a:r>
                  <a:rPr kumimoji="1" lang="zh-CN" altLang="en-US" sz="20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  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         </a:t>
                </a:r>
                <a14:m>
                  <m:oMath xmlns:m="http://schemas.openxmlformats.org/officeDocument/2006/math">
                    <m:r>
                      <a:rPr kumimoji="1" lang="zh-CN" altLang="en-US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ongti SC" panose="02010600040101010101" pitchFamily="2" charset="-122"/>
                      </a:rPr>
                      <m:t> </m:t>
                    </m:r>
                    <m:r>
                      <a:rPr kumimoji="1" lang="en-US" altLang="zh-CN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ongti SC" panose="02010600040101010101" pitchFamily="2" charset="-122"/>
                      </a:rPr>
                      <m:t>𝝀</m:t>
                    </m:r>
                    <m:r>
                      <a:rPr kumimoji="1" lang="en-US" altLang="zh-CN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ongti SC" panose="02010600040101010101" pitchFamily="2" charset="-122"/>
                      </a:rPr>
                      <m:t>=</m:t>
                    </m:r>
                    <m:func>
                      <m:funcPr>
                        <m:ctrlPr>
                          <a:rPr kumimoji="1" lang="zh-CN" alt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ngti SC" panose="02010600040101010101" pitchFamily="2" charset="-122"/>
                          </a:rPr>
                        </m:ctrlPr>
                      </m:funcPr>
                      <m:fName>
                        <m:r>
                          <a:rPr kumimoji="1"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ngti SC" panose="02010600040101010101" pitchFamily="2" charset="-122"/>
                          </a:rPr>
                          <m:t>𝒎𝒂𝒙</m:t>
                        </m:r>
                        <m:r>
                          <a:rPr kumimoji="1" lang="zh-CN" altLang="en-US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ngti SC" panose="02010600040101010101" pitchFamily="2" charset="-122"/>
                          </a:rPr>
                          <m:t> </m:t>
                        </m:r>
                      </m:fName>
                      <m:e>
                        <m:r>
                          <a:rPr kumimoji="1"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ngti SC" panose="02010600040101010101" pitchFamily="2" charset="-122"/>
                          </a:rPr>
                          <m:t>{</m:t>
                        </m:r>
                        <m:r>
                          <a:rPr kumimoji="1" lang="zh-CN" altLang="en-US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ngti SC" panose="02010600040101010101" pitchFamily="2" charset="-122"/>
                          </a:rPr>
                          <m:t> </m:t>
                        </m:r>
                        <m:r>
                          <a:rPr kumimoji="1"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ngti SC" panose="02010600040101010101" pitchFamily="2" charset="-122"/>
                          </a:rPr>
                          <m:t>𝜟</m:t>
                        </m:r>
                        <m:sSub>
                          <m:sSubPr>
                            <m:ctrlPr>
                              <a:rPr kumimoji="1"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ongti SC" panose="02010600040101010101" pitchFamily="2" charset="-122"/>
                              </a:rPr>
                            </m:ctrlPr>
                          </m:sSubPr>
                          <m:e>
                            <m:r>
                              <a:rPr kumimoji="1"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ongti SC" panose="02010600040101010101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ongti SC" panose="02010600040101010101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kumimoji="1"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ngti SC" panose="02010600040101010101" pitchFamily="2" charset="-122"/>
                          </a:rPr>
                          <m:t>,</m:t>
                        </m:r>
                        <m:r>
                          <a:rPr kumimoji="1" lang="zh-CN" altLang="en-US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ngti SC" panose="02010600040101010101" pitchFamily="2" charset="-122"/>
                          </a:rPr>
                          <m:t> </m:t>
                        </m:r>
                        <m:r>
                          <a:rPr kumimoji="1"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ngti SC" panose="02010600040101010101" pitchFamily="2" charset="-122"/>
                          </a:rPr>
                          <m:t>𝜟</m:t>
                        </m:r>
                        <m:sSub>
                          <m:sSubPr>
                            <m:ctrlPr>
                              <a:rPr kumimoji="1"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ongti SC" panose="02010600040101010101" pitchFamily="2" charset="-122"/>
                              </a:rPr>
                            </m:ctrlPr>
                          </m:sSubPr>
                          <m:e>
                            <m:r>
                              <a:rPr kumimoji="1"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ongti SC" panose="02010600040101010101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ongti SC" panose="02010600040101010101" pitchFamily="2" charset="-122"/>
                              </a:rPr>
                              <m:t>𝟐</m:t>
                            </m:r>
                          </m:sub>
                        </m:sSub>
                        <m:r>
                          <a:rPr kumimoji="1"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ngti SC" panose="02010600040101010101" pitchFamily="2" charset="-122"/>
                          </a:rPr>
                          <m:t>,⋯,</m:t>
                        </m:r>
                        <m:r>
                          <a:rPr kumimoji="1"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ngti SC" panose="02010600040101010101" pitchFamily="2" charset="-122"/>
                          </a:rPr>
                          <m:t>𝜟</m:t>
                        </m:r>
                        <m:sSub>
                          <m:sSubPr>
                            <m:ctrlPr>
                              <a:rPr kumimoji="1"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ongti SC" panose="02010600040101010101" pitchFamily="2" charset="-122"/>
                              </a:rPr>
                            </m:ctrlPr>
                          </m:sSubPr>
                          <m:e>
                            <m:r>
                              <a:rPr kumimoji="1"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ongti SC" panose="02010600040101010101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ongti SC" panose="02010600040101010101" pitchFamily="2" charset="-122"/>
                              </a:rPr>
                              <m:t>𝒏</m:t>
                            </m:r>
                          </m:sub>
                        </m:sSub>
                        <m:r>
                          <a:rPr kumimoji="1" lang="zh-CN" alt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ngti SC" panose="02010600040101010101" pitchFamily="2" charset="-122"/>
                          </a:rPr>
                          <m:t> </m:t>
                        </m:r>
                        <m:r>
                          <a:rPr kumimoji="1"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ngti SC" panose="02010600040101010101" pitchFamily="2" charset="-122"/>
                          </a:rPr>
                          <m:t>}</m:t>
                        </m:r>
                      </m:e>
                    </m:func>
                    <m:r>
                      <a:rPr kumimoji="1" lang="en-US" altLang="zh-CN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ongti SC" panose="02010600040101010101" pitchFamily="2" charset="-122"/>
                      </a:rPr>
                      <m:t>→</m:t>
                    </m:r>
                    <m:r>
                      <a:rPr kumimoji="1" lang="en-US" altLang="zh-CN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ongti SC" panose="02010600040101010101" pitchFamily="2" charset="-122"/>
                      </a:rPr>
                      <m:t>𝟎</m:t>
                    </m:r>
                    <m:r>
                      <a:rPr kumimoji="1" lang="zh-CN" alt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ongti SC" panose="02010600040101010101" pitchFamily="2" charset="-122"/>
                      </a:rPr>
                      <m:t> </m:t>
                    </m:r>
                  </m:oMath>
                </a14:m>
                <a:r>
                  <a:rPr kumimoji="1" lang="zh-CN" altLang="en-US" sz="2000" b="1" dirty="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时</a:t>
                </a:r>
                <a:endParaRPr kumimoji="1"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85825" y="5083175"/>
                <a:ext cx="6010910" cy="916661"/>
              </a:xfrm>
              <a:prstGeom prst="rect">
                <a:avLst/>
              </a:prstGeom>
              <a:blipFill rotWithShape="1">
                <a:blip r:embed="rId16"/>
                <a:stretch>
                  <a:fillRect b="-58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圆角矩形 3"/>
              <p:cNvSpPr/>
              <p:nvPr/>
            </p:nvSpPr>
            <p:spPr>
              <a:xfrm>
                <a:off x="7275145" y="1747470"/>
                <a:ext cx="3991707" cy="135899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dk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Songti SC" panose="02010600040101010101" pitchFamily="2" charset="-122"/>
                            </a:rPr>
                          </m:ctrlPr>
                        </m:sSubPr>
                        <m:e>
                          <m:r>
                            <a:rPr kumimoji="1" lang="en-US" altLang="zh-CN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Songti SC" panose="02010600040101010101" pitchFamily="2" charset="-122"/>
                            </a:rPr>
                            <m:t>𝑆</m:t>
                          </m:r>
                        </m:e>
                        <m:sub>
                          <m:r>
                            <a:rPr kumimoji="1" lang="zh-CN" alt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Songti SC" panose="02010600040101010101" pitchFamily="2" charset="-122"/>
                            </a:rPr>
                            <m:t>曲</m:t>
                          </m:r>
                        </m:sub>
                      </m:sSub>
                      <m:r>
                        <a:rPr kumimoji="1" lang="en-US" altLang="zh-CN" sz="2800" i="1">
                          <a:latin typeface="Cambria Math" panose="02040503050406030204" pitchFamily="18" charset="0"/>
                          <a:ea typeface="Songti SC" panose="02010600040101010101" pitchFamily="2" charset="-122"/>
                        </a:rPr>
                        <m:t>=</m:t>
                      </m:r>
                      <m:func>
                        <m:funcPr>
                          <m:ctrlPr>
                            <a:rPr kumimoji="1" lang="en-US" altLang="zh-CN" sz="2800" i="1">
                              <a:latin typeface="Cambria Math" panose="02040503050406030204" pitchFamily="18" charset="0"/>
                              <a:ea typeface="Songti SC" panose="02010600040101010101" pitchFamily="2" charset="-12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1" lang="en-US" altLang="zh-CN" sz="2800" i="1">
                                  <a:latin typeface="Cambria Math" panose="02040503050406030204" pitchFamily="18" charset="0"/>
                                  <a:ea typeface="Songti SC" panose="02010600040101010101" pitchFamily="2" charset="-12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CN" sz="2800">
                                  <a:latin typeface="Cambria Math" panose="02040503050406030204" pitchFamily="18" charset="0"/>
                                  <a:ea typeface="Songti SC" panose="02010600040101010101" pitchFamily="2" charset="-122"/>
                                </a:rPr>
                                <m:t>lim</m:t>
                              </m:r>
                            </m:e>
                            <m:lim>
                              <m:r>
                                <a:rPr kumimoji="1"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Songti SC" panose="02010600040101010101" pitchFamily="2" charset="-122"/>
                                </a:rPr>
                                <m:t>𝜆</m:t>
                              </m:r>
                              <m:r>
                                <a:rPr kumimoji="1"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Songti SC" panose="02010600040101010101" pitchFamily="2" charset="-122"/>
                                </a:rPr>
                                <m:t>→</m:t>
                              </m:r>
                              <m:r>
                                <a:rPr kumimoji="1"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Songti SC" panose="02010600040101010101" pitchFamily="2" charset="-122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kumimoji="1" lang="en-US" altLang="zh-CN" sz="2800" i="1">
                                  <a:latin typeface="Cambria Math" panose="02040503050406030204" pitchFamily="18" charset="0"/>
                                  <a:ea typeface="Songti SC" panose="02010600040101010101" pitchFamily="2" charset="-122"/>
                                </a:rPr>
                              </m:ctrlPr>
                            </m:naryPr>
                            <m:sub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  <a:ea typeface="Songti SC" panose="02010600040101010101" pitchFamily="2" charset="-122"/>
                                </a:rPr>
                                <m:t>𝑘</m:t>
                              </m:r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  <a:ea typeface="Songti SC" panose="02010600040101010101" pitchFamily="2" charset="-122"/>
                                </a:rPr>
                                <m:t>=</m:t>
                              </m:r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  <a:ea typeface="Songti SC" panose="02010600040101010101" pitchFamily="2" charset="-122"/>
                                </a:rPr>
                                <m:t>1</m:t>
                              </m:r>
                            </m:sub>
                            <m:sup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  <a:ea typeface="Songti SC" panose="02010600040101010101" pitchFamily="2" charset="-122"/>
                                </a:rPr>
                                <m:t>𝑛</m:t>
                              </m:r>
                            </m:sup>
                            <m:e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  <a:ea typeface="Songti SC" panose="02010600040101010101" pitchFamily="2" charset="-122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kumimoji="1" lang="en-US" altLang="zh-CN" sz="2800" i="1">
                                      <a:latin typeface="Cambria Math" panose="02040503050406030204" pitchFamily="18" charset="0"/>
                                      <a:ea typeface="Songti SC" panose="02010600040101010101" pitchFamily="2" charset="-12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CN" sz="28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Songti SC" panose="02010600040101010101" pitchFamily="2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Songti SC" panose="02010600040101010101" pitchFamily="2" charset="-122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kumimoji="1" lang="en-US" altLang="zh-CN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Songti SC" panose="02010600040101010101" pitchFamily="2" charset="-122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kumimoji="1" lang="en-US" altLang="zh-CN" sz="2800">
                                  <a:latin typeface="Cambria Math" panose="02040503050406030204" pitchFamily="18" charset="0"/>
                                  <a:ea typeface="Songti SC" panose="02010600040101010101" pitchFamily="2" charset="-122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kumimoji="1" lang="en-US" altLang="zh-CN" sz="2800" i="1">
                                      <a:latin typeface="Cambria Math" panose="02040503050406030204" pitchFamily="18" charset="0"/>
                                      <a:ea typeface="Songti SC" panose="02010600040101010101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800" i="1">
                                      <a:latin typeface="Cambria Math" panose="02040503050406030204" pitchFamily="18" charset="0"/>
                                      <a:ea typeface="Songti SC" panose="02010600040101010101" pitchFamily="2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CN" sz="2800" i="1">
                                      <a:latin typeface="Cambria Math" panose="02040503050406030204" pitchFamily="18" charset="0"/>
                                      <a:ea typeface="Songti SC" panose="02010600040101010101" pitchFamily="2" charset="-122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>
          <p:sp>
            <p:nvSpPr>
              <p:cNvPr id="6" name="圆角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145" y="1747470"/>
                <a:ext cx="3991707" cy="1358999"/>
              </a:xfrm>
              <a:prstGeom prst="roundRect">
                <a:avLst/>
              </a:prstGeom>
              <a:blipFill rotWithShape="1">
                <a:blip r:embed="rId17"/>
                <a:stretch>
                  <a:fillRect l="-2305" t="-3033" r="-2290" b="-10463"/>
                </a:stretch>
              </a:blip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曲线连接符 16"/>
          <p:cNvCxnSpPr>
            <a:endCxn id="6" idx="1"/>
          </p:cNvCxnSpPr>
          <p:nvPr/>
        </p:nvCxnSpPr>
        <p:spPr>
          <a:xfrm rot="16200000">
            <a:off x="4273550" y="2854960"/>
            <a:ext cx="3429635" cy="2573020"/>
          </a:xfrm>
          <a:prstGeom prst="curvedConnector2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1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53720" y="1395095"/>
            <a:ext cx="11111230" cy="78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eaLnBrk="1" hangingPunct="1"/>
            <a:r>
              <a:rPr lang="en-US" altLang="zh-CN" sz="3200" b="1" dirty="0">
                <a:solidFill>
                  <a:srgbClr val="4B82F8"/>
                </a:solidFill>
                <a:effectLst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lim</a:t>
            </a:r>
            <a:r>
              <a:rPr sz="3200" b="1" dirty="0">
                <a:solidFill>
                  <a:srgbClr val="4B82F8"/>
                </a:solidFill>
                <a:effectLst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出现前，爆发了第二次数学危机</a:t>
            </a:r>
            <a:r>
              <a:rPr lang="en-US" altLang="zh-CN" sz="3200" b="1" dirty="0">
                <a:solidFill>
                  <a:srgbClr val="4B82F8"/>
                </a:solidFill>
                <a:effectLst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——</a:t>
            </a:r>
            <a:r>
              <a:rPr sz="3200" b="1" dirty="0">
                <a:solidFill>
                  <a:srgbClr val="4B82F8"/>
                </a:solidFill>
                <a:effectLst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无穷小量</a:t>
            </a:r>
            <a:r>
              <a:rPr lang="en-US" altLang="zh-CN" sz="3200" b="1" dirty="0">
                <a:solidFill>
                  <a:srgbClr val="4B82F8"/>
                </a:solidFill>
                <a:effectLst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dx</a:t>
            </a:r>
            <a:r>
              <a:rPr sz="3200" b="1" dirty="0">
                <a:solidFill>
                  <a:srgbClr val="4B82F8"/>
                </a:solidFill>
                <a:effectLst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是</a:t>
            </a:r>
            <a:r>
              <a:rPr lang="en-US" altLang="zh-CN" sz="3200" b="1" dirty="0">
                <a:solidFill>
                  <a:srgbClr val="4B82F8"/>
                </a:solidFill>
                <a:effectLst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sz="3200" b="1" dirty="0">
                <a:solidFill>
                  <a:srgbClr val="4B82F8"/>
                </a:solidFill>
                <a:effectLst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吗？</a:t>
            </a:r>
            <a:endParaRPr sz="3200" b="1" dirty="0">
              <a:solidFill>
                <a:srgbClr val="4B82F8"/>
              </a:solidFill>
              <a:effectLst/>
              <a:latin typeface="仿宋" panose="02010609060101010101" charset="-122"/>
              <a:ea typeface="仿宋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同侧圆角矩形 4"/>
          <p:cNvSpPr/>
          <p:nvPr>
            <p:custDataLst>
              <p:tags r:id="rId2"/>
            </p:custDataLst>
          </p:nvPr>
        </p:nvSpPr>
        <p:spPr>
          <a:xfrm>
            <a:off x="3209290" y="133350"/>
            <a:ext cx="297561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2、以定积分计算来理解单子论的矛盾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8" name="同侧圆角矩形 7"/>
          <p:cNvSpPr/>
          <p:nvPr>
            <p:custDataLst>
              <p:tags r:id="rId3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3、单子即dx的客观化与精神实体化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9" name="同侧圆角矩形 8"/>
          <p:cNvSpPr/>
          <p:nvPr>
            <p:custDataLst>
              <p:tags r:id="rId4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4、数学的哲学基础是物质还是精神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3" name="同侧圆角矩形 12"/>
          <p:cNvSpPr/>
          <p:nvPr>
            <p:custDataLst>
              <p:tags r:id="rId5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1、单子论的矛盾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6"/>
            </p:custDataLst>
          </p:nvPr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553720" y="2045335"/>
                <a:ext cx="6445250" cy="25196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kumimoji="1" lang="zh-CN" altLang="en-US" sz="2800" b="1" dirty="0">
                    <a:latin typeface="+mj-ea"/>
                    <a:ea typeface="+mj-ea"/>
                    <a:cs typeface="+mj-ea"/>
                    <a:sym typeface="+mn-ea"/>
                  </a:rPr>
                  <a:t>对</a:t>
                </a:r>
                <a:r>
                  <a:rPr kumimoji="1" lang="zh-CN" altLang="en-US" sz="2800" b="1" dirty="0">
                    <a:solidFill>
                      <a:srgbClr val="FF0000"/>
                    </a:solidFill>
                    <a:latin typeface="+mj-ea"/>
                    <a:ea typeface="+mj-ea"/>
                    <a:cs typeface="+mj-ea"/>
                    <a:sym typeface="+mn-ea"/>
                  </a:rPr>
                  <a:t>任意</a:t>
                </a:r>
                <a:r>
                  <a:rPr kumimoji="1" lang="zh-CN" altLang="en-US" sz="2800" b="1" dirty="0">
                    <a:latin typeface="+mj-ea"/>
                    <a:ea typeface="+mj-ea"/>
                    <a:cs typeface="+mj-ea"/>
                    <a:sym typeface="+mn-ea"/>
                  </a:rPr>
                  <a:t>的</a:t>
                </a:r>
                <a:r>
                  <a:rPr kumimoji="1" lang="zh-CN" altLang="en-US" sz="2800" b="1" dirty="0">
                    <a:solidFill>
                      <a:srgbClr val="FF0000"/>
                    </a:solidFill>
                    <a:latin typeface="+mj-ea"/>
                    <a:ea typeface="+mj-ea"/>
                    <a:cs typeface="+mj-ea"/>
                    <a:sym typeface="+mn-ea"/>
                  </a:rPr>
                  <a:t>划分</a:t>
                </a:r>
                <a14:m>
                  <m:oMath xmlns:m="http://schemas.openxmlformats.org/officeDocument/2006/math">
                    <m:r>
                      <a:rPr kumimoji="1" lang="zh-CN" altLang="en-US" sz="2800" b="1" i="1" dirty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和</m:t>
                    </m:r>
                    <m:r>
                      <a:rPr kumimoji="1" lang="zh-CN" altLang="en-US" sz="2800" b="1" i="1" dirty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zh-CN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𝝃</m:t>
                        </m:r>
                      </m:e>
                      <m:sub>
                        <m:r>
                          <a:rPr kumimoji="1" lang="en-US" altLang="zh-CN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  <a:cs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kumimoji="1" lang="zh-CN" alt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sz="2800" b="1" dirty="0">
                    <a:latin typeface="+mj-ea"/>
                    <a:ea typeface="+mj-ea"/>
                    <a:cs typeface="+mj-ea"/>
                    <a:sym typeface="+mn-ea"/>
                  </a:rPr>
                  <a:t>,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  <a:latin typeface="+mj-ea"/>
                    <a:ea typeface="+mj-ea"/>
                    <a:cs typeface="+mj-ea"/>
                    <a:sym typeface="+mn-ea"/>
                  </a:rPr>
                  <a:t> </a:t>
                </a:r>
                <a:endParaRPr kumimoji="1" lang="en-US" altLang="zh-CN" sz="2800" b="1" dirty="0">
                  <a:solidFill>
                    <a:srgbClr val="7030A0"/>
                  </a:solidFill>
                  <a:latin typeface="+mj-ea"/>
                  <a:ea typeface="+mj-ea"/>
                  <a:cs typeface="+mj-ea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  <a:cs typeface="Cambria Math" panose="02040503050406030204" pitchFamily="18" charset="0"/>
                        </a:rPr>
                        <m:t>𝑺</m:t>
                      </m:r>
                      <m:r>
                        <a:rPr kumimoji="1" lang="en-US" altLang="zh-C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⟶</m:t>
                      </m:r>
                      <m:r>
                        <a:rPr kumimoji="1" lang="en-US" altLang="zh-CN" sz="2800" b="1" i="1" smtClean="0">
                          <a:solidFill>
                            <a:srgbClr val="4B82F8"/>
                          </a:solidFill>
                          <a:latin typeface="Cambria Math" panose="02040503050406030204" pitchFamily="18" charset="0"/>
                          <a:ea typeface="+mj-ea"/>
                          <a:cs typeface="Cambria Math" panose="02040503050406030204" pitchFamily="18" charset="0"/>
                        </a:rPr>
                        <m:t>𝑰</m:t>
                      </m:r>
                      <m:r>
                        <a:rPr kumimoji="1" lang="zh-CN" altLang="en-US" sz="2800" b="1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kumimoji="1" lang="zh-CN" alt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𝝀</m:t>
                      </m:r>
                      <m:r>
                        <a:rPr kumimoji="1" lang="en-US" altLang="zh-C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⟶</m:t>
                      </m:r>
                      <m:r>
                        <a:rPr kumimoji="1"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𝟎</m:t>
                      </m:r>
                      <m:r>
                        <a:rPr kumimoji="1" lang="zh-CN" alt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sz="2800" b="1" dirty="0">
                  <a:solidFill>
                    <a:srgbClr val="0432FF"/>
                  </a:solidFill>
                  <a:latin typeface="+mj-ea"/>
                  <a:ea typeface="+mj-ea"/>
                  <a:cs typeface="+mj-ea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2800" b="1" dirty="0">
                    <a:latin typeface="+mj-ea"/>
                    <a:ea typeface="+mj-ea"/>
                    <a:cs typeface="+mj-ea"/>
                    <a:sym typeface="+mn-ea"/>
                  </a:rPr>
                  <a:t>称</a:t>
                </a:r>
                <a14:m>
                  <m:oMath xmlns:m="http://schemas.openxmlformats.org/officeDocument/2006/math">
                    <m:r>
                      <a:rPr kumimoji="1" lang="zh-CN" altLang="en-US" sz="2800" b="1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800" b="1" i="1" smtClean="0">
                        <a:solidFill>
                          <a:srgbClr val="4B82F8"/>
                        </a:solidFill>
                        <a:latin typeface="Cambria Math" panose="02040503050406030204" pitchFamily="18" charset="0"/>
                        <a:ea typeface="+mj-ea"/>
                        <a:cs typeface="Cambria Math" panose="02040503050406030204" pitchFamily="18" charset="0"/>
                      </a:rPr>
                      <m:t>𝑰</m:t>
                    </m:r>
                    <m:r>
                      <a:rPr kumimoji="1" lang="zh-CN" altLang="en-US" sz="2800" b="1" i="1" smtClean="0">
                        <a:solidFill>
                          <a:srgbClr val="4B82F8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zh-CN" altLang="en-US" sz="2800" b="1" dirty="0">
                    <a:latin typeface="+mj-ea"/>
                    <a:ea typeface="+mj-ea"/>
                    <a:cs typeface="+mj-ea"/>
                    <a:sym typeface="+mn-ea"/>
                  </a:rPr>
                  <a:t>为</a:t>
                </a:r>
                <a14:m>
                  <m:oMath xmlns:m="http://schemas.openxmlformats.org/officeDocument/2006/math">
                    <m:r>
                      <a:rPr kumimoji="1" lang="zh-CN" altLang="en-US" sz="2800" b="1" dirty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800" b="1" i="1" dirty="0">
                        <a:latin typeface="Cambria Math" panose="02040503050406030204" pitchFamily="18" charset="0"/>
                        <a:ea typeface="+mj-ea"/>
                        <a:cs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kumimoji="1" lang="en-US" altLang="zh-CN" sz="2800" b="1" i="1" dirty="0">
                            <a:latin typeface="Cambria Math" panose="02040503050406030204" pitchFamily="18" charset="0"/>
                            <a:ea typeface="+mj-ea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1" i="1" dirty="0">
                            <a:latin typeface="Cambria Math" panose="02040503050406030204" pitchFamily="18" charset="0"/>
                            <a:ea typeface="+mj-ea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kumimoji="1" lang="zh-CN" altLang="en-US" sz="2800" b="1" i="1" dirty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zh-CN" altLang="en-US" sz="2800" b="1" dirty="0">
                    <a:latin typeface="+mj-ea"/>
                    <a:ea typeface="+mj-ea"/>
                    <a:cs typeface="+mj-ea"/>
                    <a:sym typeface="+mn-ea"/>
                  </a:rPr>
                  <a:t>在</a:t>
                </a:r>
                <a14:m>
                  <m:oMath xmlns:m="http://schemas.openxmlformats.org/officeDocument/2006/math">
                    <m:r>
                      <a:rPr kumimoji="1" lang="zh-CN" altLang="en-US" sz="2800" b="1" dirty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800" b="1" i="1" dirty="0">
                            <a:latin typeface="Cambria Math" panose="02040503050406030204" pitchFamily="18" charset="0"/>
                            <a:ea typeface="+mj-ea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1" i="1" dirty="0">
                            <a:latin typeface="Cambria Math" panose="02040503050406030204" pitchFamily="18" charset="0"/>
                            <a:ea typeface="+mj-ea"/>
                            <a:cs typeface="Cambria Math" panose="02040503050406030204" pitchFamily="18" charset="0"/>
                          </a:rPr>
                          <m:t>𝒂</m:t>
                        </m:r>
                        <m:r>
                          <a:rPr kumimoji="1" lang="en-US" altLang="zh-CN" sz="2800" b="1" i="1" dirty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800" b="1" i="1" dirty="0">
                            <a:latin typeface="Cambria Math" panose="02040503050406030204" pitchFamily="18" charset="0"/>
                            <a:ea typeface="+mj-ea"/>
                            <a:cs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kumimoji="1" lang="zh-CN" altLang="en-US" sz="2800" b="1" i="1" dirty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zh-CN" altLang="en-US" sz="2800" b="1" dirty="0">
                    <a:latin typeface="+mj-ea"/>
                    <a:ea typeface="+mj-ea"/>
                    <a:cs typeface="+mj-ea"/>
                    <a:sym typeface="+mn-ea"/>
                  </a:rPr>
                  <a:t>上的</a:t>
                </a:r>
                <a:r>
                  <a:rPr kumimoji="1" lang="zh-CN" altLang="en-US" sz="2800" b="1" dirty="0">
                    <a:solidFill>
                      <a:srgbClr val="FF0000"/>
                    </a:solidFill>
                    <a:latin typeface="+mj-ea"/>
                    <a:ea typeface="+mj-ea"/>
                    <a:cs typeface="+mj-ea"/>
                    <a:sym typeface="+mn-ea"/>
                  </a:rPr>
                  <a:t>定积分</a:t>
                </a:r>
                <a:r>
                  <a:rPr kumimoji="1" lang="zh-CN" altLang="en-US" sz="2800" b="1" dirty="0">
                    <a:latin typeface="+mj-ea"/>
                    <a:ea typeface="+mj-ea"/>
                    <a:cs typeface="+mj-ea"/>
                    <a:sym typeface="+mn-ea"/>
                  </a:rPr>
                  <a:t>，记为</a:t>
                </a:r>
                <a:endParaRPr kumimoji="1" lang="zh-CN" altLang="en-US" sz="2800" b="1" dirty="0">
                  <a:latin typeface="+mj-ea"/>
                  <a:ea typeface="+mj-ea"/>
                  <a:cs typeface="+mj-ea"/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553720" y="2045335"/>
                <a:ext cx="6445250" cy="251968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圆角矩形 3"/>
              <p:cNvSpPr/>
              <p:nvPr>
                <p:custDataLst>
                  <p:tags r:id="rId10"/>
                </p:custDataLst>
              </p:nvPr>
            </p:nvSpPr>
            <p:spPr>
              <a:xfrm>
                <a:off x="914659" y="4868904"/>
                <a:ext cx="5154706" cy="138056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zh-CN" altLang="en-US" sz="28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Songti SC" panose="02010600040101010101" pitchFamily="2" charset="-122"/>
                        </a:rPr>
                        <m:t> </m:t>
                      </m:r>
                      <m:nary>
                        <m:naryPr>
                          <m:ctrlPr>
                            <a:rPr kumimoji="1" lang="en-US" altLang="zh-CN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Songti SC" panose="02010600040101010101" pitchFamily="2" charset="-12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Songti SC" panose="02010600040101010101" pitchFamily="2" charset="-122"/>
                            </a:rPr>
                            <m:t>𝑎</m:t>
                          </m:r>
                        </m:sub>
                        <m:sup>
                          <m:r>
                            <a:rPr kumimoji="1" lang="en-US" altLang="zh-CN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Songti SC" panose="02010600040101010101" pitchFamily="2" charset="-122"/>
                            </a:rPr>
                            <m:t>𝑏</m:t>
                          </m:r>
                        </m:sup>
                        <m:e>
                          <m:r>
                            <a:rPr kumimoji="1" lang="en-US" altLang="zh-CN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Songti SC" panose="02010600040101010101" pitchFamily="2" charset="-122"/>
                            </a:rPr>
                            <m:t>𝑓</m:t>
                          </m:r>
                          <m:r>
                            <a:rPr kumimoji="1" lang="en-US" altLang="zh-CN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Songti SC" panose="02010600040101010101" pitchFamily="2" charset="-122"/>
                            </a:rPr>
                            <m:t>(</m:t>
                          </m:r>
                          <m:r>
                            <a:rPr kumimoji="1" lang="en-US" altLang="zh-CN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Songti SC" panose="02010600040101010101" pitchFamily="2" charset="-122"/>
                            </a:rPr>
                            <m:t>𝑥</m:t>
                          </m:r>
                          <m:r>
                            <a:rPr kumimoji="1" lang="en-US" altLang="zh-CN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Songti SC" panose="02010600040101010101" pitchFamily="2" charset="-122"/>
                            </a:rPr>
                            <m:t>)</m:t>
                          </m:r>
                        </m:e>
                      </m:nary>
                      <m:r>
                        <a:rPr kumimoji="1" lang="en-US" altLang="zh-CN" sz="28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Songti SC" panose="02010600040101010101" pitchFamily="2" charset="-122"/>
                        </a:rPr>
                        <m:t>𝑑𝑥</m:t>
                      </m:r>
                      <m:r>
                        <a:rPr kumimoji="1" lang="en-US" altLang="zh-CN" sz="2800" i="1">
                          <a:latin typeface="Cambria Math" panose="02040503050406030204" pitchFamily="18" charset="0"/>
                          <a:ea typeface="Songti SC" panose="02010600040101010101" pitchFamily="2" charset="-122"/>
                        </a:rPr>
                        <m:t>=</m:t>
                      </m:r>
                      <m:func>
                        <m:funcPr>
                          <m:ctrlPr>
                            <a:rPr kumimoji="1" lang="en-US" altLang="zh-CN" sz="2800" i="1">
                              <a:latin typeface="Cambria Math" panose="02040503050406030204" pitchFamily="18" charset="0"/>
                              <a:ea typeface="Songti SC" panose="02010600040101010101" pitchFamily="2" charset="-12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1" lang="en-US" altLang="zh-CN" sz="2800" i="1">
                                  <a:latin typeface="Cambria Math" panose="02040503050406030204" pitchFamily="18" charset="0"/>
                                  <a:ea typeface="Songti SC" panose="02010600040101010101" pitchFamily="2" charset="-12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CN" sz="2800">
                                  <a:latin typeface="Cambria Math" panose="02040503050406030204" pitchFamily="18" charset="0"/>
                                  <a:ea typeface="Songti SC" panose="02010600040101010101" pitchFamily="2" charset="-122"/>
                                </a:rPr>
                                <m:t>lim</m:t>
                              </m:r>
                            </m:e>
                            <m:lim>
                              <m:r>
                                <a:rPr kumimoji="1"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Songti SC" panose="02010600040101010101" pitchFamily="2" charset="-122"/>
                                </a:rPr>
                                <m:t>𝜆</m:t>
                              </m:r>
                              <m:r>
                                <a:rPr kumimoji="1"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Songti SC" panose="02010600040101010101" pitchFamily="2" charset="-122"/>
                                </a:rPr>
                                <m:t>→</m:t>
                              </m:r>
                              <m:r>
                                <a:rPr kumimoji="1"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Songti SC" panose="02010600040101010101" pitchFamily="2" charset="-122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kumimoji="1" lang="en-US" altLang="zh-CN" sz="2800" i="1">
                                  <a:latin typeface="Cambria Math" panose="02040503050406030204" pitchFamily="18" charset="0"/>
                                  <a:ea typeface="Songti SC" panose="02010600040101010101" pitchFamily="2" charset="-122"/>
                                </a:rPr>
                              </m:ctrlPr>
                            </m:naryPr>
                            <m:sub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  <a:ea typeface="Songti SC" panose="02010600040101010101" pitchFamily="2" charset="-122"/>
                                </a:rPr>
                                <m:t>𝑘</m:t>
                              </m:r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  <a:ea typeface="Songti SC" panose="02010600040101010101" pitchFamily="2" charset="-122"/>
                                </a:rPr>
                                <m:t>=</m:t>
                              </m:r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  <a:ea typeface="Songti SC" panose="02010600040101010101" pitchFamily="2" charset="-122"/>
                                </a:rPr>
                                <m:t>1</m:t>
                              </m:r>
                            </m:sub>
                            <m:sup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  <a:ea typeface="Songti SC" panose="02010600040101010101" pitchFamily="2" charset="-122"/>
                                </a:rPr>
                                <m:t>𝑛</m:t>
                              </m:r>
                            </m:sup>
                            <m:e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  <a:ea typeface="Songti SC" panose="02010600040101010101" pitchFamily="2" charset="-122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kumimoji="1" lang="en-US" altLang="zh-CN" sz="2800" i="1">
                                      <a:latin typeface="Cambria Math" panose="02040503050406030204" pitchFamily="18" charset="0"/>
                                      <a:ea typeface="Songti SC" panose="02010600040101010101" pitchFamily="2" charset="-12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CN" sz="2800" i="1">
                                          <a:latin typeface="Cambria Math" panose="02040503050406030204" pitchFamily="18" charset="0"/>
                                          <a:ea typeface="Songti SC" panose="02010600040101010101" pitchFamily="2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800" i="1">
                                          <a:latin typeface="Cambria Math" panose="02040503050406030204" pitchFamily="18" charset="0"/>
                                          <a:ea typeface="Songti SC" panose="02010600040101010101" pitchFamily="2" charset="-122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kumimoji="1" lang="en-US" altLang="zh-CN" sz="2800" i="1">
                                          <a:latin typeface="Cambria Math" panose="02040503050406030204" pitchFamily="18" charset="0"/>
                                          <a:ea typeface="Songti SC" panose="02010600040101010101" pitchFamily="2" charset="-122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kumimoji="1" lang="en-US" altLang="zh-CN" sz="2800">
                                  <a:latin typeface="Cambria Math" panose="02040503050406030204" pitchFamily="18" charset="0"/>
                                  <a:ea typeface="Songti SC" panose="02010600040101010101" pitchFamily="2" charset="-122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kumimoji="1" lang="en-US" altLang="zh-CN" sz="2800" i="1">
                                      <a:latin typeface="Cambria Math" panose="02040503050406030204" pitchFamily="18" charset="0"/>
                                      <a:ea typeface="Songti SC" panose="02010600040101010101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800" i="1">
                                      <a:latin typeface="Cambria Math" panose="02040503050406030204" pitchFamily="18" charset="0"/>
                                      <a:ea typeface="Songti SC" panose="02010600040101010101" pitchFamily="2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CN" sz="2800" i="1">
                                      <a:latin typeface="Cambria Math" panose="02040503050406030204" pitchFamily="18" charset="0"/>
                                      <a:ea typeface="Songti SC" panose="02010600040101010101" pitchFamily="2" charset="-122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>
          <p:sp>
            <p:nvSpPr>
              <p:cNvPr id="4" name="圆角矩形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914659" y="4868904"/>
                <a:ext cx="5154706" cy="1380565"/>
              </a:xfrm>
              <a:prstGeom prst="roundRect">
                <a:avLst/>
              </a:prstGeom>
              <a:blipFill rotWithShape="1">
                <a:blip r:embed="rId12"/>
                <a:stretch>
                  <a:fillRect l="-1791" t="-3016" r="-1773" b="-10318"/>
                </a:stretch>
              </a:blip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17715" y="3844755"/>
            <a:ext cx="4496435" cy="25965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8807367" y="4051249"/>
                <a:ext cx="62491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7367" y="4051249"/>
                <a:ext cx="624915" cy="369332"/>
              </a:xfrm>
              <a:prstGeom prst="rect">
                <a:avLst/>
              </a:prstGeom>
              <a:blipFill rotWithShape="1">
                <a:blip r:embed="rId14"/>
                <a:stretch>
                  <a:fillRect l="-88" t="-158" r="100" b="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8749030" y="5881200"/>
                <a:ext cx="518795" cy="368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030" y="5881200"/>
                <a:ext cx="518795" cy="368300"/>
              </a:xfrm>
              <a:prstGeom prst="rect">
                <a:avLst/>
              </a:prstGeom>
              <a:blipFill rotWithShape="1">
                <a:blip r:embed="rId15"/>
                <a:stretch>
                  <a:fillRect t="-126" b="1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/>
        </p:nvSpPr>
        <p:spPr>
          <a:xfrm>
            <a:off x="7036435" y="2291080"/>
            <a:ext cx="46863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这里（莱布尼茨</a:t>
            </a:r>
            <a:r>
              <a:rPr lang="zh-CN" altLang="en-US" b="1">
                <a:sym typeface="+mn-ea"/>
              </a:rPr>
              <a:t>的</a:t>
            </a:r>
            <a:r>
              <a:rPr lang="zh-CN" altLang="en-US" b="1"/>
              <a:t>）dx是</a:t>
            </a:r>
            <a:r>
              <a:rPr lang="zh-CN" altLang="en-US" b="1">
                <a:solidFill>
                  <a:srgbClr val="FF0000"/>
                </a:solidFill>
              </a:rPr>
              <a:t>通过形而上学的解释（上帝设计）假定的。它首先存在，然后加以解释。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/>
          </a:p>
          <a:p>
            <a:pPr algn="r"/>
            <a:r>
              <a:rPr lang="en-US" altLang="zh-CN" b="1"/>
              <a:t>——</a:t>
            </a:r>
            <a:r>
              <a:rPr lang="zh-CN" altLang="en-US" b="1"/>
              <a:t>马克思：《数学手稿》</a:t>
            </a:r>
            <a:endParaRPr lang="zh-CN" altLang="en-US" b="1"/>
          </a:p>
        </p:txBody>
      </p:sp>
      <p:sp>
        <p:nvSpPr>
          <p:cNvPr id="15" name="椭圆 14"/>
          <p:cNvSpPr/>
          <p:nvPr/>
        </p:nvSpPr>
        <p:spPr>
          <a:xfrm>
            <a:off x="3194050" y="5343525"/>
            <a:ext cx="598170" cy="69278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5" grpId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9375" y="2967990"/>
            <a:ext cx="1203325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3、单子即dx的客观化与精神实体化</a:t>
            </a:r>
            <a:endParaRPr lang="zh-CN" altLang="en-US" sz="5400" b="1">
              <a:solidFill>
                <a:schemeClr val="accent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08305" y="1654810"/>
            <a:ext cx="8828405" cy="78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eaLnBrk="1" hangingPunct="1"/>
            <a:r>
              <a:rPr sz="3200" b="1" dirty="0">
                <a:solidFill>
                  <a:srgbClr val="4B82F8"/>
                </a:solidFill>
                <a:effectLst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以dx在定积分中的性质来理解单子的二重性</a:t>
            </a:r>
            <a:endParaRPr sz="3200" b="1" dirty="0">
              <a:solidFill>
                <a:srgbClr val="4B82F8"/>
              </a:solidFill>
              <a:effectLst/>
              <a:latin typeface="仿宋" panose="02010609060101010101" charset="-122"/>
              <a:ea typeface="仿宋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同侧圆角矩形 4"/>
          <p:cNvSpPr/>
          <p:nvPr>
            <p:custDataLst>
              <p:tags r:id="rId2"/>
            </p:custDataLst>
          </p:nvPr>
        </p:nvSpPr>
        <p:spPr>
          <a:xfrm>
            <a:off x="3209290" y="133350"/>
            <a:ext cx="2974975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2、以定积分计算来理解单子论的矛盾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8" name="同侧圆角矩形 7"/>
          <p:cNvSpPr/>
          <p:nvPr>
            <p:custDataLst>
              <p:tags r:id="rId3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3、单子即dx的客观化与精神实体化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9" name="同侧圆角矩形 8"/>
          <p:cNvSpPr/>
          <p:nvPr>
            <p:custDataLst>
              <p:tags r:id="rId4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4、数学的哲学基础是物质还是精神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3" name="同侧圆角矩形 12"/>
          <p:cNvSpPr/>
          <p:nvPr>
            <p:custDataLst>
              <p:tags r:id="rId5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1、单子论的矛盾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6"/>
            </p:custDataLst>
          </p:nvPr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408305" y="2783205"/>
                <a:ext cx="7270750" cy="371411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  <a:scene3d>
                  <a:camera prst="orthographicFront"/>
                  <a:lightRig rig="threePt" dir="t"/>
                </a:scene3d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zh-CN" sz="2800" b="1" dirty="0">
                    <a:solidFill>
                      <a:srgbClr val="000000"/>
                    </a:solidFill>
                    <a:effectLst/>
                    <a:latin typeface="仿宋" panose="02010609060101010101" charset="-122"/>
                    <a:ea typeface="仿宋" panose="02010609060101010101" charset="-122"/>
                    <a:cs typeface="仿宋" panose="02010609060101010101" charset="-122"/>
                    <a:sym typeface="+mn-ea"/>
                  </a:rPr>
                  <a:t>dx</a:t>
                </a:r>
                <a:r>
                  <a:rPr lang="zh-CN" altLang="en-US" sz="2800" b="1" dirty="0">
                    <a:solidFill>
                      <a:srgbClr val="FF0000"/>
                    </a:solidFill>
                    <a:effectLst/>
                    <a:latin typeface="仿宋" panose="02010609060101010101" charset="-122"/>
                    <a:ea typeface="仿宋" panose="02010609060101010101" charset="-122"/>
                    <a:cs typeface="仿宋" panose="02010609060101010101" charset="-122"/>
                    <a:sym typeface="+mn-ea"/>
                  </a:rPr>
                  <a:t>既无穷小</a:t>
                </a:r>
                <a:r>
                  <a:rPr lang="zh-CN" altLang="en-US" sz="2800" b="1" dirty="0">
                    <a:solidFill>
                      <a:srgbClr val="000000"/>
                    </a:solidFill>
                    <a:effectLst/>
                    <a:latin typeface="仿宋" panose="02010609060101010101" charset="-122"/>
                    <a:ea typeface="仿宋" panose="02010609060101010101" charset="-122"/>
                    <a:cs typeface="仿宋" panose="02010609060101010101" charset="-122"/>
                    <a:sym typeface="+mn-ea"/>
                  </a:rPr>
                  <a:t>（不占据空间）</a:t>
                </a:r>
                <a:r>
                  <a:rPr lang="zh-CN" altLang="en-US" sz="2800" b="1" dirty="0">
                    <a:solidFill>
                      <a:srgbClr val="FF0000"/>
                    </a:solidFill>
                    <a:effectLst/>
                    <a:latin typeface="仿宋" panose="02010609060101010101" charset="-122"/>
                    <a:ea typeface="仿宋" panose="02010609060101010101" charset="-122"/>
                    <a:cs typeface="仿宋" panose="02010609060101010101" charset="-122"/>
                    <a:sym typeface="+mn-ea"/>
                  </a:rPr>
                  <a:t>但又可以作为一个不为</a:t>
                </a:r>
                <a:r>
                  <a:rPr lang="en-US" altLang="zh-CN" sz="2800" b="1" dirty="0">
                    <a:solidFill>
                      <a:srgbClr val="FF0000"/>
                    </a:solidFill>
                    <a:effectLst/>
                    <a:latin typeface="仿宋" panose="02010609060101010101" charset="-122"/>
                    <a:ea typeface="仿宋" panose="02010609060101010101" charset="-122"/>
                    <a:cs typeface="仿宋" panose="02010609060101010101" charset="-122"/>
                    <a:sym typeface="+mn-ea"/>
                  </a:rPr>
                  <a:t>0</a:t>
                </a:r>
                <a:r>
                  <a:rPr lang="zh-CN" altLang="en-US" sz="2800" b="1" dirty="0">
                    <a:solidFill>
                      <a:srgbClr val="FF0000"/>
                    </a:solidFill>
                    <a:effectLst/>
                    <a:latin typeface="仿宋" panose="02010609060101010101" charset="-122"/>
                    <a:ea typeface="仿宋" panose="02010609060101010101" charset="-122"/>
                    <a:cs typeface="仿宋" panose="02010609060101010101" charset="-122"/>
                    <a:sym typeface="+mn-ea"/>
                  </a:rPr>
                  <a:t>的量进行计算</a:t>
                </a:r>
                <a:r>
                  <a:rPr lang="zh-CN" altLang="en-US" sz="2800" b="1" dirty="0">
                    <a:solidFill>
                      <a:srgbClr val="000000"/>
                    </a:solidFill>
                    <a:effectLst/>
                    <a:latin typeface="仿宋" panose="02010609060101010101" charset="-122"/>
                    <a:ea typeface="仿宋" panose="02010609060101010101" charset="-122"/>
                    <a:cs typeface="仿宋" panose="02010609060101010101" charset="-122"/>
                    <a:sym typeface="+mn-ea"/>
                  </a:rPr>
                  <a:t>。借由无穷个</a:t>
                </a:r>
                <a:r>
                  <a:rPr lang="en-US" altLang="zh-CN" sz="2800" b="1" dirty="0">
                    <a:solidFill>
                      <a:srgbClr val="000000"/>
                    </a:solidFill>
                    <a:effectLst/>
                    <a:latin typeface="仿宋" panose="02010609060101010101" charset="-122"/>
                    <a:ea typeface="仿宋" panose="02010609060101010101" charset="-122"/>
                    <a:cs typeface="仿宋" panose="02010609060101010101" charset="-122"/>
                    <a:sym typeface="+mn-ea"/>
                  </a:rPr>
                  <a:t>dx</a:t>
                </a:r>
                <a:r>
                  <a:rPr lang="zh-CN" altLang="en-US" sz="2800" b="1" dirty="0">
                    <a:solidFill>
                      <a:srgbClr val="000000"/>
                    </a:solidFill>
                    <a:effectLst/>
                    <a:latin typeface="仿宋" panose="02010609060101010101" charset="-122"/>
                    <a:ea typeface="仿宋" panose="02010609060101010101" charset="-122"/>
                    <a:cs typeface="仿宋" panose="02010609060101010101" charset="-122"/>
                    <a:sym typeface="+mn-ea"/>
                  </a:rPr>
                  <a:t>进行的积分计算则可以获得一个有穷的量。</a:t>
                </a:r>
                <a:endParaRPr lang="zh-CN" altLang="en-US" sz="2800" b="1" dirty="0">
                  <a:solidFill>
                    <a:srgbClr val="000000"/>
                  </a:solidFill>
                  <a:effectLst/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+mn-ea"/>
                </a:endParaRPr>
              </a:p>
              <a:p>
                <a:pPr>
                  <a:lnSpc>
                    <a:spcPct val="100000"/>
                  </a:lnSpc>
                </a:pPr>
                <a:endParaRPr lang="zh-CN" altLang="en-US" sz="2800" b="1" dirty="0">
                  <a:solidFill>
                    <a:srgbClr val="000000"/>
                  </a:solidFill>
                  <a:effectLst/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+mn-ea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zh-CN" altLang="en-US" sz="2800" b="1" dirty="0">
                    <a:solidFill>
                      <a:srgbClr val="000000"/>
                    </a:solidFill>
                    <a:effectLst/>
                    <a:latin typeface="仿宋" panose="02010609060101010101" charset="-122"/>
                    <a:ea typeface="仿宋" panose="02010609060101010101" charset="-122"/>
                    <a:cs typeface="仿宋" panose="02010609060101010101" charset="-122"/>
                  </a:rPr>
                  <a:t>如：</a:t>
                </a:r>
                <a14:m>
                  <m:oMath xmlns:m="http://schemas.openxmlformats.org/officeDocument/2006/math">
                    <m:r>
                      <a:rPr lang="zh-CN" altLang="en-US" sz="2800" b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仿宋" panose="02010609060101010101" charset="-122"/>
                        <a:cs typeface="仿宋" panose="02010609060101010101" charset="-122"/>
                      </a:rPr>
                      <m:t>𝑓</m:t>
                    </m:r>
                    <m:d>
                      <m:dPr>
                        <m:ctrlPr>
                          <a:rPr lang="zh-CN" altLang="en-US" sz="2800" b="1" i="1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仿宋" panose="02010609060101010101" charset="-122"/>
                            <a:cs typeface="仿宋" panose="02010609060101010101" charset="-122"/>
                          </a:rPr>
                        </m:ctrlPr>
                      </m:dPr>
                      <m:e>
                        <m:r>
                          <a:rPr lang="zh-CN" altLang="en-US" sz="2800" b="1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仿宋" panose="02010609060101010101" charset="-122"/>
                            <a:cs typeface="仿宋" panose="02010609060101010101" charset="-122"/>
                          </a:rPr>
                          <m:t>𝑥</m:t>
                        </m:r>
                      </m:e>
                    </m:d>
                    <m:r>
                      <a:rPr lang="zh-CN" altLang="en-US" sz="2800" b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仿宋" panose="02010609060101010101" charset="-122"/>
                        <a:cs typeface="仿宋" panose="02010609060101010101" charset="-122"/>
                      </a:rPr>
                      <m:t> </m:t>
                    </m:r>
                  </m:oMath>
                </a14:m>
                <a:r>
                  <a:rPr lang="zh-CN" altLang="en-US" sz="2800" b="1" dirty="0">
                    <a:solidFill>
                      <a:srgbClr val="000000"/>
                    </a:solidFill>
                    <a:effectLst/>
                    <a:latin typeface="仿宋" panose="02010609060101010101" charset="-122"/>
                    <a:ea typeface="仿宋" panose="02010609060101010101" charset="-122"/>
                    <a:cs typeface="仿宋" panose="02010609060101010101" charset="-122"/>
                    <a:sym typeface="+mn-ea"/>
                  </a:rPr>
                  <a:t>在</a:t>
                </a:r>
                <a14:m>
                  <m:oMath xmlns:m="http://schemas.openxmlformats.org/officeDocument/2006/math">
                    <m:r>
                      <a:rPr lang="zh-CN" altLang="en-US" sz="2800" b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仿宋" panose="02010609060101010101" charset="-122"/>
                        <a:cs typeface="仿宋" panose="02010609060101010101" charset="-122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zh-CN" altLang="en-US" sz="2800" b="1" i="1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仿宋" panose="02010609060101010101" charset="-122"/>
                            <a:cs typeface="仿宋" panose="02010609060101010101" charset="-122"/>
                          </a:rPr>
                        </m:ctrlPr>
                      </m:dPr>
                      <m:e>
                        <m:r>
                          <a:rPr lang="zh-CN" altLang="en-US" sz="2800" b="1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仿宋" panose="02010609060101010101" charset="-122"/>
                            <a:cs typeface="仿宋" panose="02010609060101010101" charset="-122"/>
                          </a:rPr>
                          <m:t>𝑎</m:t>
                        </m:r>
                        <m:r>
                          <a:rPr lang="zh-CN" altLang="en-US" sz="2800" b="1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仿宋" panose="02010609060101010101" charset="-122"/>
                            <a:cs typeface="仿宋" panose="02010609060101010101" charset="-122"/>
                          </a:rPr>
                          <m:t>,</m:t>
                        </m:r>
                        <m:r>
                          <a:rPr lang="zh-CN" altLang="en-US" sz="2800" b="1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仿宋" panose="02010609060101010101" charset="-122"/>
                            <a:cs typeface="仿宋" panose="02010609060101010101" charset="-122"/>
                          </a:rPr>
                          <m:t>𝑏</m:t>
                        </m:r>
                      </m:e>
                    </m:d>
                    <m:r>
                      <a:rPr lang="zh-CN" altLang="en-US" sz="2800" b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仿宋" panose="02010609060101010101" charset="-122"/>
                        <a:cs typeface="仿宋" panose="02010609060101010101" charset="-122"/>
                      </a:rPr>
                      <m:t> </m:t>
                    </m:r>
                  </m:oMath>
                </a14:m>
                <a:r>
                  <a:rPr lang="zh-CN" altLang="en-US" sz="2800" b="1" dirty="0">
                    <a:solidFill>
                      <a:srgbClr val="000000"/>
                    </a:solidFill>
                    <a:effectLst/>
                    <a:latin typeface="仿宋" panose="02010609060101010101" charset="-122"/>
                    <a:ea typeface="仿宋" panose="02010609060101010101" charset="-122"/>
                    <a:cs typeface="仿宋" panose="02010609060101010101" charset="-122"/>
                    <a:sym typeface="+mn-ea"/>
                  </a:rPr>
                  <a:t>上围成的面积</a:t>
                </a:r>
                <a:endParaRPr lang="zh-CN" altLang="en-US" sz="2800" b="1" dirty="0">
                  <a:solidFill>
                    <a:srgbClr val="000000"/>
                  </a:solidFill>
                  <a:effectLst/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+mn-ea"/>
                </a:endParaRPr>
              </a:p>
              <a:p>
                <a:pPr>
                  <a:lnSpc>
                    <a:spcPct val="100000"/>
                  </a:lnSpc>
                </a:pPr>
                <a:endParaRPr lang="zh-CN" altLang="en-US" sz="2800" b="1" dirty="0">
                  <a:solidFill>
                    <a:srgbClr val="000000"/>
                  </a:solidFill>
                  <a:effectLst/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+mn-ea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zh-CN" altLang="en-US" sz="2800" b="1" dirty="0">
                    <a:solidFill>
                      <a:srgbClr val="000000"/>
                    </a:solidFill>
                    <a:effectLst/>
                    <a:latin typeface="仿宋" panose="02010609060101010101" charset="-122"/>
                    <a:ea typeface="仿宋" panose="02010609060101010101" charset="-122"/>
                    <a:cs typeface="仿宋" panose="02010609060101010101" charset="-122"/>
                    <a:sym typeface="+mn-ea"/>
                  </a:rPr>
                  <a:t>无穷个不具有广延的单子构成有广延的物质世界。</a:t>
                </a:r>
                <a:endParaRPr lang="zh-CN" altLang="en-US" sz="2800" b="1" dirty="0">
                  <a:solidFill>
                    <a:srgbClr val="000000"/>
                  </a:solidFill>
                  <a:effectLst/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408305" y="2783205"/>
                <a:ext cx="7270750" cy="371411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/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936230" y="2435225"/>
            <a:ext cx="3886835" cy="394589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53720" y="1374775"/>
            <a:ext cx="11410950" cy="78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eaLnBrk="1" hangingPunct="1"/>
            <a:r>
              <a:rPr sz="3200" b="1" dirty="0">
                <a:solidFill>
                  <a:srgbClr val="4B82F8"/>
                </a:solidFill>
                <a:effectLst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单子论、先定和谐与莱布尼茨微积分思想中的数学柏拉图主义</a:t>
            </a:r>
            <a:endParaRPr sz="3200" b="1" dirty="0">
              <a:solidFill>
                <a:srgbClr val="4B82F8"/>
              </a:solidFill>
              <a:effectLst/>
              <a:latin typeface="仿宋" panose="02010609060101010101" charset="-122"/>
              <a:ea typeface="仿宋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同侧圆角矩形 4"/>
          <p:cNvSpPr/>
          <p:nvPr>
            <p:custDataLst>
              <p:tags r:id="rId2"/>
            </p:custDataLst>
          </p:nvPr>
        </p:nvSpPr>
        <p:spPr>
          <a:xfrm>
            <a:off x="3209290" y="133350"/>
            <a:ext cx="30632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2、以定积分计算来理解单子论的矛盾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8" name="同侧圆角矩形 7"/>
          <p:cNvSpPr/>
          <p:nvPr>
            <p:custDataLst>
              <p:tags r:id="rId3"/>
            </p:custDataLst>
          </p:nvPr>
        </p:nvSpPr>
        <p:spPr>
          <a:xfrm>
            <a:off x="6179820" y="133350"/>
            <a:ext cx="286512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3、单子即dx的客观化与精神实体化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9" name="同侧圆角矩形 8"/>
          <p:cNvSpPr/>
          <p:nvPr>
            <p:custDataLst>
              <p:tags r:id="rId4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4、数学的哲学基础是物质还是精神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3" name="同侧圆角矩形 12"/>
          <p:cNvSpPr/>
          <p:nvPr>
            <p:custDataLst>
              <p:tags r:id="rId5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1、单子论的矛盾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6"/>
            </p:custDataLst>
          </p:nvPr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553720" y="2155190"/>
            <a:ext cx="5849620" cy="413829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00000"/>
              </a:lnSpc>
            </a:pPr>
            <a:endParaRPr sz="2800" b="1" dirty="0">
              <a:solidFill>
                <a:srgbClr val="000000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FF0000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</a:t>
            </a:r>
            <a:r>
              <a:rPr sz="2800" b="1" dirty="0">
                <a:solidFill>
                  <a:srgbClr val="FF0000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神在万物之初就预先定下了宇宙的和谐，</a:t>
            </a:r>
            <a:r>
              <a:rPr sz="2800" b="1" dirty="0">
                <a:solidFill>
                  <a:srgbClr val="000000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此后每事每物皆根据心灵和肉体两个原则，在自然现象中各自运转。 </a:t>
            </a:r>
            <a:endParaRPr sz="2800" b="1" dirty="0">
              <a:solidFill>
                <a:srgbClr val="000000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</a:pPr>
            <a:endParaRPr sz="2800" b="1" dirty="0">
              <a:solidFill>
                <a:srgbClr val="000000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sz="2800" b="1" dirty="0">
                <a:solidFill>
                  <a:srgbClr val="000000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——莱布尼茨致巴纳热的信</a:t>
            </a:r>
            <a:endParaRPr sz="2800" b="1" dirty="0">
              <a:solidFill>
                <a:srgbClr val="000000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pic>
        <p:nvPicPr>
          <p:cNvPr id="105" name="图片 104"/>
          <p:cNvPicPr/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403340" y="2531110"/>
            <a:ext cx="5200650" cy="335534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9375" y="2967990"/>
            <a:ext cx="1203325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4、数学的哲学基础是物质还是精神</a:t>
            </a:r>
            <a:endParaRPr lang="zh-CN" altLang="en-US" sz="5400" b="1">
              <a:solidFill>
                <a:schemeClr val="accent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53720" y="1202055"/>
            <a:ext cx="8828405" cy="78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eaLnBrk="1" hangingPunct="1"/>
            <a:r>
              <a:rPr sz="3200" b="1" dirty="0">
                <a:solidFill>
                  <a:srgbClr val="4B82F8"/>
                </a:solidFill>
                <a:effectLst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恩格斯：理解数学的无限性就要从客观现实出发</a:t>
            </a:r>
            <a:endParaRPr sz="3200" b="1" dirty="0">
              <a:solidFill>
                <a:srgbClr val="4B82F8"/>
              </a:solidFill>
              <a:effectLst/>
              <a:latin typeface="仿宋" panose="02010609060101010101" charset="-122"/>
              <a:ea typeface="仿宋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同侧圆角矩形 4"/>
          <p:cNvSpPr/>
          <p:nvPr>
            <p:custDataLst>
              <p:tags r:id="rId2"/>
            </p:custDataLst>
          </p:nvPr>
        </p:nvSpPr>
        <p:spPr>
          <a:xfrm>
            <a:off x="3209290" y="133350"/>
            <a:ext cx="2974975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2、以定积分计算来理解单子论的矛盾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8" name="同侧圆角矩形 7"/>
          <p:cNvSpPr/>
          <p:nvPr>
            <p:custDataLst>
              <p:tags r:id="rId3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3、单子即dx的客观化与精神实体化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9" name="同侧圆角矩形 8"/>
          <p:cNvSpPr/>
          <p:nvPr>
            <p:custDataLst>
              <p:tags r:id="rId4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4、数学的哲学基础是物质还是精神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3" name="同侧圆角矩形 12"/>
          <p:cNvSpPr/>
          <p:nvPr>
            <p:custDataLst>
              <p:tags r:id="rId5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1、单子论的矛盾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6"/>
            </p:custDataLst>
          </p:nvPr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553720" y="2740660"/>
            <a:ext cx="5849620" cy="319151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FF0000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</a:t>
            </a:r>
            <a:r>
              <a:rPr sz="2800" b="1" dirty="0">
                <a:solidFill>
                  <a:srgbClr val="FF0000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数学的无限是从现实中借用的</a:t>
            </a:r>
            <a:r>
              <a:rPr sz="2800" b="1" dirty="0">
                <a:solidFill>
                  <a:srgbClr val="000000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，尽管是不自觉地借用的，所以它不能从它自身、</a:t>
            </a:r>
            <a:r>
              <a:rPr sz="2800" b="1" dirty="0">
                <a:solidFill>
                  <a:srgbClr val="FF0000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从数学的抽象来说明，而只能从现实来说明。</a:t>
            </a:r>
            <a:endParaRPr sz="2800" b="1" dirty="0">
              <a:solidFill>
                <a:srgbClr val="000000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</a:pPr>
            <a:endParaRPr sz="2800" b="1" dirty="0">
              <a:solidFill>
                <a:srgbClr val="000000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</a:pPr>
            <a:endParaRPr sz="2800" b="1" dirty="0">
              <a:solidFill>
                <a:srgbClr val="000000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sz="2800" b="1" dirty="0">
                <a:solidFill>
                  <a:srgbClr val="000000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——恩格斯：《自然辩证法》</a:t>
            </a:r>
            <a:endParaRPr sz="2800" b="1" dirty="0">
              <a:solidFill>
                <a:srgbClr val="000000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pic>
        <p:nvPicPr>
          <p:cNvPr id="2" name="图片 1" descr="抠图下载-trim-Xf64TkHv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7555" y="1982470"/>
            <a:ext cx="4913630" cy="487553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53720" y="1374775"/>
            <a:ext cx="11271250" cy="78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eaLnBrk="1" hangingPunct="1"/>
            <a:r>
              <a:rPr sz="3200" b="1" dirty="0">
                <a:solidFill>
                  <a:srgbClr val="4B82F8"/>
                </a:solidFill>
                <a:effectLst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拉马努金1933年给出的模θ函数2012年被发现可用来描述黑洞</a:t>
            </a:r>
            <a:endParaRPr sz="3200" b="1" dirty="0">
              <a:solidFill>
                <a:srgbClr val="4B82F8"/>
              </a:solidFill>
              <a:effectLst/>
              <a:latin typeface="仿宋" panose="02010609060101010101" charset="-122"/>
              <a:ea typeface="仿宋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106" name="图片 105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571740" y="2279650"/>
            <a:ext cx="3999230" cy="24949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53720" y="2285365"/>
            <a:ext cx="6928485" cy="1618615"/>
          </a:xfrm>
          <a:prstGeom prst="rect">
            <a:avLst/>
          </a:prstGeom>
        </p:spPr>
      </p:pic>
      <p:pic>
        <p:nvPicPr>
          <p:cNvPr id="107" name="图片 106"/>
          <p:cNvPicPr/>
          <p:nvPr/>
        </p:nvPicPr>
        <p:blipFill>
          <a:blip r:embed="rId6"/>
          <a:stretch>
            <a:fillRect/>
          </a:stretch>
        </p:blipFill>
        <p:spPr>
          <a:xfrm>
            <a:off x="553720" y="4034155"/>
            <a:ext cx="6928485" cy="2494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同侧圆角矩形 5"/>
          <p:cNvSpPr/>
          <p:nvPr>
            <p:custDataLst>
              <p:tags r:id="rId7"/>
            </p:custDataLst>
          </p:nvPr>
        </p:nvSpPr>
        <p:spPr>
          <a:xfrm>
            <a:off x="3209290" y="133350"/>
            <a:ext cx="297561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2、以定积分计算来理解单子论的矛盾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8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3、单子即dx的客观化与精神实体化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1" name="同侧圆角矩形 10"/>
          <p:cNvSpPr/>
          <p:nvPr>
            <p:custDataLst>
              <p:tags r:id="rId9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4、数学的哲学基础是物质还是精神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同侧圆角矩形 11"/>
          <p:cNvSpPr/>
          <p:nvPr>
            <p:custDataLst>
              <p:tags r:id="rId10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1、单子论的矛盾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5" name="矩形 14"/>
          <p:cNvSpPr/>
          <p:nvPr>
            <p:custDataLst>
              <p:tags r:id="rId11"/>
            </p:custDataLst>
          </p:nvPr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800340" y="5106670"/>
            <a:ext cx="38284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    </a:t>
            </a:r>
            <a:r>
              <a:rPr lang="zh-CN" altLang="en-US" sz="2400" b="1"/>
              <a:t>这些公式是娜玛吉利女神在梦中给我的启示。</a:t>
            </a:r>
            <a:endParaRPr lang="zh-CN" altLang="en-US" sz="2400" b="1"/>
          </a:p>
          <a:p>
            <a:pPr algn="r"/>
            <a:r>
              <a:rPr lang="en-US" altLang="zh-CN" sz="2400" b="1"/>
              <a:t>——</a:t>
            </a:r>
            <a:r>
              <a:rPr lang="zh-CN" altLang="en-US" sz="2400" b="1"/>
              <a:t>拉马努金</a:t>
            </a:r>
            <a:endParaRPr lang="zh-CN" altLang="en-US" sz="2400" b="1"/>
          </a:p>
        </p:txBody>
      </p:sp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53720" y="1374775"/>
            <a:ext cx="11271250" cy="78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eaLnBrk="1" hangingPunct="1"/>
            <a:r>
              <a:rPr lang="en-US" altLang="zh-CN" sz="3200" b="1" dirty="0">
                <a:solidFill>
                  <a:srgbClr val="4B82F8"/>
                </a:solidFill>
                <a:effectLst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2022</a:t>
            </a:r>
            <a:r>
              <a:rPr sz="3200" b="1" dirty="0">
                <a:solidFill>
                  <a:srgbClr val="4B82F8"/>
                </a:solidFill>
                <a:effectLst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年最新的量子物理学实验成果：虚数</a:t>
            </a:r>
            <a:r>
              <a:rPr lang="en-US" altLang="zh-CN" sz="3200" b="1" dirty="0">
                <a:solidFill>
                  <a:srgbClr val="4B82F8"/>
                </a:solidFill>
                <a:effectLst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i</a:t>
            </a:r>
            <a:r>
              <a:rPr sz="3200" b="1" dirty="0">
                <a:solidFill>
                  <a:srgbClr val="4B82F8"/>
                </a:solidFill>
                <a:effectLst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的物理学意义</a:t>
            </a:r>
            <a:endParaRPr sz="3200" b="1" dirty="0">
              <a:solidFill>
                <a:srgbClr val="4B82F8"/>
              </a:solidFill>
              <a:effectLst/>
              <a:latin typeface="仿宋" panose="02010609060101010101" charset="-122"/>
              <a:ea typeface="仿宋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同侧圆角矩形 5"/>
          <p:cNvSpPr/>
          <p:nvPr>
            <p:custDataLst>
              <p:tags r:id="rId2"/>
            </p:custDataLst>
          </p:nvPr>
        </p:nvSpPr>
        <p:spPr>
          <a:xfrm>
            <a:off x="3209290" y="133350"/>
            <a:ext cx="297561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2、以定积分计算来理解单子论的矛盾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3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3、单子即dx的客观化与精神实体化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1" name="同侧圆角矩形 10"/>
          <p:cNvSpPr/>
          <p:nvPr>
            <p:custDataLst>
              <p:tags r:id="rId4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4、数学的哲学基础是物质还是精神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同侧圆角矩形 11"/>
          <p:cNvSpPr/>
          <p:nvPr>
            <p:custDataLst>
              <p:tags r:id="rId5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1、单子论的矛盾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5" name="矩形 14"/>
          <p:cNvSpPr/>
          <p:nvPr>
            <p:custDataLst>
              <p:tags r:id="rId6"/>
            </p:custDataLst>
          </p:nvPr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546850" y="2082165"/>
            <a:ext cx="5081905" cy="4398010"/>
          </a:xfrm>
          <a:prstGeom prst="rect">
            <a:avLst/>
          </a:prstGeom>
        </p:spPr>
      </p:pic>
      <p:pic>
        <p:nvPicPr>
          <p:cNvPr id="100" name="图片 99"/>
          <p:cNvPicPr/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85165" y="2082800"/>
            <a:ext cx="5591175" cy="439801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>
            <p:custDataLst>
              <p:tags r:id="rId1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146810" y="450215"/>
            <a:ext cx="10596880" cy="60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小结：欧洲数学与哲学发展背后的世界观联系</a:t>
            </a:r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765540" y="1400810"/>
            <a:ext cx="2920365" cy="4906010"/>
          </a:xfrm>
          <a:prstGeom prst="rect">
            <a:avLst/>
          </a:prstGeom>
        </p:spPr>
      </p:pic>
      <p:graphicFrame>
        <p:nvGraphicFramePr>
          <p:cNvPr id="4" name="表格 3"/>
          <p:cNvGraphicFramePr/>
          <p:nvPr>
            <p:custDataLst>
              <p:tags r:id="rId5"/>
            </p:custDataLst>
          </p:nvPr>
        </p:nvGraphicFramePr>
        <p:xfrm>
          <a:off x="366395" y="1401445"/>
          <a:ext cx="8271510" cy="4905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910"/>
                <a:gridCol w="3119120"/>
                <a:gridCol w="3459480"/>
              </a:tblGrid>
              <a:tr h="8166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/>
                        <a:t>历史时代</a:t>
                      </a:r>
                      <a:endParaRPr lang="zh-CN" alt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/>
                        <a:t>欧洲数学发展</a:t>
                      </a:r>
                      <a:endParaRPr lang="zh-CN" alt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/>
                        <a:t>欧洲哲学发展</a:t>
                      </a:r>
                      <a:endParaRPr lang="zh-CN" altLang="en-US" sz="2800" b="1"/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/>
                        <a:t>古希腊</a:t>
                      </a:r>
                      <a:endParaRPr lang="zh-CN" alt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sym typeface="+mn-ea"/>
                        </a:rPr>
                        <a:t>欧氏几何</a:t>
                      </a:r>
                      <a:endParaRPr lang="zh-CN" altLang="en-US" sz="2800" b="1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1">
                          <a:sym typeface="+mn-ea"/>
                        </a:rPr>
                        <a:t>理念论与形而上学</a:t>
                      </a:r>
                      <a:endParaRPr lang="zh-CN" altLang="en-US" sz="2800" b="1">
                        <a:sym typeface="+mn-ea"/>
                      </a:endParaRPr>
                    </a:p>
                  </a:txBody>
                  <a:tcPr/>
                </a:tc>
              </a:tr>
              <a:tr h="14293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b="1"/>
                        <a:t>17-18</a:t>
                      </a:r>
                      <a:r>
                        <a:rPr lang="zh-CN" altLang="en-US" sz="2800" b="1"/>
                        <a:t>世纪</a:t>
                      </a:r>
                      <a:endParaRPr lang="zh-CN" alt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800" b="1">
                          <a:sym typeface="+mn-ea"/>
                        </a:rPr>
                        <a:t>  </a:t>
                      </a:r>
                      <a:r>
                        <a:rPr lang="zh-CN" altLang="en-US" sz="2800" b="1">
                          <a:sym typeface="+mn-ea"/>
                        </a:rPr>
                        <a:t>代数、解析几何、函数、微积分</a:t>
                      </a:r>
                      <a:endParaRPr lang="zh-CN" altLang="en-US" sz="2800" b="1"/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 b="1"/>
                    </a:p>
                    <a:p>
                      <a:pPr algn="ctr">
                        <a:buNone/>
                      </a:pPr>
                      <a:r>
                        <a:rPr lang="zh-CN" altLang="en-US" sz="2800" b="1"/>
                        <a:t>近代唯理论</a:t>
                      </a:r>
                      <a:endParaRPr lang="zh-CN" altLang="en-US" sz="2800" b="1"/>
                    </a:p>
                  </a:txBody>
                  <a:tcPr/>
                </a:tc>
              </a:tr>
              <a:tr h="9582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b="1"/>
                        <a:t>19</a:t>
                      </a:r>
                      <a:r>
                        <a:rPr lang="zh-CN" altLang="en-US" sz="2800" b="1"/>
                        <a:t>世纪</a:t>
                      </a:r>
                      <a:endParaRPr lang="zh-CN" alt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/>
                        <a:t>牛顿力学、微积分、级数等</a:t>
                      </a:r>
                      <a:endParaRPr lang="zh-CN" alt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/>
                        <a:t>德国古典哲学、马克思主义哲学</a:t>
                      </a:r>
                      <a:endParaRPr lang="zh-CN" altLang="en-US" sz="2800" b="1"/>
                    </a:p>
                  </a:txBody>
                  <a:tcPr/>
                </a:tc>
              </a:tr>
              <a:tr h="8502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b="1"/>
                        <a:t>20</a:t>
                      </a:r>
                      <a:r>
                        <a:rPr lang="zh-CN" altLang="en-US" sz="2800" b="1"/>
                        <a:t>世纪</a:t>
                      </a:r>
                      <a:endParaRPr lang="zh-CN" alt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/>
                        <a:t>集合论、模型论等</a:t>
                      </a:r>
                      <a:endParaRPr lang="zh-CN" alt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/>
                        <a:t>分析哲学、</a:t>
                      </a:r>
                      <a:r>
                        <a:rPr lang="zh-CN" altLang="en-US" sz="2800" b="1">
                          <a:sym typeface="+mn-ea"/>
                        </a:rPr>
                        <a:t>数理逻辑</a:t>
                      </a:r>
                      <a:endParaRPr lang="zh-CN" altLang="en-US" sz="2800" b="1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34950" y="1200785"/>
            <a:ext cx="11715750" cy="5453380"/>
          </a:xfrm>
          <a:prstGeom prst="roundRect">
            <a:avLst>
              <a:gd name="adj" fmla="val 3772"/>
            </a:avLst>
          </a:prstGeom>
          <a:gradFill>
            <a:gsLst>
              <a:gs pos="100000">
                <a:schemeClr val="bg1">
                  <a:alpha val="10000"/>
                </a:schemeClr>
              </a:gs>
              <a:gs pos="0">
                <a:schemeClr val="bg1">
                  <a:alpha val="30000"/>
                </a:schemeClr>
              </a:gs>
            </a:gsLst>
            <a:lin ang="27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1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146810" y="450215"/>
            <a:ext cx="9917430" cy="60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像素与虚拟现实技术（元宇宙）的拟真度问题</a:t>
            </a:r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6" name="椭圆 5"/>
          <p:cNvSpPr/>
          <p:nvPr>
            <p:custDataLst>
              <p:tags r:id="rId2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4" name="图片 103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1825" y="1461135"/>
            <a:ext cx="5396230" cy="4932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图片 104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265545" y="1461135"/>
            <a:ext cx="5400675" cy="493268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>
            <p:custDataLst>
              <p:tags r:id="rId1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146810" y="450215"/>
            <a:ext cx="10596880" cy="60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作业</a:t>
            </a:r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63220" y="1536065"/>
            <a:ext cx="7113905" cy="47002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buClrTx/>
              <a:buSzTx/>
              <a:buNone/>
            </a:pPr>
            <a:r>
              <a:rPr 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</a:t>
            </a:r>
            <a:r>
              <a:rPr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数学是基于客观现实世界的</a:t>
            </a:r>
            <a:r>
              <a:rPr lang="zh-CN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反映</a:t>
            </a:r>
            <a:r>
              <a:rPr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，还是</a:t>
            </a:r>
            <a:r>
              <a:rPr lang="zh-CN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抽象的、独立于物质世界之上的精神性实在</a:t>
            </a:r>
            <a:r>
              <a:rPr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？</a:t>
            </a:r>
            <a:endParaRPr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endParaRPr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r>
              <a:rPr 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</a:t>
            </a:r>
            <a:r>
              <a:rPr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从哲学上谈谈你这么看的理由。</a:t>
            </a:r>
            <a:endParaRPr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endParaRPr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r>
              <a:rPr 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</a:t>
            </a:r>
            <a:r>
              <a:rPr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请填写在课程企业微信问卷星中。</a:t>
            </a:r>
            <a:endParaRPr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endParaRPr lang="zh-CN" altLang="en-US"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>
              <a:buClrTx/>
              <a:buSzTx/>
              <a:buNone/>
            </a:pPr>
            <a:endParaRPr lang="zh-CN" altLang="en-US"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4"/>
          <a:stretch>
            <a:fillRect/>
          </a:stretch>
        </p:blipFill>
        <p:spPr>
          <a:xfrm>
            <a:off x="7477125" y="1873885"/>
            <a:ext cx="3771900" cy="37719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>
            <p:custDataLst>
              <p:tags r:id="rId1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146810" y="450215"/>
            <a:ext cx="10596880" cy="60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拓展阅读文献</a:t>
            </a:r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34892" y="1431925"/>
            <a:ext cx="11874558" cy="39947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  <a:buClrTx/>
              <a:buSzTx/>
              <a:buNone/>
            </a:pPr>
            <a:r>
              <a:rPr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1、（德）莱布尼茨 著《神义论》，朱雁冰 译，生活.读书.新知三联书店 ，2007年。</a:t>
            </a: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2、（德）莱布尼茨 著《新系统及其说明》，陈修斋 译，商务印书馆，2002年。</a:t>
            </a: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3、（德）莱布尼茨 著 《论组合数》，《莱布尼茨文集》（第6卷），段德志 译，商务印书馆，2023年。</a:t>
            </a: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4、华罗庚 著《高等数学引论》（第一卷、第一分册），王元 校，高等教育出版社，2009年。</a:t>
            </a: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5、（德）恩格斯 著《自然辩证法》，中共中央编译局 译，人民出版社，2015年。</a:t>
            </a: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6、微积分初步，3Blue1Brown中国官方https://space.bilibili.com/88461692</a:t>
            </a: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>
            <p:custDataLst>
              <p:tags r:id="rId1"/>
            </p:custDataLst>
          </p:nvPr>
        </p:nvSpPr>
        <p:spPr>
          <a:xfrm>
            <a:off x="8803640" y="-1893570"/>
            <a:ext cx="4130675" cy="4130675"/>
          </a:xfrm>
          <a:prstGeom prst="ellipse">
            <a:avLst/>
          </a:prstGeom>
          <a:gradFill>
            <a:gsLst>
              <a:gs pos="100000">
                <a:srgbClr val="EAEEF4">
                  <a:alpha val="0"/>
                </a:srgbClr>
              </a:gs>
              <a:gs pos="78000">
                <a:srgbClr val="AFCEFA">
                  <a:alpha val="0"/>
                </a:srgbClr>
              </a:gs>
              <a:gs pos="0">
                <a:srgbClr val="4B82F8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2"/>
            </p:custDataLst>
          </p:nvPr>
        </p:nvSpPr>
        <p:spPr>
          <a:xfrm>
            <a:off x="8803640" y="2018665"/>
            <a:ext cx="1704340" cy="170434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36600" dist="952500" dir="2700000" sx="67000" sy="6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>
            <p:custDataLst>
              <p:tags r:id="rId3"/>
            </p:custDataLst>
          </p:nvPr>
        </p:nvSpPr>
        <p:spPr>
          <a:xfrm>
            <a:off x="4399280" y="-1949450"/>
            <a:ext cx="5787390" cy="5787390"/>
          </a:xfrm>
          <a:prstGeom prst="ellipse">
            <a:avLst/>
          </a:prstGeom>
          <a:gradFill>
            <a:gsLst>
              <a:gs pos="88000">
                <a:srgbClr val="EAEEF4"/>
              </a:gs>
              <a:gs pos="58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9116060" y="2810510"/>
            <a:ext cx="4584700" cy="4584700"/>
          </a:xfrm>
          <a:prstGeom prst="ellipse">
            <a:avLst/>
          </a:prstGeom>
          <a:gradFill>
            <a:gsLst>
              <a:gs pos="100000">
                <a:srgbClr val="EAEEF4"/>
              </a:gs>
              <a:gs pos="53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781810" y="2853055"/>
            <a:ext cx="7249795" cy="1151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谢</a:t>
            </a:r>
            <a:r>
              <a:rPr lang="en-US" altLang="zh-CN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 </a:t>
            </a:r>
            <a:r>
              <a:rPr lang="zh-CN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谢</a:t>
            </a:r>
            <a:endParaRPr lang="zh-CN" sz="6000" b="1" dirty="0">
              <a:solidFill>
                <a:srgbClr val="4B86FC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3" name="椭圆 12"/>
          <p:cNvSpPr/>
          <p:nvPr>
            <p:custDataLst>
              <p:tags r:id="rId5"/>
            </p:custDataLst>
          </p:nvPr>
        </p:nvSpPr>
        <p:spPr>
          <a:xfrm>
            <a:off x="1553845" y="6034405"/>
            <a:ext cx="3002280" cy="3002280"/>
          </a:xfrm>
          <a:prstGeom prst="ellipse">
            <a:avLst/>
          </a:prstGeom>
          <a:gradFill>
            <a:gsLst>
              <a:gs pos="88000">
                <a:srgbClr val="EAEEF4"/>
              </a:gs>
              <a:gs pos="58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>
            <p:custDataLst>
              <p:tags r:id="rId6"/>
            </p:custDataLst>
          </p:nvPr>
        </p:nvSpPr>
        <p:spPr>
          <a:xfrm>
            <a:off x="-1259205" y="2237105"/>
            <a:ext cx="2382520" cy="23825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36600" dist="1155700" dir="2700000" sx="67000" sy="6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摄图网_500758708_书是人类进步的阶梯(非企业商用)"/>
          <p:cNvPicPr>
            <a:picLocks noChangeAspect="1"/>
          </p:cNvPicPr>
          <p:nvPr/>
        </p:nvPicPr>
        <p:blipFill>
          <a:blip r:embed="rId1"/>
          <a:srcRect l="12326" r="43806"/>
          <a:stretch>
            <a:fillRect/>
          </a:stretch>
        </p:blipFill>
        <p:spPr>
          <a:xfrm>
            <a:off x="0" y="0"/>
            <a:ext cx="4011295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-12065"/>
            <a:ext cx="4011295" cy="687006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4783455" y="487045"/>
            <a:ext cx="7249795" cy="1151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6000" b="1" dirty="0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莱布尼茨的单子论与微积分</a:t>
            </a:r>
            <a:endParaRPr lang="zh-CN" sz="6000" b="1" dirty="0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8" name="副标题 17"/>
          <p:cNvSpPr>
            <a:spLocks noGrp="1"/>
          </p:cNvSpPr>
          <p:nvPr>
            <p:ph type="subTitle" idx="4294967295"/>
            <p:custDataLst>
              <p:tags r:id="rId3"/>
            </p:custDataLst>
          </p:nvPr>
        </p:nvSpPr>
        <p:spPr>
          <a:xfrm>
            <a:off x="553720" y="2997200"/>
            <a:ext cx="2903855" cy="850900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en-US" sz="19200" b="1" dirty="0">
                <a:solidFill>
                  <a:schemeClr val="bg1"/>
                </a:solidFill>
                <a:latin typeface="仿宋" panose="02010609060101010101" charset="-122"/>
              </a:rPr>
              <a:t>教学内容</a:t>
            </a:r>
            <a:endParaRPr lang="zh-CN" altLang="en-US" sz="19200" b="1" dirty="0">
              <a:solidFill>
                <a:schemeClr val="bg1"/>
              </a:solidFill>
              <a:latin typeface="仿宋" panose="02010609060101010101" charset="-122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endParaRPr lang="en-US" altLang="zh-CN" sz="19200" dirty="0">
              <a:solidFill>
                <a:schemeClr val="dk1">
                  <a:lumMod val="75000"/>
                  <a:lumOff val="25000"/>
                </a:schemeClr>
              </a:solidFill>
              <a:latin typeface="仿宋" panose="02010609060101010101" charset="-122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endParaRPr lang="en-US" altLang="zh-CN" sz="19200" dirty="0">
              <a:solidFill>
                <a:schemeClr val="dk1">
                  <a:lumMod val="75000"/>
                  <a:lumOff val="25000"/>
                </a:schemeClr>
              </a:solidFill>
              <a:latin typeface="仿宋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783455" y="2667635"/>
            <a:ext cx="696595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1、单子论的矛盾</a:t>
            </a:r>
            <a:endParaRPr sz="2800" b="1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sz="2800" b="1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sz="2800" b="1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2、以定积分计算来理解单子论的矛盾</a:t>
            </a:r>
            <a:endParaRPr sz="2800" b="1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sz="2800" b="1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sz="2800" b="1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3、单子即dx的客观化与精神实体化</a:t>
            </a:r>
            <a:endParaRPr sz="2800" b="1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sz="2800" b="1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sz="2800" b="1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4、数学的</a:t>
            </a:r>
            <a:r>
              <a:rPr lang="zh-CN" sz="2800" b="1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哲学</a:t>
            </a:r>
            <a:r>
              <a:rPr sz="2800" b="1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基础是物质还是精神</a:t>
            </a:r>
            <a:endParaRPr sz="2800" b="1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sz="2800" b="1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76095" y="2967990"/>
            <a:ext cx="863981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1、单子论中的矛盾</a:t>
            </a:r>
            <a:endParaRPr lang="zh-CN" altLang="en-US" sz="5400" b="1">
              <a:solidFill>
                <a:schemeClr val="accent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3209290" y="133350"/>
            <a:ext cx="2974975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2、以定积分计算来理解单子论的矛盾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3、单子即dx的客观化与精神实体化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1" name="同侧圆角矩形 10"/>
          <p:cNvSpPr/>
          <p:nvPr>
            <p:custDataLst>
              <p:tags r:id="rId3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4、数学的哲学基础是物质还是精神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4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1、单子论的矛盾</a:t>
            </a:r>
            <a:endParaRPr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416560" y="2186305"/>
            <a:ext cx="7527814" cy="4769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buClrTx/>
              <a:buSzTx/>
              <a:buNone/>
            </a:pPr>
            <a:r>
              <a:rPr lang="en-US" sz="2400" b="1" dirty="0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</a:t>
            </a:r>
            <a:r>
              <a:rPr sz="2400" b="1" dirty="0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德谟克利特和伊壁鸠鲁的原子</a:t>
            </a:r>
            <a:r>
              <a:rPr sz="2400" b="1" dirty="0">
                <a:solidFill>
                  <a:srgbClr val="FF0000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并非真正的单一体。</a:t>
            </a:r>
            <a:r>
              <a:rPr sz="2400" b="1" dirty="0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因为它们永远</a:t>
            </a:r>
            <a:r>
              <a:rPr sz="2400" b="1" dirty="0">
                <a:solidFill>
                  <a:srgbClr val="FF0000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有尺寸和形状</a:t>
            </a:r>
            <a:r>
              <a:rPr sz="2400" b="1" dirty="0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，所以在理论上它们依然</a:t>
            </a:r>
            <a:r>
              <a:rPr sz="2400" b="1" dirty="0">
                <a:solidFill>
                  <a:srgbClr val="FF0000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是可分的。</a:t>
            </a:r>
            <a:endParaRPr sz="2400" b="1" dirty="0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algn="r">
              <a:lnSpc>
                <a:spcPct val="150000"/>
              </a:lnSpc>
              <a:buClrTx/>
              <a:buSzTx/>
              <a:buNone/>
            </a:pPr>
            <a:r>
              <a:rPr sz="2400" b="1" dirty="0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——莱布尼茨：《新系统及其说明》</a:t>
            </a:r>
            <a:endParaRPr sz="2400" b="1" dirty="0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r>
              <a:rPr lang="zh-CN" altLang="en-US" sz="2400" b="1" dirty="0">
                <a:solidFill>
                  <a:schemeClr val="dk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endParaRPr lang="zh-CN" altLang="en-US" sz="2400" b="1" dirty="0">
              <a:solidFill>
                <a:schemeClr val="dk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r>
              <a:rPr lang="en-US" altLang="zh-CN" sz="2400" b="1" dirty="0">
                <a:solidFill>
                  <a:schemeClr val="dk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</a:t>
            </a:r>
            <a:r>
              <a:rPr lang="zh-CN" altLang="en-US" sz="2400" b="1" dirty="0">
                <a:solidFill>
                  <a:srgbClr val="FF0000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单子没有部分，没有广延，没有形状，也不可分。</a:t>
            </a:r>
            <a:endParaRPr lang="zh-CN" altLang="en-US" sz="2400" b="1" dirty="0">
              <a:solidFill>
                <a:schemeClr val="dk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algn="r"/>
            <a:endParaRPr lang="zh-CN" altLang="en-US" sz="2400" b="1" dirty="0">
              <a:solidFill>
                <a:schemeClr val="dk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algn="r"/>
            <a:r>
              <a:rPr lang="zh-CN" altLang="en-US" sz="2400" b="1" dirty="0">
                <a:solidFill>
                  <a:schemeClr val="dk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——莱布尼茨：《神义论》</a:t>
            </a:r>
            <a:endParaRPr sz="2400" b="1" dirty="0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10" name="标题 1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553720" y="1450975"/>
            <a:ext cx="9869170" cy="78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eaLnBrk="1" hangingPunct="1"/>
            <a:r>
              <a:rPr sz="3200" b="1" dirty="0">
                <a:solidFill>
                  <a:srgbClr val="4B82F8"/>
                </a:solidFill>
                <a:effectLst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精神与物质：单子（Monads）与原子(Atoms)之不同</a:t>
            </a:r>
            <a:endParaRPr sz="3200" b="1" dirty="0">
              <a:solidFill>
                <a:srgbClr val="4B82F8"/>
              </a:solidFill>
              <a:effectLst/>
              <a:latin typeface="仿宋" panose="02010609060101010101" charset="-122"/>
              <a:ea typeface="仿宋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102" name="图片 101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091805" y="2683510"/>
            <a:ext cx="3670935" cy="30321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3209290" y="133350"/>
            <a:ext cx="297561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2、以定积分计算来理解单子论的矛盾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3、单子即dx的客观化与精神实体化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1" name="同侧圆角矩形 10"/>
          <p:cNvSpPr/>
          <p:nvPr>
            <p:custDataLst>
              <p:tags r:id="rId3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4、数学的哲学基础是物质还是精神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4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1、单子论的矛盾</a:t>
            </a:r>
            <a:endParaRPr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416560" y="2485390"/>
            <a:ext cx="5376545" cy="3849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  <a:buClrTx/>
              <a:buSzTx/>
              <a:buNone/>
            </a:pPr>
            <a:r>
              <a:rPr sz="2800" b="1" dirty="0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命题1：每一个单子都是一个</a:t>
            </a:r>
            <a:r>
              <a:rPr sz="2800" b="1" dirty="0">
                <a:solidFill>
                  <a:srgbClr val="FF0000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没有广延</a:t>
            </a:r>
            <a:r>
              <a:rPr sz="2800" b="1" dirty="0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的形而上学的点，是一个</a:t>
            </a:r>
            <a:r>
              <a:rPr sz="2800" b="1" dirty="0">
                <a:solidFill>
                  <a:srgbClr val="FF0000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单一的精神实体，即灵魂。</a:t>
            </a:r>
            <a:endParaRPr sz="2800" b="1" dirty="0">
              <a:solidFill>
                <a:srgbClr val="FF0000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sz="2800" b="1" dirty="0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sz="2800" b="1" dirty="0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命题2：有广延、有形状的具体现实之物</a:t>
            </a:r>
            <a:r>
              <a:rPr sz="2800" b="1" dirty="0"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（物质）</a:t>
            </a:r>
            <a:r>
              <a:rPr sz="2800" b="1" dirty="0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即复合实体，</a:t>
            </a:r>
            <a:r>
              <a:rPr sz="2800" b="1" dirty="0">
                <a:solidFill>
                  <a:srgbClr val="FF0000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世界由无穷多个单子结合成的</a:t>
            </a:r>
            <a:r>
              <a:rPr lang="zh-CN" sz="2800" b="1" dirty="0">
                <a:solidFill>
                  <a:srgbClr val="FF0000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各种</a:t>
            </a:r>
            <a:r>
              <a:rPr sz="2800" b="1" dirty="0">
                <a:solidFill>
                  <a:srgbClr val="FF0000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复合实体组成。</a:t>
            </a:r>
            <a:endParaRPr sz="2800" b="1" dirty="0">
              <a:solidFill>
                <a:srgbClr val="FF0000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10" name="标题 1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553720" y="1450975"/>
            <a:ext cx="10276840" cy="78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eaLnBrk="1" hangingPunct="1"/>
            <a:r>
              <a:rPr sz="3200" b="1" dirty="0">
                <a:solidFill>
                  <a:srgbClr val="4B82F8"/>
                </a:solidFill>
                <a:effectLst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无广延的单子如何构成有广延的复合实体（物质）？</a:t>
            </a:r>
            <a:endParaRPr sz="3200" b="1" dirty="0">
              <a:solidFill>
                <a:srgbClr val="4B82F8"/>
              </a:solidFill>
              <a:effectLst/>
              <a:latin typeface="仿宋" panose="02010609060101010101" charset="-122"/>
              <a:ea typeface="仿宋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103" name="图片 102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624320" y="2581910"/>
            <a:ext cx="4681220" cy="352298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9375" y="2967990"/>
            <a:ext cx="1203325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2、以定积分计算来理解单子论的矛盾</a:t>
            </a:r>
            <a:endParaRPr lang="zh-CN" altLang="en-US" sz="5400" b="1">
              <a:solidFill>
                <a:schemeClr val="accent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3209290" y="133350"/>
            <a:ext cx="2974975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2、以定积分计算来理解单子论的矛盾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3、单子即dx的客观化与精神实体化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1" name="同侧圆角矩形 10"/>
          <p:cNvSpPr/>
          <p:nvPr>
            <p:custDataLst>
              <p:tags r:id="rId3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4、数学的哲学基础是物质还是精神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4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1、单子论的矛盾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439420" y="1397635"/>
            <a:ext cx="11279505" cy="78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 dirty="0">
                <a:solidFill>
                  <a:srgbClr val="4B82F8"/>
                </a:solidFill>
                <a:effectLst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莱布尼茨发现微积分的起点：求一个带曲线的平面面积？</a:t>
            </a:r>
            <a:endParaRPr sz="3200" b="1" dirty="0">
              <a:solidFill>
                <a:srgbClr val="4B82F8"/>
              </a:solidFill>
              <a:effectLst/>
              <a:latin typeface="仿宋" panose="02010609060101010101" charset="-122"/>
              <a:ea typeface="仿宋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8650" y="2474595"/>
            <a:ext cx="4074160" cy="406400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53720" y="1395095"/>
            <a:ext cx="8828405" cy="78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eaLnBrk="1" hangingPunct="1"/>
            <a:r>
              <a:rPr lang="zh-CN" altLang="en-US" sz="3200" b="1" dirty="0">
                <a:solidFill>
                  <a:srgbClr val="4B82F8"/>
                </a:solidFill>
                <a:effectLst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莱布尼茨的思路</a:t>
            </a:r>
            <a:r>
              <a:rPr lang="en-US" altLang="zh-CN" sz="3200" b="1" dirty="0">
                <a:solidFill>
                  <a:srgbClr val="4B82F8"/>
                </a:solidFill>
                <a:effectLst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:</a:t>
            </a:r>
            <a:r>
              <a:rPr lang="zh-CN" altLang="en-US" sz="3200" b="1" dirty="0">
                <a:solidFill>
                  <a:srgbClr val="4B82F8"/>
                </a:solidFill>
                <a:effectLst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以直代曲、线性逼近</a:t>
            </a:r>
            <a:endParaRPr sz="3200" b="1" dirty="0">
              <a:solidFill>
                <a:srgbClr val="4B82F8"/>
              </a:solidFill>
              <a:effectLst/>
              <a:latin typeface="仿宋" panose="02010609060101010101" charset="-122"/>
              <a:ea typeface="仿宋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" name="同侧圆角矩形 2"/>
          <p:cNvSpPr/>
          <p:nvPr>
            <p:custDataLst>
              <p:tags r:id="rId2"/>
            </p:custDataLst>
          </p:nvPr>
        </p:nvSpPr>
        <p:spPr>
          <a:xfrm>
            <a:off x="3209290" y="133350"/>
            <a:ext cx="2974975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2、以定积分计算来理解单子论的矛盾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5" name="同侧圆角矩形 4"/>
          <p:cNvSpPr/>
          <p:nvPr>
            <p:custDataLst>
              <p:tags r:id="rId3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3、单子即dx的客观化与精神实体化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8" name="同侧圆角矩形 7"/>
          <p:cNvSpPr/>
          <p:nvPr>
            <p:custDataLst>
              <p:tags r:id="rId4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4、数学的哲学基础是物质还是精神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9" name="同侧圆角矩形 8"/>
          <p:cNvSpPr/>
          <p:nvPr>
            <p:custDataLst>
              <p:tags r:id="rId5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1、单子论的矛盾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118" y="2175510"/>
            <a:ext cx="3073400" cy="42799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2189" y="2175510"/>
            <a:ext cx="3060700" cy="4279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9007" y="2175510"/>
            <a:ext cx="3060700" cy="427990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6915_1*b*1"/>
  <p:tag name="KSO_WM_TEMPLATE_CATEGORY" val="custom"/>
  <p:tag name="KSO_WM_TEMPLATE_INDEX" val="20206915"/>
  <p:tag name="KSO_WM_UNIT_LAYERLEVEL" val="1"/>
  <p:tag name="KSO_WM_TAG_VERSION" val="1.0"/>
  <p:tag name="KSO_WM_BEAUTIFY_FLAG" val=""/>
  <p:tag name="KSO_WM_UNIT_PRESET_TEXT" val="单击此处添加副标题"/>
  <p:tag name="KSO_WM_UNIT_TEXT_FILL_FORE_SCHEMECOLOR_INDEX_BRIGHTNESS" val="0.25"/>
  <p:tag name="KSO_WM_UNIT_TEXT_FILL_FORE_SCHEMECOLOR_INDEX" val="13"/>
  <p:tag name="KSO_WM_UNIT_TEXT_FILL_TYPE" val="1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4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5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6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UNIT_TEXT_SHADOW_SCHEMECOLOR_INDEX_BRIGHTNESS" val="0"/>
  <p:tag name="KSO_WM_UNIT_TEXT_SHADOW_SCHEMECOLOR_INDEX" val="1"/>
  <p:tag name="KSO_WM_BEAUTIFY_FLAG" val=""/>
</p:tagLst>
</file>

<file path=ppt/tags/tag199.xml><?xml version="1.0" encoding="utf-8"?>
<p:tagLst xmlns:p="http://schemas.openxmlformats.org/presentationml/2006/main">
  <p:tag name="KSO_WM_UNIT_TEXT_SHADOW_SCHEMECOLOR_INDEX_BRIGHTNESS" val="0"/>
  <p:tag name="KSO_WM_UNIT_TEXT_SHADOW_SCHEMECOLOR_INDEX" val="1"/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UNIT_TEXT_SHADOW_SCHEMECOLOR_INDEX_BRIGHTNESS" val="0"/>
  <p:tag name="KSO_WM_UNIT_TEXT_SHADOW_SCHEMECOLOR_INDEX" val="1"/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UNIT_TEXT_SHADOW_SCHEMECOLOR_INDEX_BRIGHTNESS" val="0"/>
  <p:tag name="KSO_WM_UNIT_TEXT_SHADOW_SCHEMECOLOR_INDEX" val="1"/>
  <p:tag name="KSO_WM_BEAUTIFY_FLAG" val=""/>
</p:tagLst>
</file>

<file path=ppt/tags/tag21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2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TABLE_ENDDRAG_ORIGIN_RECT" val="651*419"/>
  <p:tag name="TABLE_ENDDRAG_RECT" val="28*110*651*419"/>
  <p:tag name="KSO_WM_UNIT_TABLE_BEAUTIFY" val="smartTable{d9eaaf5d-25ac-4b22-a5a2-f4117e6db7cc}"/>
</p:tagLst>
</file>

<file path=ppt/tags/tag24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24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24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24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"/>
  <p:tag name="KSO_WM_UNIT_PLACING_PICTURE_USER_VIEWPORT" val="{&quot;height&quot;:5400,&quot;width&quot;:9600}"/>
</p:tagLst>
</file>

<file path=ppt/tags/tag25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59.xml><?xml version="1.0" encoding="utf-8"?>
<p:tagLst xmlns:p="http://schemas.openxmlformats.org/presentationml/2006/main">
  <p:tag name="COMMONDATA" val="eyJoZGlkIjoiMjcxYzk2YTY3NDdmYTAyZDY0NzFjYjE2ZjIyZDc1ODEifQ=="/>
  <p:tag name="KSO_WPP_MARK_KEY" val="61cd0666-cdd4-4633-8b01-c68c6f3c36b8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仿宋"/>
        <a:cs typeface=""/>
      </a:majorFont>
      <a:minorFont>
        <a:latin typeface="Arial"/>
        <a:ea typeface="仿宋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PS">
  <a:themeElements>
    <a:clrScheme name="4B82F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B82F8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仿宋"/>
        <a:cs typeface=""/>
      </a:majorFont>
      <a:minorFont>
        <a:latin typeface="Arial"/>
        <a:ea typeface="仿宋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2527</Words>
  <Application>WPS 演示</Application>
  <PresentationFormat>宽屏</PresentationFormat>
  <Paragraphs>262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8" baseType="lpstr">
      <vt:lpstr>Arial</vt:lpstr>
      <vt:lpstr>宋体</vt:lpstr>
      <vt:lpstr>Wingdings</vt:lpstr>
      <vt:lpstr>仿宋</vt:lpstr>
      <vt:lpstr>Wingdings</vt:lpstr>
      <vt:lpstr>黑体</vt:lpstr>
      <vt:lpstr>Times New Roman</vt:lpstr>
      <vt:lpstr>Cambria Math</vt:lpstr>
      <vt:lpstr>Songti SC</vt:lpstr>
      <vt:lpstr>微软雅黑</vt:lpstr>
      <vt:lpstr>Arial Unicode MS</vt:lpstr>
      <vt:lpstr>Calibri</vt:lpstr>
      <vt:lpstr>MS Mincho</vt:lpstr>
      <vt:lpstr>Segoe Print</vt:lpstr>
      <vt:lpstr>WPS</vt:lpstr>
      <vt:lpstr>1_WPS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sssscy126com</cp:lastModifiedBy>
  <cp:revision>205</cp:revision>
  <dcterms:created xsi:type="dcterms:W3CDTF">2019-06-19T02:08:00Z</dcterms:created>
  <dcterms:modified xsi:type="dcterms:W3CDTF">2024-03-14T16:13:28Z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C26A197E243E4A82879C231E6506032C_13</vt:lpwstr>
  </property>
</Properties>
</file>