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26"/>
  </p:notesMasterIdLst>
  <p:handoutMasterIdLst>
    <p:handoutMasterId r:id="rId27"/>
  </p:handoutMasterIdLst>
  <p:sldIdLst>
    <p:sldId id="257" r:id="rId4"/>
    <p:sldId id="258" r:id="rId5"/>
    <p:sldId id="260" r:id="rId6"/>
    <p:sldId id="261" r:id="rId7"/>
    <p:sldId id="262" r:id="rId8"/>
    <p:sldId id="267" r:id="rId9"/>
    <p:sldId id="268" r:id="rId10"/>
    <p:sldId id="269" r:id="rId11"/>
    <p:sldId id="270" r:id="rId12"/>
    <p:sldId id="272" r:id="rId13"/>
    <p:sldId id="274" r:id="rId14"/>
    <p:sldId id="275" r:id="rId15"/>
    <p:sldId id="276" r:id="rId16"/>
    <p:sldId id="277" r:id="rId17"/>
    <p:sldId id="278" r:id="rId18"/>
    <p:sldId id="279" r:id="rId19"/>
    <p:sldId id="285" r:id="rId20"/>
    <p:sldId id="280" r:id="rId21"/>
    <p:sldId id="263" r:id="rId22"/>
    <p:sldId id="264" r:id="rId23"/>
    <p:sldId id="265" r:id="rId24"/>
    <p:sldId id="266" r:id="rId25"/>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B82F8"/>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showGuides="1">
      <p:cViewPr varScale="1">
        <p:scale>
          <a:sx n="114" d="100"/>
          <a:sy n="114" d="100"/>
        </p:scale>
        <p:origin x="540" y="132"/>
      </p:cViewPr>
      <p:guideLst>
        <p:guide orient="horz" pos="2178"/>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1" Type="http://schemas.openxmlformats.org/officeDocument/2006/relationships/tags" Target="tags/tag241.xml"/><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handoutMaster" Target="handoutMasters/handoutMaster1.xml"/><Relationship Id="rId26" Type="http://schemas.openxmlformats.org/officeDocument/2006/relationships/notesMaster" Target="notesMasters/notesMaster1.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tags" Target="../tags/tag63.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87.xml"/><Relationship Id="rId8" Type="http://schemas.openxmlformats.org/officeDocument/2006/relationships/tags" Target="../tags/tag86.xml"/><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91.xml"/><Relationship Id="rId4" Type="http://schemas.openxmlformats.org/officeDocument/2006/relationships/tags" Target="../tags/tag90.xml"/><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100.xml"/><Relationship Id="rId6" Type="http://schemas.openxmlformats.org/officeDocument/2006/relationships/tags" Target="../tags/tag99.xml"/><Relationship Id="rId5" Type="http://schemas.openxmlformats.org/officeDocument/2006/relationships/tags" Target="../tags/tag98.xml"/><Relationship Id="rId4" Type="http://schemas.openxmlformats.org/officeDocument/2006/relationships/tags" Target="../tags/tag97.xml"/><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105.xml"/><Relationship Id="rId5" Type="http://schemas.openxmlformats.org/officeDocument/2006/relationships/tags" Target="../tags/tag104.xml"/><Relationship Id="rId4" Type="http://schemas.openxmlformats.org/officeDocument/2006/relationships/tags" Target="../tags/tag103.xml"/><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109.xml"/><Relationship Id="rId4" Type="http://schemas.openxmlformats.org/officeDocument/2006/relationships/tags" Target="../tags/tag108.xml"/><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114.xml"/><Relationship Id="rId5" Type="http://schemas.openxmlformats.org/officeDocument/2006/relationships/tags" Target="../tags/tag113.xml"/><Relationship Id="rId4" Type="http://schemas.openxmlformats.org/officeDocument/2006/relationships/tags" Target="../tags/tag112.xml"/><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EAEEF4"/>
        </a:solidFill>
        <a:effectLst/>
      </p:bgPr>
    </p:bg>
    <p:spTree>
      <p:nvGrpSpPr>
        <p:cNvPr id="1" name=""/>
        <p:cNvGrpSpPr/>
        <p:nvPr/>
      </p:nvGrpSpPr>
      <p:grpSpPr>
        <a:xfrm>
          <a:off x="0" y="0"/>
          <a:ext cx="0" cy="0"/>
          <a:chOff x="0" y="0"/>
          <a:chExt cx="0" cy="0"/>
        </a:xfrm>
      </p:grpSpPr>
      <p:sp>
        <p:nvSpPr>
          <p:cNvPr id="10" name="圆角矩形 9"/>
          <p:cNvSpPr/>
          <p:nvPr>
            <p:custDataLst>
              <p:tags r:id="rId2"/>
            </p:custDataLst>
          </p:nvPr>
        </p:nvSpPr>
        <p:spPr>
          <a:xfrm>
            <a:off x="234950" y="1200785"/>
            <a:ext cx="11715750" cy="5453380"/>
          </a:xfrm>
          <a:prstGeom prst="roundRect">
            <a:avLst>
              <a:gd name="adj" fmla="val 3772"/>
            </a:avLst>
          </a:prstGeom>
          <a:gradFill>
            <a:gsLst>
              <a:gs pos="100000">
                <a:schemeClr val="bg1">
                  <a:alpha val="10000"/>
                </a:schemeClr>
              </a:gs>
              <a:gs pos="0">
                <a:schemeClr val="bg1">
                  <a:alpha val="30000"/>
                </a:schemeClr>
              </a:gs>
            </a:gsLst>
            <a:lin ang="2700000"/>
          </a:gra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tIns="0" rtlCol="0" anchor="ctr"/>
          <a:lstStyle/>
          <a:p>
            <a:pPr algn="ctr"/>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0" Type="http://schemas.openxmlformats.org/officeDocument/2006/relationships/theme" Target="../theme/theme2.xml"/><Relationship Id="rId2" Type="http://schemas.openxmlformats.org/officeDocument/2006/relationships/slideLayout" Target="../slideLayouts/slideLayout13.xml"/><Relationship Id="rId19" Type="http://schemas.openxmlformats.org/officeDocument/2006/relationships/tags" Target="../tags/tag120.xml"/><Relationship Id="rId18" Type="http://schemas.openxmlformats.org/officeDocument/2006/relationships/tags" Target="../tags/tag119.xml"/><Relationship Id="rId17" Type="http://schemas.openxmlformats.org/officeDocument/2006/relationships/tags" Target="../tags/tag118.xml"/><Relationship Id="rId16" Type="http://schemas.openxmlformats.org/officeDocument/2006/relationships/tags" Target="../tags/tag117.xml"/><Relationship Id="rId15" Type="http://schemas.openxmlformats.org/officeDocument/2006/relationships/tags" Target="../tags/tag116.xml"/><Relationship Id="rId14" Type="http://schemas.openxmlformats.org/officeDocument/2006/relationships/tags" Target="../tags/tag11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ea typeface="仿宋" panose="02010609060101010101"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ea typeface="仿宋" panose="02010609060101010101"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ea typeface="仿宋" panose="02010609060101010101" charset="-122"/>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仿宋" panose="02010609060101010101"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仿宋" panose="02010609060101010101"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仿宋" panose="02010609060101010101"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仿宋" panose="02010609060101010101"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仿宋" panose="02010609060101010101"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仿宋" panose="02010609060101010101"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ea typeface="仿宋" panose="02010609060101010101"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ea typeface="仿宋" panose="02010609060101010101"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ea typeface="仿宋" panose="02010609060101010101" charset="-122"/>
              </a:defRPr>
            </a:lvl1pPr>
          </a:lstStyle>
          <a:p>
            <a:fld id="{49AE70B2-8BF9-45C0-BB95-33D1B9D3A854}" type="slidenum">
              <a:rPr lang="zh-CN" altLang="en-US" smtClean="0"/>
            </a:fld>
            <a:endParaRPr lang="zh-CN" altLang="en-US" dirty="0"/>
          </a:p>
        </p:txBody>
      </p:sp>
    </p:spTree>
    <p:custDataLst>
      <p:tags r:id="rId19"/>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仿宋" panose="02010609060101010101"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仿宋" panose="02010609060101010101"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仿宋" panose="02010609060101010101"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仿宋" panose="02010609060101010101"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仿宋" panose="02010609060101010101"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仿宋" panose="02010609060101010101"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28.xml"/><Relationship Id="rId7" Type="http://schemas.openxmlformats.org/officeDocument/2006/relationships/tags" Target="../tags/tag127.xml"/><Relationship Id="rId6" Type="http://schemas.openxmlformats.org/officeDocument/2006/relationships/tags" Target="../tags/tag126.xml"/><Relationship Id="rId5" Type="http://schemas.openxmlformats.org/officeDocument/2006/relationships/tags" Target="../tags/tag125.xml"/><Relationship Id="rId4" Type="http://schemas.openxmlformats.org/officeDocument/2006/relationships/tags" Target="../tags/tag124.xml"/><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tags" Target="../tags/tag121.xml"/></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178.xml"/><Relationship Id="rId7" Type="http://schemas.openxmlformats.org/officeDocument/2006/relationships/image" Target="../media/image9.jpeg"/><Relationship Id="rId6" Type="http://schemas.openxmlformats.org/officeDocument/2006/relationships/tags" Target="../tags/tag177.xml"/><Relationship Id="rId5" Type="http://schemas.openxmlformats.org/officeDocument/2006/relationships/tags" Target="../tags/tag176.xml"/><Relationship Id="rId4" Type="http://schemas.openxmlformats.org/officeDocument/2006/relationships/tags" Target="../tags/tag175.xml"/><Relationship Id="rId3" Type="http://schemas.openxmlformats.org/officeDocument/2006/relationships/tags" Target="../tags/tag174.xml"/><Relationship Id="rId2" Type="http://schemas.openxmlformats.org/officeDocument/2006/relationships/tags" Target="../tags/tag173.xml"/><Relationship Id="rId1" Type="http://schemas.openxmlformats.org/officeDocument/2006/relationships/tags" Target="../tags/tag17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79.xml"/></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186.xml"/><Relationship Id="rId7" Type="http://schemas.openxmlformats.org/officeDocument/2006/relationships/image" Target="../media/image10.jpeg"/><Relationship Id="rId6" Type="http://schemas.openxmlformats.org/officeDocument/2006/relationships/tags" Target="../tags/tag185.xml"/><Relationship Id="rId5" Type="http://schemas.openxmlformats.org/officeDocument/2006/relationships/tags" Target="../tags/tag184.xml"/><Relationship Id="rId4" Type="http://schemas.openxmlformats.org/officeDocument/2006/relationships/tags" Target="../tags/tag183.xml"/><Relationship Id="rId3" Type="http://schemas.openxmlformats.org/officeDocument/2006/relationships/tags" Target="../tags/tag182.xml"/><Relationship Id="rId2" Type="http://schemas.openxmlformats.org/officeDocument/2006/relationships/tags" Target="../tags/tag181.xml"/><Relationship Id="rId1" Type="http://schemas.openxmlformats.org/officeDocument/2006/relationships/tags" Target="../tags/tag180.xml"/></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193.xml"/><Relationship Id="rId7" Type="http://schemas.openxmlformats.org/officeDocument/2006/relationships/image" Target="../media/image11.jpeg"/><Relationship Id="rId6" Type="http://schemas.openxmlformats.org/officeDocument/2006/relationships/tags" Target="../tags/tag192.xml"/><Relationship Id="rId5" Type="http://schemas.openxmlformats.org/officeDocument/2006/relationships/tags" Target="../tags/tag191.xml"/><Relationship Id="rId4" Type="http://schemas.openxmlformats.org/officeDocument/2006/relationships/tags" Target="../tags/tag190.xml"/><Relationship Id="rId3" Type="http://schemas.openxmlformats.org/officeDocument/2006/relationships/tags" Target="../tags/tag189.xml"/><Relationship Id="rId2" Type="http://schemas.openxmlformats.org/officeDocument/2006/relationships/tags" Target="../tags/tag188.xml"/><Relationship Id="rId1" Type="http://schemas.openxmlformats.org/officeDocument/2006/relationships/tags" Target="../tags/tag187.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94.xml"/></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201.xml"/><Relationship Id="rId7" Type="http://schemas.openxmlformats.org/officeDocument/2006/relationships/image" Target="../media/image12.png"/><Relationship Id="rId6" Type="http://schemas.openxmlformats.org/officeDocument/2006/relationships/tags" Target="../tags/tag200.xml"/><Relationship Id="rId5" Type="http://schemas.openxmlformats.org/officeDocument/2006/relationships/tags" Target="../tags/tag199.xml"/><Relationship Id="rId4" Type="http://schemas.openxmlformats.org/officeDocument/2006/relationships/tags" Target="../tags/tag198.xml"/><Relationship Id="rId3" Type="http://schemas.openxmlformats.org/officeDocument/2006/relationships/tags" Target="../tags/tag197.xml"/><Relationship Id="rId2" Type="http://schemas.openxmlformats.org/officeDocument/2006/relationships/tags" Target="../tags/tag196.xml"/><Relationship Id="rId1" Type="http://schemas.openxmlformats.org/officeDocument/2006/relationships/tags" Target="../tags/tag195.xml"/></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208.xml"/><Relationship Id="rId7" Type="http://schemas.openxmlformats.org/officeDocument/2006/relationships/image" Target="../media/image13.GIF"/><Relationship Id="rId6" Type="http://schemas.openxmlformats.org/officeDocument/2006/relationships/tags" Target="../tags/tag207.xml"/><Relationship Id="rId5" Type="http://schemas.openxmlformats.org/officeDocument/2006/relationships/tags" Target="../tags/tag206.xml"/><Relationship Id="rId4" Type="http://schemas.openxmlformats.org/officeDocument/2006/relationships/tags" Target="../tags/tag205.xml"/><Relationship Id="rId3" Type="http://schemas.openxmlformats.org/officeDocument/2006/relationships/tags" Target="../tags/tag204.xml"/><Relationship Id="rId2" Type="http://schemas.openxmlformats.org/officeDocument/2006/relationships/tags" Target="../tags/tag203.xml"/><Relationship Id="rId1" Type="http://schemas.openxmlformats.org/officeDocument/2006/relationships/tags" Target="../tags/tag202.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tags" Target="../tags/tag214.xml"/><Relationship Id="rId6" Type="http://schemas.openxmlformats.org/officeDocument/2006/relationships/image" Target="../media/image14.GIF"/><Relationship Id="rId5" Type="http://schemas.openxmlformats.org/officeDocument/2006/relationships/tags" Target="../tags/tag213.xml"/><Relationship Id="rId4" Type="http://schemas.openxmlformats.org/officeDocument/2006/relationships/tags" Target="../tags/tag212.xml"/><Relationship Id="rId3" Type="http://schemas.openxmlformats.org/officeDocument/2006/relationships/tags" Target="../tags/tag211.xml"/><Relationship Id="rId2" Type="http://schemas.openxmlformats.org/officeDocument/2006/relationships/tags" Target="../tags/tag210.xml"/><Relationship Id="rId1" Type="http://schemas.openxmlformats.org/officeDocument/2006/relationships/tags" Target="../tags/tag209.xml"/></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220.xml"/><Relationship Id="rId7" Type="http://schemas.openxmlformats.org/officeDocument/2006/relationships/image" Target="../media/image16.png"/><Relationship Id="rId6" Type="http://schemas.openxmlformats.org/officeDocument/2006/relationships/image" Target="../media/image15.png"/><Relationship Id="rId5" Type="http://schemas.openxmlformats.org/officeDocument/2006/relationships/tags" Target="../tags/tag219.xml"/><Relationship Id="rId4" Type="http://schemas.openxmlformats.org/officeDocument/2006/relationships/tags" Target="../tags/tag218.xml"/><Relationship Id="rId3" Type="http://schemas.openxmlformats.org/officeDocument/2006/relationships/tags" Target="../tags/tag217.xml"/><Relationship Id="rId2" Type="http://schemas.openxmlformats.org/officeDocument/2006/relationships/tags" Target="../tags/tag216.xml"/><Relationship Id="rId1" Type="http://schemas.openxmlformats.org/officeDocument/2006/relationships/tags" Target="../tags/tag215.xml"/></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tags" Target="../tags/tag225.xml"/><Relationship Id="rId5" Type="http://schemas.openxmlformats.org/officeDocument/2006/relationships/image" Target="../media/image17.jpeg"/><Relationship Id="rId4" Type="http://schemas.openxmlformats.org/officeDocument/2006/relationships/tags" Target="../tags/tag224.xml"/><Relationship Id="rId3" Type="http://schemas.openxmlformats.org/officeDocument/2006/relationships/tags" Target="../tags/tag223.xml"/><Relationship Id="rId2" Type="http://schemas.openxmlformats.org/officeDocument/2006/relationships/tags" Target="../tags/tag222.xml"/><Relationship Id="rId1" Type="http://schemas.openxmlformats.org/officeDocument/2006/relationships/tags" Target="../tags/tag221.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tags" Target="../tags/tag131.xml"/><Relationship Id="rId3" Type="http://schemas.openxmlformats.org/officeDocument/2006/relationships/image" Target="../media/image1.GIF"/><Relationship Id="rId2" Type="http://schemas.openxmlformats.org/officeDocument/2006/relationships/tags" Target="../tags/tag130.xml"/><Relationship Id="rId1" Type="http://schemas.openxmlformats.org/officeDocument/2006/relationships/tags" Target="../tags/tag129.xml"/></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229.xml"/><Relationship Id="rId4" Type="http://schemas.openxmlformats.org/officeDocument/2006/relationships/image" Target="../media/image18.png"/><Relationship Id="rId3" Type="http://schemas.openxmlformats.org/officeDocument/2006/relationships/tags" Target="../tags/tag228.xml"/><Relationship Id="rId2" Type="http://schemas.openxmlformats.org/officeDocument/2006/relationships/tags" Target="../tags/tag227.xml"/><Relationship Id="rId1" Type="http://schemas.openxmlformats.org/officeDocument/2006/relationships/tags" Target="../tags/tag226.xml"/></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tags" Target="../tags/tag233.xml"/><Relationship Id="rId3" Type="http://schemas.openxmlformats.org/officeDocument/2006/relationships/tags" Target="../tags/tag232.xml"/><Relationship Id="rId2" Type="http://schemas.openxmlformats.org/officeDocument/2006/relationships/tags" Target="../tags/tag231.xml"/><Relationship Id="rId1" Type="http://schemas.openxmlformats.org/officeDocument/2006/relationships/tags" Target="../tags/tag230.xml"/></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tags" Target="../tags/tag240.xml"/><Relationship Id="rId6" Type="http://schemas.openxmlformats.org/officeDocument/2006/relationships/tags" Target="../tags/tag239.xml"/><Relationship Id="rId5" Type="http://schemas.openxmlformats.org/officeDocument/2006/relationships/tags" Target="../tags/tag238.xml"/><Relationship Id="rId4" Type="http://schemas.openxmlformats.org/officeDocument/2006/relationships/tags" Target="../tags/tag237.xml"/><Relationship Id="rId3" Type="http://schemas.openxmlformats.org/officeDocument/2006/relationships/tags" Target="../tags/tag236.xml"/><Relationship Id="rId2" Type="http://schemas.openxmlformats.org/officeDocument/2006/relationships/tags" Target="../tags/tag235.xml"/><Relationship Id="rId1" Type="http://schemas.openxmlformats.org/officeDocument/2006/relationships/tags" Target="../tags/tag234.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tags" Target="../tags/tag135.xml"/><Relationship Id="rId4" Type="http://schemas.openxmlformats.org/officeDocument/2006/relationships/tags" Target="../tags/tag134.xml"/><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36.xml"/></Relationships>
</file>

<file path=ppt/slides/_rels/slide5.xml.rels><?xml version="1.0" encoding="UTF-8" standalone="yes"?>
<Relationships xmlns="http://schemas.openxmlformats.org/package/2006/relationships"><Relationship Id="rId9" Type="http://schemas.openxmlformats.org/officeDocument/2006/relationships/tags" Target="../tags/tag143.xml"/><Relationship Id="rId8" Type="http://schemas.openxmlformats.org/officeDocument/2006/relationships/image" Target="../media/image4.jpeg"/><Relationship Id="rId7" Type="http://schemas.openxmlformats.org/officeDocument/2006/relationships/image" Target="../media/image3.jpeg"/><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3" Type="http://schemas.openxmlformats.org/officeDocument/2006/relationships/tags" Target="../tags/tag139.xml"/><Relationship Id="rId2" Type="http://schemas.openxmlformats.org/officeDocument/2006/relationships/tags" Target="../tags/tag138.xml"/><Relationship Id="rId10" Type="http://schemas.openxmlformats.org/officeDocument/2006/relationships/slideLayout" Target="../slideLayouts/slideLayout12.xml"/><Relationship Id="rId1" Type="http://schemas.openxmlformats.org/officeDocument/2006/relationships/tags" Target="../tags/tag137.xml"/></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150.xml"/><Relationship Id="rId7" Type="http://schemas.openxmlformats.org/officeDocument/2006/relationships/image" Target="../media/image5.jpeg"/><Relationship Id="rId6" Type="http://schemas.openxmlformats.org/officeDocument/2006/relationships/tags" Target="../tags/tag149.xml"/><Relationship Id="rId5" Type="http://schemas.openxmlformats.org/officeDocument/2006/relationships/tags" Target="../tags/tag148.xml"/><Relationship Id="rId4" Type="http://schemas.openxmlformats.org/officeDocument/2006/relationships/tags" Target="../tags/tag147.xml"/><Relationship Id="rId3" Type="http://schemas.openxmlformats.org/officeDocument/2006/relationships/tags" Target="../tags/tag146.xml"/><Relationship Id="rId2" Type="http://schemas.openxmlformats.org/officeDocument/2006/relationships/tags" Target="../tags/tag145.xml"/><Relationship Id="rId1" Type="http://schemas.openxmlformats.org/officeDocument/2006/relationships/tags" Target="../tags/tag144.xml"/></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157.xml"/><Relationship Id="rId7" Type="http://schemas.openxmlformats.org/officeDocument/2006/relationships/image" Target="../media/image6.jpeg"/><Relationship Id="rId6" Type="http://schemas.openxmlformats.org/officeDocument/2006/relationships/tags" Target="../tags/tag156.xml"/><Relationship Id="rId5" Type="http://schemas.openxmlformats.org/officeDocument/2006/relationships/tags" Target="../tags/tag155.xml"/><Relationship Id="rId4" Type="http://schemas.openxmlformats.org/officeDocument/2006/relationships/tags" Target="../tags/tag154.xml"/><Relationship Id="rId3" Type="http://schemas.openxmlformats.org/officeDocument/2006/relationships/tags" Target="../tags/tag153.xml"/><Relationship Id="rId2" Type="http://schemas.openxmlformats.org/officeDocument/2006/relationships/tags" Target="../tags/tag152.xml"/><Relationship Id="rId1" Type="http://schemas.openxmlformats.org/officeDocument/2006/relationships/tags" Target="../tags/tag151.xml"/></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164.xml"/><Relationship Id="rId7" Type="http://schemas.openxmlformats.org/officeDocument/2006/relationships/image" Target="../media/image7.jpeg"/><Relationship Id="rId6" Type="http://schemas.openxmlformats.org/officeDocument/2006/relationships/tags" Target="../tags/tag163.xml"/><Relationship Id="rId5" Type="http://schemas.openxmlformats.org/officeDocument/2006/relationships/tags" Target="../tags/tag162.xml"/><Relationship Id="rId4" Type="http://schemas.openxmlformats.org/officeDocument/2006/relationships/tags" Target="../tags/tag161.xml"/><Relationship Id="rId3" Type="http://schemas.openxmlformats.org/officeDocument/2006/relationships/tags" Target="../tags/tag160.xml"/><Relationship Id="rId2" Type="http://schemas.openxmlformats.org/officeDocument/2006/relationships/tags" Target="../tags/tag159.xml"/><Relationship Id="rId1" Type="http://schemas.openxmlformats.org/officeDocument/2006/relationships/tags" Target="../tags/tag158.xml"/></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171.xml"/><Relationship Id="rId7" Type="http://schemas.openxmlformats.org/officeDocument/2006/relationships/image" Target="../media/image8.jpeg"/><Relationship Id="rId6" Type="http://schemas.openxmlformats.org/officeDocument/2006/relationships/tags" Target="../tags/tag170.xml"/><Relationship Id="rId5" Type="http://schemas.openxmlformats.org/officeDocument/2006/relationships/tags" Target="../tags/tag169.xml"/><Relationship Id="rId4" Type="http://schemas.openxmlformats.org/officeDocument/2006/relationships/tags" Target="../tags/tag168.xml"/><Relationship Id="rId3" Type="http://schemas.openxmlformats.org/officeDocument/2006/relationships/tags" Target="../tags/tag167.xml"/><Relationship Id="rId2" Type="http://schemas.openxmlformats.org/officeDocument/2006/relationships/tags" Target="../tags/tag166.xml"/><Relationship Id="rId1" Type="http://schemas.openxmlformats.org/officeDocument/2006/relationships/tags" Target="../tags/tag16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AEEF4"/>
        </a:solidFill>
        <a:effectLst/>
      </p:bgPr>
    </p:bg>
    <p:spTree>
      <p:nvGrpSpPr>
        <p:cNvPr id="1" name=""/>
        <p:cNvGrpSpPr/>
        <p:nvPr/>
      </p:nvGrpSpPr>
      <p:grpSpPr>
        <a:xfrm>
          <a:off x="0" y="0"/>
          <a:ext cx="0" cy="0"/>
          <a:chOff x="0" y="0"/>
          <a:chExt cx="0" cy="0"/>
        </a:xfrm>
      </p:grpSpPr>
      <p:sp>
        <p:nvSpPr>
          <p:cNvPr id="19" name="椭圆 18"/>
          <p:cNvSpPr/>
          <p:nvPr>
            <p:custDataLst>
              <p:tags r:id="rId1"/>
            </p:custDataLst>
          </p:nvPr>
        </p:nvSpPr>
        <p:spPr>
          <a:xfrm>
            <a:off x="8803640" y="-1893570"/>
            <a:ext cx="4130675" cy="4130675"/>
          </a:xfrm>
          <a:prstGeom prst="ellipse">
            <a:avLst/>
          </a:prstGeom>
          <a:gradFill>
            <a:gsLst>
              <a:gs pos="100000">
                <a:srgbClr val="EAEEF4">
                  <a:alpha val="0"/>
                </a:srgbClr>
              </a:gs>
              <a:gs pos="78000">
                <a:srgbClr val="AFCEFA">
                  <a:alpha val="0"/>
                </a:srgbClr>
              </a:gs>
              <a:gs pos="0">
                <a:srgbClr val="4B82F8">
                  <a:alpha val="65000"/>
                </a:srgbClr>
              </a:gs>
            </a:gsLst>
            <a:path path="circle">
              <a:fillToRect l="50000" t="50000" r="50000" b="50000"/>
            </a:path>
            <a:tileRect/>
          </a:gradFill>
          <a:ln>
            <a:noFill/>
          </a:ln>
          <a:effectLst>
            <a:softEdge rad="635000"/>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椭圆 5"/>
          <p:cNvSpPr/>
          <p:nvPr>
            <p:custDataLst>
              <p:tags r:id="rId2"/>
            </p:custDataLst>
          </p:nvPr>
        </p:nvSpPr>
        <p:spPr>
          <a:xfrm>
            <a:off x="8803640" y="2018665"/>
            <a:ext cx="1704340" cy="1704340"/>
          </a:xfrm>
          <a:prstGeom prst="ellipse">
            <a:avLst/>
          </a:prstGeom>
          <a:gradFill>
            <a:gsLst>
              <a:gs pos="100000">
                <a:srgbClr val="EAEEF4"/>
              </a:gs>
              <a:gs pos="78000">
                <a:srgbClr val="AFCEFA"/>
              </a:gs>
              <a:gs pos="0">
                <a:srgbClr val="4B82F8"/>
              </a:gs>
            </a:gsLst>
            <a:path path="circle">
              <a:fillToRect l="50000" t="50000" r="50000" b="50000"/>
            </a:path>
            <a:tileRect/>
          </a:gradFill>
          <a:ln>
            <a:noFill/>
          </a:ln>
          <a:effectLst>
            <a:outerShdw blurRad="736600" dist="952500" dir="2700000" sx="67000" sy="67000" algn="tl" rotWithShape="0">
              <a:srgbClr val="4B82F8">
                <a:alpha val="4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椭圆 6"/>
          <p:cNvSpPr/>
          <p:nvPr>
            <p:custDataLst>
              <p:tags r:id="rId3"/>
            </p:custDataLst>
          </p:nvPr>
        </p:nvSpPr>
        <p:spPr>
          <a:xfrm>
            <a:off x="4399280" y="-1949450"/>
            <a:ext cx="5787390" cy="5787390"/>
          </a:xfrm>
          <a:prstGeom prst="ellipse">
            <a:avLst/>
          </a:prstGeom>
          <a:gradFill>
            <a:gsLst>
              <a:gs pos="88000">
                <a:srgbClr val="EAEEF4"/>
              </a:gs>
              <a:gs pos="58000">
                <a:srgbClr val="AFCEFA">
                  <a:alpha val="0"/>
                </a:srgbClr>
              </a:gs>
              <a:gs pos="0">
                <a:srgbClr val="4B82F8">
                  <a:alpha val="0"/>
                </a:srgbClr>
              </a:gs>
            </a:gsLst>
            <a:path path="circle">
              <a:fillToRect l="50000" t="50000" r="50000" b="50000"/>
            </a:path>
            <a:tileRect/>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椭圆 7"/>
          <p:cNvSpPr/>
          <p:nvPr>
            <p:custDataLst>
              <p:tags r:id="rId4"/>
            </p:custDataLst>
          </p:nvPr>
        </p:nvSpPr>
        <p:spPr>
          <a:xfrm>
            <a:off x="9116060" y="2810510"/>
            <a:ext cx="4584700" cy="4584700"/>
          </a:xfrm>
          <a:prstGeom prst="ellipse">
            <a:avLst/>
          </a:prstGeom>
          <a:gradFill>
            <a:gsLst>
              <a:gs pos="100000">
                <a:srgbClr val="EAEEF4"/>
              </a:gs>
              <a:gs pos="53000">
                <a:srgbClr val="AFCEFA">
                  <a:alpha val="0"/>
                </a:srgbClr>
              </a:gs>
              <a:gs pos="0">
                <a:srgbClr val="4B82F8">
                  <a:alpha val="0"/>
                </a:srgbClr>
              </a:gs>
            </a:gsLst>
            <a:path path="circle">
              <a:fillToRect l="50000" t="50000" r="50000" b="50000"/>
            </a:path>
            <a:tileRect/>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 name="文本框 9"/>
          <p:cNvSpPr txBox="1"/>
          <p:nvPr/>
        </p:nvSpPr>
        <p:spPr>
          <a:xfrm>
            <a:off x="1553845" y="865505"/>
            <a:ext cx="9862820" cy="1087120"/>
          </a:xfrm>
          <a:prstGeom prst="rect">
            <a:avLst/>
          </a:prstGeom>
          <a:noFill/>
        </p:spPr>
        <p:txBody>
          <a:bodyPr wrap="square" rtlCol="0">
            <a:noAutofit/>
          </a:bodyPr>
          <a:lstStyle/>
          <a:p>
            <a:r>
              <a:rPr lang="zh-CN" sz="6000" b="1" dirty="0">
                <a:solidFill>
                  <a:srgbClr val="4B86FC"/>
                </a:solidFill>
                <a:latin typeface="仿宋" panose="02010609060101010101" charset="-122"/>
                <a:ea typeface="仿宋" panose="02010609060101010101" charset="-122"/>
                <a:sym typeface="+mn-ea"/>
              </a:rPr>
              <a:t>人的本质与马克思的资本批判逻辑</a:t>
            </a:r>
            <a:endParaRPr lang="zh-CN" sz="6000" b="1" dirty="0">
              <a:solidFill>
                <a:srgbClr val="4B86FC"/>
              </a:solidFill>
              <a:latin typeface="仿宋" panose="02010609060101010101" charset="-122"/>
              <a:ea typeface="仿宋" panose="02010609060101010101" charset="-122"/>
              <a:sym typeface="+mn-ea"/>
            </a:endParaRPr>
          </a:p>
        </p:txBody>
      </p:sp>
      <p:sp>
        <p:nvSpPr>
          <p:cNvPr id="11" name="文本框 10"/>
          <p:cNvSpPr txBox="1"/>
          <p:nvPr/>
        </p:nvSpPr>
        <p:spPr>
          <a:xfrm>
            <a:off x="1653540" y="2872105"/>
            <a:ext cx="4370705" cy="829945"/>
          </a:xfrm>
          <a:prstGeom prst="rect">
            <a:avLst/>
          </a:prstGeom>
          <a:noFill/>
        </p:spPr>
        <p:txBody>
          <a:bodyPr wrap="square" rtlCol="0">
            <a:spAutoFit/>
          </a:bodyPr>
          <a:lstStyle/>
          <a:p>
            <a:r>
              <a:rPr lang="zh-CN" sz="4800" b="1" dirty="0">
                <a:solidFill>
                  <a:schemeClr val="tx1"/>
                </a:solidFill>
                <a:latin typeface="仿宋" panose="02010609060101010101" charset="-122"/>
                <a:ea typeface="仿宋" panose="02010609060101010101" charset="-122"/>
                <a:sym typeface="+mn-ea"/>
              </a:rPr>
              <a:t>哲学导论</a:t>
            </a:r>
            <a:endParaRPr lang="zh-CN" sz="4800" b="1" dirty="0">
              <a:solidFill>
                <a:schemeClr val="tx1"/>
              </a:solidFill>
              <a:latin typeface="仿宋" panose="02010609060101010101" charset="-122"/>
              <a:ea typeface="仿宋" panose="02010609060101010101" charset="-122"/>
              <a:sym typeface="+mn-ea"/>
            </a:endParaRPr>
          </a:p>
        </p:txBody>
      </p:sp>
      <p:sp>
        <p:nvSpPr>
          <p:cNvPr id="13" name="椭圆 12"/>
          <p:cNvSpPr/>
          <p:nvPr>
            <p:custDataLst>
              <p:tags r:id="rId5"/>
            </p:custDataLst>
          </p:nvPr>
        </p:nvSpPr>
        <p:spPr>
          <a:xfrm>
            <a:off x="1553845" y="6034405"/>
            <a:ext cx="3002280" cy="3002280"/>
          </a:xfrm>
          <a:prstGeom prst="ellipse">
            <a:avLst/>
          </a:prstGeom>
          <a:gradFill>
            <a:gsLst>
              <a:gs pos="88000">
                <a:srgbClr val="EAEEF4"/>
              </a:gs>
              <a:gs pos="58000">
                <a:srgbClr val="AFCEFA">
                  <a:alpha val="0"/>
                </a:srgbClr>
              </a:gs>
              <a:gs pos="0">
                <a:srgbClr val="4B82F8">
                  <a:alpha val="0"/>
                </a:srgbClr>
              </a:gs>
            </a:gsLst>
            <a:path path="circle">
              <a:fillToRect l="50000" t="50000" r="50000" b="50000"/>
            </a:path>
            <a:tileRect/>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 name="文本框 13"/>
          <p:cNvSpPr txBox="1"/>
          <p:nvPr>
            <p:custDataLst>
              <p:tags r:id="rId6"/>
            </p:custDataLst>
          </p:nvPr>
        </p:nvSpPr>
        <p:spPr>
          <a:xfrm>
            <a:off x="1788160" y="4511675"/>
            <a:ext cx="6724015" cy="1938020"/>
          </a:xfrm>
          <a:prstGeom prst="rect">
            <a:avLst/>
          </a:prstGeom>
          <a:noFill/>
        </p:spPr>
        <p:txBody>
          <a:bodyPr wrap="square" rtlCol="0">
            <a:spAutoFit/>
          </a:bodyPr>
          <a:lstStyle/>
          <a:p>
            <a:r>
              <a:rPr lang="zh-CN" altLang="en-US" sz="2400" b="1" spc="200" dirty="0">
                <a:solidFill>
                  <a:schemeClr val="tx1"/>
                </a:solidFill>
                <a:uFillTx/>
                <a:latin typeface="仿宋" panose="02010609060101010101" charset="-122"/>
                <a:ea typeface="仿宋" panose="02010609060101010101" charset="-122"/>
              </a:rPr>
              <a:t>授课对象：</a:t>
            </a:r>
            <a:r>
              <a:rPr lang="zh-CN" altLang="en-US" sz="2400" b="1" spc="200" dirty="0">
                <a:uFillTx/>
                <a:latin typeface="仿宋" panose="02010609060101010101" charset="-122"/>
                <a:ea typeface="仿宋" panose="02010609060101010101" charset="-122"/>
                <a:sym typeface="+mn-ea"/>
              </a:rPr>
              <a:t>社会学一年级必修、全校选修</a:t>
            </a:r>
            <a:endParaRPr lang="zh-CN" altLang="en-US" sz="2400" b="1" spc="200" dirty="0">
              <a:uFillTx/>
              <a:latin typeface="仿宋" panose="02010609060101010101" charset="-122"/>
              <a:ea typeface="仿宋" panose="02010609060101010101" charset="-122"/>
              <a:sym typeface="+mn-ea"/>
            </a:endParaRPr>
          </a:p>
          <a:p>
            <a:endParaRPr lang="zh-CN" altLang="en-US" sz="2400" b="1" spc="200" dirty="0">
              <a:solidFill>
                <a:schemeClr val="tx1"/>
              </a:solidFill>
              <a:uFillTx/>
              <a:latin typeface="仿宋" panose="02010609060101010101" charset="-122"/>
              <a:ea typeface="仿宋" panose="02010609060101010101" charset="-122"/>
              <a:sym typeface="+mn-ea"/>
            </a:endParaRPr>
          </a:p>
          <a:p>
            <a:r>
              <a:rPr lang="zh-CN" altLang="en-US" sz="2400" b="1" spc="200" dirty="0">
                <a:uFillTx/>
                <a:latin typeface="仿宋" panose="02010609060101010101" charset="-122"/>
                <a:ea typeface="仿宋" panose="02010609060101010101" charset="-122"/>
                <a:sym typeface="+mn-ea"/>
              </a:rPr>
              <a:t>课程设计序号：</a:t>
            </a:r>
            <a:r>
              <a:rPr lang="en-US" altLang="zh-CN" sz="2400" b="1" spc="200" dirty="0">
                <a:uFillTx/>
                <a:latin typeface="仿宋" panose="02010609060101010101" charset="-122"/>
                <a:ea typeface="仿宋" panose="02010609060101010101" charset="-122"/>
                <a:sym typeface="+mn-ea"/>
              </a:rPr>
              <a:t>08</a:t>
            </a:r>
            <a:endParaRPr lang="zh-CN" altLang="en-US" sz="2400" b="1" spc="200" dirty="0">
              <a:solidFill>
                <a:schemeClr val="tx1"/>
              </a:solidFill>
              <a:uFillTx/>
              <a:latin typeface="仿宋" panose="02010609060101010101" charset="-122"/>
              <a:ea typeface="仿宋" panose="02010609060101010101" charset="-122"/>
            </a:endParaRPr>
          </a:p>
          <a:p>
            <a:endParaRPr lang="zh-CN" altLang="en-US" sz="2400" b="1" spc="200" dirty="0">
              <a:solidFill>
                <a:schemeClr val="tx1"/>
              </a:solidFill>
              <a:uFillTx/>
              <a:latin typeface="仿宋" panose="02010609060101010101" charset="-122"/>
              <a:ea typeface="仿宋" panose="02010609060101010101" charset="-122"/>
            </a:endParaRPr>
          </a:p>
          <a:p>
            <a:endParaRPr lang="zh-CN" altLang="en-US" sz="2400" b="1" spc="200" dirty="0">
              <a:solidFill>
                <a:schemeClr val="tx1"/>
              </a:solidFill>
              <a:uFillTx/>
              <a:latin typeface="仿宋" panose="02010609060101010101" charset="-122"/>
              <a:ea typeface="仿宋" panose="02010609060101010101" charset="-122"/>
            </a:endParaRPr>
          </a:p>
        </p:txBody>
      </p:sp>
      <p:cxnSp>
        <p:nvCxnSpPr>
          <p:cNvPr id="18" name="直接连接符 17"/>
          <p:cNvCxnSpPr/>
          <p:nvPr/>
        </p:nvCxnSpPr>
        <p:spPr>
          <a:xfrm>
            <a:off x="1922780" y="3933825"/>
            <a:ext cx="1738630" cy="0"/>
          </a:xfrm>
          <a:prstGeom prst="line">
            <a:avLst/>
          </a:prstGeom>
          <a:ln w="25400">
            <a:solidFill>
              <a:srgbClr val="4B82F8"/>
            </a:solidFill>
          </a:ln>
        </p:spPr>
        <p:style>
          <a:lnRef idx="2">
            <a:schemeClr val="accent1"/>
          </a:lnRef>
          <a:fillRef idx="0">
            <a:srgbClr val="FFFFFF"/>
          </a:fillRef>
          <a:effectRef idx="0">
            <a:srgbClr val="FFFFFF"/>
          </a:effectRef>
          <a:fontRef idx="minor">
            <a:schemeClr val="tx1"/>
          </a:fontRef>
        </p:style>
      </p:cxnSp>
      <p:sp>
        <p:nvSpPr>
          <p:cNvPr id="21" name="椭圆 20"/>
          <p:cNvSpPr/>
          <p:nvPr>
            <p:custDataLst>
              <p:tags r:id="rId7"/>
            </p:custDataLst>
          </p:nvPr>
        </p:nvSpPr>
        <p:spPr>
          <a:xfrm>
            <a:off x="-1259205" y="2237105"/>
            <a:ext cx="2382520" cy="2382520"/>
          </a:xfrm>
          <a:prstGeom prst="ellipse">
            <a:avLst/>
          </a:prstGeom>
          <a:gradFill>
            <a:gsLst>
              <a:gs pos="100000">
                <a:srgbClr val="EAEEF4"/>
              </a:gs>
              <a:gs pos="78000">
                <a:srgbClr val="AFCEFA"/>
              </a:gs>
              <a:gs pos="0">
                <a:srgbClr val="4B82F8"/>
              </a:gs>
            </a:gsLst>
            <a:path path="circle">
              <a:fillToRect l="50000" t="50000" r="50000" b="50000"/>
            </a:path>
            <a:tileRect/>
          </a:gradFill>
          <a:ln>
            <a:noFill/>
          </a:ln>
          <a:effectLst>
            <a:outerShdw blurRad="736600" dist="1155700" dir="2700000" sx="67000" sy="67000" algn="tl" rotWithShape="0">
              <a:srgbClr val="4B82F8">
                <a:alpha val="4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ustDataLst>
      <p:tags r:id="rId8"/>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AEEF4"/>
        </a:solidFill>
        <a:effectLst/>
      </p:bgPr>
    </p:bg>
    <p:spTree>
      <p:nvGrpSpPr>
        <p:cNvPr id="1" name=""/>
        <p:cNvGrpSpPr/>
        <p:nvPr/>
      </p:nvGrpSpPr>
      <p:grpSpPr>
        <a:xfrm>
          <a:off x="0" y="0"/>
          <a:ext cx="0" cy="0"/>
          <a:chOff x="0" y="0"/>
          <a:chExt cx="0" cy="0"/>
        </a:xfrm>
      </p:grpSpPr>
      <p:sp>
        <p:nvSpPr>
          <p:cNvPr id="6" name="同侧圆角矩形 5"/>
          <p:cNvSpPr/>
          <p:nvPr>
            <p:custDataLst>
              <p:tags r:id="rId1"/>
            </p:custDataLst>
          </p:nvPr>
        </p:nvSpPr>
        <p:spPr>
          <a:xfrm>
            <a:off x="4191000" y="133350"/>
            <a:ext cx="3803650" cy="789305"/>
          </a:xfrm>
          <a:prstGeom prst="round2SameRect">
            <a:avLst/>
          </a:prstGeom>
          <a:solidFill>
            <a:schemeClr val="bg1">
              <a:lumMod val="85000"/>
            </a:schemeClr>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solidFill>
                  <a:schemeClr val="bg1">
                    <a:lumMod val="50000"/>
                  </a:schemeClr>
                </a:solidFill>
                <a:effectLst/>
                <a:latin typeface="+mj-ea"/>
                <a:ea typeface="+mj-ea"/>
                <a:cs typeface="+mj-ea"/>
                <a:sym typeface="+mn-ea"/>
              </a:rPr>
              <a:t>2、人的本质在哪里体现</a:t>
            </a:r>
            <a:endParaRPr lang="zh-CN" altLang="en-US" sz="2400" b="1">
              <a:solidFill>
                <a:schemeClr val="bg1">
                  <a:lumMod val="50000"/>
                </a:schemeClr>
              </a:solidFill>
              <a:effectLst/>
              <a:latin typeface="+mj-ea"/>
              <a:ea typeface="+mj-ea"/>
              <a:cs typeface="+mj-ea"/>
              <a:sym typeface="+mn-ea"/>
            </a:endParaRPr>
          </a:p>
        </p:txBody>
      </p:sp>
      <p:sp>
        <p:nvSpPr>
          <p:cNvPr id="7" name="同侧圆角矩形 6"/>
          <p:cNvSpPr/>
          <p:nvPr>
            <p:custDataLst>
              <p:tags r:id="rId2"/>
            </p:custDataLst>
          </p:nvPr>
        </p:nvSpPr>
        <p:spPr>
          <a:xfrm>
            <a:off x="8147685" y="133350"/>
            <a:ext cx="3803650" cy="789305"/>
          </a:xfrm>
          <a:prstGeom prst="round2SameRect">
            <a:avLst/>
          </a:prstGeom>
          <a:solidFill>
            <a:schemeClr val="bg1">
              <a:lumMod val="85000"/>
            </a:schemeClr>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solidFill>
                  <a:schemeClr val="bg1">
                    <a:lumMod val="50000"/>
                  </a:schemeClr>
                </a:solidFill>
                <a:effectLst/>
                <a:latin typeface="+mj-ea"/>
                <a:ea typeface="+mj-ea"/>
                <a:cs typeface="+mj-ea"/>
                <a:sym typeface="+mn-ea"/>
              </a:rPr>
              <a:t>3、批判资本：只为其拿走了人的本质</a:t>
            </a:r>
            <a:endParaRPr lang="zh-CN" altLang="en-US" sz="2400" b="1">
              <a:solidFill>
                <a:schemeClr val="bg1">
                  <a:lumMod val="50000"/>
                </a:schemeClr>
              </a:solidFill>
              <a:effectLst/>
              <a:latin typeface="+mj-ea"/>
              <a:ea typeface="+mj-ea"/>
              <a:cs typeface="+mj-ea"/>
              <a:sym typeface="+mn-ea"/>
            </a:endParaRPr>
          </a:p>
        </p:txBody>
      </p:sp>
      <p:sp>
        <p:nvSpPr>
          <p:cNvPr id="2" name="同侧圆角矩形 1"/>
          <p:cNvSpPr/>
          <p:nvPr>
            <p:custDataLst>
              <p:tags r:id="rId3"/>
            </p:custDataLst>
          </p:nvPr>
        </p:nvSpPr>
        <p:spPr>
          <a:xfrm>
            <a:off x="233045" y="133350"/>
            <a:ext cx="3803650" cy="789305"/>
          </a:xfrm>
          <a:prstGeom prst="round2SameRect">
            <a:avLst/>
          </a:prstGeom>
          <a:solidFill>
            <a:srgbClr val="4B82F8"/>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sz="2400" b="1">
                <a:solidFill>
                  <a:schemeClr val="bg1"/>
                </a:solidFill>
                <a:effectLst/>
                <a:latin typeface="+mj-ea"/>
                <a:ea typeface="+mj-ea"/>
                <a:cs typeface="+mj-ea"/>
                <a:sym typeface="+mn-ea"/>
              </a:rPr>
              <a:t>1、人的本质是什么</a:t>
            </a:r>
            <a:endParaRPr sz="2400" b="1">
              <a:solidFill>
                <a:schemeClr val="bg1"/>
              </a:solidFill>
              <a:effectLst/>
              <a:latin typeface="+mj-ea"/>
              <a:ea typeface="+mj-ea"/>
              <a:cs typeface="+mj-ea"/>
              <a:sym typeface="+mn-ea"/>
            </a:endParaRPr>
          </a:p>
        </p:txBody>
      </p:sp>
      <p:sp>
        <p:nvSpPr>
          <p:cNvPr id="12" name="矩形 11"/>
          <p:cNvSpPr/>
          <p:nvPr/>
        </p:nvSpPr>
        <p:spPr>
          <a:xfrm>
            <a:off x="0" y="922655"/>
            <a:ext cx="12192000" cy="76200"/>
          </a:xfrm>
          <a:prstGeom prst="rect">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314" name="标题 1"/>
          <p:cNvSpPr>
            <a:spLocks noGrp="1"/>
          </p:cNvSpPr>
          <p:nvPr>
            <p:custDataLst>
              <p:tags r:id="rId4"/>
            </p:custDataLst>
          </p:nvPr>
        </p:nvSpPr>
        <p:spPr>
          <a:xfrm>
            <a:off x="604520" y="1057275"/>
            <a:ext cx="11125200" cy="12674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zh-CN" altLang="en-US" sz="5400" kern="1200" dirty="0">
                <a:solidFill>
                  <a:schemeClr val="bg1"/>
                </a:solidFill>
                <a:latin typeface="黑体" panose="02010609060101010101" charset="-122"/>
                <a:ea typeface="黑体" panose="02010609060101010101" charset="-122"/>
                <a:cs typeface="+mj-cs"/>
              </a:defRPr>
            </a:lvl1pPr>
          </a:lstStyle>
          <a:p>
            <a:pPr algn="l" eaLnBrk="1" hangingPunct="1">
              <a:buClrTx/>
              <a:buSzTx/>
              <a:buFontTx/>
            </a:pPr>
            <a:r>
              <a:rPr sz="3200" b="1" dirty="0">
                <a:solidFill>
                  <a:schemeClr val="accent1"/>
                </a:solidFill>
                <a:effectLst/>
                <a:latin typeface="+mj-ea"/>
                <a:ea typeface="+mj-ea"/>
                <a:cs typeface="+mj-ea"/>
                <a:sym typeface="+mn-ea"/>
              </a:rPr>
              <a:t>人的本质是在实践及其所带来的社会关系总和中生成的</a:t>
            </a:r>
            <a:endParaRPr sz="3200" b="1" dirty="0">
              <a:solidFill>
                <a:schemeClr val="accent1"/>
              </a:solidFill>
              <a:effectLst/>
              <a:latin typeface="+mj-ea"/>
              <a:ea typeface="+mj-ea"/>
              <a:cs typeface="+mj-ea"/>
              <a:sym typeface="+mn-ea"/>
            </a:endParaRPr>
          </a:p>
        </p:txBody>
      </p:sp>
      <p:sp>
        <p:nvSpPr>
          <p:cNvPr id="5" name="文本框 4"/>
          <p:cNvSpPr txBox="1"/>
          <p:nvPr>
            <p:custDataLst>
              <p:tags r:id="rId5"/>
            </p:custDataLst>
          </p:nvPr>
        </p:nvSpPr>
        <p:spPr>
          <a:xfrm>
            <a:off x="694690" y="2459355"/>
            <a:ext cx="5618480" cy="3463925"/>
          </a:xfrm>
          <a:prstGeom prst="rect">
            <a:avLst/>
          </a:prstGeom>
          <a:noFill/>
        </p:spPr>
        <p:txBody>
          <a:bodyPr wrap="square" rtlCol="0">
            <a:noAutofit/>
          </a:bodyPr>
          <a:lstStyle/>
          <a:p>
            <a:pPr>
              <a:lnSpc>
                <a:spcPct val="100000"/>
              </a:lnSpc>
            </a:pPr>
            <a:r>
              <a:rPr lang="en-US" altLang="zh-CN" sz="2800" b="1" dirty="0">
                <a:effectLst/>
                <a:latin typeface="+mj-ea"/>
                <a:ea typeface="+mj-ea"/>
                <a:cs typeface="+mj-ea"/>
                <a:sym typeface="+mn-ea"/>
              </a:rPr>
              <a:t>   </a:t>
            </a:r>
            <a:r>
              <a:rPr lang="zh-CN" sz="2800" b="1" dirty="0">
                <a:effectLst/>
                <a:latin typeface="+mj-ea"/>
                <a:ea typeface="+mj-ea"/>
                <a:cs typeface="+mj-ea"/>
                <a:sym typeface="+mn-ea"/>
              </a:rPr>
              <a:t>在劳动实践中</a:t>
            </a:r>
            <a:r>
              <a:rPr sz="2800" b="1" dirty="0">
                <a:effectLst/>
                <a:latin typeface="+mj-ea"/>
                <a:ea typeface="+mj-ea"/>
                <a:cs typeface="+mj-ea"/>
                <a:sym typeface="+mn-ea"/>
              </a:rPr>
              <a:t>人将</a:t>
            </a:r>
            <a:r>
              <a:rPr lang="zh-CN" sz="2800" b="1" dirty="0">
                <a:effectLst/>
                <a:latin typeface="+mj-ea"/>
                <a:ea typeface="+mj-ea"/>
                <a:cs typeface="+mj-ea"/>
                <a:sym typeface="+mn-ea"/>
              </a:rPr>
              <a:t>在动物意义上原本自在的人</a:t>
            </a:r>
            <a:r>
              <a:rPr sz="2800" b="1" dirty="0">
                <a:effectLst/>
                <a:latin typeface="+mj-ea"/>
                <a:ea typeface="+mj-ea"/>
                <a:cs typeface="+mj-ea"/>
                <a:sym typeface="+mn-ea"/>
              </a:rPr>
              <a:t>与自然、人与人的关系变成了（Sub+V+Ob）关系</a:t>
            </a:r>
            <a:endParaRPr sz="2800" b="1" dirty="0">
              <a:effectLst/>
              <a:latin typeface="+mj-ea"/>
              <a:ea typeface="+mj-ea"/>
              <a:cs typeface="+mj-ea"/>
              <a:sym typeface="+mn-ea"/>
            </a:endParaRPr>
          </a:p>
          <a:p>
            <a:pPr>
              <a:lnSpc>
                <a:spcPct val="100000"/>
              </a:lnSpc>
            </a:pPr>
            <a:endParaRPr sz="2800" b="1" dirty="0">
              <a:effectLst/>
              <a:latin typeface="+mj-ea"/>
              <a:ea typeface="+mj-ea"/>
              <a:cs typeface="+mj-ea"/>
              <a:sym typeface="+mn-ea"/>
            </a:endParaRPr>
          </a:p>
          <a:p>
            <a:pPr>
              <a:lnSpc>
                <a:spcPct val="100000"/>
              </a:lnSpc>
            </a:pPr>
            <a:r>
              <a:rPr lang="en-US" sz="2800" b="1" dirty="0">
                <a:solidFill>
                  <a:schemeClr val="tx1"/>
                </a:solidFill>
                <a:effectLst/>
                <a:latin typeface="+mj-ea"/>
                <a:ea typeface="+mj-ea"/>
                <a:cs typeface="+mj-ea"/>
                <a:sym typeface="+mn-ea"/>
              </a:rPr>
              <a:t>   </a:t>
            </a:r>
            <a:r>
              <a:rPr sz="2800" b="1" dirty="0">
                <a:solidFill>
                  <a:schemeClr val="tx1"/>
                </a:solidFill>
                <a:effectLst/>
                <a:latin typeface="+mj-ea"/>
                <a:ea typeface="+mj-ea"/>
                <a:cs typeface="+mj-ea"/>
                <a:sym typeface="+mn-ea"/>
              </a:rPr>
              <a:t>即：把世界变成属人世界，把自然变成人化自然，把他人变成我的对象</a:t>
            </a:r>
            <a:r>
              <a:rPr lang="zh-CN" sz="2800" b="1" dirty="0">
                <a:solidFill>
                  <a:schemeClr val="tx1"/>
                </a:solidFill>
                <a:effectLst/>
                <a:latin typeface="+mj-ea"/>
                <a:ea typeface="+mj-ea"/>
                <a:cs typeface="+mj-ea"/>
                <a:sym typeface="+mn-ea"/>
              </a:rPr>
              <a:t>，</a:t>
            </a:r>
            <a:r>
              <a:rPr lang="zh-CN" sz="2800" b="1" dirty="0">
                <a:solidFill>
                  <a:srgbClr val="FF0000"/>
                </a:solidFill>
                <a:effectLst/>
                <a:latin typeface="+mj-ea"/>
                <a:ea typeface="+mj-ea"/>
                <a:cs typeface="+mj-ea"/>
                <a:sym typeface="+mn-ea"/>
              </a:rPr>
              <a:t>同时也把猴子变成了人。</a:t>
            </a:r>
            <a:endParaRPr lang="zh-CN" sz="2800" b="1" dirty="0">
              <a:solidFill>
                <a:srgbClr val="FF0000"/>
              </a:solidFill>
              <a:effectLst/>
              <a:latin typeface="+mj-ea"/>
              <a:ea typeface="+mj-ea"/>
              <a:cs typeface="+mj-ea"/>
              <a:sym typeface="+mn-ea"/>
            </a:endParaRPr>
          </a:p>
        </p:txBody>
      </p:sp>
      <p:pic>
        <p:nvPicPr>
          <p:cNvPr id="4" name="图片 3"/>
          <p:cNvPicPr/>
          <p:nvPr>
            <p:custDataLst>
              <p:tags r:id="rId6"/>
            </p:custDataLst>
          </p:nvPr>
        </p:nvPicPr>
        <p:blipFill>
          <a:blip r:embed="rId7"/>
          <a:stretch>
            <a:fillRect/>
          </a:stretch>
        </p:blipFill>
        <p:spPr>
          <a:xfrm>
            <a:off x="7198995" y="2239645"/>
            <a:ext cx="4220845" cy="4109085"/>
          </a:xfrm>
          <a:prstGeom prst="rect">
            <a:avLst/>
          </a:prstGeom>
          <a:noFill/>
          <a:ln w="9525">
            <a:noFill/>
          </a:ln>
        </p:spPr>
      </p:pic>
    </p:spTree>
    <p:custDataLst>
      <p:tags r:id="rId8"/>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AEEF4"/>
        </a:solidFill>
        <a:effectLst/>
      </p:bgPr>
    </p:bg>
    <p:spTree>
      <p:nvGrpSpPr>
        <p:cNvPr id="1" name=""/>
        <p:cNvGrpSpPr/>
        <p:nvPr/>
      </p:nvGrpSpPr>
      <p:grpSpPr>
        <a:xfrm>
          <a:off x="0" y="0"/>
          <a:ext cx="0" cy="0"/>
          <a:chOff x="0" y="0"/>
          <a:chExt cx="0" cy="0"/>
        </a:xfrm>
      </p:grpSpPr>
      <p:sp>
        <p:nvSpPr>
          <p:cNvPr id="4" name="文本框 3"/>
          <p:cNvSpPr txBox="1"/>
          <p:nvPr/>
        </p:nvSpPr>
        <p:spPr>
          <a:xfrm>
            <a:off x="1504950" y="2682764"/>
            <a:ext cx="9182100" cy="922020"/>
          </a:xfrm>
          <a:prstGeom prst="rect">
            <a:avLst/>
          </a:prstGeom>
          <a:noFill/>
        </p:spPr>
        <p:txBody>
          <a:bodyPr wrap="square" rtlCol="0" anchor="t">
            <a:spAutoFit/>
          </a:bodyPr>
          <a:lstStyle/>
          <a:p>
            <a:pPr algn="ctr"/>
            <a:r>
              <a:rPr lang="zh-CN" altLang="en-US" sz="5400" b="1" dirty="0">
                <a:solidFill>
                  <a:schemeClr val="accent1"/>
                </a:solidFill>
                <a:effectLst/>
                <a:latin typeface="仿宋" panose="02010609060101010101" charset="-122"/>
                <a:ea typeface="仿宋" panose="02010609060101010101" charset="-122"/>
                <a:cs typeface="仿宋" panose="02010609060101010101" charset="-122"/>
                <a:sym typeface="+mn-ea"/>
              </a:rPr>
              <a:t>2、人的本质在哪里体现</a:t>
            </a:r>
            <a:endParaRPr lang="zh-CN" altLang="en-US" sz="5400" b="1" dirty="0">
              <a:solidFill>
                <a:schemeClr val="accent1"/>
              </a:solidFill>
              <a:effectLst/>
              <a:latin typeface="仿宋" panose="02010609060101010101" charset="-122"/>
              <a:ea typeface="仿宋" panose="02010609060101010101" charset="-122"/>
              <a:cs typeface="仿宋" panose="02010609060101010101" charset="-122"/>
              <a:sym typeface="+mn-ea"/>
            </a:endParaRP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AEEF4"/>
        </a:solidFill>
        <a:effectLst/>
      </p:bgPr>
    </p:bg>
    <p:spTree>
      <p:nvGrpSpPr>
        <p:cNvPr id="1" name=""/>
        <p:cNvGrpSpPr/>
        <p:nvPr/>
      </p:nvGrpSpPr>
      <p:grpSpPr>
        <a:xfrm>
          <a:off x="0" y="0"/>
          <a:ext cx="0" cy="0"/>
          <a:chOff x="0" y="0"/>
          <a:chExt cx="0" cy="0"/>
        </a:xfrm>
      </p:grpSpPr>
      <p:sp>
        <p:nvSpPr>
          <p:cNvPr id="6" name="同侧圆角矩形 5"/>
          <p:cNvSpPr/>
          <p:nvPr>
            <p:custDataLst>
              <p:tags r:id="rId1"/>
            </p:custDataLst>
          </p:nvPr>
        </p:nvSpPr>
        <p:spPr>
          <a:xfrm>
            <a:off x="4191000" y="133350"/>
            <a:ext cx="3803650" cy="789305"/>
          </a:xfrm>
          <a:prstGeom prst="round2SameRect">
            <a:avLst/>
          </a:prstGeom>
          <a:solidFill>
            <a:srgbClr val="4B82F8"/>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solidFill>
                  <a:schemeClr val="bg1"/>
                </a:solidFill>
                <a:effectLst/>
                <a:latin typeface="+mj-ea"/>
                <a:ea typeface="+mj-ea"/>
                <a:cs typeface="+mj-ea"/>
                <a:sym typeface="+mn-ea"/>
              </a:rPr>
              <a:t>2、人的本质在哪里体现</a:t>
            </a:r>
            <a:endParaRPr lang="zh-CN" altLang="en-US" sz="2400" b="1">
              <a:solidFill>
                <a:schemeClr val="bg1"/>
              </a:solidFill>
              <a:effectLst/>
              <a:latin typeface="+mj-ea"/>
              <a:ea typeface="+mj-ea"/>
              <a:cs typeface="+mj-ea"/>
              <a:sym typeface="+mn-ea"/>
            </a:endParaRPr>
          </a:p>
        </p:txBody>
      </p:sp>
      <p:sp>
        <p:nvSpPr>
          <p:cNvPr id="7" name="同侧圆角矩形 6"/>
          <p:cNvSpPr/>
          <p:nvPr>
            <p:custDataLst>
              <p:tags r:id="rId2"/>
            </p:custDataLst>
          </p:nvPr>
        </p:nvSpPr>
        <p:spPr>
          <a:xfrm>
            <a:off x="8147685" y="133350"/>
            <a:ext cx="3803650" cy="789305"/>
          </a:xfrm>
          <a:prstGeom prst="round2SameRect">
            <a:avLst/>
          </a:prstGeom>
          <a:solidFill>
            <a:schemeClr val="bg1">
              <a:lumMod val="85000"/>
            </a:schemeClr>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solidFill>
                  <a:schemeClr val="bg1">
                    <a:lumMod val="50000"/>
                  </a:schemeClr>
                </a:solidFill>
                <a:effectLst/>
                <a:latin typeface="+mj-ea"/>
                <a:ea typeface="+mj-ea"/>
                <a:cs typeface="+mj-ea"/>
                <a:sym typeface="+mn-ea"/>
              </a:rPr>
              <a:t>3、批判资本：只为其拿走了人的本质</a:t>
            </a:r>
            <a:endParaRPr lang="zh-CN" altLang="en-US" sz="2400" b="1">
              <a:solidFill>
                <a:schemeClr val="bg1">
                  <a:lumMod val="50000"/>
                </a:schemeClr>
              </a:solidFill>
              <a:effectLst/>
              <a:latin typeface="+mj-ea"/>
              <a:ea typeface="+mj-ea"/>
              <a:cs typeface="+mj-ea"/>
              <a:sym typeface="+mn-ea"/>
            </a:endParaRPr>
          </a:p>
        </p:txBody>
      </p:sp>
      <p:sp>
        <p:nvSpPr>
          <p:cNvPr id="2" name="同侧圆角矩形 1"/>
          <p:cNvSpPr/>
          <p:nvPr>
            <p:custDataLst>
              <p:tags r:id="rId3"/>
            </p:custDataLst>
          </p:nvPr>
        </p:nvSpPr>
        <p:spPr>
          <a:xfrm>
            <a:off x="233045" y="133350"/>
            <a:ext cx="3803650" cy="789305"/>
          </a:xfrm>
          <a:prstGeom prst="round2SameRect">
            <a:avLst/>
          </a:prstGeom>
          <a:solidFill>
            <a:schemeClr val="bg1">
              <a:lumMod val="85000"/>
            </a:schemeClr>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sz="2400" b="1">
                <a:solidFill>
                  <a:schemeClr val="bg1">
                    <a:lumMod val="50000"/>
                  </a:schemeClr>
                </a:solidFill>
                <a:effectLst/>
                <a:latin typeface="+mj-ea"/>
                <a:ea typeface="+mj-ea"/>
                <a:cs typeface="+mj-ea"/>
                <a:sym typeface="+mn-ea"/>
              </a:rPr>
              <a:t>1、人的本质是什么</a:t>
            </a:r>
            <a:endParaRPr sz="2400" b="1">
              <a:solidFill>
                <a:schemeClr val="bg1">
                  <a:lumMod val="50000"/>
                </a:schemeClr>
              </a:solidFill>
              <a:effectLst/>
              <a:latin typeface="+mj-ea"/>
              <a:ea typeface="+mj-ea"/>
              <a:cs typeface="+mj-ea"/>
              <a:sym typeface="+mn-ea"/>
            </a:endParaRPr>
          </a:p>
        </p:txBody>
      </p:sp>
      <p:sp>
        <p:nvSpPr>
          <p:cNvPr id="12" name="矩形 11"/>
          <p:cNvSpPr/>
          <p:nvPr/>
        </p:nvSpPr>
        <p:spPr>
          <a:xfrm>
            <a:off x="0" y="922655"/>
            <a:ext cx="12192000" cy="76200"/>
          </a:xfrm>
          <a:prstGeom prst="rect">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314" name="标题 1"/>
          <p:cNvSpPr>
            <a:spLocks noGrp="1"/>
          </p:cNvSpPr>
          <p:nvPr>
            <p:custDataLst>
              <p:tags r:id="rId4"/>
            </p:custDataLst>
          </p:nvPr>
        </p:nvSpPr>
        <p:spPr>
          <a:xfrm>
            <a:off x="604520" y="1057275"/>
            <a:ext cx="11125200" cy="12674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zh-CN" altLang="en-US" sz="5400" kern="1200" dirty="0">
                <a:solidFill>
                  <a:schemeClr val="bg1"/>
                </a:solidFill>
                <a:latin typeface="黑体" panose="02010609060101010101" charset="-122"/>
                <a:ea typeface="黑体" panose="02010609060101010101" charset="-122"/>
                <a:cs typeface="+mj-cs"/>
              </a:defRPr>
            </a:lvl1pPr>
          </a:lstStyle>
          <a:p>
            <a:pPr algn="l" eaLnBrk="1" hangingPunct="1">
              <a:buClrTx/>
              <a:buSzTx/>
              <a:buFontTx/>
            </a:pPr>
            <a:r>
              <a:rPr sz="3200" b="1">
                <a:solidFill>
                  <a:schemeClr val="accent1"/>
                </a:solidFill>
                <a:effectLst/>
                <a:latin typeface="+mj-ea"/>
                <a:ea typeface="+mj-ea"/>
                <a:cs typeface="+mj-ea"/>
                <a:sym typeface="+mn-ea"/>
              </a:rPr>
              <a:t>人的本质在劳动生产关系中生成并表现在其劳动对象中</a:t>
            </a:r>
            <a:endParaRPr sz="3200" b="1">
              <a:solidFill>
                <a:schemeClr val="accent1"/>
              </a:solidFill>
              <a:effectLst/>
              <a:latin typeface="+mj-ea"/>
              <a:ea typeface="+mj-ea"/>
              <a:cs typeface="+mj-ea"/>
              <a:sym typeface="+mn-ea"/>
            </a:endParaRPr>
          </a:p>
        </p:txBody>
      </p:sp>
      <p:sp>
        <p:nvSpPr>
          <p:cNvPr id="5" name="文本框 4"/>
          <p:cNvSpPr txBox="1"/>
          <p:nvPr>
            <p:custDataLst>
              <p:tags r:id="rId5"/>
            </p:custDataLst>
          </p:nvPr>
        </p:nvSpPr>
        <p:spPr>
          <a:xfrm>
            <a:off x="694690" y="2383155"/>
            <a:ext cx="5513163" cy="3968115"/>
          </a:xfrm>
          <a:prstGeom prst="rect">
            <a:avLst/>
          </a:prstGeom>
          <a:noFill/>
        </p:spPr>
        <p:txBody>
          <a:bodyPr wrap="square" rtlCol="0">
            <a:noAutofit/>
          </a:bodyPr>
          <a:lstStyle/>
          <a:p>
            <a:pPr>
              <a:lnSpc>
                <a:spcPct val="150000"/>
              </a:lnSpc>
            </a:pPr>
            <a:r>
              <a:rPr lang="en-US" sz="2800" b="1" dirty="0">
                <a:solidFill>
                  <a:schemeClr val="tx1"/>
                </a:solidFill>
                <a:effectLst/>
                <a:latin typeface="+mj-ea"/>
                <a:ea typeface="+mj-ea"/>
                <a:cs typeface="+mj-ea"/>
                <a:sym typeface="+mn-ea"/>
              </a:rPr>
              <a:t>    </a:t>
            </a:r>
            <a:r>
              <a:rPr sz="2800" b="1" dirty="0">
                <a:solidFill>
                  <a:schemeClr val="tx1"/>
                </a:solidFill>
                <a:effectLst/>
                <a:latin typeface="+mj-ea"/>
                <a:ea typeface="+mj-ea"/>
                <a:cs typeface="+mj-ea"/>
                <a:sym typeface="+mn-ea"/>
              </a:rPr>
              <a:t>人有现实的、感性的对象作为自己的本质，</a:t>
            </a:r>
            <a:r>
              <a:rPr sz="2800" b="1" dirty="0">
                <a:effectLst/>
                <a:latin typeface="+mj-ea"/>
                <a:ea typeface="+mj-ea"/>
                <a:cs typeface="+mj-ea"/>
                <a:sym typeface="+mn-ea"/>
              </a:rPr>
              <a:t>即自己的生命表现的对象；或者说，</a:t>
            </a:r>
            <a:r>
              <a:rPr sz="2800" b="1" dirty="0">
                <a:solidFill>
                  <a:srgbClr val="FF0000"/>
                </a:solidFill>
                <a:effectLst/>
                <a:latin typeface="+mj-ea"/>
                <a:ea typeface="+mj-ea"/>
                <a:cs typeface="+mj-ea"/>
                <a:sym typeface="+mn-ea"/>
              </a:rPr>
              <a:t>人只有凭借现实的、感性的对象才能表现自己的生命。</a:t>
            </a:r>
            <a:endParaRPr sz="2800" b="1" dirty="0">
              <a:solidFill>
                <a:srgbClr val="FF0000"/>
              </a:solidFill>
              <a:effectLst/>
              <a:latin typeface="+mj-ea"/>
              <a:ea typeface="+mj-ea"/>
              <a:cs typeface="+mj-ea"/>
              <a:sym typeface="+mn-ea"/>
            </a:endParaRPr>
          </a:p>
          <a:p>
            <a:pPr algn="r">
              <a:lnSpc>
                <a:spcPct val="150000"/>
              </a:lnSpc>
            </a:pPr>
            <a:r>
              <a:rPr sz="2000" b="1" dirty="0">
                <a:effectLst/>
                <a:latin typeface="+mj-ea"/>
                <a:ea typeface="+mj-ea"/>
                <a:cs typeface="+mj-ea"/>
                <a:sym typeface="+mn-ea"/>
              </a:rPr>
              <a:t>——马克思</a:t>
            </a:r>
            <a:r>
              <a:rPr lang="zh-CN" sz="2000" b="1" dirty="0">
                <a:effectLst/>
                <a:latin typeface="+mj-ea"/>
                <a:ea typeface="+mj-ea"/>
                <a:cs typeface="+mj-ea"/>
                <a:sym typeface="+mn-ea"/>
              </a:rPr>
              <a:t>：</a:t>
            </a:r>
            <a:r>
              <a:rPr sz="2000" b="1" dirty="0">
                <a:effectLst/>
                <a:latin typeface="+mj-ea"/>
                <a:ea typeface="+mj-ea"/>
                <a:cs typeface="+mj-ea"/>
                <a:sym typeface="+mn-ea"/>
              </a:rPr>
              <a:t>《1844年经济学哲学手稿》</a:t>
            </a:r>
            <a:endParaRPr sz="2000" b="1" dirty="0">
              <a:effectLst/>
              <a:latin typeface="+mj-ea"/>
              <a:ea typeface="+mj-ea"/>
              <a:cs typeface="+mj-ea"/>
              <a:sym typeface="+mn-ea"/>
            </a:endParaRPr>
          </a:p>
        </p:txBody>
      </p:sp>
      <p:pic>
        <p:nvPicPr>
          <p:cNvPr id="104" name="图片 103"/>
          <p:cNvPicPr/>
          <p:nvPr>
            <p:custDataLst>
              <p:tags r:id="rId6"/>
            </p:custDataLst>
          </p:nvPr>
        </p:nvPicPr>
        <p:blipFill>
          <a:blip r:embed="rId7"/>
          <a:stretch>
            <a:fillRect/>
          </a:stretch>
        </p:blipFill>
        <p:spPr>
          <a:xfrm>
            <a:off x="6715760" y="2540000"/>
            <a:ext cx="4864100" cy="3802380"/>
          </a:xfrm>
          <a:prstGeom prst="rect">
            <a:avLst/>
          </a:prstGeom>
          <a:noFill/>
          <a:ln w="9525">
            <a:noFill/>
          </a:ln>
        </p:spPr>
      </p:pic>
    </p:spTree>
    <p:custDataLst>
      <p:tags r:id="rId8"/>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AEEF4"/>
        </a:solidFill>
        <a:effectLst/>
      </p:bgPr>
    </p:bg>
    <p:spTree>
      <p:nvGrpSpPr>
        <p:cNvPr id="1" name=""/>
        <p:cNvGrpSpPr/>
        <p:nvPr/>
      </p:nvGrpSpPr>
      <p:grpSpPr>
        <a:xfrm>
          <a:off x="0" y="0"/>
          <a:ext cx="0" cy="0"/>
          <a:chOff x="0" y="0"/>
          <a:chExt cx="0" cy="0"/>
        </a:xfrm>
      </p:grpSpPr>
      <p:sp>
        <p:nvSpPr>
          <p:cNvPr id="6" name="同侧圆角矩形 5"/>
          <p:cNvSpPr/>
          <p:nvPr>
            <p:custDataLst>
              <p:tags r:id="rId1"/>
            </p:custDataLst>
          </p:nvPr>
        </p:nvSpPr>
        <p:spPr>
          <a:xfrm>
            <a:off x="4191000" y="133350"/>
            <a:ext cx="3803650" cy="789305"/>
          </a:xfrm>
          <a:prstGeom prst="round2SameRect">
            <a:avLst/>
          </a:prstGeom>
          <a:solidFill>
            <a:srgbClr val="4B82F8"/>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solidFill>
                  <a:schemeClr val="bg1"/>
                </a:solidFill>
                <a:effectLst/>
                <a:latin typeface="+mj-ea"/>
                <a:ea typeface="+mj-ea"/>
                <a:cs typeface="+mj-ea"/>
                <a:sym typeface="+mn-ea"/>
              </a:rPr>
              <a:t>2、人的本质在哪里体现</a:t>
            </a:r>
            <a:endParaRPr lang="zh-CN" altLang="en-US" sz="2400" b="1">
              <a:solidFill>
                <a:schemeClr val="bg1"/>
              </a:solidFill>
              <a:effectLst/>
              <a:latin typeface="+mj-ea"/>
              <a:ea typeface="+mj-ea"/>
              <a:cs typeface="+mj-ea"/>
              <a:sym typeface="+mn-ea"/>
            </a:endParaRPr>
          </a:p>
        </p:txBody>
      </p:sp>
      <p:sp>
        <p:nvSpPr>
          <p:cNvPr id="7" name="同侧圆角矩形 6"/>
          <p:cNvSpPr/>
          <p:nvPr>
            <p:custDataLst>
              <p:tags r:id="rId2"/>
            </p:custDataLst>
          </p:nvPr>
        </p:nvSpPr>
        <p:spPr>
          <a:xfrm>
            <a:off x="8147685" y="133350"/>
            <a:ext cx="3803650" cy="789305"/>
          </a:xfrm>
          <a:prstGeom prst="round2SameRect">
            <a:avLst/>
          </a:prstGeom>
          <a:solidFill>
            <a:schemeClr val="bg1">
              <a:lumMod val="85000"/>
            </a:schemeClr>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solidFill>
                  <a:schemeClr val="bg1">
                    <a:lumMod val="50000"/>
                  </a:schemeClr>
                </a:solidFill>
                <a:effectLst/>
                <a:latin typeface="+mj-ea"/>
                <a:ea typeface="+mj-ea"/>
                <a:cs typeface="+mj-ea"/>
                <a:sym typeface="+mn-ea"/>
              </a:rPr>
              <a:t>3、批判资本：只为其拿走了人的本质</a:t>
            </a:r>
            <a:endParaRPr lang="zh-CN" altLang="en-US" sz="2400" b="1">
              <a:solidFill>
                <a:schemeClr val="bg1">
                  <a:lumMod val="50000"/>
                </a:schemeClr>
              </a:solidFill>
              <a:effectLst/>
              <a:latin typeface="+mj-ea"/>
              <a:ea typeface="+mj-ea"/>
              <a:cs typeface="+mj-ea"/>
              <a:sym typeface="+mn-ea"/>
            </a:endParaRPr>
          </a:p>
        </p:txBody>
      </p:sp>
      <p:sp>
        <p:nvSpPr>
          <p:cNvPr id="2" name="同侧圆角矩形 1"/>
          <p:cNvSpPr/>
          <p:nvPr>
            <p:custDataLst>
              <p:tags r:id="rId3"/>
            </p:custDataLst>
          </p:nvPr>
        </p:nvSpPr>
        <p:spPr>
          <a:xfrm>
            <a:off x="233045" y="133350"/>
            <a:ext cx="3803650" cy="789305"/>
          </a:xfrm>
          <a:prstGeom prst="round2SameRect">
            <a:avLst/>
          </a:prstGeom>
          <a:solidFill>
            <a:schemeClr val="bg1">
              <a:lumMod val="85000"/>
            </a:schemeClr>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sz="2400" b="1">
                <a:solidFill>
                  <a:schemeClr val="bg1">
                    <a:lumMod val="50000"/>
                  </a:schemeClr>
                </a:solidFill>
                <a:effectLst/>
                <a:latin typeface="+mj-ea"/>
                <a:ea typeface="+mj-ea"/>
                <a:cs typeface="+mj-ea"/>
                <a:sym typeface="+mn-ea"/>
              </a:rPr>
              <a:t>1、人的本质是什么</a:t>
            </a:r>
            <a:endParaRPr sz="2400" b="1">
              <a:solidFill>
                <a:schemeClr val="bg1">
                  <a:lumMod val="50000"/>
                </a:schemeClr>
              </a:solidFill>
              <a:effectLst/>
              <a:latin typeface="+mj-ea"/>
              <a:ea typeface="+mj-ea"/>
              <a:cs typeface="+mj-ea"/>
              <a:sym typeface="+mn-ea"/>
            </a:endParaRPr>
          </a:p>
        </p:txBody>
      </p:sp>
      <p:sp>
        <p:nvSpPr>
          <p:cNvPr id="12" name="矩形 11"/>
          <p:cNvSpPr/>
          <p:nvPr/>
        </p:nvSpPr>
        <p:spPr>
          <a:xfrm>
            <a:off x="0" y="922655"/>
            <a:ext cx="12192000" cy="76200"/>
          </a:xfrm>
          <a:prstGeom prst="rect">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314" name="标题 1"/>
          <p:cNvSpPr>
            <a:spLocks noGrp="1"/>
          </p:cNvSpPr>
          <p:nvPr>
            <p:custDataLst>
              <p:tags r:id="rId4"/>
            </p:custDataLst>
          </p:nvPr>
        </p:nvSpPr>
        <p:spPr>
          <a:xfrm>
            <a:off x="604520" y="1057275"/>
            <a:ext cx="11125200" cy="12674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zh-CN" altLang="en-US" sz="5400" kern="1200" dirty="0">
                <a:solidFill>
                  <a:schemeClr val="bg1"/>
                </a:solidFill>
                <a:latin typeface="黑体" panose="02010609060101010101" charset="-122"/>
                <a:ea typeface="黑体" panose="02010609060101010101" charset="-122"/>
                <a:cs typeface="+mj-cs"/>
              </a:defRPr>
            </a:lvl1pPr>
          </a:lstStyle>
          <a:p>
            <a:pPr algn="l" eaLnBrk="1" hangingPunct="1">
              <a:buClrTx/>
              <a:buSzTx/>
              <a:buFontTx/>
            </a:pPr>
            <a:r>
              <a:rPr sz="3200" b="1">
                <a:solidFill>
                  <a:schemeClr val="accent1"/>
                </a:solidFill>
                <a:effectLst/>
                <a:latin typeface="+mj-ea"/>
                <a:ea typeface="+mj-ea"/>
                <a:cs typeface="+mj-ea"/>
                <a:sym typeface="+mn-ea"/>
              </a:rPr>
              <a:t>人通过其劳动对象实现人的本质并获得自由</a:t>
            </a:r>
            <a:endParaRPr sz="3200" b="1">
              <a:solidFill>
                <a:schemeClr val="accent1"/>
              </a:solidFill>
              <a:effectLst/>
              <a:latin typeface="+mj-ea"/>
              <a:ea typeface="+mj-ea"/>
              <a:cs typeface="+mj-ea"/>
              <a:sym typeface="+mn-ea"/>
            </a:endParaRPr>
          </a:p>
        </p:txBody>
      </p:sp>
      <p:sp>
        <p:nvSpPr>
          <p:cNvPr id="5" name="文本框 4"/>
          <p:cNvSpPr txBox="1"/>
          <p:nvPr>
            <p:custDataLst>
              <p:tags r:id="rId5"/>
            </p:custDataLst>
          </p:nvPr>
        </p:nvSpPr>
        <p:spPr>
          <a:xfrm>
            <a:off x="694690" y="2383155"/>
            <a:ext cx="5320030" cy="3968115"/>
          </a:xfrm>
          <a:prstGeom prst="rect">
            <a:avLst/>
          </a:prstGeom>
          <a:noFill/>
        </p:spPr>
        <p:txBody>
          <a:bodyPr wrap="square" rtlCol="0">
            <a:noAutofit/>
          </a:bodyPr>
          <a:lstStyle/>
          <a:p>
            <a:pPr>
              <a:lnSpc>
                <a:spcPct val="100000"/>
              </a:lnSpc>
            </a:pPr>
            <a:r>
              <a:rPr lang="en-US" sz="2800" b="1" dirty="0">
                <a:solidFill>
                  <a:schemeClr val="tx1"/>
                </a:solidFill>
                <a:effectLst/>
                <a:latin typeface="+mj-ea"/>
                <a:ea typeface="+mj-ea"/>
                <a:cs typeface="+mj-ea"/>
                <a:sym typeface="+mn-ea"/>
              </a:rPr>
              <a:t>   </a:t>
            </a:r>
            <a:r>
              <a:rPr sz="2800" b="1" dirty="0">
                <a:solidFill>
                  <a:schemeClr val="tx1"/>
                </a:solidFill>
                <a:effectLst/>
                <a:latin typeface="+mj-ea"/>
                <a:ea typeface="+mj-ea"/>
                <a:cs typeface="+mj-ea"/>
                <a:sym typeface="+mn-ea"/>
              </a:rPr>
              <a:t>人的本质，通过劳动实践，体现在其造物，和</a:t>
            </a:r>
            <a:r>
              <a:rPr sz="2800" b="1" dirty="0">
                <a:solidFill>
                  <a:srgbClr val="FF0000"/>
                </a:solidFill>
                <a:effectLst/>
                <a:latin typeface="+mj-ea"/>
                <a:ea typeface="+mj-ea"/>
                <a:cs typeface="+mj-ea"/>
                <a:sym typeface="+mn-ea"/>
              </a:rPr>
              <a:t>对于现实世界的改造之中。</a:t>
            </a:r>
            <a:endParaRPr sz="2800" b="1" dirty="0">
              <a:solidFill>
                <a:srgbClr val="FF0000"/>
              </a:solidFill>
              <a:effectLst/>
              <a:latin typeface="+mj-ea"/>
              <a:ea typeface="+mj-ea"/>
              <a:cs typeface="+mj-ea"/>
              <a:sym typeface="+mn-ea"/>
            </a:endParaRPr>
          </a:p>
          <a:p>
            <a:pPr>
              <a:lnSpc>
                <a:spcPct val="100000"/>
              </a:lnSpc>
            </a:pPr>
            <a:endParaRPr sz="2800" b="1" dirty="0">
              <a:effectLst/>
              <a:latin typeface="+mj-ea"/>
              <a:ea typeface="+mj-ea"/>
              <a:cs typeface="+mj-ea"/>
              <a:sym typeface="+mn-ea"/>
            </a:endParaRPr>
          </a:p>
          <a:p>
            <a:pPr>
              <a:lnSpc>
                <a:spcPct val="100000"/>
              </a:lnSpc>
            </a:pPr>
            <a:r>
              <a:rPr lang="en-US" sz="2800" b="1" dirty="0">
                <a:effectLst/>
                <a:latin typeface="+mj-ea"/>
                <a:ea typeface="+mj-ea"/>
                <a:cs typeface="+mj-ea"/>
                <a:sym typeface="+mn-ea"/>
              </a:rPr>
              <a:t>   </a:t>
            </a:r>
            <a:r>
              <a:rPr sz="2800" b="1" dirty="0">
                <a:effectLst/>
                <a:latin typeface="+mj-ea"/>
                <a:ea typeface="+mj-ea"/>
                <a:cs typeface="+mj-ea"/>
                <a:sym typeface="+mn-ea"/>
              </a:rPr>
              <a:t>人通过劳动实践</a:t>
            </a:r>
            <a:r>
              <a:rPr lang="zh-CN" sz="2800" b="1" dirty="0">
                <a:effectLst/>
                <a:latin typeface="+mj-ea"/>
                <a:ea typeface="+mj-ea"/>
                <a:cs typeface="+mj-ea"/>
                <a:sym typeface="+mn-ea"/>
              </a:rPr>
              <a:t>及其造物</a:t>
            </a:r>
            <a:r>
              <a:rPr sz="2800" b="1" dirty="0">
                <a:effectLst/>
                <a:latin typeface="+mj-ea"/>
                <a:ea typeface="+mj-ea"/>
                <a:cs typeface="+mj-ea"/>
                <a:sym typeface="+mn-ea"/>
              </a:rPr>
              <a:t>展现与发扬其自身的本质，使得自身摆脱动物的必然王国，</a:t>
            </a:r>
            <a:r>
              <a:rPr sz="2800" b="1" dirty="0">
                <a:solidFill>
                  <a:srgbClr val="FF0000"/>
                </a:solidFill>
                <a:effectLst/>
                <a:latin typeface="+mj-ea"/>
                <a:ea typeface="+mj-ea"/>
                <a:cs typeface="+mj-ea"/>
                <a:sym typeface="+mn-ea"/>
              </a:rPr>
              <a:t>而迈向人类的自由王国。</a:t>
            </a:r>
            <a:endParaRPr sz="2800" b="1" dirty="0">
              <a:solidFill>
                <a:srgbClr val="FF0000"/>
              </a:solidFill>
              <a:effectLst/>
              <a:latin typeface="+mj-ea"/>
              <a:ea typeface="+mj-ea"/>
              <a:cs typeface="+mj-ea"/>
              <a:sym typeface="+mn-ea"/>
            </a:endParaRPr>
          </a:p>
        </p:txBody>
      </p:sp>
      <p:pic>
        <p:nvPicPr>
          <p:cNvPr id="101" name="图片 100"/>
          <p:cNvPicPr/>
          <p:nvPr>
            <p:custDataLst>
              <p:tags r:id="rId6"/>
            </p:custDataLst>
          </p:nvPr>
        </p:nvPicPr>
        <p:blipFill>
          <a:blip r:embed="rId7"/>
          <a:srcRect b="6562"/>
          <a:stretch>
            <a:fillRect/>
          </a:stretch>
        </p:blipFill>
        <p:spPr>
          <a:xfrm>
            <a:off x="6227445" y="2633345"/>
            <a:ext cx="5298440" cy="3327400"/>
          </a:xfrm>
          <a:prstGeom prst="rect">
            <a:avLst/>
          </a:prstGeom>
          <a:noFill/>
          <a:ln w="9525">
            <a:noFill/>
          </a:ln>
        </p:spPr>
      </p:pic>
    </p:spTree>
    <p:custDataLst>
      <p:tags r:id="rId8"/>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AEEF4"/>
        </a:solidFill>
        <a:effectLst/>
      </p:bgPr>
    </p:bg>
    <p:spTree>
      <p:nvGrpSpPr>
        <p:cNvPr id="1" name=""/>
        <p:cNvGrpSpPr/>
        <p:nvPr/>
      </p:nvGrpSpPr>
      <p:grpSpPr>
        <a:xfrm>
          <a:off x="0" y="0"/>
          <a:ext cx="0" cy="0"/>
          <a:chOff x="0" y="0"/>
          <a:chExt cx="0" cy="0"/>
        </a:xfrm>
      </p:grpSpPr>
      <p:sp>
        <p:nvSpPr>
          <p:cNvPr id="4" name="文本框 3"/>
          <p:cNvSpPr txBox="1"/>
          <p:nvPr/>
        </p:nvSpPr>
        <p:spPr>
          <a:xfrm>
            <a:off x="1504950" y="2552700"/>
            <a:ext cx="9182100" cy="1753235"/>
          </a:xfrm>
          <a:prstGeom prst="rect">
            <a:avLst/>
          </a:prstGeom>
          <a:noFill/>
        </p:spPr>
        <p:txBody>
          <a:bodyPr wrap="square" rtlCol="0" anchor="t">
            <a:spAutoFit/>
          </a:bodyPr>
          <a:lstStyle/>
          <a:p>
            <a:pPr algn="ctr"/>
            <a:r>
              <a:rPr lang="zh-CN" altLang="en-US" sz="5400" b="1">
                <a:solidFill>
                  <a:schemeClr val="accent1"/>
                </a:solidFill>
                <a:effectLst/>
                <a:latin typeface="仿宋" panose="02010609060101010101" charset="-122"/>
                <a:ea typeface="仿宋" panose="02010609060101010101" charset="-122"/>
                <a:cs typeface="仿宋" panose="02010609060101010101" charset="-122"/>
                <a:sym typeface="+mn-ea"/>
              </a:rPr>
              <a:t>3、批判资本：只为其拿走了人的本质</a:t>
            </a:r>
            <a:endParaRPr lang="zh-CN" altLang="en-US" sz="5400" b="1">
              <a:solidFill>
                <a:schemeClr val="accent1"/>
              </a:solidFill>
              <a:effectLst/>
              <a:latin typeface="仿宋" panose="02010609060101010101" charset="-122"/>
              <a:ea typeface="仿宋" panose="02010609060101010101" charset="-122"/>
              <a:cs typeface="仿宋" panose="02010609060101010101" charset="-122"/>
              <a:sym typeface="+mn-ea"/>
            </a:endParaRP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AEEF4"/>
        </a:solidFill>
        <a:effectLst/>
      </p:bgPr>
    </p:bg>
    <p:spTree>
      <p:nvGrpSpPr>
        <p:cNvPr id="1" name=""/>
        <p:cNvGrpSpPr/>
        <p:nvPr/>
      </p:nvGrpSpPr>
      <p:grpSpPr>
        <a:xfrm>
          <a:off x="0" y="0"/>
          <a:ext cx="0" cy="0"/>
          <a:chOff x="0" y="0"/>
          <a:chExt cx="0" cy="0"/>
        </a:xfrm>
      </p:grpSpPr>
      <p:sp>
        <p:nvSpPr>
          <p:cNvPr id="6" name="同侧圆角矩形 5"/>
          <p:cNvSpPr/>
          <p:nvPr>
            <p:custDataLst>
              <p:tags r:id="rId1"/>
            </p:custDataLst>
          </p:nvPr>
        </p:nvSpPr>
        <p:spPr>
          <a:xfrm>
            <a:off x="4191000" y="133350"/>
            <a:ext cx="3803650" cy="789305"/>
          </a:xfrm>
          <a:prstGeom prst="round2SameRect">
            <a:avLst/>
          </a:prstGeom>
          <a:solidFill>
            <a:schemeClr val="bg1">
              <a:lumMod val="85000"/>
            </a:schemeClr>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solidFill>
                  <a:schemeClr val="bg1">
                    <a:lumMod val="50000"/>
                  </a:schemeClr>
                </a:solidFill>
                <a:effectLst/>
                <a:latin typeface="+mj-ea"/>
                <a:ea typeface="+mj-ea"/>
                <a:cs typeface="+mj-ea"/>
                <a:sym typeface="+mn-ea"/>
              </a:rPr>
              <a:t>2、人的本质在哪里体现</a:t>
            </a:r>
            <a:endParaRPr lang="zh-CN" altLang="en-US" sz="2400" b="1">
              <a:solidFill>
                <a:schemeClr val="bg1">
                  <a:lumMod val="50000"/>
                </a:schemeClr>
              </a:solidFill>
              <a:effectLst/>
              <a:latin typeface="+mj-ea"/>
              <a:ea typeface="+mj-ea"/>
              <a:cs typeface="+mj-ea"/>
              <a:sym typeface="+mn-ea"/>
            </a:endParaRPr>
          </a:p>
        </p:txBody>
      </p:sp>
      <p:sp>
        <p:nvSpPr>
          <p:cNvPr id="7" name="同侧圆角矩形 6"/>
          <p:cNvSpPr/>
          <p:nvPr>
            <p:custDataLst>
              <p:tags r:id="rId2"/>
            </p:custDataLst>
          </p:nvPr>
        </p:nvSpPr>
        <p:spPr>
          <a:xfrm>
            <a:off x="8147685" y="133350"/>
            <a:ext cx="3803650" cy="789305"/>
          </a:xfrm>
          <a:prstGeom prst="round2SameRect">
            <a:avLst/>
          </a:prstGeom>
          <a:solidFill>
            <a:srgbClr val="4B82F8"/>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solidFill>
                  <a:srgbClr val="FAFAFA"/>
                </a:solidFill>
                <a:effectLst/>
                <a:latin typeface="+mj-ea"/>
                <a:ea typeface="+mj-ea"/>
                <a:cs typeface="+mj-ea"/>
                <a:sym typeface="+mn-ea"/>
              </a:rPr>
              <a:t>3、批判资本：只为其拿走了人的本质</a:t>
            </a:r>
            <a:endParaRPr lang="zh-CN" altLang="en-US" sz="2400" b="1">
              <a:solidFill>
                <a:srgbClr val="FAFAFA"/>
              </a:solidFill>
              <a:effectLst/>
              <a:latin typeface="+mj-ea"/>
              <a:ea typeface="+mj-ea"/>
              <a:cs typeface="+mj-ea"/>
              <a:sym typeface="+mn-ea"/>
            </a:endParaRPr>
          </a:p>
        </p:txBody>
      </p:sp>
      <p:sp>
        <p:nvSpPr>
          <p:cNvPr id="2" name="同侧圆角矩形 1"/>
          <p:cNvSpPr/>
          <p:nvPr>
            <p:custDataLst>
              <p:tags r:id="rId3"/>
            </p:custDataLst>
          </p:nvPr>
        </p:nvSpPr>
        <p:spPr>
          <a:xfrm>
            <a:off x="233045" y="133350"/>
            <a:ext cx="3803650" cy="789305"/>
          </a:xfrm>
          <a:prstGeom prst="round2SameRect">
            <a:avLst/>
          </a:prstGeom>
          <a:solidFill>
            <a:schemeClr val="bg1">
              <a:lumMod val="85000"/>
            </a:schemeClr>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sz="2400" b="1">
                <a:solidFill>
                  <a:schemeClr val="bg1">
                    <a:lumMod val="50000"/>
                  </a:schemeClr>
                </a:solidFill>
                <a:effectLst/>
                <a:latin typeface="+mj-ea"/>
                <a:ea typeface="+mj-ea"/>
                <a:cs typeface="+mj-ea"/>
                <a:sym typeface="+mn-ea"/>
              </a:rPr>
              <a:t>1、人的本质是什么</a:t>
            </a:r>
            <a:endParaRPr sz="2400" b="1">
              <a:solidFill>
                <a:schemeClr val="bg1">
                  <a:lumMod val="50000"/>
                </a:schemeClr>
              </a:solidFill>
              <a:effectLst/>
              <a:latin typeface="+mj-ea"/>
              <a:ea typeface="+mj-ea"/>
              <a:cs typeface="+mj-ea"/>
              <a:sym typeface="+mn-ea"/>
            </a:endParaRPr>
          </a:p>
        </p:txBody>
      </p:sp>
      <p:sp>
        <p:nvSpPr>
          <p:cNvPr id="12" name="矩形 11"/>
          <p:cNvSpPr/>
          <p:nvPr/>
        </p:nvSpPr>
        <p:spPr>
          <a:xfrm>
            <a:off x="0" y="922655"/>
            <a:ext cx="12192000" cy="76200"/>
          </a:xfrm>
          <a:prstGeom prst="rect">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314" name="标题 1"/>
          <p:cNvSpPr>
            <a:spLocks noGrp="1"/>
          </p:cNvSpPr>
          <p:nvPr>
            <p:custDataLst>
              <p:tags r:id="rId4"/>
            </p:custDataLst>
          </p:nvPr>
        </p:nvSpPr>
        <p:spPr>
          <a:xfrm>
            <a:off x="403860" y="1191895"/>
            <a:ext cx="11125200" cy="12674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zh-CN" altLang="en-US" sz="5400" kern="1200" dirty="0">
                <a:solidFill>
                  <a:schemeClr val="bg1"/>
                </a:solidFill>
                <a:latin typeface="黑体" panose="02010609060101010101" charset="-122"/>
                <a:ea typeface="黑体" panose="02010609060101010101" charset="-122"/>
                <a:cs typeface="+mj-cs"/>
              </a:defRPr>
            </a:lvl1pPr>
          </a:lstStyle>
          <a:p>
            <a:pPr algn="l" eaLnBrk="1" hangingPunct="1">
              <a:buClrTx/>
              <a:buSzTx/>
              <a:buFontTx/>
            </a:pPr>
            <a:r>
              <a:rPr sz="3200" b="1">
                <a:solidFill>
                  <a:srgbClr val="FF0000"/>
                </a:solidFill>
                <a:effectLst/>
                <a:latin typeface="+mj-ea"/>
                <a:ea typeface="+mj-ea"/>
                <a:cs typeface="+mj-ea"/>
                <a:sym typeface="+mn-ea"/>
              </a:rPr>
              <a:t>批判资本的必要性：</a:t>
            </a:r>
            <a:r>
              <a:rPr sz="3200" b="1">
                <a:solidFill>
                  <a:srgbClr val="4B82F8"/>
                </a:solidFill>
                <a:effectLst/>
                <a:latin typeface="+mj-ea"/>
                <a:ea typeface="+mj-ea"/>
                <a:cs typeface="+mj-ea"/>
                <a:sym typeface="+mn-ea"/>
              </a:rPr>
              <a:t>资本主义生产关系通过对于劳动产品剩余价值的无偿占有达成了对于劳动者作为人的本质的剥夺</a:t>
            </a:r>
            <a:endParaRPr sz="3200" b="1">
              <a:solidFill>
                <a:srgbClr val="4B82F8"/>
              </a:solidFill>
              <a:effectLst/>
              <a:latin typeface="+mj-ea"/>
              <a:ea typeface="+mj-ea"/>
              <a:cs typeface="+mj-ea"/>
              <a:sym typeface="+mn-ea"/>
            </a:endParaRPr>
          </a:p>
        </p:txBody>
      </p:sp>
      <p:sp>
        <p:nvSpPr>
          <p:cNvPr id="5" name="文本框 4"/>
          <p:cNvSpPr txBox="1"/>
          <p:nvPr>
            <p:custDataLst>
              <p:tags r:id="rId5"/>
            </p:custDataLst>
          </p:nvPr>
        </p:nvSpPr>
        <p:spPr>
          <a:xfrm>
            <a:off x="403860" y="2459355"/>
            <a:ext cx="5320030" cy="3968115"/>
          </a:xfrm>
          <a:prstGeom prst="rect">
            <a:avLst/>
          </a:prstGeom>
          <a:noFill/>
        </p:spPr>
        <p:txBody>
          <a:bodyPr wrap="square" rtlCol="0">
            <a:noAutofit/>
          </a:bodyPr>
          <a:lstStyle/>
          <a:p>
            <a:pPr>
              <a:lnSpc>
                <a:spcPct val="100000"/>
              </a:lnSpc>
            </a:pPr>
            <a:r>
              <a:rPr lang="en-US" sz="2800" b="1" dirty="0">
                <a:effectLst/>
                <a:latin typeface="+mj-ea"/>
                <a:ea typeface="+mj-ea"/>
                <a:cs typeface="+mj-ea"/>
                <a:sym typeface="+mn-ea"/>
              </a:rPr>
              <a:t>   </a:t>
            </a:r>
            <a:r>
              <a:rPr sz="2800" b="1" dirty="0">
                <a:effectLst/>
                <a:latin typeface="仿宋" panose="02010609060101010101" charset="-122"/>
                <a:ea typeface="仿宋" panose="02010609060101010101" charset="-122"/>
                <a:cs typeface="+mj-ea"/>
                <a:sym typeface="+mn-ea"/>
              </a:rPr>
              <a:t>他（工人）在自己的劳动中不是肯定自己，</a:t>
            </a:r>
            <a:r>
              <a:rPr sz="2800" b="1" dirty="0">
                <a:solidFill>
                  <a:srgbClr val="FF0000"/>
                </a:solidFill>
                <a:effectLst/>
                <a:latin typeface="仿宋" panose="02010609060101010101" charset="-122"/>
                <a:ea typeface="仿宋" panose="02010609060101010101" charset="-122"/>
                <a:cs typeface="+mj-ea"/>
                <a:sym typeface="+mn-ea"/>
              </a:rPr>
              <a:t>而是否定自己，</a:t>
            </a:r>
            <a:r>
              <a:rPr sz="2800" b="1" dirty="0">
                <a:effectLst/>
                <a:latin typeface="仿宋" panose="02010609060101010101" charset="-122"/>
                <a:ea typeface="仿宋" panose="02010609060101010101" charset="-122"/>
                <a:cs typeface="+mj-ea"/>
                <a:sym typeface="+mn-ea"/>
              </a:rPr>
              <a:t>不是感到幸福，而是感到不幸，</a:t>
            </a:r>
            <a:r>
              <a:rPr sz="2800" b="1" dirty="0">
                <a:solidFill>
                  <a:srgbClr val="FF0000"/>
                </a:solidFill>
                <a:effectLst/>
                <a:latin typeface="仿宋" panose="02010609060101010101" charset="-122"/>
                <a:ea typeface="仿宋" panose="02010609060101010101" charset="-122"/>
                <a:cs typeface="+mj-ea"/>
                <a:sym typeface="+mn-ea"/>
              </a:rPr>
              <a:t>不是自由地发挥自己的体力和智力，而是使自己的肉体受折磨，精神遭摧残。</a:t>
            </a:r>
            <a:endParaRPr sz="2800" b="1" dirty="0">
              <a:solidFill>
                <a:srgbClr val="FF0000"/>
              </a:solidFill>
              <a:effectLst/>
              <a:latin typeface="+mj-ea"/>
              <a:ea typeface="+mj-ea"/>
              <a:cs typeface="+mj-ea"/>
              <a:sym typeface="+mn-ea"/>
            </a:endParaRPr>
          </a:p>
          <a:p>
            <a:pPr>
              <a:lnSpc>
                <a:spcPct val="100000"/>
              </a:lnSpc>
            </a:pPr>
            <a:endParaRPr sz="2800" b="1" dirty="0">
              <a:effectLst/>
              <a:latin typeface="+mj-ea"/>
              <a:ea typeface="+mj-ea"/>
              <a:cs typeface="+mj-ea"/>
              <a:sym typeface="+mn-ea"/>
            </a:endParaRPr>
          </a:p>
          <a:p>
            <a:pPr algn="r">
              <a:lnSpc>
                <a:spcPct val="100000"/>
              </a:lnSpc>
            </a:pPr>
            <a:r>
              <a:rPr sz="2000" b="1" dirty="0">
                <a:effectLst/>
                <a:latin typeface="+mj-ea"/>
                <a:ea typeface="+mj-ea"/>
                <a:cs typeface="+mj-ea"/>
                <a:sym typeface="+mn-ea"/>
              </a:rPr>
              <a:t>——马克思《1844年经济学哲学手稿》</a:t>
            </a:r>
            <a:endParaRPr sz="2000" b="1" dirty="0">
              <a:effectLst/>
              <a:latin typeface="+mj-ea"/>
              <a:ea typeface="+mj-ea"/>
              <a:cs typeface="+mj-ea"/>
              <a:sym typeface="+mn-ea"/>
            </a:endParaRPr>
          </a:p>
        </p:txBody>
      </p:sp>
      <p:pic>
        <p:nvPicPr>
          <p:cNvPr id="4" name="图片 3"/>
          <p:cNvPicPr>
            <a:picLocks noChangeAspect="1"/>
          </p:cNvPicPr>
          <p:nvPr>
            <p:custDataLst>
              <p:tags r:id="rId6"/>
            </p:custDataLst>
          </p:nvPr>
        </p:nvPicPr>
        <p:blipFill>
          <a:blip r:embed="rId7"/>
          <a:stretch>
            <a:fillRect/>
          </a:stretch>
        </p:blipFill>
        <p:spPr>
          <a:xfrm>
            <a:off x="6212205" y="2459355"/>
            <a:ext cx="5203825" cy="3821430"/>
          </a:xfrm>
          <a:prstGeom prst="rect">
            <a:avLst/>
          </a:prstGeom>
        </p:spPr>
      </p:pic>
    </p:spTree>
    <p:custDataLst>
      <p:tags r:id="rId8"/>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AEEF4"/>
        </a:solidFill>
        <a:effectLst/>
      </p:bgPr>
    </p:bg>
    <p:spTree>
      <p:nvGrpSpPr>
        <p:cNvPr id="1" name=""/>
        <p:cNvGrpSpPr/>
        <p:nvPr/>
      </p:nvGrpSpPr>
      <p:grpSpPr>
        <a:xfrm>
          <a:off x="0" y="0"/>
          <a:ext cx="0" cy="0"/>
          <a:chOff x="0" y="0"/>
          <a:chExt cx="0" cy="0"/>
        </a:xfrm>
      </p:grpSpPr>
      <p:sp>
        <p:nvSpPr>
          <p:cNvPr id="6" name="同侧圆角矩形 5"/>
          <p:cNvSpPr/>
          <p:nvPr>
            <p:custDataLst>
              <p:tags r:id="rId1"/>
            </p:custDataLst>
          </p:nvPr>
        </p:nvSpPr>
        <p:spPr>
          <a:xfrm>
            <a:off x="4191000" y="133350"/>
            <a:ext cx="3803650" cy="789305"/>
          </a:xfrm>
          <a:prstGeom prst="round2SameRect">
            <a:avLst/>
          </a:prstGeom>
          <a:solidFill>
            <a:schemeClr val="bg1">
              <a:lumMod val="85000"/>
            </a:schemeClr>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solidFill>
                  <a:schemeClr val="bg1">
                    <a:lumMod val="50000"/>
                  </a:schemeClr>
                </a:solidFill>
                <a:effectLst/>
                <a:latin typeface="+mj-ea"/>
                <a:ea typeface="+mj-ea"/>
                <a:cs typeface="+mj-ea"/>
                <a:sym typeface="+mn-ea"/>
              </a:rPr>
              <a:t>2、人的本质在哪里体现</a:t>
            </a:r>
            <a:endParaRPr lang="zh-CN" altLang="en-US" sz="2400" b="1">
              <a:solidFill>
                <a:schemeClr val="bg1">
                  <a:lumMod val="50000"/>
                </a:schemeClr>
              </a:solidFill>
              <a:effectLst/>
              <a:latin typeface="+mj-ea"/>
              <a:ea typeface="+mj-ea"/>
              <a:cs typeface="+mj-ea"/>
              <a:sym typeface="+mn-ea"/>
            </a:endParaRPr>
          </a:p>
        </p:txBody>
      </p:sp>
      <p:sp>
        <p:nvSpPr>
          <p:cNvPr id="7" name="同侧圆角矩形 6"/>
          <p:cNvSpPr/>
          <p:nvPr>
            <p:custDataLst>
              <p:tags r:id="rId2"/>
            </p:custDataLst>
          </p:nvPr>
        </p:nvSpPr>
        <p:spPr>
          <a:xfrm>
            <a:off x="8147685" y="133350"/>
            <a:ext cx="3803650" cy="789305"/>
          </a:xfrm>
          <a:prstGeom prst="round2SameRect">
            <a:avLst/>
          </a:prstGeom>
          <a:solidFill>
            <a:srgbClr val="4B82F8"/>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solidFill>
                  <a:srgbClr val="FAFAFA"/>
                </a:solidFill>
                <a:effectLst/>
                <a:latin typeface="+mj-ea"/>
                <a:ea typeface="+mj-ea"/>
                <a:cs typeface="+mj-ea"/>
                <a:sym typeface="+mn-ea"/>
              </a:rPr>
              <a:t>3、批判资本：只为其拿走了人的本质</a:t>
            </a:r>
            <a:endParaRPr lang="zh-CN" altLang="en-US" sz="2400" b="1">
              <a:solidFill>
                <a:srgbClr val="FAFAFA"/>
              </a:solidFill>
              <a:effectLst/>
              <a:latin typeface="+mj-ea"/>
              <a:ea typeface="+mj-ea"/>
              <a:cs typeface="+mj-ea"/>
              <a:sym typeface="+mn-ea"/>
            </a:endParaRPr>
          </a:p>
        </p:txBody>
      </p:sp>
      <p:sp>
        <p:nvSpPr>
          <p:cNvPr id="2" name="同侧圆角矩形 1"/>
          <p:cNvSpPr/>
          <p:nvPr>
            <p:custDataLst>
              <p:tags r:id="rId3"/>
            </p:custDataLst>
          </p:nvPr>
        </p:nvSpPr>
        <p:spPr>
          <a:xfrm>
            <a:off x="233045" y="133350"/>
            <a:ext cx="3803650" cy="789305"/>
          </a:xfrm>
          <a:prstGeom prst="round2SameRect">
            <a:avLst/>
          </a:prstGeom>
          <a:solidFill>
            <a:schemeClr val="bg1">
              <a:lumMod val="85000"/>
            </a:schemeClr>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sz="2400" b="1">
                <a:solidFill>
                  <a:schemeClr val="bg1">
                    <a:lumMod val="50000"/>
                  </a:schemeClr>
                </a:solidFill>
                <a:effectLst/>
                <a:latin typeface="+mj-ea"/>
                <a:ea typeface="+mj-ea"/>
                <a:cs typeface="+mj-ea"/>
                <a:sym typeface="+mn-ea"/>
              </a:rPr>
              <a:t>1、人的本质是什么</a:t>
            </a:r>
            <a:endParaRPr sz="2400" b="1">
              <a:solidFill>
                <a:schemeClr val="bg1">
                  <a:lumMod val="50000"/>
                </a:schemeClr>
              </a:solidFill>
              <a:effectLst/>
              <a:latin typeface="+mj-ea"/>
              <a:ea typeface="+mj-ea"/>
              <a:cs typeface="+mj-ea"/>
              <a:sym typeface="+mn-ea"/>
            </a:endParaRPr>
          </a:p>
        </p:txBody>
      </p:sp>
      <p:sp>
        <p:nvSpPr>
          <p:cNvPr id="12" name="矩形 11"/>
          <p:cNvSpPr/>
          <p:nvPr/>
        </p:nvSpPr>
        <p:spPr>
          <a:xfrm>
            <a:off x="0" y="922655"/>
            <a:ext cx="12192000" cy="76200"/>
          </a:xfrm>
          <a:prstGeom prst="rect">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314" name="标题 1"/>
          <p:cNvSpPr>
            <a:spLocks noGrp="1"/>
          </p:cNvSpPr>
          <p:nvPr>
            <p:custDataLst>
              <p:tags r:id="rId4"/>
            </p:custDataLst>
          </p:nvPr>
        </p:nvSpPr>
        <p:spPr>
          <a:xfrm>
            <a:off x="403860" y="1191895"/>
            <a:ext cx="11125200" cy="12674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zh-CN" altLang="en-US" sz="5400" kern="1200" dirty="0">
                <a:solidFill>
                  <a:schemeClr val="bg1"/>
                </a:solidFill>
                <a:latin typeface="黑体" panose="02010609060101010101" charset="-122"/>
                <a:ea typeface="黑体" panose="02010609060101010101" charset="-122"/>
                <a:cs typeface="+mj-cs"/>
              </a:defRPr>
            </a:lvl1pPr>
          </a:lstStyle>
          <a:p>
            <a:pPr algn="l" eaLnBrk="1" hangingPunct="1">
              <a:buClrTx/>
              <a:buSzTx/>
              <a:buFontTx/>
            </a:pPr>
            <a:r>
              <a:rPr sz="3200" b="1">
                <a:solidFill>
                  <a:srgbClr val="4B82F8"/>
                </a:solidFill>
                <a:effectLst/>
                <a:latin typeface="+mj-ea"/>
                <a:ea typeface="+mj-ea"/>
                <a:cs typeface="+mj-ea"/>
                <a:sym typeface="+mn-ea"/>
              </a:rPr>
              <a:t>劳动异化带来是人的本质异化，使人变成动物</a:t>
            </a:r>
            <a:endParaRPr sz="3200" b="1">
              <a:solidFill>
                <a:srgbClr val="4B82F8"/>
              </a:solidFill>
              <a:effectLst/>
              <a:latin typeface="+mj-ea"/>
              <a:ea typeface="+mj-ea"/>
              <a:cs typeface="+mj-ea"/>
              <a:sym typeface="+mn-ea"/>
            </a:endParaRPr>
          </a:p>
        </p:txBody>
      </p:sp>
      <p:sp>
        <p:nvSpPr>
          <p:cNvPr id="5" name="文本框 4"/>
          <p:cNvSpPr txBox="1"/>
          <p:nvPr>
            <p:custDataLst>
              <p:tags r:id="rId5"/>
            </p:custDataLst>
          </p:nvPr>
        </p:nvSpPr>
        <p:spPr>
          <a:xfrm>
            <a:off x="403860" y="2459355"/>
            <a:ext cx="5467986" cy="3968115"/>
          </a:xfrm>
          <a:prstGeom prst="rect">
            <a:avLst/>
          </a:prstGeom>
          <a:noFill/>
        </p:spPr>
        <p:txBody>
          <a:bodyPr wrap="square" rtlCol="0">
            <a:noAutofit/>
          </a:bodyPr>
          <a:lstStyle/>
          <a:p>
            <a:pPr>
              <a:lnSpc>
                <a:spcPct val="100000"/>
              </a:lnSpc>
            </a:pPr>
            <a:r>
              <a:rPr lang="en-US" sz="2800" b="1" dirty="0">
                <a:effectLst/>
                <a:latin typeface="+mj-ea"/>
                <a:ea typeface="+mj-ea"/>
                <a:cs typeface="+mj-ea"/>
                <a:sym typeface="+mn-ea"/>
              </a:rPr>
              <a:t>   </a:t>
            </a:r>
            <a:r>
              <a:rPr sz="2800" b="1" dirty="0">
                <a:solidFill>
                  <a:srgbClr val="FF0000"/>
                </a:solidFill>
                <a:effectLst/>
                <a:latin typeface="+mj-ea"/>
                <a:ea typeface="+mj-ea"/>
                <a:cs typeface="+mj-ea"/>
                <a:sym typeface="+mn-ea"/>
              </a:rPr>
              <a:t>人（工人）只有在运用自己的动物机能－吃，喝，性行为，至多还有居住，修饰等等的时候，才觉得自己是自由活动</a:t>
            </a:r>
            <a:r>
              <a:rPr sz="2800" b="1" dirty="0">
                <a:effectLst/>
                <a:latin typeface="+mj-ea"/>
                <a:ea typeface="+mj-ea"/>
                <a:cs typeface="+mj-ea"/>
                <a:sym typeface="+mn-ea"/>
              </a:rPr>
              <a:t>，而在运用人的机能时，却觉得自己不过是动物。</a:t>
            </a:r>
            <a:endParaRPr sz="2800" b="1" dirty="0">
              <a:effectLst/>
              <a:latin typeface="+mj-ea"/>
              <a:ea typeface="+mj-ea"/>
              <a:cs typeface="+mj-ea"/>
              <a:sym typeface="+mn-ea"/>
            </a:endParaRPr>
          </a:p>
          <a:p>
            <a:pPr>
              <a:lnSpc>
                <a:spcPct val="100000"/>
              </a:lnSpc>
            </a:pPr>
            <a:endParaRPr sz="2800" b="1" dirty="0">
              <a:effectLst/>
              <a:latin typeface="+mj-ea"/>
              <a:ea typeface="+mj-ea"/>
              <a:cs typeface="+mj-ea"/>
              <a:sym typeface="+mn-ea"/>
            </a:endParaRPr>
          </a:p>
          <a:p>
            <a:pPr algn="r">
              <a:lnSpc>
                <a:spcPct val="100000"/>
              </a:lnSpc>
            </a:pPr>
            <a:r>
              <a:rPr sz="2000" b="1" dirty="0">
                <a:effectLst/>
                <a:latin typeface="+mj-ea"/>
                <a:ea typeface="+mj-ea"/>
                <a:cs typeface="+mj-ea"/>
                <a:sym typeface="+mn-ea"/>
              </a:rPr>
              <a:t>——马克思《1844年经济学哲学手稿》</a:t>
            </a:r>
            <a:endParaRPr sz="2000" b="1" dirty="0">
              <a:effectLst/>
              <a:latin typeface="+mj-ea"/>
              <a:ea typeface="+mj-ea"/>
              <a:cs typeface="+mj-ea"/>
              <a:sym typeface="+mn-ea"/>
            </a:endParaRPr>
          </a:p>
        </p:txBody>
      </p:sp>
      <p:pic>
        <p:nvPicPr>
          <p:cNvPr id="106" name="图片 105" descr="C:\Users\ssssc\Desktop\临时文件夹\卓别林2.gif卓别林2"/>
          <p:cNvPicPr/>
          <p:nvPr>
            <p:custDataLst>
              <p:tags r:id="rId6"/>
            </p:custDataLst>
          </p:nvPr>
        </p:nvPicPr>
        <p:blipFill>
          <a:blip r:embed="rId7"/>
          <a:srcRect/>
          <a:stretch>
            <a:fillRect/>
          </a:stretch>
        </p:blipFill>
        <p:spPr>
          <a:xfrm>
            <a:off x="6543358" y="2517140"/>
            <a:ext cx="4762500" cy="3703320"/>
          </a:xfrm>
          <a:prstGeom prst="rect">
            <a:avLst/>
          </a:prstGeom>
          <a:noFill/>
          <a:ln w="9525">
            <a:noFill/>
          </a:ln>
        </p:spPr>
      </p:pic>
    </p:spTree>
    <p:custDataLst>
      <p:tags r:id="rId8"/>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AEEF4"/>
        </a:solidFill>
        <a:effectLst/>
      </p:bgPr>
    </p:bg>
    <p:spTree>
      <p:nvGrpSpPr>
        <p:cNvPr id="1" name=""/>
        <p:cNvGrpSpPr/>
        <p:nvPr/>
      </p:nvGrpSpPr>
      <p:grpSpPr>
        <a:xfrm>
          <a:off x="0" y="0"/>
          <a:ext cx="0" cy="0"/>
          <a:chOff x="0" y="0"/>
          <a:chExt cx="0" cy="0"/>
        </a:xfrm>
      </p:grpSpPr>
      <p:sp>
        <p:nvSpPr>
          <p:cNvPr id="6" name="同侧圆角矩形 5"/>
          <p:cNvSpPr/>
          <p:nvPr>
            <p:custDataLst>
              <p:tags r:id="rId1"/>
            </p:custDataLst>
          </p:nvPr>
        </p:nvSpPr>
        <p:spPr>
          <a:xfrm>
            <a:off x="4191000" y="133350"/>
            <a:ext cx="3803650" cy="789305"/>
          </a:xfrm>
          <a:prstGeom prst="round2SameRect">
            <a:avLst/>
          </a:prstGeom>
          <a:solidFill>
            <a:schemeClr val="bg1">
              <a:lumMod val="85000"/>
            </a:schemeClr>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solidFill>
                  <a:schemeClr val="bg1">
                    <a:lumMod val="50000"/>
                  </a:schemeClr>
                </a:solidFill>
                <a:effectLst/>
                <a:latin typeface="+mj-ea"/>
                <a:ea typeface="+mj-ea"/>
                <a:cs typeface="+mj-ea"/>
                <a:sym typeface="+mn-ea"/>
              </a:rPr>
              <a:t>2、人的本质在哪里体现</a:t>
            </a:r>
            <a:endParaRPr lang="zh-CN" altLang="en-US" sz="2400" b="1">
              <a:solidFill>
                <a:schemeClr val="bg1">
                  <a:lumMod val="50000"/>
                </a:schemeClr>
              </a:solidFill>
              <a:effectLst/>
              <a:latin typeface="+mj-ea"/>
              <a:ea typeface="+mj-ea"/>
              <a:cs typeface="+mj-ea"/>
              <a:sym typeface="+mn-ea"/>
            </a:endParaRPr>
          </a:p>
        </p:txBody>
      </p:sp>
      <p:sp>
        <p:nvSpPr>
          <p:cNvPr id="7" name="同侧圆角矩形 6"/>
          <p:cNvSpPr/>
          <p:nvPr>
            <p:custDataLst>
              <p:tags r:id="rId2"/>
            </p:custDataLst>
          </p:nvPr>
        </p:nvSpPr>
        <p:spPr>
          <a:xfrm>
            <a:off x="8147685" y="133350"/>
            <a:ext cx="3803650" cy="789305"/>
          </a:xfrm>
          <a:prstGeom prst="round2SameRect">
            <a:avLst/>
          </a:prstGeom>
          <a:solidFill>
            <a:srgbClr val="4B82F8"/>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solidFill>
                  <a:srgbClr val="FAFAFA"/>
                </a:solidFill>
                <a:effectLst/>
                <a:latin typeface="+mj-ea"/>
                <a:ea typeface="+mj-ea"/>
                <a:cs typeface="+mj-ea"/>
                <a:sym typeface="+mn-ea"/>
              </a:rPr>
              <a:t>3、批判资本：只为其拿走了人的本质</a:t>
            </a:r>
            <a:endParaRPr lang="zh-CN" altLang="en-US" sz="2400" b="1">
              <a:solidFill>
                <a:srgbClr val="FAFAFA"/>
              </a:solidFill>
              <a:effectLst/>
              <a:latin typeface="+mj-ea"/>
              <a:ea typeface="+mj-ea"/>
              <a:cs typeface="+mj-ea"/>
              <a:sym typeface="+mn-ea"/>
            </a:endParaRPr>
          </a:p>
        </p:txBody>
      </p:sp>
      <p:sp>
        <p:nvSpPr>
          <p:cNvPr id="2" name="同侧圆角矩形 1"/>
          <p:cNvSpPr/>
          <p:nvPr>
            <p:custDataLst>
              <p:tags r:id="rId3"/>
            </p:custDataLst>
          </p:nvPr>
        </p:nvSpPr>
        <p:spPr>
          <a:xfrm>
            <a:off x="233045" y="133350"/>
            <a:ext cx="3803650" cy="789305"/>
          </a:xfrm>
          <a:prstGeom prst="round2SameRect">
            <a:avLst/>
          </a:prstGeom>
          <a:solidFill>
            <a:schemeClr val="bg1">
              <a:lumMod val="85000"/>
            </a:schemeClr>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sz="2400" b="1">
                <a:solidFill>
                  <a:schemeClr val="bg1">
                    <a:lumMod val="50000"/>
                  </a:schemeClr>
                </a:solidFill>
                <a:effectLst/>
                <a:latin typeface="+mj-ea"/>
                <a:ea typeface="+mj-ea"/>
                <a:cs typeface="+mj-ea"/>
                <a:sym typeface="+mn-ea"/>
              </a:rPr>
              <a:t>1、人的本质是什么</a:t>
            </a:r>
            <a:endParaRPr sz="2400" b="1">
              <a:solidFill>
                <a:schemeClr val="bg1">
                  <a:lumMod val="50000"/>
                </a:schemeClr>
              </a:solidFill>
              <a:effectLst/>
              <a:latin typeface="+mj-ea"/>
              <a:ea typeface="+mj-ea"/>
              <a:cs typeface="+mj-ea"/>
              <a:sym typeface="+mn-ea"/>
            </a:endParaRPr>
          </a:p>
        </p:txBody>
      </p:sp>
      <p:sp>
        <p:nvSpPr>
          <p:cNvPr id="12" name="矩形 11"/>
          <p:cNvSpPr/>
          <p:nvPr/>
        </p:nvSpPr>
        <p:spPr>
          <a:xfrm>
            <a:off x="0" y="922655"/>
            <a:ext cx="12192000" cy="76200"/>
          </a:xfrm>
          <a:prstGeom prst="rect">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314" name="标题 1"/>
          <p:cNvSpPr>
            <a:spLocks noGrp="1"/>
          </p:cNvSpPr>
          <p:nvPr>
            <p:custDataLst>
              <p:tags r:id="rId4"/>
            </p:custDataLst>
          </p:nvPr>
        </p:nvSpPr>
        <p:spPr>
          <a:xfrm>
            <a:off x="403860" y="1087755"/>
            <a:ext cx="11125200" cy="12674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zh-CN" altLang="en-US" sz="5400" kern="1200" dirty="0">
                <a:solidFill>
                  <a:schemeClr val="bg1"/>
                </a:solidFill>
                <a:latin typeface="黑体" panose="02010609060101010101" charset="-122"/>
                <a:ea typeface="黑体" panose="02010609060101010101" charset="-122"/>
                <a:cs typeface="+mj-cs"/>
              </a:defRPr>
            </a:lvl1pPr>
          </a:lstStyle>
          <a:p>
            <a:pPr algn="l" eaLnBrk="1" hangingPunct="1">
              <a:buClrTx/>
              <a:buSzTx/>
              <a:buFontTx/>
            </a:pPr>
            <a:r>
              <a:rPr sz="3200" b="1">
                <a:solidFill>
                  <a:srgbClr val="4B82F8"/>
                </a:solidFill>
                <a:effectLst/>
                <a:latin typeface="+mj-ea"/>
                <a:ea typeface="+mj-ea"/>
                <a:cs typeface="+mj-ea"/>
                <a:sym typeface="+mn-ea"/>
              </a:rPr>
              <a:t>滑动与点击：</a:t>
            </a:r>
            <a:r>
              <a:rPr sz="3200" b="1">
                <a:solidFill>
                  <a:srgbClr val="4B82F8"/>
                </a:solidFill>
                <a:effectLst/>
                <a:latin typeface="+mj-ea"/>
                <a:ea typeface="+mj-ea"/>
                <a:cs typeface="+mj-ea"/>
                <a:sym typeface="+mn-ea"/>
              </a:rPr>
              <a:t>当前人的劳动异化新形态</a:t>
            </a:r>
            <a:endParaRPr sz="3200" b="1">
              <a:solidFill>
                <a:srgbClr val="4B82F8"/>
              </a:solidFill>
              <a:effectLst/>
              <a:latin typeface="+mj-ea"/>
              <a:ea typeface="+mj-ea"/>
              <a:cs typeface="+mj-ea"/>
              <a:sym typeface="+mn-ea"/>
            </a:endParaRPr>
          </a:p>
        </p:txBody>
      </p:sp>
      <p:sp>
        <p:nvSpPr>
          <p:cNvPr id="5" name="文本框 4"/>
          <p:cNvSpPr txBox="1"/>
          <p:nvPr>
            <p:custDataLst>
              <p:tags r:id="rId5"/>
            </p:custDataLst>
          </p:nvPr>
        </p:nvSpPr>
        <p:spPr>
          <a:xfrm>
            <a:off x="292100" y="2110740"/>
            <a:ext cx="5803900" cy="4578985"/>
          </a:xfrm>
          <a:prstGeom prst="rect">
            <a:avLst/>
          </a:prstGeom>
          <a:noFill/>
        </p:spPr>
        <p:txBody>
          <a:bodyPr wrap="square" rtlCol="0">
            <a:noAutofit/>
          </a:bodyPr>
          <a:lstStyle/>
          <a:p>
            <a:pPr>
              <a:lnSpc>
                <a:spcPct val="100000"/>
              </a:lnSpc>
            </a:pPr>
            <a:r>
              <a:rPr lang="zh-CN" altLang="en-US" sz="2400" b="1">
                <a:sym typeface="+mn-ea"/>
              </a:rPr>
              <a:t>步骤</a:t>
            </a:r>
            <a:r>
              <a:rPr lang="en-US" altLang="zh-CN" sz="2400" b="1">
                <a:sym typeface="+mn-ea"/>
              </a:rPr>
              <a:t>1</a:t>
            </a:r>
            <a:r>
              <a:rPr lang="zh-CN" altLang="en-US" sz="2400" b="1">
                <a:sym typeface="+mn-ea"/>
              </a:rPr>
              <a:t>：一次滑动构成一次微劳动</a:t>
            </a:r>
            <a:endParaRPr lang="zh-CN" altLang="en-US" sz="2400" b="1"/>
          </a:p>
          <a:p>
            <a:pPr>
              <a:lnSpc>
                <a:spcPct val="100000"/>
              </a:lnSpc>
            </a:pPr>
            <a:endParaRPr lang="zh-CN" altLang="en-US" sz="2400" b="1"/>
          </a:p>
          <a:p>
            <a:pPr>
              <a:lnSpc>
                <a:spcPct val="100000"/>
              </a:lnSpc>
            </a:pPr>
            <a:r>
              <a:rPr lang="zh-CN" altLang="en-US" sz="2400" b="1">
                <a:sym typeface="+mn-ea"/>
              </a:rPr>
              <a:t>步骤</a:t>
            </a:r>
            <a:r>
              <a:rPr lang="en-US" altLang="zh-CN" sz="2400" b="1">
                <a:sym typeface="+mn-ea"/>
              </a:rPr>
              <a:t>2</a:t>
            </a:r>
            <a:r>
              <a:rPr lang="zh-CN" altLang="en-US" sz="2400" b="1">
                <a:sym typeface="+mn-ea"/>
              </a:rPr>
              <a:t>：十五秒后，此次劳动成果作为数据被平台无偿收取，</a:t>
            </a:r>
            <a:r>
              <a:rPr lang="zh-CN" altLang="en-US" sz="2400" b="1">
                <a:solidFill>
                  <a:srgbClr val="FF0000"/>
                </a:solidFill>
                <a:sym typeface="+mn-ea"/>
              </a:rPr>
              <a:t>并化为有针对性地定向广告之收益</a:t>
            </a:r>
            <a:endParaRPr lang="zh-CN" altLang="en-US" sz="2400" b="1">
              <a:solidFill>
                <a:srgbClr val="FF0000"/>
              </a:solidFill>
            </a:endParaRPr>
          </a:p>
          <a:p>
            <a:pPr>
              <a:lnSpc>
                <a:spcPct val="100000"/>
              </a:lnSpc>
            </a:pPr>
            <a:endParaRPr lang="zh-CN" altLang="en-US" sz="2400" b="1"/>
          </a:p>
          <a:p>
            <a:pPr>
              <a:lnSpc>
                <a:spcPct val="100000"/>
              </a:lnSpc>
            </a:pPr>
            <a:r>
              <a:rPr lang="zh-CN" altLang="en-US" sz="2400" b="1">
                <a:sym typeface="+mn-ea"/>
              </a:rPr>
              <a:t>步骤</a:t>
            </a:r>
            <a:r>
              <a:rPr lang="en-US" altLang="zh-CN" sz="2400" b="1">
                <a:sym typeface="+mn-ea"/>
              </a:rPr>
              <a:t>3</a:t>
            </a:r>
            <a:r>
              <a:rPr lang="zh-CN" altLang="en-US" sz="2400" b="1">
                <a:sym typeface="+mn-ea"/>
              </a:rPr>
              <a:t>：因自身本质之些微丧失感到一点点空虚</a:t>
            </a:r>
            <a:endParaRPr lang="zh-CN" altLang="en-US" sz="2400" b="1"/>
          </a:p>
          <a:p>
            <a:pPr>
              <a:lnSpc>
                <a:spcPct val="100000"/>
              </a:lnSpc>
            </a:pPr>
            <a:endParaRPr lang="zh-CN" altLang="en-US" sz="2400" b="1"/>
          </a:p>
          <a:p>
            <a:pPr>
              <a:lnSpc>
                <a:spcPct val="100000"/>
              </a:lnSpc>
            </a:pPr>
            <a:r>
              <a:rPr lang="zh-CN" altLang="en-US" sz="2400" b="1">
                <a:sym typeface="+mn-ea"/>
              </a:rPr>
              <a:t>步骤</a:t>
            </a:r>
            <a:r>
              <a:rPr lang="en-US" altLang="zh-CN" sz="2400" b="1">
                <a:sym typeface="+mn-ea"/>
              </a:rPr>
              <a:t>4</a:t>
            </a:r>
            <a:r>
              <a:rPr lang="zh-CN" altLang="en-US" sz="2400" b="1">
                <a:sym typeface="+mn-ea"/>
              </a:rPr>
              <a:t>：为了填补空虚，实现自身的本质，手指进行下一次滑动</a:t>
            </a:r>
            <a:endParaRPr lang="zh-CN" altLang="en-US" sz="2400" b="1"/>
          </a:p>
          <a:p>
            <a:pPr>
              <a:lnSpc>
                <a:spcPct val="100000"/>
              </a:lnSpc>
            </a:pPr>
            <a:r>
              <a:rPr lang="en-US" altLang="zh-CN" sz="2400" b="1">
                <a:sym typeface="+mn-ea"/>
              </a:rPr>
              <a:t>                                         </a:t>
            </a:r>
            <a:r>
              <a:rPr lang="zh-CN" altLang="en-US" sz="2400" b="1">
                <a:solidFill>
                  <a:srgbClr val="FF0000"/>
                </a:solidFill>
                <a:sym typeface="+mn-ea"/>
              </a:rPr>
              <a:t>无尽循环。。。</a:t>
            </a:r>
            <a:endParaRPr lang="zh-CN" altLang="en-US" sz="2400" b="1" dirty="0">
              <a:solidFill>
                <a:srgbClr val="FF0000"/>
              </a:solidFill>
              <a:effectLst/>
              <a:latin typeface="+mj-ea"/>
              <a:ea typeface="+mj-ea"/>
              <a:cs typeface="+mj-ea"/>
              <a:sym typeface="+mn-ea"/>
            </a:endParaRPr>
          </a:p>
        </p:txBody>
      </p:sp>
      <p:pic>
        <p:nvPicPr>
          <p:cNvPr id="4" name="图片 3" descr="抖音"/>
          <p:cNvPicPr>
            <a:picLocks noChangeAspect="1"/>
          </p:cNvPicPr>
          <p:nvPr/>
        </p:nvPicPr>
        <p:blipFill>
          <a:blip r:embed="rId6"/>
          <a:stretch>
            <a:fillRect/>
          </a:stretch>
        </p:blipFill>
        <p:spPr>
          <a:xfrm>
            <a:off x="6367145" y="2110105"/>
            <a:ext cx="5343525" cy="4443095"/>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barn(inVertical)">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barn(inVertical)">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barn(inVertical)">
                                      <p:cBhvr>
                                        <p:cTn id="2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AEEF4"/>
        </a:solidFill>
        <a:effectLst/>
      </p:bgPr>
    </p:bg>
    <p:spTree>
      <p:nvGrpSpPr>
        <p:cNvPr id="1" name=""/>
        <p:cNvGrpSpPr/>
        <p:nvPr/>
      </p:nvGrpSpPr>
      <p:grpSpPr>
        <a:xfrm>
          <a:off x="0" y="0"/>
          <a:ext cx="0" cy="0"/>
          <a:chOff x="0" y="0"/>
          <a:chExt cx="0" cy="0"/>
        </a:xfrm>
      </p:grpSpPr>
      <p:sp>
        <p:nvSpPr>
          <p:cNvPr id="6" name="同侧圆角矩形 5"/>
          <p:cNvSpPr/>
          <p:nvPr>
            <p:custDataLst>
              <p:tags r:id="rId1"/>
            </p:custDataLst>
          </p:nvPr>
        </p:nvSpPr>
        <p:spPr>
          <a:xfrm>
            <a:off x="4191000" y="133350"/>
            <a:ext cx="3803650" cy="789305"/>
          </a:xfrm>
          <a:prstGeom prst="round2SameRect">
            <a:avLst/>
          </a:prstGeom>
          <a:solidFill>
            <a:schemeClr val="bg1">
              <a:lumMod val="85000"/>
            </a:schemeClr>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solidFill>
                  <a:schemeClr val="bg1">
                    <a:lumMod val="50000"/>
                  </a:schemeClr>
                </a:solidFill>
                <a:effectLst/>
                <a:latin typeface="+mj-ea"/>
                <a:ea typeface="+mj-ea"/>
                <a:cs typeface="+mj-ea"/>
                <a:sym typeface="+mn-ea"/>
              </a:rPr>
              <a:t>2、人的本质在哪里体现</a:t>
            </a:r>
            <a:endParaRPr lang="zh-CN" altLang="en-US" sz="2400" b="1">
              <a:solidFill>
                <a:schemeClr val="bg1">
                  <a:lumMod val="50000"/>
                </a:schemeClr>
              </a:solidFill>
              <a:effectLst/>
              <a:latin typeface="+mj-ea"/>
              <a:ea typeface="+mj-ea"/>
              <a:cs typeface="+mj-ea"/>
              <a:sym typeface="+mn-ea"/>
            </a:endParaRPr>
          </a:p>
        </p:txBody>
      </p:sp>
      <p:sp>
        <p:nvSpPr>
          <p:cNvPr id="7" name="同侧圆角矩形 6"/>
          <p:cNvSpPr/>
          <p:nvPr>
            <p:custDataLst>
              <p:tags r:id="rId2"/>
            </p:custDataLst>
          </p:nvPr>
        </p:nvSpPr>
        <p:spPr>
          <a:xfrm>
            <a:off x="8147685" y="133350"/>
            <a:ext cx="3803650" cy="789305"/>
          </a:xfrm>
          <a:prstGeom prst="round2SameRect">
            <a:avLst/>
          </a:prstGeom>
          <a:solidFill>
            <a:srgbClr val="4B82F8"/>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solidFill>
                  <a:srgbClr val="FAFAFA"/>
                </a:solidFill>
                <a:effectLst/>
                <a:latin typeface="+mj-ea"/>
                <a:ea typeface="+mj-ea"/>
                <a:cs typeface="+mj-ea"/>
                <a:sym typeface="+mn-ea"/>
              </a:rPr>
              <a:t>3、批判资本：只为其拿走了人的本质</a:t>
            </a:r>
            <a:endParaRPr lang="zh-CN" altLang="en-US" sz="2400" b="1">
              <a:solidFill>
                <a:srgbClr val="FAFAFA"/>
              </a:solidFill>
              <a:effectLst/>
              <a:latin typeface="+mj-ea"/>
              <a:ea typeface="+mj-ea"/>
              <a:cs typeface="+mj-ea"/>
              <a:sym typeface="+mn-ea"/>
            </a:endParaRPr>
          </a:p>
        </p:txBody>
      </p:sp>
      <p:sp>
        <p:nvSpPr>
          <p:cNvPr id="2" name="同侧圆角矩形 1"/>
          <p:cNvSpPr/>
          <p:nvPr>
            <p:custDataLst>
              <p:tags r:id="rId3"/>
            </p:custDataLst>
          </p:nvPr>
        </p:nvSpPr>
        <p:spPr>
          <a:xfrm>
            <a:off x="233045" y="133350"/>
            <a:ext cx="3803650" cy="789305"/>
          </a:xfrm>
          <a:prstGeom prst="round2SameRect">
            <a:avLst/>
          </a:prstGeom>
          <a:solidFill>
            <a:schemeClr val="bg1">
              <a:lumMod val="85000"/>
            </a:schemeClr>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sz="2400" b="1">
                <a:solidFill>
                  <a:schemeClr val="bg1">
                    <a:lumMod val="50000"/>
                  </a:schemeClr>
                </a:solidFill>
                <a:effectLst/>
                <a:latin typeface="+mj-ea"/>
                <a:ea typeface="+mj-ea"/>
                <a:cs typeface="+mj-ea"/>
                <a:sym typeface="+mn-ea"/>
              </a:rPr>
              <a:t>1、人的本质是什么</a:t>
            </a:r>
            <a:endParaRPr sz="2400" b="1">
              <a:solidFill>
                <a:schemeClr val="bg1">
                  <a:lumMod val="50000"/>
                </a:schemeClr>
              </a:solidFill>
              <a:effectLst/>
              <a:latin typeface="+mj-ea"/>
              <a:ea typeface="+mj-ea"/>
              <a:cs typeface="+mj-ea"/>
              <a:sym typeface="+mn-ea"/>
            </a:endParaRPr>
          </a:p>
        </p:txBody>
      </p:sp>
      <p:sp>
        <p:nvSpPr>
          <p:cNvPr id="12" name="矩形 11"/>
          <p:cNvSpPr/>
          <p:nvPr/>
        </p:nvSpPr>
        <p:spPr>
          <a:xfrm>
            <a:off x="0" y="922655"/>
            <a:ext cx="12192000" cy="76200"/>
          </a:xfrm>
          <a:prstGeom prst="rect">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314" name="标题 1"/>
          <p:cNvSpPr>
            <a:spLocks noGrp="1"/>
          </p:cNvSpPr>
          <p:nvPr>
            <p:custDataLst>
              <p:tags r:id="rId4"/>
            </p:custDataLst>
          </p:nvPr>
        </p:nvSpPr>
        <p:spPr>
          <a:xfrm>
            <a:off x="403860" y="1087755"/>
            <a:ext cx="11125200" cy="12674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zh-CN" altLang="en-US" sz="5400" kern="1200" dirty="0">
                <a:solidFill>
                  <a:schemeClr val="bg1"/>
                </a:solidFill>
                <a:latin typeface="黑体" panose="02010609060101010101" charset="-122"/>
                <a:ea typeface="黑体" panose="02010609060101010101" charset="-122"/>
                <a:cs typeface="+mj-cs"/>
              </a:defRPr>
            </a:lvl1pPr>
          </a:lstStyle>
          <a:p>
            <a:pPr algn="l" eaLnBrk="1" hangingPunct="1">
              <a:buClrTx/>
              <a:buSzTx/>
              <a:buFontTx/>
            </a:pPr>
            <a:r>
              <a:rPr lang="en-US" altLang="zh-CN" sz="3200" b="1">
                <a:solidFill>
                  <a:srgbClr val="4B82F8"/>
                </a:solidFill>
                <a:effectLst/>
                <a:latin typeface="+mj-ea"/>
                <a:ea typeface="+mj-ea"/>
                <a:cs typeface="+mj-ea"/>
                <a:sym typeface="+mn-ea"/>
              </a:rPr>
              <a:t>APP</a:t>
            </a:r>
            <a:r>
              <a:rPr sz="3200" b="1">
                <a:solidFill>
                  <a:srgbClr val="4B82F8"/>
                </a:solidFill>
                <a:effectLst/>
                <a:latin typeface="+mj-ea"/>
                <a:ea typeface="+mj-ea"/>
                <a:cs typeface="+mj-ea"/>
                <a:sym typeface="+mn-ea"/>
              </a:rPr>
              <a:t>摇一摇跳转广告：违背意愿、肉体受折磨，精神受摧残</a:t>
            </a:r>
            <a:endParaRPr sz="3200" b="1">
              <a:solidFill>
                <a:srgbClr val="4B82F8"/>
              </a:solidFill>
              <a:effectLst/>
              <a:latin typeface="+mj-ea"/>
              <a:ea typeface="+mj-ea"/>
              <a:cs typeface="+mj-ea"/>
              <a:sym typeface="+mn-ea"/>
            </a:endParaRPr>
          </a:p>
        </p:txBody>
      </p:sp>
      <p:pic>
        <p:nvPicPr>
          <p:cNvPr id="8" name="图片 7"/>
          <p:cNvPicPr>
            <a:picLocks noChangeAspect="1"/>
          </p:cNvPicPr>
          <p:nvPr>
            <p:custDataLst>
              <p:tags r:id="rId5"/>
            </p:custDataLst>
          </p:nvPr>
        </p:nvPicPr>
        <p:blipFill>
          <a:blip r:embed="rId6"/>
          <a:stretch>
            <a:fillRect/>
          </a:stretch>
        </p:blipFill>
        <p:spPr>
          <a:xfrm>
            <a:off x="1130935" y="2170430"/>
            <a:ext cx="2837180" cy="4372610"/>
          </a:xfrm>
          <a:prstGeom prst="rect">
            <a:avLst/>
          </a:prstGeom>
        </p:spPr>
      </p:pic>
      <p:pic>
        <p:nvPicPr>
          <p:cNvPr id="9" name="图片 8"/>
          <p:cNvPicPr>
            <a:picLocks noChangeAspect="1"/>
          </p:cNvPicPr>
          <p:nvPr/>
        </p:nvPicPr>
        <p:blipFill>
          <a:blip r:embed="rId7"/>
          <a:stretch>
            <a:fillRect/>
          </a:stretch>
        </p:blipFill>
        <p:spPr>
          <a:xfrm>
            <a:off x="5726430" y="2025015"/>
            <a:ext cx="5210810" cy="4517390"/>
          </a:xfrm>
          <a:prstGeom prst="rect">
            <a:avLst/>
          </a:prstGeom>
        </p:spPr>
      </p:pic>
    </p:spTree>
    <p:custDataLst>
      <p:tags r:id="rId8"/>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5"/>
          <p:cNvSpPr/>
          <p:nvPr>
            <p:custDataLst>
              <p:tags r:id="rId1"/>
            </p:custDataLst>
          </p:nvPr>
        </p:nvSpPr>
        <p:spPr>
          <a:xfrm>
            <a:off x="528955" y="450215"/>
            <a:ext cx="490220" cy="490220"/>
          </a:xfrm>
          <a:prstGeom prst="ellipse">
            <a:avLst/>
          </a:prstGeom>
          <a:gradFill>
            <a:gsLst>
              <a:gs pos="100000">
                <a:srgbClr val="EAEEF4"/>
              </a:gs>
              <a:gs pos="78000">
                <a:srgbClr val="AFCEFA"/>
              </a:gs>
              <a:gs pos="0">
                <a:srgbClr val="4B82F8"/>
              </a:gs>
            </a:gsLst>
            <a:lin ang="2700000"/>
          </a:gradFill>
          <a:ln>
            <a:noFill/>
          </a:ln>
          <a:effectLst>
            <a:outerShdw blurRad="736600" dist="152400" dir="2700000" sx="17000" sy="17000" algn="tl" rotWithShape="0">
              <a:srgbClr val="4B82F8">
                <a:alpha val="4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标题 1"/>
          <p:cNvSpPr>
            <a:spLocks noGrp="1"/>
          </p:cNvSpPr>
          <p:nvPr>
            <p:custDataLst>
              <p:tags r:id="rId2"/>
            </p:custDataLst>
          </p:nvPr>
        </p:nvSpPr>
        <p:spPr>
          <a:xfrm>
            <a:off x="1146810" y="450215"/>
            <a:ext cx="10596880" cy="6007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zh-CN" altLang="en-US" sz="5400" kern="1200" dirty="0">
                <a:solidFill>
                  <a:schemeClr val="bg1"/>
                </a:solidFill>
                <a:latin typeface="黑体" panose="02010609060101010101" charset="-122"/>
                <a:ea typeface="黑体" panose="02010609060101010101" charset="-122"/>
                <a:cs typeface="+mj-cs"/>
              </a:defRPr>
            </a:lvl1pPr>
          </a:lstStyle>
          <a:p>
            <a:pPr algn="l" eaLnBrk="1" hangingPunct="1"/>
            <a:r>
              <a:rPr sz="3200" b="1">
                <a:solidFill>
                  <a:srgbClr val="4B82F8"/>
                </a:solidFill>
                <a:latin typeface="仿宋" panose="02010609060101010101" charset="-122"/>
                <a:ea typeface="仿宋" panose="02010609060101010101" charset="-122"/>
                <a:cs typeface="+mn-cs"/>
                <a:sym typeface="+mn-ea"/>
              </a:rPr>
              <a:t>小结：以实践的人学贯穿马克思主义哲学与政治经济学</a:t>
            </a:r>
            <a:endParaRPr sz="3200" b="1">
              <a:solidFill>
                <a:srgbClr val="4B82F8"/>
              </a:solidFill>
              <a:latin typeface="仿宋" panose="02010609060101010101" charset="-122"/>
              <a:ea typeface="仿宋" panose="02010609060101010101" charset="-122"/>
              <a:cs typeface="+mn-cs"/>
              <a:sym typeface="+mn-ea"/>
            </a:endParaRPr>
          </a:p>
        </p:txBody>
      </p:sp>
      <p:sp>
        <p:nvSpPr>
          <p:cNvPr id="4" name="文本框 3"/>
          <p:cNvSpPr txBox="1"/>
          <p:nvPr>
            <p:custDataLst>
              <p:tags r:id="rId3"/>
            </p:custDataLst>
          </p:nvPr>
        </p:nvSpPr>
        <p:spPr>
          <a:xfrm>
            <a:off x="528955" y="2305685"/>
            <a:ext cx="6231890" cy="4908550"/>
          </a:xfrm>
          <a:prstGeom prst="rect">
            <a:avLst/>
          </a:prstGeom>
          <a:noFill/>
        </p:spPr>
        <p:txBody>
          <a:bodyPr wrap="square" rtlCol="0">
            <a:noAutofit/>
          </a:bodyPr>
          <a:lstStyle/>
          <a:p>
            <a:pPr>
              <a:lnSpc>
                <a:spcPct val="150000"/>
              </a:lnSpc>
              <a:buClrTx/>
              <a:buSzTx/>
              <a:buNone/>
            </a:pPr>
            <a:r>
              <a:rPr lang="en-US" sz="2800" b="1" dirty="0">
                <a:latin typeface="仿宋" panose="02010609060101010101" charset="-122"/>
                <a:ea typeface="仿宋" panose="02010609060101010101" charset="-122"/>
                <a:cs typeface="仿宋" panose="02010609060101010101" charset="-122"/>
                <a:sym typeface="+mn-ea"/>
              </a:rPr>
              <a:t>   </a:t>
            </a:r>
            <a:r>
              <a:rPr sz="2800" b="1" dirty="0">
                <a:latin typeface="仿宋" panose="02010609060101010101" charset="-122"/>
                <a:ea typeface="仿宋" panose="02010609060101010101" charset="-122"/>
                <a:cs typeface="仿宋" panose="02010609060101010101" charset="-122"/>
                <a:sym typeface="+mn-ea"/>
              </a:rPr>
              <a:t>凡是把理论引向神秘主义的神秘东西，</a:t>
            </a:r>
            <a:r>
              <a:rPr sz="2800" b="1" dirty="0">
                <a:solidFill>
                  <a:srgbClr val="FF0000"/>
                </a:solidFill>
                <a:latin typeface="仿宋" panose="02010609060101010101" charset="-122"/>
                <a:ea typeface="仿宋" panose="02010609060101010101" charset="-122"/>
                <a:cs typeface="仿宋" panose="02010609060101010101" charset="-122"/>
                <a:sym typeface="+mn-ea"/>
              </a:rPr>
              <a:t>都能在人的实践中以及对这个实践的理解中得到合理的解决。</a:t>
            </a:r>
            <a:r>
              <a:rPr sz="2800" b="1" dirty="0">
                <a:solidFill>
                  <a:srgbClr val="4B82F8"/>
                </a:solidFill>
                <a:latin typeface="仿宋" panose="02010609060101010101" charset="-122"/>
                <a:ea typeface="仿宋" panose="02010609060101010101" charset="-122"/>
                <a:cs typeface="仿宋" panose="02010609060101010101" charset="-122"/>
                <a:sym typeface="+mn-ea"/>
              </a:rPr>
              <a:t>    </a:t>
            </a:r>
            <a:endParaRPr sz="2800" b="1" dirty="0">
              <a:solidFill>
                <a:srgbClr val="4B82F8"/>
              </a:solidFill>
              <a:latin typeface="仿宋" panose="02010609060101010101" charset="-122"/>
              <a:ea typeface="仿宋" panose="02010609060101010101" charset="-122"/>
              <a:cs typeface="仿宋" panose="02010609060101010101" charset="-122"/>
              <a:sym typeface="+mn-ea"/>
            </a:endParaRPr>
          </a:p>
          <a:p>
            <a:pPr algn="r">
              <a:lnSpc>
                <a:spcPct val="150000"/>
              </a:lnSpc>
              <a:buClrTx/>
              <a:buSzTx/>
              <a:buNone/>
            </a:pPr>
            <a:r>
              <a:rPr sz="2800" b="1" dirty="0">
                <a:latin typeface="仿宋" panose="02010609060101010101" charset="-122"/>
                <a:ea typeface="仿宋" panose="02010609060101010101" charset="-122"/>
                <a:cs typeface="仿宋" panose="02010609060101010101" charset="-122"/>
                <a:sym typeface="+mn-ea"/>
              </a:rPr>
              <a:t>                                                                                        </a:t>
            </a:r>
            <a:r>
              <a:rPr sz="2000" b="1" dirty="0">
                <a:latin typeface="仿宋" panose="02010609060101010101" charset="-122"/>
                <a:ea typeface="仿宋" panose="02010609060101010101" charset="-122"/>
                <a:cs typeface="仿宋" panose="02010609060101010101" charset="-122"/>
                <a:sym typeface="+mn-ea"/>
              </a:rPr>
              <a:t>——马克思：《关于费尔巴哈的提纲》</a:t>
            </a:r>
            <a:endParaRPr sz="2800" b="1" dirty="0">
              <a:latin typeface="仿宋" panose="02010609060101010101" charset="-122"/>
              <a:ea typeface="仿宋" panose="02010609060101010101" charset="-122"/>
              <a:cs typeface="仿宋" panose="02010609060101010101" charset="-122"/>
              <a:sym typeface="+mn-ea"/>
            </a:endParaRPr>
          </a:p>
          <a:p>
            <a:pPr>
              <a:lnSpc>
                <a:spcPct val="150000"/>
              </a:lnSpc>
              <a:buClrTx/>
              <a:buSzTx/>
              <a:buNone/>
            </a:pPr>
            <a:endParaRPr lang="zh-CN" altLang="en-US" sz="2800" b="1" dirty="0">
              <a:latin typeface="仿宋" panose="02010609060101010101" charset="-122"/>
              <a:ea typeface="仿宋" panose="02010609060101010101" charset="-122"/>
              <a:cs typeface="仿宋" panose="02010609060101010101" charset="-122"/>
            </a:endParaRPr>
          </a:p>
        </p:txBody>
      </p:sp>
      <p:pic>
        <p:nvPicPr>
          <p:cNvPr id="100" name="图片 99"/>
          <p:cNvPicPr/>
          <p:nvPr>
            <p:custDataLst>
              <p:tags r:id="rId4"/>
            </p:custDataLst>
          </p:nvPr>
        </p:nvPicPr>
        <p:blipFill>
          <a:blip r:embed="rId5">
            <a:clrChange>
              <a:clrFrom>
                <a:srgbClr val="FFFFFF">
                  <a:alpha val="100000"/>
                </a:srgbClr>
              </a:clrFrom>
              <a:clrTo>
                <a:srgbClr val="FFFFFF">
                  <a:alpha val="100000"/>
                  <a:alpha val="0"/>
                </a:srgbClr>
              </a:clrTo>
            </a:clrChange>
          </a:blip>
          <a:stretch>
            <a:fillRect/>
          </a:stretch>
        </p:blipFill>
        <p:spPr>
          <a:xfrm>
            <a:off x="7581900" y="1893570"/>
            <a:ext cx="3371215" cy="4271645"/>
          </a:xfrm>
          <a:prstGeom prst="rect">
            <a:avLst/>
          </a:prstGeom>
          <a:noFill/>
          <a:ln w="9525">
            <a:noFill/>
          </a:ln>
        </p:spPr>
      </p:pic>
    </p:spTree>
    <p:custDataLst>
      <p:tags r:id="rId6"/>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标题 1"/>
          <p:cNvSpPr>
            <a:spLocks noGrp="1"/>
          </p:cNvSpPr>
          <p:nvPr>
            <p:custDataLst>
              <p:tags r:id="rId1"/>
            </p:custDataLst>
          </p:nvPr>
        </p:nvSpPr>
        <p:spPr>
          <a:xfrm>
            <a:off x="1146810" y="450215"/>
            <a:ext cx="9917430" cy="6007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zh-CN" altLang="en-US" sz="5400" kern="1200" dirty="0">
                <a:solidFill>
                  <a:schemeClr val="bg1"/>
                </a:solidFill>
                <a:latin typeface="黑体" panose="02010609060101010101" charset="-122"/>
                <a:ea typeface="黑体" panose="02010609060101010101" charset="-122"/>
                <a:cs typeface="+mj-cs"/>
              </a:defRPr>
            </a:lvl1pPr>
          </a:lstStyle>
          <a:p>
            <a:pPr algn="l" eaLnBrk="1" hangingPunct="1"/>
            <a:r>
              <a:rPr sz="3200" b="1">
                <a:solidFill>
                  <a:srgbClr val="4B82F8"/>
                </a:solidFill>
                <a:latin typeface="仿宋" panose="02010609060101010101" charset="-122"/>
                <a:ea typeface="仿宋" panose="02010609060101010101" charset="-122"/>
                <a:cs typeface="+mn-cs"/>
                <a:sym typeface="+mn-ea"/>
              </a:rPr>
              <a:t>资本为什么会遭到马克思的批判？</a:t>
            </a:r>
            <a:endParaRPr sz="3200" b="1">
              <a:solidFill>
                <a:srgbClr val="4B82F8"/>
              </a:solidFill>
              <a:latin typeface="仿宋" panose="02010609060101010101" charset="-122"/>
              <a:ea typeface="仿宋" panose="02010609060101010101" charset="-122"/>
              <a:cs typeface="+mn-cs"/>
              <a:sym typeface="+mn-ea"/>
            </a:endParaRPr>
          </a:p>
        </p:txBody>
      </p:sp>
      <p:sp>
        <p:nvSpPr>
          <p:cNvPr id="6" name="椭圆 5"/>
          <p:cNvSpPr/>
          <p:nvPr>
            <p:custDataLst>
              <p:tags r:id="rId2"/>
            </p:custDataLst>
          </p:nvPr>
        </p:nvSpPr>
        <p:spPr>
          <a:xfrm>
            <a:off x="528955" y="450215"/>
            <a:ext cx="490220" cy="490220"/>
          </a:xfrm>
          <a:prstGeom prst="ellipse">
            <a:avLst/>
          </a:prstGeom>
          <a:gradFill>
            <a:gsLst>
              <a:gs pos="100000">
                <a:srgbClr val="EAEEF4"/>
              </a:gs>
              <a:gs pos="78000">
                <a:srgbClr val="AFCEFA"/>
              </a:gs>
              <a:gs pos="0">
                <a:srgbClr val="4B82F8"/>
              </a:gs>
            </a:gsLst>
            <a:lin ang="2700000"/>
          </a:gradFill>
          <a:ln>
            <a:noFill/>
          </a:ln>
          <a:effectLst>
            <a:outerShdw blurRad="736600" dist="152400" dir="2700000" sx="17000" sy="17000" algn="tl" rotWithShape="0">
              <a:srgbClr val="4B82F8">
                <a:alpha val="4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文本框 4"/>
          <p:cNvSpPr txBox="1"/>
          <p:nvPr/>
        </p:nvSpPr>
        <p:spPr>
          <a:xfrm>
            <a:off x="612775" y="1993265"/>
            <a:ext cx="4930775" cy="4222115"/>
          </a:xfrm>
          <a:prstGeom prst="rect">
            <a:avLst/>
          </a:prstGeom>
          <a:noFill/>
        </p:spPr>
        <p:txBody>
          <a:bodyPr wrap="square" rtlCol="0">
            <a:noAutofit/>
          </a:bodyPr>
          <a:lstStyle/>
          <a:p>
            <a:pPr algn="l">
              <a:buClrTx/>
              <a:buSzTx/>
              <a:buNone/>
            </a:pPr>
            <a:r>
              <a:rPr lang="zh-CN" altLang="en-US" sz="3600" b="1" dirty="0">
                <a:effectLst/>
                <a:latin typeface="+mj-ea"/>
                <a:ea typeface="+mj-ea"/>
                <a:cs typeface="+mj-ea"/>
              </a:rPr>
              <a:t>剥削</a:t>
            </a:r>
            <a:endParaRPr lang="zh-CN" altLang="en-US" sz="3600" b="1" dirty="0">
              <a:effectLst/>
              <a:latin typeface="+mj-ea"/>
              <a:ea typeface="+mj-ea"/>
              <a:cs typeface="+mj-ea"/>
            </a:endParaRPr>
          </a:p>
          <a:p>
            <a:pPr algn="l">
              <a:buClrTx/>
              <a:buSzTx/>
              <a:buNone/>
            </a:pPr>
            <a:endParaRPr lang="zh-CN" altLang="en-US" sz="3600" b="1" dirty="0">
              <a:effectLst/>
              <a:latin typeface="+mj-ea"/>
              <a:ea typeface="+mj-ea"/>
              <a:cs typeface="+mj-ea"/>
            </a:endParaRPr>
          </a:p>
          <a:p>
            <a:pPr algn="l">
              <a:buClrTx/>
              <a:buSzTx/>
              <a:buNone/>
            </a:pPr>
            <a:r>
              <a:rPr lang="zh-CN" altLang="en-US" sz="3600" b="1" dirty="0">
                <a:effectLst/>
                <a:latin typeface="+mj-ea"/>
                <a:ea typeface="+mj-ea"/>
                <a:cs typeface="+mj-ea"/>
              </a:rPr>
              <a:t>异化劳动</a:t>
            </a:r>
            <a:endParaRPr lang="zh-CN" altLang="en-US" sz="3600" b="1" dirty="0">
              <a:effectLst/>
              <a:latin typeface="+mj-ea"/>
              <a:ea typeface="+mj-ea"/>
              <a:cs typeface="+mj-ea"/>
            </a:endParaRPr>
          </a:p>
          <a:p>
            <a:pPr algn="l">
              <a:buClrTx/>
              <a:buSzTx/>
              <a:buNone/>
            </a:pPr>
            <a:endParaRPr lang="zh-CN" altLang="en-US" sz="3600" b="1" dirty="0">
              <a:effectLst/>
              <a:latin typeface="+mj-ea"/>
              <a:ea typeface="+mj-ea"/>
              <a:cs typeface="+mj-ea"/>
            </a:endParaRPr>
          </a:p>
          <a:p>
            <a:pPr algn="l">
              <a:buClrTx/>
              <a:buSzTx/>
              <a:buNone/>
            </a:pPr>
            <a:r>
              <a:rPr lang="zh-CN" altLang="en-US" sz="3600" b="1" dirty="0">
                <a:effectLst/>
                <a:latin typeface="+mj-ea"/>
                <a:ea typeface="+mj-ea"/>
                <a:cs typeface="+mj-ea"/>
              </a:rPr>
              <a:t>破坏一切田园诗生活</a:t>
            </a:r>
            <a:endParaRPr lang="zh-CN" altLang="en-US" sz="3600" b="1" dirty="0">
              <a:effectLst/>
              <a:latin typeface="+mj-ea"/>
              <a:ea typeface="+mj-ea"/>
              <a:cs typeface="+mj-ea"/>
            </a:endParaRPr>
          </a:p>
          <a:p>
            <a:pPr algn="l">
              <a:buClrTx/>
              <a:buSzTx/>
              <a:buNone/>
            </a:pPr>
            <a:endParaRPr lang="zh-CN" altLang="en-US" sz="3600" b="1" dirty="0">
              <a:effectLst/>
              <a:latin typeface="+mj-ea"/>
              <a:ea typeface="+mj-ea"/>
              <a:cs typeface="+mj-ea"/>
            </a:endParaRPr>
          </a:p>
          <a:p>
            <a:pPr algn="l">
              <a:buClrTx/>
              <a:buSzTx/>
              <a:buNone/>
            </a:pPr>
            <a:r>
              <a:rPr lang="zh-CN" altLang="en-US" sz="3600" b="1" dirty="0">
                <a:effectLst/>
                <a:latin typeface="+mj-ea"/>
                <a:ea typeface="+mj-ea"/>
                <a:cs typeface="+mj-ea"/>
              </a:rPr>
              <a:t>。。。</a:t>
            </a:r>
            <a:endParaRPr lang="zh-CN" altLang="en-US" sz="3600" b="1" dirty="0">
              <a:effectLst/>
              <a:latin typeface="+mj-ea"/>
              <a:ea typeface="+mj-ea"/>
              <a:cs typeface="+mj-ea"/>
            </a:endParaRPr>
          </a:p>
          <a:p>
            <a:pPr algn="ctr">
              <a:buClrTx/>
              <a:buSzTx/>
              <a:buNone/>
            </a:pPr>
            <a:endParaRPr lang="zh-CN" altLang="en-US" sz="2800" dirty="0">
              <a:effectLst/>
              <a:latin typeface="+mj-ea"/>
              <a:ea typeface="+mj-ea"/>
              <a:cs typeface="+mj-ea"/>
            </a:endParaRPr>
          </a:p>
          <a:p>
            <a:pPr algn="ctr">
              <a:buClrTx/>
              <a:buSzTx/>
              <a:buNone/>
            </a:pPr>
            <a:r>
              <a:rPr lang="en-US" altLang="zh-CN" sz="2800" dirty="0">
                <a:effectLst/>
                <a:latin typeface="+mj-ea"/>
                <a:ea typeface="+mj-ea"/>
                <a:cs typeface="+mj-ea"/>
              </a:rPr>
              <a:t>             </a:t>
            </a:r>
            <a:endParaRPr lang="en-US" altLang="zh-CN" sz="2800" dirty="0">
              <a:effectLst/>
              <a:latin typeface="+mj-ea"/>
              <a:ea typeface="+mj-ea"/>
              <a:cs typeface="+mj-ea"/>
            </a:endParaRPr>
          </a:p>
        </p:txBody>
      </p:sp>
      <p:pic>
        <p:nvPicPr>
          <p:cNvPr id="2" name="图片 1" descr="C:\Users\ssssc\Desktop\临时文件夹\卓别林.gif卓别林"/>
          <p:cNvPicPr>
            <a:picLocks noChangeAspect="1"/>
          </p:cNvPicPr>
          <p:nvPr/>
        </p:nvPicPr>
        <p:blipFill>
          <a:blip r:embed="rId3"/>
          <a:srcRect/>
          <a:stretch>
            <a:fillRect/>
          </a:stretch>
        </p:blipFill>
        <p:spPr>
          <a:xfrm>
            <a:off x="5543550" y="2154238"/>
            <a:ext cx="5848350" cy="3415030"/>
          </a:xfrm>
          <a:prstGeom prst="rect">
            <a:avLst/>
          </a:prstGeom>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5"/>
          <p:cNvSpPr/>
          <p:nvPr>
            <p:custDataLst>
              <p:tags r:id="rId1"/>
            </p:custDataLst>
          </p:nvPr>
        </p:nvSpPr>
        <p:spPr>
          <a:xfrm>
            <a:off x="528955" y="450215"/>
            <a:ext cx="490220" cy="490220"/>
          </a:xfrm>
          <a:prstGeom prst="ellipse">
            <a:avLst/>
          </a:prstGeom>
          <a:gradFill>
            <a:gsLst>
              <a:gs pos="100000">
                <a:srgbClr val="EAEEF4"/>
              </a:gs>
              <a:gs pos="78000">
                <a:srgbClr val="AFCEFA"/>
              </a:gs>
              <a:gs pos="0">
                <a:srgbClr val="4B82F8"/>
              </a:gs>
            </a:gsLst>
            <a:lin ang="2700000"/>
          </a:gradFill>
          <a:ln>
            <a:noFill/>
          </a:ln>
          <a:effectLst>
            <a:outerShdw blurRad="736600" dist="152400" dir="2700000" sx="17000" sy="17000" algn="tl" rotWithShape="0">
              <a:srgbClr val="4B82F8">
                <a:alpha val="4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标题 1"/>
          <p:cNvSpPr>
            <a:spLocks noGrp="1"/>
          </p:cNvSpPr>
          <p:nvPr>
            <p:custDataLst>
              <p:tags r:id="rId2"/>
            </p:custDataLst>
          </p:nvPr>
        </p:nvSpPr>
        <p:spPr>
          <a:xfrm>
            <a:off x="1146810" y="450215"/>
            <a:ext cx="10596880" cy="6007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zh-CN" altLang="en-US" sz="5400" kern="1200" dirty="0">
                <a:solidFill>
                  <a:schemeClr val="bg1"/>
                </a:solidFill>
                <a:latin typeface="黑体" panose="02010609060101010101" charset="-122"/>
                <a:ea typeface="黑体" panose="02010609060101010101" charset="-122"/>
                <a:cs typeface="+mj-cs"/>
              </a:defRPr>
            </a:lvl1pPr>
          </a:lstStyle>
          <a:p>
            <a:pPr algn="l" eaLnBrk="1" hangingPunct="1"/>
            <a:r>
              <a:rPr sz="3200" b="1">
                <a:solidFill>
                  <a:srgbClr val="4B82F8"/>
                </a:solidFill>
                <a:latin typeface="仿宋" panose="02010609060101010101" charset="-122"/>
                <a:ea typeface="仿宋" panose="02010609060101010101" charset="-122"/>
                <a:cs typeface="+mn-cs"/>
                <a:sym typeface="+mn-ea"/>
              </a:rPr>
              <a:t>作业</a:t>
            </a:r>
            <a:endParaRPr sz="3200" b="1">
              <a:solidFill>
                <a:srgbClr val="4B82F8"/>
              </a:solidFill>
              <a:latin typeface="仿宋" panose="02010609060101010101" charset="-122"/>
              <a:ea typeface="仿宋" panose="02010609060101010101" charset="-122"/>
              <a:cs typeface="+mn-cs"/>
              <a:sym typeface="+mn-ea"/>
            </a:endParaRPr>
          </a:p>
        </p:txBody>
      </p:sp>
      <p:sp>
        <p:nvSpPr>
          <p:cNvPr id="4" name="文本框 3"/>
          <p:cNvSpPr txBox="1"/>
          <p:nvPr>
            <p:custDataLst>
              <p:tags r:id="rId3"/>
            </p:custDataLst>
          </p:nvPr>
        </p:nvSpPr>
        <p:spPr>
          <a:xfrm>
            <a:off x="906780" y="2038350"/>
            <a:ext cx="5626100" cy="3934460"/>
          </a:xfrm>
          <a:prstGeom prst="rect">
            <a:avLst/>
          </a:prstGeom>
          <a:noFill/>
        </p:spPr>
        <p:txBody>
          <a:bodyPr wrap="square" rtlCol="0">
            <a:noAutofit/>
          </a:bodyPr>
          <a:lstStyle/>
          <a:p>
            <a:pPr>
              <a:lnSpc>
                <a:spcPct val="150000"/>
              </a:lnSpc>
              <a:buClrTx/>
              <a:buSzTx/>
              <a:buNone/>
            </a:pPr>
            <a:r>
              <a:rPr lang="en-US" altLang="zh-CN" sz="2800" b="1" dirty="0">
                <a:latin typeface="仿宋" panose="02010609060101010101" charset="-122"/>
                <a:ea typeface="仿宋" panose="02010609060101010101" charset="-122"/>
                <a:cs typeface="仿宋" panose="02010609060101010101" charset="-122"/>
                <a:sym typeface="+mn-ea"/>
              </a:rPr>
              <a:t>   </a:t>
            </a:r>
            <a:r>
              <a:rPr lang="zh-CN" sz="2800" b="1" dirty="0">
                <a:latin typeface="仿宋" panose="02010609060101010101" charset="-122"/>
                <a:ea typeface="仿宋" panose="02010609060101010101" charset="-122"/>
                <a:cs typeface="仿宋" panose="02010609060101010101" charset="-122"/>
                <a:sym typeface="+mn-ea"/>
              </a:rPr>
              <a:t>为什么人的本质不能是抽象的</a:t>
            </a:r>
            <a:r>
              <a:rPr sz="2800" b="1" dirty="0">
                <a:latin typeface="仿宋" panose="02010609060101010101" charset="-122"/>
                <a:ea typeface="仿宋" panose="02010609060101010101" charset="-122"/>
                <a:cs typeface="仿宋" panose="02010609060101010101" charset="-122"/>
                <a:sym typeface="+mn-ea"/>
              </a:rPr>
              <a:t>，给出你的看法</a:t>
            </a:r>
            <a:r>
              <a:rPr lang="zh-CN" sz="2800" b="1" dirty="0">
                <a:latin typeface="仿宋" panose="02010609060101010101" charset="-122"/>
                <a:ea typeface="仿宋" panose="02010609060101010101" charset="-122"/>
                <a:cs typeface="仿宋" panose="02010609060101010101" charset="-122"/>
                <a:sym typeface="+mn-ea"/>
              </a:rPr>
              <a:t>？</a:t>
            </a:r>
            <a:endParaRPr sz="2800" b="1" dirty="0">
              <a:latin typeface="仿宋" panose="02010609060101010101" charset="-122"/>
              <a:ea typeface="仿宋" panose="02010609060101010101" charset="-122"/>
              <a:cs typeface="仿宋" panose="02010609060101010101" charset="-122"/>
              <a:sym typeface="+mn-ea"/>
            </a:endParaRPr>
          </a:p>
          <a:p>
            <a:pPr>
              <a:lnSpc>
                <a:spcPct val="150000"/>
              </a:lnSpc>
              <a:buClrTx/>
              <a:buSzTx/>
              <a:buNone/>
            </a:pPr>
            <a:endParaRPr sz="2800" b="1" dirty="0">
              <a:latin typeface="仿宋" panose="02010609060101010101" charset="-122"/>
              <a:ea typeface="仿宋" panose="02010609060101010101" charset="-122"/>
              <a:cs typeface="仿宋" panose="02010609060101010101" charset="-122"/>
              <a:sym typeface="+mn-ea"/>
            </a:endParaRPr>
          </a:p>
          <a:p>
            <a:pPr>
              <a:lnSpc>
                <a:spcPct val="150000"/>
              </a:lnSpc>
              <a:buClrTx/>
              <a:buSzTx/>
              <a:buNone/>
            </a:pPr>
            <a:r>
              <a:rPr lang="en-US" sz="2800" b="1" dirty="0">
                <a:latin typeface="仿宋" panose="02010609060101010101" charset="-122"/>
                <a:ea typeface="仿宋" panose="02010609060101010101" charset="-122"/>
                <a:cs typeface="仿宋" panose="02010609060101010101" charset="-122"/>
                <a:sym typeface="+mn-ea"/>
              </a:rPr>
              <a:t>   </a:t>
            </a:r>
            <a:r>
              <a:rPr sz="2800" b="1" dirty="0">
                <a:latin typeface="仿宋" panose="02010609060101010101" charset="-122"/>
                <a:ea typeface="仿宋" panose="02010609060101010101" charset="-122"/>
                <a:cs typeface="仿宋" panose="02010609060101010101" charset="-122"/>
                <a:sym typeface="+mn-ea"/>
              </a:rPr>
              <a:t>请填写在课程企业微信问卷星调查二维码中。</a:t>
            </a:r>
            <a:endParaRPr sz="2800" b="1" dirty="0">
              <a:latin typeface="仿宋" panose="02010609060101010101" charset="-122"/>
              <a:ea typeface="仿宋" panose="02010609060101010101" charset="-122"/>
              <a:cs typeface="仿宋" panose="02010609060101010101" charset="-122"/>
              <a:sym typeface="+mn-ea"/>
            </a:endParaRPr>
          </a:p>
        </p:txBody>
      </p:sp>
      <p:pic>
        <p:nvPicPr>
          <p:cNvPr id="100" name="图片 99"/>
          <p:cNvPicPr/>
          <p:nvPr/>
        </p:nvPicPr>
        <p:blipFill>
          <a:blip r:embed="rId4"/>
          <a:stretch>
            <a:fillRect/>
          </a:stretch>
        </p:blipFill>
        <p:spPr>
          <a:xfrm>
            <a:off x="7477125" y="1873885"/>
            <a:ext cx="3771900" cy="3771900"/>
          </a:xfrm>
          <a:prstGeom prst="rect">
            <a:avLst/>
          </a:prstGeom>
          <a:noFill/>
          <a:ln w="9525">
            <a:noFill/>
          </a:ln>
        </p:spPr>
      </p:pic>
    </p:spTree>
    <p:custDataLst>
      <p:tags r:id="rId5"/>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5"/>
          <p:cNvSpPr/>
          <p:nvPr>
            <p:custDataLst>
              <p:tags r:id="rId1"/>
            </p:custDataLst>
          </p:nvPr>
        </p:nvSpPr>
        <p:spPr>
          <a:xfrm>
            <a:off x="528955" y="450215"/>
            <a:ext cx="490220" cy="490220"/>
          </a:xfrm>
          <a:prstGeom prst="ellipse">
            <a:avLst/>
          </a:prstGeom>
          <a:gradFill>
            <a:gsLst>
              <a:gs pos="100000">
                <a:srgbClr val="EAEEF4"/>
              </a:gs>
              <a:gs pos="78000">
                <a:srgbClr val="AFCEFA"/>
              </a:gs>
              <a:gs pos="0">
                <a:srgbClr val="4B82F8"/>
              </a:gs>
            </a:gsLst>
            <a:lin ang="2700000"/>
          </a:gradFill>
          <a:ln>
            <a:noFill/>
          </a:ln>
          <a:effectLst>
            <a:outerShdw blurRad="736600" dist="152400" dir="2700000" sx="17000" sy="17000" algn="tl" rotWithShape="0">
              <a:srgbClr val="4B82F8">
                <a:alpha val="4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标题 1"/>
          <p:cNvSpPr>
            <a:spLocks noGrp="1"/>
          </p:cNvSpPr>
          <p:nvPr>
            <p:custDataLst>
              <p:tags r:id="rId2"/>
            </p:custDataLst>
          </p:nvPr>
        </p:nvSpPr>
        <p:spPr>
          <a:xfrm>
            <a:off x="1146810" y="450215"/>
            <a:ext cx="10596880" cy="6007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zh-CN" altLang="en-US" sz="5400" kern="1200" dirty="0">
                <a:solidFill>
                  <a:schemeClr val="bg1"/>
                </a:solidFill>
                <a:latin typeface="黑体" panose="02010609060101010101" charset="-122"/>
                <a:ea typeface="黑体" panose="02010609060101010101" charset="-122"/>
                <a:cs typeface="+mj-cs"/>
              </a:defRPr>
            </a:lvl1pPr>
          </a:lstStyle>
          <a:p>
            <a:pPr algn="l" eaLnBrk="1" hangingPunct="1"/>
            <a:r>
              <a:rPr sz="3200" b="1">
                <a:solidFill>
                  <a:srgbClr val="4B82F8"/>
                </a:solidFill>
                <a:latin typeface="仿宋" panose="02010609060101010101" charset="-122"/>
                <a:ea typeface="仿宋" panose="02010609060101010101" charset="-122"/>
                <a:cs typeface="+mn-cs"/>
                <a:sym typeface="+mn-ea"/>
              </a:rPr>
              <a:t>拓展阅读文献</a:t>
            </a:r>
            <a:endParaRPr sz="3200" b="1">
              <a:solidFill>
                <a:srgbClr val="4B82F8"/>
              </a:solidFill>
              <a:latin typeface="仿宋" panose="02010609060101010101" charset="-122"/>
              <a:ea typeface="仿宋" panose="02010609060101010101" charset="-122"/>
              <a:cs typeface="+mn-cs"/>
              <a:sym typeface="+mn-ea"/>
            </a:endParaRPr>
          </a:p>
        </p:txBody>
      </p:sp>
      <p:sp>
        <p:nvSpPr>
          <p:cNvPr id="4" name="文本框 3"/>
          <p:cNvSpPr txBox="1"/>
          <p:nvPr>
            <p:custDataLst>
              <p:tags r:id="rId3"/>
            </p:custDataLst>
          </p:nvPr>
        </p:nvSpPr>
        <p:spPr>
          <a:xfrm>
            <a:off x="445770" y="1706880"/>
            <a:ext cx="10996930" cy="2842895"/>
          </a:xfrm>
          <a:prstGeom prst="rect">
            <a:avLst/>
          </a:prstGeom>
          <a:noFill/>
        </p:spPr>
        <p:txBody>
          <a:bodyPr wrap="square" rtlCol="0">
            <a:noAutofit/>
          </a:bodyPr>
          <a:lstStyle/>
          <a:p>
            <a:pPr>
              <a:lnSpc>
                <a:spcPct val="100000"/>
              </a:lnSpc>
              <a:buClrTx/>
              <a:buSzTx/>
              <a:buNone/>
            </a:pPr>
            <a:r>
              <a:rPr sz="2400" b="1" dirty="0">
                <a:latin typeface="仿宋" panose="02010609060101010101" charset="-122"/>
                <a:ea typeface="仿宋" panose="02010609060101010101" charset="-122"/>
                <a:cs typeface="仿宋" panose="02010609060101010101" charset="-122"/>
                <a:sym typeface="+mn-ea"/>
              </a:rPr>
              <a:t>1、（德）马克思 著 《关于费尔巴哈的提纲》，《马克思恩格斯选集》（第一卷），中共中央编译局 译，人民出版社，2012年。</a:t>
            </a:r>
            <a:endParaRPr sz="2400" b="1" dirty="0">
              <a:latin typeface="仿宋" panose="02010609060101010101" charset="-122"/>
              <a:ea typeface="仿宋" panose="02010609060101010101" charset="-122"/>
              <a:cs typeface="仿宋" panose="02010609060101010101" charset="-122"/>
              <a:sym typeface="+mn-ea"/>
            </a:endParaRPr>
          </a:p>
          <a:p>
            <a:pPr>
              <a:lnSpc>
                <a:spcPct val="100000"/>
              </a:lnSpc>
              <a:buClrTx/>
              <a:buSzTx/>
              <a:buNone/>
            </a:pPr>
            <a:endParaRPr sz="2400" b="1" dirty="0">
              <a:latin typeface="仿宋" panose="02010609060101010101" charset="-122"/>
              <a:ea typeface="仿宋" panose="02010609060101010101" charset="-122"/>
              <a:cs typeface="仿宋" panose="02010609060101010101" charset="-122"/>
              <a:sym typeface="+mn-ea"/>
            </a:endParaRPr>
          </a:p>
          <a:p>
            <a:pPr>
              <a:lnSpc>
                <a:spcPct val="100000"/>
              </a:lnSpc>
              <a:buClrTx/>
              <a:buSzTx/>
              <a:buNone/>
            </a:pPr>
            <a:r>
              <a:rPr sz="2400" b="1" dirty="0">
                <a:latin typeface="仿宋" panose="02010609060101010101" charset="-122"/>
                <a:ea typeface="仿宋" panose="02010609060101010101" charset="-122"/>
                <a:cs typeface="仿宋" panose="02010609060101010101" charset="-122"/>
                <a:sym typeface="+mn-ea"/>
              </a:rPr>
              <a:t>2、（德）马克思 著《1844年经济学哲学手稿》，中共中央编译局 译，人民出版社，2012年。</a:t>
            </a:r>
            <a:endParaRPr sz="2400" b="1" dirty="0">
              <a:latin typeface="仿宋" panose="02010609060101010101" charset="-122"/>
              <a:ea typeface="仿宋" panose="02010609060101010101" charset="-122"/>
              <a:cs typeface="仿宋" panose="02010609060101010101" charset="-122"/>
              <a:sym typeface="+mn-ea"/>
            </a:endParaRPr>
          </a:p>
          <a:p>
            <a:pPr>
              <a:lnSpc>
                <a:spcPct val="100000"/>
              </a:lnSpc>
              <a:buClrTx/>
              <a:buSzTx/>
              <a:buNone/>
            </a:pPr>
            <a:endParaRPr sz="2400" b="1" dirty="0">
              <a:latin typeface="仿宋" panose="02010609060101010101" charset="-122"/>
              <a:ea typeface="仿宋" panose="02010609060101010101" charset="-122"/>
              <a:cs typeface="仿宋" panose="02010609060101010101" charset="-122"/>
              <a:sym typeface="+mn-ea"/>
            </a:endParaRPr>
          </a:p>
          <a:p>
            <a:pPr>
              <a:lnSpc>
                <a:spcPct val="100000"/>
              </a:lnSpc>
              <a:buClrTx/>
              <a:buSzTx/>
              <a:buNone/>
            </a:pPr>
            <a:r>
              <a:rPr sz="2400" b="1" dirty="0">
                <a:latin typeface="仿宋" panose="02010609060101010101" charset="-122"/>
                <a:ea typeface="仿宋" panose="02010609060101010101" charset="-122"/>
                <a:cs typeface="仿宋" panose="02010609060101010101" charset="-122"/>
                <a:sym typeface="+mn-ea"/>
              </a:rPr>
              <a:t>3、讲授者</a:t>
            </a:r>
            <a:r>
              <a:rPr lang="zh-CN" sz="2400" b="1" dirty="0">
                <a:latin typeface="仿宋" panose="02010609060101010101" charset="-122"/>
                <a:ea typeface="仿宋" panose="02010609060101010101" charset="-122"/>
                <a:cs typeface="仿宋" panose="02010609060101010101" charset="-122"/>
                <a:sym typeface="+mn-ea"/>
              </a:rPr>
              <a:t>相关</a:t>
            </a:r>
            <a:r>
              <a:rPr sz="2400" b="1" dirty="0">
                <a:latin typeface="仿宋" panose="02010609060101010101" charset="-122"/>
                <a:ea typeface="仿宋" panose="02010609060101010101" charset="-122"/>
                <a:cs typeface="仿宋" panose="02010609060101010101" charset="-122"/>
                <a:sym typeface="+mn-ea"/>
              </a:rPr>
              <a:t>研究论文，因比赛匿名要求删去。</a:t>
            </a:r>
            <a:endParaRPr sz="2400" b="1" dirty="0">
              <a:latin typeface="仿宋" panose="02010609060101010101" charset="-122"/>
              <a:ea typeface="仿宋" panose="02010609060101010101" charset="-122"/>
              <a:cs typeface="仿宋" panose="02010609060101010101" charset="-122"/>
              <a:sym typeface="+mn-ea"/>
            </a:endParaRPr>
          </a:p>
        </p:txBody>
      </p:sp>
    </p:spTree>
    <p:custDataLst>
      <p:tags r:id="rId4"/>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AEEF4"/>
        </a:solidFill>
        <a:effectLst/>
      </p:bgPr>
    </p:bg>
    <p:spTree>
      <p:nvGrpSpPr>
        <p:cNvPr id="1" name=""/>
        <p:cNvGrpSpPr/>
        <p:nvPr/>
      </p:nvGrpSpPr>
      <p:grpSpPr>
        <a:xfrm>
          <a:off x="0" y="0"/>
          <a:ext cx="0" cy="0"/>
          <a:chOff x="0" y="0"/>
          <a:chExt cx="0" cy="0"/>
        </a:xfrm>
      </p:grpSpPr>
      <p:sp>
        <p:nvSpPr>
          <p:cNvPr id="19" name="椭圆 18"/>
          <p:cNvSpPr/>
          <p:nvPr>
            <p:custDataLst>
              <p:tags r:id="rId1"/>
            </p:custDataLst>
          </p:nvPr>
        </p:nvSpPr>
        <p:spPr>
          <a:xfrm>
            <a:off x="8803640" y="-1893570"/>
            <a:ext cx="4130675" cy="4130675"/>
          </a:xfrm>
          <a:prstGeom prst="ellipse">
            <a:avLst/>
          </a:prstGeom>
          <a:gradFill>
            <a:gsLst>
              <a:gs pos="100000">
                <a:srgbClr val="EAEEF4">
                  <a:alpha val="0"/>
                </a:srgbClr>
              </a:gs>
              <a:gs pos="78000">
                <a:srgbClr val="AFCEFA">
                  <a:alpha val="0"/>
                </a:srgbClr>
              </a:gs>
              <a:gs pos="0">
                <a:srgbClr val="4B82F8">
                  <a:alpha val="65000"/>
                </a:srgbClr>
              </a:gs>
            </a:gsLst>
            <a:path path="circle">
              <a:fillToRect l="50000" t="50000" r="50000" b="50000"/>
            </a:path>
            <a:tileRect/>
          </a:gradFill>
          <a:ln>
            <a:noFill/>
          </a:ln>
          <a:effectLst>
            <a:softEdge rad="635000"/>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椭圆 5"/>
          <p:cNvSpPr/>
          <p:nvPr>
            <p:custDataLst>
              <p:tags r:id="rId2"/>
            </p:custDataLst>
          </p:nvPr>
        </p:nvSpPr>
        <p:spPr>
          <a:xfrm>
            <a:off x="8803640" y="2018665"/>
            <a:ext cx="1704340" cy="1704340"/>
          </a:xfrm>
          <a:prstGeom prst="ellipse">
            <a:avLst/>
          </a:prstGeom>
          <a:gradFill>
            <a:gsLst>
              <a:gs pos="100000">
                <a:srgbClr val="EAEEF4"/>
              </a:gs>
              <a:gs pos="78000">
                <a:srgbClr val="AFCEFA"/>
              </a:gs>
              <a:gs pos="0">
                <a:srgbClr val="4B82F8"/>
              </a:gs>
            </a:gsLst>
            <a:path path="circle">
              <a:fillToRect l="50000" t="50000" r="50000" b="50000"/>
            </a:path>
            <a:tileRect/>
          </a:gradFill>
          <a:ln>
            <a:noFill/>
          </a:ln>
          <a:effectLst>
            <a:outerShdw blurRad="736600" dist="952500" dir="2700000" sx="67000" sy="67000" algn="tl" rotWithShape="0">
              <a:srgbClr val="4B82F8">
                <a:alpha val="4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椭圆 6"/>
          <p:cNvSpPr/>
          <p:nvPr>
            <p:custDataLst>
              <p:tags r:id="rId3"/>
            </p:custDataLst>
          </p:nvPr>
        </p:nvSpPr>
        <p:spPr>
          <a:xfrm>
            <a:off x="4399280" y="-1949450"/>
            <a:ext cx="5787390" cy="5787390"/>
          </a:xfrm>
          <a:prstGeom prst="ellipse">
            <a:avLst/>
          </a:prstGeom>
          <a:gradFill>
            <a:gsLst>
              <a:gs pos="88000">
                <a:srgbClr val="EAEEF4"/>
              </a:gs>
              <a:gs pos="58000">
                <a:srgbClr val="AFCEFA">
                  <a:alpha val="0"/>
                </a:srgbClr>
              </a:gs>
              <a:gs pos="0">
                <a:srgbClr val="4B82F8">
                  <a:alpha val="0"/>
                </a:srgbClr>
              </a:gs>
            </a:gsLst>
            <a:path path="circle">
              <a:fillToRect l="50000" t="50000" r="50000" b="50000"/>
            </a:path>
            <a:tileRect/>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椭圆 7"/>
          <p:cNvSpPr/>
          <p:nvPr>
            <p:custDataLst>
              <p:tags r:id="rId4"/>
            </p:custDataLst>
          </p:nvPr>
        </p:nvSpPr>
        <p:spPr>
          <a:xfrm>
            <a:off x="9116060" y="2810510"/>
            <a:ext cx="4584700" cy="4584700"/>
          </a:xfrm>
          <a:prstGeom prst="ellipse">
            <a:avLst/>
          </a:prstGeom>
          <a:gradFill>
            <a:gsLst>
              <a:gs pos="100000">
                <a:srgbClr val="EAEEF4"/>
              </a:gs>
              <a:gs pos="53000">
                <a:srgbClr val="AFCEFA">
                  <a:alpha val="0"/>
                </a:srgbClr>
              </a:gs>
              <a:gs pos="0">
                <a:srgbClr val="4B82F8">
                  <a:alpha val="0"/>
                </a:srgbClr>
              </a:gs>
            </a:gsLst>
            <a:path path="circle">
              <a:fillToRect l="50000" t="50000" r="50000" b="50000"/>
            </a:path>
            <a:tileRect/>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 name="文本框 9"/>
          <p:cNvSpPr txBox="1"/>
          <p:nvPr/>
        </p:nvSpPr>
        <p:spPr>
          <a:xfrm>
            <a:off x="1781810" y="2853055"/>
            <a:ext cx="7249795" cy="1151890"/>
          </a:xfrm>
          <a:prstGeom prst="rect">
            <a:avLst/>
          </a:prstGeom>
          <a:noFill/>
        </p:spPr>
        <p:txBody>
          <a:bodyPr wrap="square" rtlCol="0">
            <a:noAutofit/>
          </a:bodyPr>
          <a:lstStyle/>
          <a:p>
            <a:pPr algn="l"/>
            <a:r>
              <a:rPr lang="zh-CN" sz="6000" b="1" dirty="0">
                <a:solidFill>
                  <a:srgbClr val="4B86FC"/>
                </a:solidFill>
                <a:latin typeface="仿宋" panose="02010609060101010101" charset="-122"/>
                <a:ea typeface="仿宋" panose="02010609060101010101" charset="-122"/>
                <a:sym typeface="+mn-ea"/>
              </a:rPr>
              <a:t>谢</a:t>
            </a:r>
            <a:r>
              <a:rPr lang="en-US" altLang="zh-CN" sz="6000" b="1" dirty="0">
                <a:solidFill>
                  <a:srgbClr val="4B86FC"/>
                </a:solidFill>
                <a:latin typeface="仿宋" panose="02010609060101010101" charset="-122"/>
                <a:ea typeface="仿宋" panose="02010609060101010101" charset="-122"/>
                <a:sym typeface="+mn-ea"/>
              </a:rPr>
              <a:t> </a:t>
            </a:r>
            <a:r>
              <a:rPr lang="zh-CN" sz="6000" b="1" dirty="0">
                <a:solidFill>
                  <a:srgbClr val="4B86FC"/>
                </a:solidFill>
                <a:latin typeface="仿宋" panose="02010609060101010101" charset="-122"/>
                <a:ea typeface="仿宋" panose="02010609060101010101" charset="-122"/>
                <a:sym typeface="+mn-ea"/>
              </a:rPr>
              <a:t>谢</a:t>
            </a:r>
            <a:endParaRPr lang="zh-CN" sz="6000" b="1" dirty="0">
              <a:solidFill>
                <a:srgbClr val="4B86FC"/>
              </a:solidFill>
              <a:latin typeface="仿宋" panose="02010609060101010101" charset="-122"/>
              <a:ea typeface="仿宋" panose="02010609060101010101" charset="-122"/>
              <a:sym typeface="+mn-ea"/>
            </a:endParaRPr>
          </a:p>
        </p:txBody>
      </p:sp>
      <p:sp>
        <p:nvSpPr>
          <p:cNvPr id="13" name="椭圆 12"/>
          <p:cNvSpPr/>
          <p:nvPr>
            <p:custDataLst>
              <p:tags r:id="rId5"/>
            </p:custDataLst>
          </p:nvPr>
        </p:nvSpPr>
        <p:spPr>
          <a:xfrm>
            <a:off x="1553845" y="6034405"/>
            <a:ext cx="3002280" cy="3002280"/>
          </a:xfrm>
          <a:prstGeom prst="ellipse">
            <a:avLst/>
          </a:prstGeom>
          <a:gradFill>
            <a:gsLst>
              <a:gs pos="88000">
                <a:srgbClr val="EAEEF4"/>
              </a:gs>
              <a:gs pos="58000">
                <a:srgbClr val="AFCEFA">
                  <a:alpha val="0"/>
                </a:srgbClr>
              </a:gs>
              <a:gs pos="0">
                <a:srgbClr val="4B82F8">
                  <a:alpha val="0"/>
                </a:srgbClr>
              </a:gs>
            </a:gsLst>
            <a:path path="circle">
              <a:fillToRect l="50000" t="50000" r="50000" b="50000"/>
            </a:path>
            <a:tileRect/>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1" name="椭圆 20"/>
          <p:cNvSpPr/>
          <p:nvPr>
            <p:custDataLst>
              <p:tags r:id="rId6"/>
            </p:custDataLst>
          </p:nvPr>
        </p:nvSpPr>
        <p:spPr>
          <a:xfrm>
            <a:off x="-1259205" y="2237105"/>
            <a:ext cx="2382520" cy="2382520"/>
          </a:xfrm>
          <a:prstGeom prst="ellipse">
            <a:avLst/>
          </a:prstGeom>
          <a:gradFill>
            <a:gsLst>
              <a:gs pos="100000">
                <a:srgbClr val="EAEEF4"/>
              </a:gs>
              <a:gs pos="78000">
                <a:srgbClr val="AFCEFA"/>
              </a:gs>
              <a:gs pos="0">
                <a:srgbClr val="4B82F8"/>
              </a:gs>
            </a:gsLst>
            <a:path path="circle">
              <a:fillToRect l="50000" t="50000" r="50000" b="50000"/>
            </a:path>
            <a:tileRect/>
          </a:gradFill>
          <a:ln>
            <a:noFill/>
          </a:ln>
          <a:effectLst>
            <a:outerShdw blurRad="736600" dist="1155700" dir="2700000" sx="67000" sy="67000" algn="tl" rotWithShape="0">
              <a:srgbClr val="4B82F8">
                <a:alpha val="4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ustDataLst>
      <p:tags r:id="rId7"/>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AEEF4"/>
        </a:solidFill>
        <a:effectLst/>
      </p:bgPr>
    </p:bg>
    <p:spTree>
      <p:nvGrpSpPr>
        <p:cNvPr id="1" name=""/>
        <p:cNvGrpSpPr/>
        <p:nvPr/>
      </p:nvGrpSpPr>
      <p:grpSpPr>
        <a:xfrm>
          <a:off x="0" y="0"/>
          <a:ext cx="0" cy="0"/>
          <a:chOff x="0" y="0"/>
          <a:chExt cx="0" cy="0"/>
        </a:xfrm>
      </p:grpSpPr>
      <p:pic>
        <p:nvPicPr>
          <p:cNvPr id="5" name="图片 4" descr="摄图网_500758708_书是人类进步的阶梯(非企业商用)"/>
          <p:cNvPicPr>
            <a:picLocks noChangeAspect="1"/>
          </p:cNvPicPr>
          <p:nvPr/>
        </p:nvPicPr>
        <p:blipFill>
          <a:blip r:embed="rId1"/>
          <a:srcRect l="12326" r="43806"/>
          <a:stretch>
            <a:fillRect/>
          </a:stretch>
        </p:blipFill>
        <p:spPr>
          <a:xfrm>
            <a:off x="0" y="0"/>
            <a:ext cx="4011295" cy="6858000"/>
          </a:xfrm>
          <a:prstGeom prst="rect">
            <a:avLst/>
          </a:prstGeom>
        </p:spPr>
      </p:pic>
      <p:sp>
        <p:nvSpPr>
          <p:cNvPr id="3" name="矩形 2"/>
          <p:cNvSpPr/>
          <p:nvPr/>
        </p:nvSpPr>
        <p:spPr>
          <a:xfrm>
            <a:off x="0" y="-12065"/>
            <a:ext cx="4011295" cy="6870065"/>
          </a:xfrm>
          <a:prstGeom prst="rect">
            <a:avLst/>
          </a:prstGeom>
          <a:solidFill>
            <a:schemeClr val="accent1">
              <a:alpha val="7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 name="文本框 9"/>
          <p:cNvSpPr txBox="1"/>
          <p:nvPr>
            <p:custDataLst>
              <p:tags r:id="rId2"/>
            </p:custDataLst>
          </p:nvPr>
        </p:nvSpPr>
        <p:spPr>
          <a:xfrm>
            <a:off x="4783455" y="918944"/>
            <a:ext cx="7240905" cy="1976120"/>
          </a:xfrm>
          <a:prstGeom prst="rect">
            <a:avLst/>
          </a:prstGeom>
          <a:noFill/>
        </p:spPr>
        <p:txBody>
          <a:bodyPr wrap="square" rtlCol="0">
            <a:noAutofit/>
          </a:bodyPr>
          <a:lstStyle/>
          <a:p>
            <a:r>
              <a:rPr lang="zh-CN" sz="6000" b="1" dirty="0">
                <a:solidFill>
                  <a:srgbClr val="4B82F8"/>
                </a:solidFill>
                <a:latin typeface="仿宋" panose="02010609060101010101" charset="-122"/>
                <a:ea typeface="仿宋" panose="02010609060101010101" charset="-122"/>
                <a:sym typeface="+mn-ea"/>
              </a:rPr>
              <a:t>人的本质与马克思的资本批判逻辑</a:t>
            </a:r>
            <a:endParaRPr lang="zh-CN" sz="6000" b="1" dirty="0">
              <a:solidFill>
                <a:srgbClr val="4B82F8"/>
              </a:solidFill>
              <a:latin typeface="仿宋" panose="02010609060101010101" charset="-122"/>
              <a:ea typeface="仿宋" panose="02010609060101010101" charset="-122"/>
              <a:sym typeface="+mn-ea"/>
            </a:endParaRPr>
          </a:p>
        </p:txBody>
      </p:sp>
      <p:sp>
        <p:nvSpPr>
          <p:cNvPr id="18" name="副标题 17"/>
          <p:cNvSpPr>
            <a:spLocks noGrp="1"/>
          </p:cNvSpPr>
          <p:nvPr>
            <p:ph type="subTitle" idx="4294967295"/>
            <p:custDataLst>
              <p:tags r:id="rId3"/>
            </p:custDataLst>
          </p:nvPr>
        </p:nvSpPr>
        <p:spPr>
          <a:xfrm>
            <a:off x="553720" y="2997200"/>
            <a:ext cx="2903855" cy="850900"/>
          </a:xfrm>
        </p:spPr>
        <p:txBody>
          <a:bodyPr>
            <a:normAutofit fontScale="25000" lnSpcReduction="20000"/>
          </a:bodyPr>
          <a:lstStyle/>
          <a:p>
            <a:pPr marL="0" lvl="0" indent="0" algn="ctr">
              <a:lnSpc>
                <a:spcPct val="100000"/>
              </a:lnSpc>
              <a:spcBef>
                <a:spcPts val="0"/>
              </a:spcBef>
              <a:spcAft>
                <a:spcPts val="1000"/>
              </a:spcAft>
              <a:buSzPct val="100000"/>
              <a:buNone/>
            </a:pPr>
            <a:r>
              <a:rPr lang="zh-CN" altLang="en-US" sz="19200" b="1" dirty="0">
                <a:solidFill>
                  <a:schemeClr val="bg1"/>
                </a:solidFill>
                <a:latin typeface="仿宋" panose="02010609060101010101" charset="-122"/>
              </a:rPr>
              <a:t>教学内容</a:t>
            </a:r>
            <a:endParaRPr lang="zh-CN" altLang="en-US" sz="19200" b="1" dirty="0">
              <a:solidFill>
                <a:schemeClr val="bg1"/>
              </a:solidFill>
              <a:latin typeface="仿宋" panose="02010609060101010101" charset="-122"/>
            </a:endParaRPr>
          </a:p>
          <a:p>
            <a:pPr marL="0" lvl="0" indent="0" algn="l">
              <a:lnSpc>
                <a:spcPct val="100000"/>
              </a:lnSpc>
              <a:spcBef>
                <a:spcPts val="0"/>
              </a:spcBef>
              <a:spcAft>
                <a:spcPts val="1000"/>
              </a:spcAft>
              <a:buSzPct val="100000"/>
              <a:buNone/>
            </a:pPr>
            <a:endParaRPr lang="en-US" altLang="zh-CN" sz="19200" dirty="0">
              <a:solidFill>
                <a:schemeClr val="dk1">
                  <a:lumMod val="75000"/>
                  <a:lumOff val="25000"/>
                </a:schemeClr>
              </a:solidFill>
              <a:latin typeface="仿宋" panose="02010609060101010101" charset="-122"/>
            </a:endParaRPr>
          </a:p>
          <a:p>
            <a:pPr marL="0" lvl="0" indent="0" algn="l">
              <a:lnSpc>
                <a:spcPct val="100000"/>
              </a:lnSpc>
              <a:spcBef>
                <a:spcPts val="0"/>
              </a:spcBef>
              <a:spcAft>
                <a:spcPts val="1000"/>
              </a:spcAft>
              <a:buSzPct val="100000"/>
              <a:buNone/>
            </a:pPr>
            <a:endParaRPr lang="en-US" altLang="zh-CN" sz="19200" dirty="0">
              <a:solidFill>
                <a:schemeClr val="dk1">
                  <a:lumMod val="75000"/>
                  <a:lumOff val="25000"/>
                </a:schemeClr>
              </a:solidFill>
              <a:latin typeface="仿宋" panose="02010609060101010101" charset="-122"/>
            </a:endParaRPr>
          </a:p>
        </p:txBody>
      </p:sp>
      <p:sp>
        <p:nvSpPr>
          <p:cNvPr id="4" name="文本框 3"/>
          <p:cNvSpPr txBox="1"/>
          <p:nvPr>
            <p:custDataLst>
              <p:tags r:id="rId4"/>
            </p:custDataLst>
          </p:nvPr>
        </p:nvSpPr>
        <p:spPr>
          <a:xfrm>
            <a:off x="4783455" y="3094355"/>
            <a:ext cx="7682230" cy="2676525"/>
          </a:xfrm>
          <a:prstGeom prst="rect">
            <a:avLst/>
          </a:prstGeom>
          <a:noFill/>
        </p:spPr>
        <p:txBody>
          <a:bodyPr wrap="square" rtlCol="0">
            <a:spAutoFit/>
          </a:bodyPr>
          <a:lstStyle/>
          <a:p>
            <a:r>
              <a:rPr sz="2800" b="1" dirty="0">
                <a:effectLst/>
                <a:latin typeface="仿宋" panose="02010609060101010101" charset="-122"/>
                <a:ea typeface="仿宋" panose="02010609060101010101" charset="-122"/>
                <a:cs typeface="仿宋" panose="02010609060101010101" charset="-122"/>
              </a:rPr>
              <a:t>1、人的本质是什么</a:t>
            </a:r>
            <a:endParaRPr sz="2800" b="1" dirty="0">
              <a:effectLst/>
              <a:latin typeface="仿宋" panose="02010609060101010101" charset="-122"/>
              <a:ea typeface="仿宋" panose="02010609060101010101" charset="-122"/>
              <a:cs typeface="仿宋" panose="02010609060101010101" charset="-122"/>
            </a:endParaRPr>
          </a:p>
          <a:p>
            <a:endParaRPr sz="2800" b="1" dirty="0">
              <a:effectLst/>
              <a:latin typeface="仿宋" panose="02010609060101010101" charset="-122"/>
              <a:ea typeface="仿宋" panose="02010609060101010101" charset="-122"/>
              <a:cs typeface="仿宋" panose="02010609060101010101" charset="-122"/>
            </a:endParaRPr>
          </a:p>
          <a:p>
            <a:r>
              <a:rPr sz="2800" b="1" dirty="0">
                <a:effectLst/>
                <a:latin typeface="仿宋" panose="02010609060101010101" charset="-122"/>
                <a:ea typeface="仿宋" panose="02010609060101010101" charset="-122"/>
                <a:cs typeface="仿宋" panose="02010609060101010101" charset="-122"/>
              </a:rPr>
              <a:t>2、人的本质在哪里体现</a:t>
            </a:r>
            <a:endParaRPr sz="2800" b="1" dirty="0">
              <a:effectLst/>
              <a:latin typeface="仿宋" panose="02010609060101010101" charset="-122"/>
              <a:ea typeface="仿宋" panose="02010609060101010101" charset="-122"/>
              <a:cs typeface="仿宋" panose="02010609060101010101" charset="-122"/>
            </a:endParaRPr>
          </a:p>
          <a:p>
            <a:endParaRPr sz="2800" b="1" dirty="0">
              <a:effectLst/>
              <a:latin typeface="仿宋" panose="02010609060101010101" charset="-122"/>
              <a:ea typeface="仿宋" panose="02010609060101010101" charset="-122"/>
              <a:cs typeface="仿宋" panose="02010609060101010101" charset="-122"/>
            </a:endParaRPr>
          </a:p>
          <a:p>
            <a:r>
              <a:rPr sz="2800" b="1" dirty="0">
                <a:effectLst/>
                <a:latin typeface="仿宋" panose="02010609060101010101" charset="-122"/>
                <a:ea typeface="仿宋" panose="02010609060101010101" charset="-122"/>
                <a:cs typeface="仿宋" panose="02010609060101010101" charset="-122"/>
              </a:rPr>
              <a:t>3、批判资本：只为其拿走了人的本质</a:t>
            </a:r>
            <a:endParaRPr sz="2800" b="1" dirty="0">
              <a:effectLst/>
              <a:latin typeface="仿宋" panose="02010609060101010101" charset="-122"/>
              <a:ea typeface="仿宋" panose="02010609060101010101" charset="-122"/>
              <a:cs typeface="仿宋" panose="02010609060101010101" charset="-122"/>
            </a:endParaRPr>
          </a:p>
          <a:p>
            <a:endParaRPr sz="2800" b="1" dirty="0">
              <a:effectLst/>
              <a:latin typeface="仿宋" panose="02010609060101010101" charset="-122"/>
              <a:ea typeface="仿宋" panose="02010609060101010101" charset="-122"/>
              <a:cs typeface="仿宋" panose="02010609060101010101" charset="-122"/>
            </a:endParaRPr>
          </a:p>
        </p:txBody>
      </p:sp>
    </p:spTree>
    <p:custDataLst>
      <p:tags r:id="rId5"/>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AEEF4"/>
        </a:solidFill>
        <a:effectLst/>
      </p:bgPr>
    </p:bg>
    <p:spTree>
      <p:nvGrpSpPr>
        <p:cNvPr id="1" name=""/>
        <p:cNvGrpSpPr/>
        <p:nvPr/>
      </p:nvGrpSpPr>
      <p:grpSpPr>
        <a:xfrm>
          <a:off x="0" y="0"/>
          <a:ext cx="0" cy="0"/>
          <a:chOff x="0" y="0"/>
          <a:chExt cx="0" cy="0"/>
        </a:xfrm>
      </p:grpSpPr>
      <p:sp>
        <p:nvSpPr>
          <p:cNvPr id="4" name="文本框 3"/>
          <p:cNvSpPr txBox="1"/>
          <p:nvPr/>
        </p:nvSpPr>
        <p:spPr>
          <a:xfrm>
            <a:off x="1504950" y="2967990"/>
            <a:ext cx="9182100" cy="922020"/>
          </a:xfrm>
          <a:prstGeom prst="rect">
            <a:avLst/>
          </a:prstGeom>
          <a:noFill/>
        </p:spPr>
        <p:txBody>
          <a:bodyPr wrap="square" rtlCol="0" anchor="t">
            <a:spAutoFit/>
          </a:bodyPr>
          <a:lstStyle/>
          <a:p>
            <a:pPr algn="ctr"/>
            <a:r>
              <a:rPr lang="zh-CN" altLang="en-US" sz="5400" b="1">
                <a:solidFill>
                  <a:schemeClr val="accent1"/>
                </a:solidFill>
                <a:effectLst/>
                <a:latin typeface="仿宋" panose="02010609060101010101" charset="-122"/>
                <a:ea typeface="仿宋" panose="02010609060101010101" charset="-122"/>
                <a:cs typeface="仿宋" panose="02010609060101010101" charset="-122"/>
                <a:sym typeface="+mn-ea"/>
              </a:rPr>
              <a:t>1、人的本质是什么</a:t>
            </a:r>
            <a:endParaRPr lang="zh-CN" altLang="en-US" sz="5400" b="1">
              <a:solidFill>
                <a:schemeClr val="accent1"/>
              </a:solidFill>
              <a:effectLst/>
              <a:latin typeface="仿宋" panose="02010609060101010101" charset="-122"/>
              <a:ea typeface="仿宋" panose="02010609060101010101" charset="-122"/>
              <a:cs typeface="仿宋" panose="02010609060101010101" charset="-122"/>
              <a:sym typeface="+mn-ea"/>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AEEF4"/>
        </a:solidFill>
        <a:effectLst/>
      </p:bgPr>
    </p:bg>
    <p:spTree>
      <p:nvGrpSpPr>
        <p:cNvPr id="1" name=""/>
        <p:cNvGrpSpPr/>
        <p:nvPr/>
      </p:nvGrpSpPr>
      <p:grpSpPr>
        <a:xfrm>
          <a:off x="0" y="0"/>
          <a:ext cx="0" cy="0"/>
          <a:chOff x="0" y="0"/>
          <a:chExt cx="0" cy="0"/>
        </a:xfrm>
      </p:grpSpPr>
      <p:sp>
        <p:nvSpPr>
          <p:cNvPr id="6" name="同侧圆角矩形 5"/>
          <p:cNvSpPr/>
          <p:nvPr>
            <p:custDataLst>
              <p:tags r:id="rId1"/>
            </p:custDataLst>
          </p:nvPr>
        </p:nvSpPr>
        <p:spPr>
          <a:xfrm>
            <a:off x="4191000" y="133350"/>
            <a:ext cx="3803650" cy="789305"/>
          </a:xfrm>
          <a:prstGeom prst="round2SameRect">
            <a:avLst/>
          </a:prstGeom>
          <a:solidFill>
            <a:schemeClr val="bg1">
              <a:lumMod val="85000"/>
            </a:schemeClr>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solidFill>
                  <a:schemeClr val="bg1">
                    <a:lumMod val="50000"/>
                  </a:schemeClr>
                </a:solidFill>
                <a:effectLst/>
                <a:latin typeface="+mj-ea"/>
                <a:ea typeface="+mj-ea"/>
                <a:cs typeface="+mj-ea"/>
                <a:sym typeface="+mn-ea"/>
              </a:rPr>
              <a:t>2、人的本质在哪里体现</a:t>
            </a:r>
            <a:endParaRPr lang="zh-CN" altLang="en-US" sz="2400" b="1">
              <a:solidFill>
                <a:schemeClr val="bg1">
                  <a:lumMod val="50000"/>
                </a:schemeClr>
              </a:solidFill>
              <a:effectLst/>
              <a:latin typeface="+mj-ea"/>
              <a:ea typeface="+mj-ea"/>
              <a:cs typeface="+mj-ea"/>
              <a:sym typeface="+mn-ea"/>
            </a:endParaRPr>
          </a:p>
        </p:txBody>
      </p:sp>
      <p:sp>
        <p:nvSpPr>
          <p:cNvPr id="7" name="同侧圆角矩形 6"/>
          <p:cNvSpPr/>
          <p:nvPr>
            <p:custDataLst>
              <p:tags r:id="rId2"/>
            </p:custDataLst>
          </p:nvPr>
        </p:nvSpPr>
        <p:spPr>
          <a:xfrm>
            <a:off x="8147685" y="133350"/>
            <a:ext cx="3803650" cy="789305"/>
          </a:xfrm>
          <a:prstGeom prst="round2SameRect">
            <a:avLst/>
          </a:prstGeom>
          <a:solidFill>
            <a:schemeClr val="bg1">
              <a:lumMod val="85000"/>
            </a:schemeClr>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solidFill>
                  <a:schemeClr val="bg1">
                    <a:lumMod val="50000"/>
                  </a:schemeClr>
                </a:solidFill>
                <a:effectLst/>
                <a:latin typeface="+mj-ea"/>
                <a:ea typeface="+mj-ea"/>
                <a:cs typeface="+mj-ea"/>
                <a:sym typeface="+mn-ea"/>
              </a:rPr>
              <a:t>3、批判资本：只为其拿走了人的本质</a:t>
            </a:r>
            <a:endParaRPr lang="zh-CN" altLang="en-US" sz="2400" b="1">
              <a:solidFill>
                <a:schemeClr val="bg1">
                  <a:lumMod val="50000"/>
                </a:schemeClr>
              </a:solidFill>
              <a:effectLst/>
              <a:latin typeface="+mj-ea"/>
              <a:ea typeface="+mj-ea"/>
              <a:cs typeface="+mj-ea"/>
              <a:sym typeface="+mn-ea"/>
            </a:endParaRPr>
          </a:p>
        </p:txBody>
      </p:sp>
      <p:sp>
        <p:nvSpPr>
          <p:cNvPr id="2" name="同侧圆角矩形 1"/>
          <p:cNvSpPr/>
          <p:nvPr>
            <p:custDataLst>
              <p:tags r:id="rId3"/>
            </p:custDataLst>
          </p:nvPr>
        </p:nvSpPr>
        <p:spPr>
          <a:xfrm>
            <a:off x="233045" y="133350"/>
            <a:ext cx="3803650" cy="789305"/>
          </a:xfrm>
          <a:prstGeom prst="round2SameRect">
            <a:avLst/>
          </a:prstGeom>
          <a:solidFill>
            <a:srgbClr val="4B82F8"/>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sz="2400" b="1">
                <a:solidFill>
                  <a:schemeClr val="bg1"/>
                </a:solidFill>
                <a:effectLst/>
                <a:latin typeface="+mj-ea"/>
                <a:ea typeface="+mj-ea"/>
                <a:cs typeface="+mj-ea"/>
                <a:sym typeface="+mn-ea"/>
              </a:rPr>
              <a:t>1、人的本质是什么</a:t>
            </a:r>
            <a:endParaRPr sz="2400" b="1">
              <a:solidFill>
                <a:schemeClr val="bg1"/>
              </a:solidFill>
              <a:effectLst/>
              <a:latin typeface="+mj-ea"/>
              <a:ea typeface="+mj-ea"/>
              <a:cs typeface="+mj-ea"/>
              <a:sym typeface="+mn-ea"/>
            </a:endParaRPr>
          </a:p>
        </p:txBody>
      </p:sp>
      <p:sp>
        <p:nvSpPr>
          <p:cNvPr id="12" name="矩形 11"/>
          <p:cNvSpPr/>
          <p:nvPr/>
        </p:nvSpPr>
        <p:spPr>
          <a:xfrm>
            <a:off x="0" y="922655"/>
            <a:ext cx="12192000" cy="76200"/>
          </a:xfrm>
          <a:prstGeom prst="rect">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314" name="标题 1"/>
          <p:cNvSpPr>
            <a:spLocks noGrp="1"/>
          </p:cNvSpPr>
          <p:nvPr>
            <p:custDataLst>
              <p:tags r:id="rId4"/>
            </p:custDataLst>
          </p:nvPr>
        </p:nvSpPr>
        <p:spPr>
          <a:xfrm>
            <a:off x="324485" y="1203325"/>
            <a:ext cx="11125200" cy="12674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zh-CN" altLang="en-US" sz="5400" kern="1200" dirty="0">
                <a:solidFill>
                  <a:schemeClr val="bg1"/>
                </a:solidFill>
                <a:latin typeface="黑体" panose="02010609060101010101" charset="-122"/>
                <a:ea typeface="黑体" panose="02010609060101010101" charset="-122"/>
                <a:cs typeface="+mj-cs"/>
              </a:defRPr>
            </a:lvl1pPr>
          </a:lstStyle>
          <a:p>
            <a:pPr algn="l" eaLnBrk="1" hangingPunct="1">
              <a:buClrTx/>
              <a:buSzTx/>
              <a:buFontTx/>
            </a:pPr>
            <a:r>
              <a:rPr sz="3200" b="1">
                <a:solidFill>
                  <a:schemeClr val="accent1"/>
                </a:solidFill>
                <a:effectLst/>
                <a:latin typeface="+mj-ea"/>
                <a:ea typeface="+mj-ea"/>
                <a:cs typeface="+mj-ea"/>
                <a:sym typeface="+mn-ea"/>
              </a:rPr>
              <a:t>马克思对于人的本质定义：关系（而非某种他物） </a:t>
            </a:r>
            <a:endParaRPr sz="3200" b="1">
              <a:solidFill>
                <a:schemeClr val="accent1"/>
              </a:solidFill>
              <a:effectLst/>
              <a:latin typeface="+mj-ea"/>
              <a:ea typeface="+mj-ea"/>
              <a:cs typeface="+mj-ea"/>
              <a:sym typeface="+mn-ea"/>
            </a:endParaRPr>
          </a:p>
        </p:txBody>
      </p:sp>
      <p:sp>
        <p:nvSpPr>
          <p:cNvPr id="8" name="文本框 7"/>
          <p:cNvSpPr txBox="1"/>
          <p:nvPr>
            <p:custDataLst>
              <p:tags r:id="rId5"/>
            </p:custDataLst>
          </p:nvPr>
        </p:nvSpPr>
        <p:spPr>
          <a:xfrm>
            <a:off x="324485" y="2850515"/>
            <a:ext cx="7085330" cy="2799715"/>
          </a:xfrm>
          <a:prstGeom prst="rect">
            <a:avLst/>
          </a:prstGeom>
          <a:noFill/>
        </p:spPr>
        <p:txBody>
          <a:bodyPr wrap="square" rtlCol="0">
            <a:spAutoFit/>
          </a:bodyPr>
          <a:lstStyle/>
          <a:p>
            <a:r>
              <a:rPr lang="en-US" altLang="zh-CN" sz="2800" b="1" dirty="0" err="1">
                <a:latin typeface="+mj-ea"/>
                <a:ea typeface="+mj-ea"/>
                <a:cs typeface="+mj-ea"/>
                <a:sym typeface="+mn-ea"/>
              </a:rPr>
              <a:t>   人的本质不是单个人所固有的抽象物，在其现实性上，</a:t>
            </a:r>
            <a:r>
              <a:rPr lang="en-US" altLang="zh-CN" sz="2800" b="1" dirty="0" err="1">
                <a:solidFill>
                  <a:srgbClr val="FF0000"/>
                </a:solidFill>
                <a:latin typeface="+mj-ea"/>
                <a:ea typeface="+mj-ea"/>
                <a:cs typeface="+mj-ea"/>
                <a:sym typeface="+mn-ea"/>
              </a:rPr>
              <a:t>它是一切社会关系的总和</a:t>
            </a:r>
            <a:r>
              <a:rPr lang="zh-CN" sz="2800" b="1" dirty="0">
                <a:solidFill>
                  <a:srgbClr val="FF0000"/>
                </a:solidFill>
                <a:latin typeface="+mj-ea"/>
                <a:ea typeface="+mj-ea"/>
                <a:cs typeface="+mj-ea"/>
                <a:sym typeface="+mn-ea"/>
              </a:rPr>
              <a:t>。</a:t>
            </a:r>
            <a:endParaRPr lang="zh-CN" sz="2800" b="1" dirty="0">
              <a:solidFill>
                <a:srgbClr val="FF0000"/>
              </a:solidFill>
              <a:latin typeface="+mj-ea"/>
              <a:ea typeface="+mj-ea"/>
              <a:cs typeface="+mj-ea"/>
              <a:sym typeface="+mn-ea"/>
            </a:endParaRPr>
          </a:p>
          <a:p>
            <a:endParaRPr lang="zh-CN" sz="4000" b="1" dirty="0">
              <a:latin typeface="+mj-ea"/>
              <a:ea typeface="+mj-ea"/>
              <a:cs typeface="+mj-ea"/>
              <a:sym typeface="+mn-ea"/>
            </a:endParaRPr>
          </a:p>
          <a:p>
            <a:r>
              <a:rPr lang="en-US" altLang="zh-CN" sz="4000" b="1" dirty="0">
                <a:latin typeface="+mj-ea"/>
                <a:ea typeface="+mj-ea"/>
                <a:cs typeface="+mj-ea"/>
              </a:rPr>
              <a:t>      </a:t>
            </a:r>
            <a:r>
              <a:rPr lang="en-US" altLang="zh-CN" sz="2400" b="1" dirty="0">
                <a:latin typeface="+mj-ea"/>
                <a:ea typeface="+mj-ea"/>
                <a:cs typeface="+mj-ea"/>
              </a:rPr>
              <a:t>——</a:t>
            </a:r>
            <a:r>
              <a:rPr lang="zh-CN" altLang="en-US" sz="2400" b="1" dirty="0">
                <a:latin typeface="+mj-ea"/>
                <a:ea typeface="+mj-ea"/>
                <a:cs typeface="+mj-ea"/>
              </a:rPr>
              <a:t>马克思：</a:t>
            </a:r>
            <a:r>
              <a:rPr lang="zh-CN" altLang="en-US" sz="2400" b="1" dirty="0">
                <a:latin typeface="+mj-ea"/>
                <a:ea typeface="+mj-ea"/>
                <a:cs typeface="+mj-ea"/>
                <a:sym typeface="+mn-ea"/>
              </a:rPr>
              <a:t>《关于费尔巴哈的提纲》</a:t>
            </a:r>
            <a:endParaRPr lang="zh-CN" altLang="en-US" sz="4000" b="1" dirty="0">
              <a:solidFill>
                <a:schemeClr val="dk1"/>
              </a:solidFill>
              <a:latin typeface="+mj-ea"/>
              <a:ea typeface="+mj-ea"/>
              <a:cs typeface="+mj-ea"/>
              <a:sym typeface="+mn-ea"/>
            </a:endParaRPr>
          </a:p>
          <a:p>
            <a:endParaRPr lang="zh-CN" altLang="en-US" sz="4000" b="1" dirty="0">
              <a:latin typeface="+mj-ea"/>
              <a:ea typeface="+mj-ea"/>
              <a:cs typeface="+mj-ea"/>
            </a:endParaRPr>
          </a:p>
        </p:txBody>
      </p:sp>
      <p:pic>
        <p:nvPicPr>
          <p:cNvPr id="101" name="图片 100"/>
          <p:cNvPicPr/>
          <p:nvPr>
            <p:custDataLst>
              <p:tags r:id="rId6"/>
            </p:custDataLst>
          </p:nvPr>
        </p:nvPicPr>
        <p:blipFill>
          <a:blip r:embed="rId7"/>
          <a:stretch>
            <a:fillRect/>
          </a:stretch>
        </p:blipFill>
        <p:spPr>
          <a:xfrm>
            <a:off x="7516163" y="2565400"/>
            <a:ext cx="4089400" cy="3369945"/>
          </a:xfrm>
          <a:prstGeom prst="rect">
            <a:avLst/>
          </a:prstGeom>
          <a:noFill/>
          <a:ln w="9525">
            <a:noFill/>
          </a:ln>
        </p:spPr>
      </p:pic>
      <p:pic>
        <p:nvPicPr>
          <p:cNvPr id="100" name="图片 99"/>
          <p:cNvPicPr/>
          <p:nvPr/>
        </p:nvPicPr>
        <p:blipFill>
          <a:blip r:embed="rId8"/>
          <a:stretch>
            <a:fillRect/>
          </a:stretch>
        </p:blipFill>
        <p:spPr>
          <a:xfrm>
            <a:off x="7515225" y="2565400"/>
            <a:ext cx="4090035" cy="3369945"/>
          </a:xfrm>
          <a:prstGeom prst="rect">
            <a:avLst/>
          </a:prstGeom>
          <a:noFill/>
          <a:ln w="9525">
            <a:noFill/>
          </a:ln>
        </p:spPr>
      </p:pic>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2"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blinds(horizontal)">
                                      <p:cBhvr>
                                        <p:cTn id="7" dur="5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barn(inVertical)">
                                      <p:cBhvr>
                                        <p:cTn id="12"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2"/>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AEEF4"/>
        </a:solidFill>
        <a:effectLst/>
      </p:bgPr>
    </p:bg>
    <p:spTree>
      <p:nvGrpSpPr>
        <p:cNvPr id="1" name=""/>
        <p:cNvGrpSpPr/>
        <p:nvPr/>
      </p:nvGrpSpPr>
      <p:grpSpPr>
        <a:xfrm>
          <a:off x="0" y="0"/>
          <a:ext cx="0" cy="0"/>
          <a:chOff x="0" y="0"/>
          <a:chExt cx="0" cy="0"/>
        </a:xfrm>
      </p:grpSpPr>
      <p:sp>
        <p:nvSpPr>
          <p:cNvPr id="6" name="同侧圆角矩形 5"/>
          <p:cNvSpPr/>
          <p:nvPr>
            <p:custDataLst>
              <p:tags r:id="rId1"/>
            </p:custDataLst>
          </p:nvPr>
        </p:nvSpPr>
        <p:spPr>
          <a:xfrm>
            <a:off x="4191000" y="133350"/>
            <a:ext cx="3803650" cy="789305"/>
          </a:xfrm>
          <a:prstGeom prst="round2SameRect">
            <a:avLst/>
          </a:prstGeom>
          <a:solidFill>
            <a:schemeClr val="bg1">
              <a:lumMod val="85000"/>
            </a:schemeClr>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solidFill>
                  <a:schemeClr val="bg1">
                    <a:lumMod val="50000"/>
                  </a:schemeClr>
                </a:solidFill>
                <a:effectLst/>
                <a:latin typeface="+mj-ea"/>
                <a:ea typeface="+mj-ea"/>
                <a:cs typeface="+mj-ea"/>
                <a:sym typeface="+mn-ea"/>
              </a:rPr>
              <a:t>2、人的本质在哪里体现</a:t>
            </a:r>
            <a:endParaRPr lang="zh-CN" altLang="en-US" sz="2400" b="1">
              <a:solidFill>
                <a:schemeClr val="bg1">
                  <a:lumMod val="50000"/>
                </a:schemeClr>
              </a:solidFill>
              <a:effectLst/>
              <a:latin typeface="+mj-ea"/>
              <a:ea typeface="+mj-ea"/>
              <a:cs typeface="+mj-ea"/>
              <a:sym typeface="+mn-ea"/>
            </a:endParaRPr>
          </a:p>
        </p:txBody>
      </p:sp>
      <p:sp>
        <p:nvSpPr>
          <p:cNvPr id="7" name="同侧圆角矩形 6"/>
          <p:cNvSpPr/>
          <p:nvPr>
            <p:custDataLst>
              <p:tags r:id="rId2"/>
            </p:custDataLst>
          </p:nvPr>
        </p:nvSpPr>
        <p:spPr>
          <a:xfrm>
            <a:off x="8147685" y="133350"/>
            <a:ext cx="3803650" cy="789305"/>
          </a:xfrm>
          <a:prstGeom prst="round2SameRect">
            <a:avLst/>
          </a:prstGeom>
          <a:solidFill>
            <a:schemeClr val="bg1">
              <a:lumMod val="85000"/>
            </a:schemeClr>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solidFill>
                  <a:schemeClr val="bg1">
                    <a:lumMod val="50000"/>
                  </a:schemeClr>
                </a:solidFill>
                <a:effectLst/>
                <a:latin typeface="+mj-ea"/>
                <a:ea typeface="+mj-ea"/>
                <a:cs typeface="+mj-ea"/>
                <a:sym typeface="+mn-ea"/>
              </a:rPr>
              <a:t>3、批判资本：只为其拿走了人的本质</a:t>
            </a:r>
            <a:endParaRPr lang="zh-CN" altLang="en-US" sz="2400" b="1">
              <a:solidFill>
                <a:schemeClr val="bg1">
                  <a:lumMod val="50000"/>
                </a:schemeClr>
              </a:solidFill>
              <a:effectLst/>
              <a:latin typeface="+mj-ea"/>
              <a:ea typeface="+mj-ea"/>
              <a:cs typeface="+mj-ea"/>
              <a:sym typeface="+mn-ea"/>
            </a:endParaRPr>
          </a:p>
        </p:txBody>
      </p:sp>
      <p:sp>
        <p:nvSpPr>
          <p:cNvPr id="2" name="同侧圆角矩形 1"/>
          <p:cNvSpPr/>
          <p:nvPr>
            <p:custDataLst>
              <p:tags r:id="rId3"/>
            </p:custDataLst>
          </p:nvPr>
        </p:nvSpPr>
        <p:spPr>
          <a:xfrm>
            <a:off x="233045" y="133350"/>
            <a:ext cx="3803650" cy="789305"/>
          </a:xfrm>
          <a:prstGeom prst="round2SameRect">
            <a:avLst/>
          </a:prstGeom>
          <a:solidFill>
            <a:srgbClr val="4B82F8"/>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sz="2400" b="1">
                <a:solidFill>
                  <a:schemeClr val="bg1"/>
                </a:solidFill>
                <a:effectLst/>
                <a:latin typeface="+mj-ea"/>
                <a:ea typeface="+mj-ea"/>
                <a:cs typeface="+mj-ea"/>
                <a:sym typeface="+mn-ea"/>
              </a:rPr>
              <a:t>1、人的本质是什么</a:t>
            </a:r>
            <a:endParaRPr sz="2400" b="1">
              <a:solidFill>
                <a:schemeClr val="bg1"/>
              </a:solidFill>
              <a:effectLst/>
              <a:latin typeface="+mj-ea"/>
              <a:ea typeface="+mj-ea"/>
              <a:cs typeface="+mj-ea"/>
              <a:sym typeface="+mn-ea"/>
            </a:endParaRPr>
          </a:p>
        </p:txBody>
      </p:sp>
      <p:sp>
        <p:nvSpPr>
          <p:cNvPr id="12" name="矩形 11"/>
          <p:cNvSpPr/>
          <p:nvPr/>
        </p:nvSpPr>
        <p:spPr>
          <a:xfrm>
            <a:off x="0" y="922655"/>
            <a:ext cx="12192000" cy="76200"/>
          </a:xfrm>
          <a:prstGeom prst="rect">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314" name="标题 1"/>
          <p:cNvSpPr>
            <a:spLocks noGrp="1"/>
          </p:cNvSpPr>
          <p:nvPr>
            <p:custDataLst>
              <p:tags r:id="rId4"/>
            </p:custDataLst>
          </p:nvPr>
        </p:nvSpPr>
        <p:spPr>
          <a:xfrm>
            <a:off x="604520" y="1203325"/>
            <a:ext cx="11125200" cy="12674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zh-CN" altLang="en-US" sz="5400" kern="1200" dirty="0">
                <a:solidFill>
                  <a:schemeClr val="bg1"/>
                </a:solidFill>
                <a:latin typeface="黑体" panose="02010609060101010101" charset="-122"/>
                <a:ea typeface="黑体" panose="02010609060101010101" charset="-122"/>
                <a:cs typeface="+mj-cs"/>
              </a:defRPr>
            </a:lvl1pPr>
          </a:lstStyle>
          <a:p>
            <a:pPr algn="l" eaLnBrk="1" hangingPunct="1">
              <a:buClrTx/>
              <a:buSzTx/>
              <a:buFontTx/>
            </a:pPr>
            <a:r>
              <a:rPr sz="3200" b="1">
                <a:solidFill>
                  <a:schemeClr val="accent1"/>
                </a:solidFill>
                <a:effectLst/>
                <a:latin typeface="+mj-ea"/>
                <a:ea typeface="+mj-ea"/>
                <a:cs typeface="+mj-ea"/>
                <a:sym typeface="+mn-ea"/>
              </a:rPr>
              <a:t>人与人、人与自然最直接现实的关系是什么？</a:t>
            </a:r>
            <a:endParaRPr sz="3200" b="1">
              <a:solidFill>
                <a:schemeClr val="accent1"/>
              </a:solidFill>
              <a:effectLst/>
              <a:latin typeface="+mj-ea"/>
              <a:ea typeface="+mj-ea"/>
              <a:cs typeface="+mj-ea"/>
              <a:sym typeface="+mn-ea"/>
            </a:endParaRPr>
          </a:p>
        </p:txBody>
      </p:sp>
      <p:sp>
        <p:nvSpPr>
          <p:cNvPr id="8" name="文本框 7"/>
          <p:cNvSpPr txBox="1"/>
          <p:nvPr>
            <p:custDataLst>
              <p:tags r:id="rId5"/>
            </p:custDataLst>
          </p:nvPr>
        </p:nvSpPr>
        <p:spPr>
          <a:xfrm>
            <a:off x="604520" y="2546350"/>
            <a:ext cx="5292090" cy="3107690"/>
          </a:xfrm>
          <a:prstGeom prst="rect">
            <a:avLst/>
          </a:prstGeom>
          <a:noFill/>
        </p:spPr>
        <p:txBody>
          <a:bodyPr wrap="square" rtlCol="0">
            <a:spAutoFit/>
          </a:bodyPr>
          <a:lstStyle/>
          <a:p>
            <a:r>
              <a:rPr lang="en-US" sz="2800" b="1" dirty="0">
                <a:effectLst/>
                <a:latin typeface="+mj-ea"/>
                <a:ea typeface="+mj-ea"/>
                <a:cs typeface="+mj-ea"/>
                <a:sym typeface="+mn-ea"/>
              </a:rPr>
              <a:t>   </a:t>
            </a:r>
            <a:r>
              <a:rPr sz="2800" b="1" dirty="0">
                <a:effectLst/>
                <a:latin typeface="+mj-ea"/>
                <a:ea typeface="+mj-ea"/>
                <a:cs typeface="+mj-ea"/>
                <a:sym typeface="+mn-ea"/>
              </a:rPr>
              <a:t>衣食住行</a:t>
            </a:r>
            <a:endParaRPr sz="2800" b="1" dirty="0">
              <a:effectLst/>
              <a:latin typeface="+mj-ea"/>
              <a:ea typeface="+mj-ea"/>
              <a:cs typeface="+mj-ea"/>
              <a:sym typeface="+mn-ea"/>
            </a:endParaRPr>
          </a:p>
          <a:p>
            <a:endParaRPr sz="2800" b="1" dirty="0">
              <a:effectLst/>
              <a:latin typeface="+mj-ea"/>
              <a:ea typeface="+mj-ea"/>
              <a:cs typeface="+mj-ea"/>
              <a:sym typeface="+mn-ea"/>
            </a:endParaRPr>
          </a:p>
          <a:p>
            <a:r>
              <a:rPr lang="en-US" sz="2800" b="1" dirty="0">
                <a:effectLst/>
                <a:latin typeface="+mj-ea"/>
                <a:ea typeface="+mj-ea"/>
                <a:cs typeface="+mj-ea"/>
                <a:sym typeface="+mn-ea"/>
              </a:rPr>
              <a:t>   </a:t>
            </a:r>
            <a:r>
              <a:rPr sz="2800" b="1" dirty="0">
                <a:effectLst/>
                <a:latin typeface="+mj-ea"/>
                <a:ea typeface="+mj-ea"/>
                <a:cs typeface="+mj-ea"/>
                <a:sym typeface="+mn-ea"/>
              </a:rPr>
              <a:t>劳动生产</a:t>
            </a:r>
            <a:endParaRPr sz="2800" b="1" dirty="0">
              <a:effectLst/>
              <a:latin typeface="+mj-ea"/>
              <a:ea typeface="+mj-ea"/>
              <a:cs typeface="+mj-ea"/>
              <a:sym typeface="+mn-ea"/>
            </a:endParaRPr>
          </a:p>
          <a:p>
            <a:endParaRPr sz="2800" b="1" dirty="0">
              <a:effectLst/>
              <a:latin typeface="+mj-ea"/>
              <a:ea typeface="+mj-ea"/>
              <a:cs typeface="+mj-ea"/>
              <a:sym typeface="+mn-ea"/>
            </a:endParaRPr>
          </a:p>
          <a:p>
            <a:r>
              <a:rPr lang="en-US" sz="2800" b="1" dirty="0">
                <a:solidFill>
                  <a:schemeClr val="tx1"/>
                </a:solidFill>
                <a:effectLst/>
                <a:latin typeface="+mj-ea"/>
                <a:ea typeface="+mj-ea"/>
                <a:cs typeface="+mj-ea"/>
                <a:sym typeface="+mn-ea"/>
              </a:rPr>
              <a:t>   </a:t>
            </a:r>
            <a:r>
              <a:rPr sz="2800" b="1" dirty="0">
                <a:solidFill>
                  <a:schemeClr val="tx1"/>
                </a:solidFill>
                <a:effectLst/>
                <a:latin typeface="+mj-ea"/>
                <a:ea typeface="+mj-ea"/>
                <a:cs typeface="+mj-ea"/>
                <a:sym typeface="+mn-ea"/>
              </a:rPr>
              <a:t>并且只能基于你所处的具体时空情境，因地制宜的衣食住行、劳动生产。</a:t>
            </a:r>
            <a:endParaRPr sz="2800" b="1" dirty="0">
              <a:solidFill>
                <a:schemeClr val="tx1"/>
              </a:solidFill>
              <a:effectLst/>
              <a:latin typeface="+mj-ea"/>
              <a:ea typeface="+mj-ea"/>
              <a:cs typeface="+mj-ea"/>
              <a:sym typeface="+mn-ea"/>
            </a:endParaRPr>
          </a:p>
        </p:txBody>
      </p:sp>
      <p:pic>
        <p:nvPicPr>
          <p:cNvPr id="102" name="图片 101"/>
          <p:cNvPicPr/>
          <p:nvPr>
            <p:custDataLst>
              <p:tags r:id="rId6"/>
            </p:custDataLst>
          </p:nvPr>
        </p:nvPicPr>
        <p:blipFill>
          <a:blip r:embed="rId7"/>
          <a:stretch>
            <a:fillRect/>
          </a:stretch>
        </p:blipFill>
        <p:spPr>
          <a:xfrm>
            <a:off x="6630035" y="2470785"/>
            <a:ext cx="4819650" cy="3947160"/>
          </a:xfrm>
          <a:prstGeom prst="rect">
            <a:avLst/>
          </a:prstGeom>
          <a:noFill/>
          <a:ln w="9525">
            <a:noFill/>
          </a:ln>
        </p:spPr>
      </p:pic>
    </p:spTree>
    <p:custDataLst>
      <p:tags r:id="rId8"/>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AEEF4"/>
        </a:solidFill>
        <a:effectLst/>
      </p:bgPr>
    </p:bg>
    <p:spTree>
      <p:nvGrpSpPr>
        <p:cNvPr id="1" name=""/>
        <p:cNvGrpSpPr/>
        <p:nvPr/>
      </p:nvGrpSpPr>
      <p:grpSpPr>
        <a:xfrm>
          <a:off x="0" y="0"/>
          <a:ext cx="0" cy="0"/>
          <a:chOff x="0" y="0"/>
          <a:chExt cx="0" cy="0"/>
        </a:xfrm>
      </p:grpSpPr>
      <p:sp>
        <p:nvSpPr>
          <p:cNvPr id="6" name="同侧圆角矩形 5"/>
          <p:cNvSpPr/>
          <p:nvPr>
            <p:custDataLst>
              <p:tags r:id="rId1"/>
            </p:custDataLst>
          </p:nvPr>
        </p:nvSpPr>
        <p:spPr>
          <a:xfrm>
            <a:off x="4191000" y="133350"/>
            <a:ext cx="3803650" cy="789305"/>
          </a:xfrm>
          <a:prstGeom prst="round2SameRect">
            <a:avLst/>
          </a:prstGeom>
          <a:solidFill>
            <a:schemeClr val="bg1">
              <a:lumMod val="85000"/>
            </a:schemeClr>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solidFill>
                  <a:schemeClr val="bg1">
                    <a:lumMod val="50000"/>
                  </a:schemeClr>
                </a:solidFill>
                <a:effectLst/>
                <a:latin typeface="+mj-ea"/>
                <a:ea typeface="+mj-ea"/>
                <a:cs typeface="+mj-ea"/>
                <a:sym typeface="+mn-ea"/>
              </a:rPr>
              <a:t>2、人的本质在哪里体现</a:t>
            </a:r>
            <a:endParaRPr lang="zh-CN" altLang="en-US" sz="2400" b="1">
              <a:solidFill>
                <a:schemeClr val="bg1">
                  <a:lumMod val="50000"/>
                </a:schemeClr>
              </a:solidFill>
              <a:effectLst/>
              <a:latin typeface="+mj-ea"/>
              <a:ea typeface="+mj-ea"/>
              <a:cs typeface="+mj-ea"/>
              <a:sym typeface="+mn-ea"/>
            </a:endParaRPr>
          </a:p>
        </p:txBody>
      </p:sp>
      <p:sp>
        <p:nvSpPr>
          <p:cNvPr id="7" name="同侧圆角矩形 6"/>
          <p:cNvSpPr/>
          <p:nvPr>
            <p:custDataLst>
              <p:tags r:id="rId2"/>
            </p:custDataLst>
          </p:nvPr>
        </p:nvSpPr>
        <p:spPr>
          <a:xfrm>
            <a:off x="8147685" y="133350"/>
            <a:ext cx="3803650" cy="789305"/>
          </a:xfrm>
          <a:prstGeom prst="round2SameRect">
            <a:avLst/>
          </a:prstGeom>
          <a:solidFill>
            <a:schemeClr val="bg1">
              <a:lumMod val="85000"/>
            </a:schemeClr>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solidFill>
                  <a:schemeClr val="bg1">
                    <a:lumMod val="50000"/>
                  </a:schemeClr>
                </a:solidFill>
                <a:effectLst/>
                <a:latin typeface="+mj-ea"/>
                <a:ea typeface="+mj-ea"/>
                <a:cs typeface="+mj-ea"/>
                <a:sym typeface="+mn-ea"/>
              </a:rPr>
              <a:t>3、批判资本：只为其拿走了人的本质</a:t>
            </a:r>
            <a:endParaRPr lang="zh-CN" altLang="en-US" sz="2400" b="1">
              <a:solidFill>
                <a:schemeClr val="bg1">
                  <a:lumMod val="50000"/>
                </a:schemeClr>
              </a:solidFill>
              <a:effectLst/>
              <a:latin typeface="+mj-ea"/>
              <a:ea typeface="+mj-ea"/>
              <a:cs typeface="+mj-ea"/>
              <a:sym typeface="+mn-ea"/>
            </a:endParaRPr>
          </a:p>
        </p:txBody>
      </p:sp>
      <p:sp>
        <p:nvSpPr>
          <p:cNvPr id="2" name="同侧圆角矩形 1"/>
          <p:cNvSpPr/>
          <p:nvPr>
            <p:custDataLst>
              <p:tags r:id="rId3"/>
            </p:custDataLst>
          </p:nvPr>
        </p:nvSpPr>
        <p:spPr>
          <a:xfrm>
            <a:off x="233045" y="133350"/>
            <a:ext cx="3803650" cy="789305"/>
          </a:xfrm>
          <a:prstGeom prst="round2SameRect">
            <a:avLst/>
          </a:prstGeom>
          <a:solidFill>
            <a:srgbClr val="4B82F8"/>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sz="2400" b="1">
                <a:solidFill>
                  <a:schemeClr val="bg1"/>
                </a:solidFill>
                <a:effectLst/>
                <a:latin typeface="+mj-ea"/>
                <a:ea typeface="+mj-ea"/>
                <a:cs typeface="+mj-ea"/>
                <a:sym typeface="+mn-ea"/>
              </a:rPr>
              <a:t>1、人的本质是什么</a:t>
            </a:r>
            <a:endParaRPr sz="2400" b="1">
              <a:solidFill>
                <a:schemeClr val="bg1"/>
              </a:solidFill>
              <a:effectLst/>
              <a:latin typeface="+mj-ea"/>
              <a:ea typeface="+mj-ea"/>
              <a:cs typeface="+mj-ea"/>
              <a:sym typeface="+mn-ea"/>
            </a:endParaRPr>
          </a:p>
        </p:txBody>
      </p:sp>
      <p:sp>
        <p:nvSpPr>
          <p:cNvPr id="12" name="矩形 11"/>
          <p:cNvSpPr/>
          <p:nvPr/>
        </p:nvSpPr>
        <p:spPr>
          <a:xfrm>
            <a:off x="0" y="922655"/>
            <a:ext cx="12192000" cy="76200"/>
          </a:xfrm>
          <a:prstGeom prst="rect">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314" name="标题 1"/>
          <p:cNvSpPr>
            <a:spLocks noGrp="1"/>
          </p:cNvSpPr>
          <p:nvPr>
            <p:custDataLst>
              <p:tags r:id="rId4"/>
            </p:custDataLst>
          </p:nvPr>
        </p:nvSpPr>
        <p:spPr>
          <a:xfrm>
            <a:off x="604520" y="1203325"/>
            <a:ext cx="11125200" cy="12674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zh-CN" altLang="en-US" sz="5400" kern="1200" dirty="0">
                <a:solidFill>
                  <a:schemeClr val="bg1"/>
                </a:solidFill>
                <a:latin typeface="黑体" panose="02010609060101010101" charset="-122"/>
                <a:ea typeface="黑体" panose="02010609060101010101" charset="-122"/>
                <a:cs typeface="+mj-cs"/>
              </a:defRPr>
            </a:lvl1pPr>
          </a:lstStyle>
          <a:p>
            <a:pPr algn="l" eaLnBrk="1" hangingPunct="1">
              <a:buClrTx/>
              <a:buSzTx/>
              <a:buFontTx/>
            </a:pPr>
            <a:r>
              <a:rPr sz="3200" b="1">
                <a:solidFill>
                  <a:schemeClr val="accent1"/>
                </a:solidFill>
                <a:effectLst/>
                <a:latin typeface="+mj-ea"/>
                <a:ea typeface="+mj-ea"/>
                <a:cs typeface="+mj-ea"/>
                <a:sym typeface="+mn-ea"/>
              </a:rPr>
              <a:t>马克思主义哲学的起点：直接的物质的生活资料的生产</a:t>
            </a:r>
            <a:endParaRPr sz="3200" b="1">
              <a:solidFill>
                <a:schemeClr val="accent1"/>
              </a:solidFill>
              <a:effectLst/>
              <a:latin typeface="+mj-ea"/>
              <a:ea typeface="+mj-ea"/>
              <a:cs typeface="+mj-ea"/>
              <a:sym typeface="+mn-ea"/>
            </a:endParaRPr>
          </a:p>
        </p:txBody>
      </p:sp>
      <p:sp>
        <p:nvSpPr>
          <p:cNvPr id="8" name="文本框 7"/>
          <p:cNvSpPr txBox="1"/>
          <p:nvPr>
            <p:custDataLst>
              <p:tags r:id="rId5"/>
            </p:custDataLst>
          </p:nvPr>
        </p:nvSpPr>
        <p:spPr>
          <a:xfrm>
            <a:off x="592455" y="2226310"/>
            <a:ext cx="6037580" cy="4276725"/>
          </a:xfrm>
          <a:prstGeom prst="rect">
            <a:avLst/>
          </a:prstGeom>
          <a:noFill/>
        </p:spPr>
        <p:txBody>
          <a:bodyPr wrap="square" rtlCol="0">
            <a:spAutoFit/>
          </a:bodyPr>
          <a:lstStyle/>
          <a:p>
            <a:r>
              <a:rPr lang="en-US" sz="2800" b="1" dirty="0">
                <a:solidFill>
                  <a:srgbClr val="FF0000"/>
                </a:solidFill>
                <a:effectLst/>
                <a:latin typeface="+mj-ea"/>
                <a:ea typeface="+mj-ea"/>
                <a:cs typeface="+mj-ea"/>
                <a:sym typeface="+mn-ea"/>
              </a:rPr>
              <a:t>   </a:t>
            </a:r>
            <a:r>
              <a:rPr sz="2800" b="1" dirty="0">
                <a:solidFill>
                  <a:srgbClr val="FF0000"/>
                </a:solidFill>
                <a:effectLst/>
                <a:latin typeface="+mj-ea"/>
                <a:ea typeface="+mj-ea"/>
                <a:cs typeface="+mj-ea"/>
                <a:sym typeface="+mn-ea"/>
              </a:rPr>
              <a:t>人们首先必须吃、喝、住、穿，然后才能从事政治、科学、艺术、宗教等等</a:t>
            </a:r>
            <a:r>
              <a:rPr sz="2800" b="1" dirty="0">
                <a:effectLst/>
                <a:latin typeface="+mj-ea"/>
                <a:ea typeface="+mj-ea"/>
                <a:cs typeface="+mj-ea"/>
                <a:sym typeface="+mn-ea"/>
              </a:rPr>
              <a:t>；</a:t>
            </a:r>
            <a:r>
              <a:rPr sz="2800" b="1" dirty="0">
                <a:solidFill>
                  <a:schemeClr val="tx1"/>
                </a:solidFill>
                <a:effectLst/>
                <a:latin typeface="+mj-ea"/>
                <a:ea typeface="+mj-ea"/>
                <a:cs typeface="+mj-ea"/>
                <a:sym typeface="+mn-ea"/>
              </a:rPr>
              <a:t>所以，直接的物质的生活资料的生产，从而一个民族或一个时代的一定的经济发展阶段，便构成基础，人们的国家设施、法的观点、艺术以至宗教观念，就是从这个基础上发展起来的。</a:t>
            </a:r>
            <a:endParaRPr sz="2800" b="1" dirty="0">
              <a:solidFill>
                <a:schemeClr val="tx1"/>
              </a:solidFill>
              <a:effectLst/>
              <a:latin typeface="+mj-ea"/>
              <a:ea typeface="+mj-ea"/>
              <a:cs typeface="+mj-ea"/>
              <a:sym typeface="+mn-ea"/>
            </a:endParaRPr>
          </a:p>
          <a:p>
            <a:endParaRPr sz="2800" b="1" dirty="0">
              <a:effectLst/>
              <a:latin typeface="+mj-ea"/>
              <a:ea typeface="+mj-ea"/>
              <a:cs typeface="+mj-ea"/>
              <a:sym typeface="+mn-ea"/>
            </a:endParaRPr>
          </a:p>
          <a:p>
            <a:pPr algn="r"/>
            <a:r>
              <a:rPr sz="2000" b="1" dirty="0">
                <a:effectLst/>
                <a:latin typeface="+mj-ea"/>
                <a:ea typeface="+mj-ea"/>
                <a:cs typeface="+mj-ea"/>
                <a:sym typeface="+mn-ea"/>
              </a:rPr>
              <a:t>——恩格斯：《在马克思墓前的讲话</a:t>
            </a:r>
            <a:r>
              <a:rPr lang="zh-CN" sz="2000" b="1" dirty="0">
                <a:effectLst/>
                <a:latin typeface="+mj-ea"/>
                <a:ea typeface="+mj-ea"/>
                <a:cs typeface="+mj-ea"/>
                <a:sym typeface="+mn-ea"/>
              </a:rPr>
              <a:t>》</a:t>
            </a:r>
            <a:endParaRPr lang="zh-CN" sz="2000" b="1" dirty="0">
              <a:effectLst/>
              <a:latin typeface="+mj-ea"/>
              <a:ea typeface="+mj-ea"/>
              <a:cs typeface="+mj-ea"/>
              <a:sym typeface="+mn-ea"/>
            </a:endParaRPr>
          </a:p>
        </p:txBody>
      </p:sp>
      <p:pic>
        <p:nvPicPr>
          <p:cNvPr id="100" name="图片 99"/>
          <p:cNvPicPr/>
          <p:nvPr>
            <p:custDataLst>
              <p:tags r:id="rId6"/>
            </p:custDataLst>
          </p:nvPr>
        </p:nvPicPr>
        <p:blipFill>
          <a:blip r:embed="rId7"/>
          <a:srcRect b="12366"/>
          <a:stretch>
            <a:fillRect/>
          </a:stretch>
        </p:blipFill>
        <p:spPr>
          <a:xfrm>
            <a:off x="6884352" y="2373252"/>
            <a:ext cx="4591050" cy="3166110"/>
          </a:xfrm>
          <a:prstGeom prst="rect">
            <a:avLst/>
          </a:prstGeom>
          <a:noFill/>
          <a:ln w="9525">
            <a:noFill/>
          </a:ln>
        </p:spPr>
      </p:pic>
    </p:spTree>
    <p:custDataLst>
      <p:tags r:id="rId8"/>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AEEF4"/>
        </a:solidFill>
        <a:effectLst/>
      </p:bgPr>
    </p:bg>
    <p:spTree>
      <p:nvGrpSpPr>
        <p:cNvPr id="1" name=""/>
        <p:cNvGrpSpPr/>
        <p:nvPr/>
      </p:nvGrpSpPr>
      <p:grpSpPr>
        <a:xfrm>
          <a:off x="0" y="0"/>
          <a:ext cx="0" cy="0"/>
          <a:chOff x="0" y="0"/>
          <a:chExt cx="0" cy="0"/>
        </a:xfrm>
      </p:grpSpPr>
      <p:sp>
        <p:nvSpPr>
          <p:cNvPr id="6" name="同侧圆角矩形 5"/>
          <p:cNvSpPr/>
          <p:nvPr>
            <p:custDataLst>
              <p:tags r:id="rId1"/>
            </p:custDataLst>
          </p:nvPr>
        </p:nvSpPr>
        <p:spPr>
          <a:xfrm>
            <a:off x="4191000" y="133350"/>
            <a:ext cx="3803650" cy="789305"/>
          </a:xfrm>
          <a:prstGeom prst="round2SameRect">
            <a:avLst/>
          </a:prstGeom>
          <a:solidFill>
            <a:schemeClr val="bg1">
              <a:lumMod val="85000"/>
            </a:schemeClr>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solidFill>
                  <a:schemeClr val="bg1">
                    <a:lumMod val="50000"/>
                  </a:schemeClr>
                </a:solidFill>
                <a:effectLst/>
                <a:latin typeface="+mj-ea"/>
                <a:ea typeface="+mj-ea"/>
                <a:cs typeface="+mj-ea"/>
                <a:sym typeface="+mn-ea"/>
              </a:rPr>
              <a:t>2、人的本质在哪里体现</a:t>
            </a:r>
            <a:endParaRPr lang="zh-CN" altLang="en-US" sz="2400" b="1">
              <a:solidFill>
                <a:schemeClr val="bg1">
                  <a:lumMod val="50000"/>
                </a:schemeClr>
              </a:solidFill>
              <a:effectLst/>
              <a:latin typeface="+mj-ea"/>
              <a:ea typeface="+mj-ea"/>
              <a:cs typeface="+mj-ea"/>
              <a:sym typeface="+mn-ea"/>
            </a:endParaRPr>
          </a:p>
        </p:txBody>
      </p:sp>
      <p:sp>
        <p:nvSpPr>
          <p:cNvPr id="7" name="同侧圆角矩形 6"/>
          <p:cNvSpPr/>
          <p:nvPr>
            <p:custDataLst>
              <p:tags r:id="rId2"/>
            </p:custDataLst>
          </p:nvPr>
        </p:nvSpPr>
        <p:spPr>
          <a:xfrm>
            <a:off x="8147685" y="133350"/>
            <a:ext cx="3803650" cy="789305"/>
          </a:xfrm>
          <a:prstGeom prst="round2SameRect">
            <a:avLst/>
          </a:prstGeom>
          <a:solidFill>
            <a:schemeClr val="bg1">
              <a:lumMod val="85000"/>
            </a:schemeClr>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solidFill>
                  <a:schemeClr val="bg1">
                    <a:lumMod val="50000"/>
                  </a:schemeClr>
                </a:solidFill>
                <a:effectLst/>
                <a:latin typeface="+mj-ea"/>
                <a:ea typeface="+mj-ea"/>
                <a:cs typeface="+mj-ea"/>
                <a:sym typeface="+mn-ea"/>
              </a:rPr>
              <a:t>3、批判资本：只为其拿走了人的本质</a:t>
            </a:r>
            <a:endParaRPr lang="zh-CN" altLang="en-US" sz="2400" b="1">
              <a:solidFill>
                <a:schemeClr val="bg1">
                  <a:lumMod val="50000"/>
                </a:schemeClr>
              </a:solidFill>
              <a:effectLst/>
              <a:latin typeface="+mj-ea"/>
              <a:ea typeface="+mj-ea"/>
              <a:cs typeface="+mj-ea"/>
              <a:sym typeface="+mn-ea"/>
            </a:endParaRPr>
          </a:p>
        </p:txBody>
      </p:sp>
      <p:sp>
        <p:nvSpPr>
          <p:cNvPr id="2" name="同侧圆角矩形 1"/>
          <p:cNvSpPr/>
          <p:nvPr>
            <p:custDataLst>
              <p:tags r:id="rId3"/>
            </p:custDataLst>
          </p:nvPr>
        </p:nvSpPr>
        <p:spPr>
          <a:xfrm>
            <a:off x="233045" y="133350"/>
            <a:ext cx="3803650" cy="789305"/>
          </a:xfrm>
          <a:prstGeom prst="round2SameRect">
            <a:avLst/>
          </a:prstGeom>
          <a:solidFill>
            <a:srgbClr val="4B82F8"/>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sz="2400" b="1">
                <a:solidFill>
                  <a:schemeClr val="bg1"/>
                </a:solidFill>
                <a:effectLst/>
                <a:latin typeface="+mj-ea"/>
                <a:ea typeface="+mj-ea"/>
                <a:cs typeface="+mj-ea"/>
                <a:sym typeface="+mn-ea"/>
              </a:rPr>
              <a:t>1、人的本质是什么</a:t>
            </a:r>
            <a:endParaRPr sz="2400" b="1">
              <a:solidFill>
                <a:schemeClr val="bg1"/>
              </a:solidFill>
              <a:effectLst/>
              <a:latin typeface="+mj-ea"/>
              <a:ea typeface="+mj-ea"/>
              <a:cs typeface="+mj-ea"/>
              <a:sym typeface="+mn-ea"/>
            </a:endParaRPr>
          </a:p>
        </p:txBody>
      </p:sp>
      <p:sp>
        <p:nvSpPr>
          <p:cNvPr id="12" name="矩形 11"/>
          <p:cNvSpPr/>
          <p:nvPr/>
        </p:nvSpPr>
        <p:spPr>
          <a:xfrm>
            <a:off x="0" y="922655"/>
            <a:ext cx="12192000" cy="76200"/>
          </a:xfrm>
          <a:prstGeom prst="rect">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314" name="标题 1"/>
          <p:cNvSpPr>
            <a:spLocks noGrp="1"/>
          </p:cNvSpPr>
          <p:nvPr>
            <p:custDataLst>
              <p:tags r:id="rId4"/>
            </p:custDataLst>
          </p:nvPr>
        </p:nvSpPr>
        <p:spPr>
          <a:xfrm>
            <a:off x="604520" y="1203325"/>
            <a:ext cx="11125200" cy="12674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zh-CN" altLang="en-US" sz="5400" kern="1200" dirty="0">
                <a:solidFill>
                  <a:schemeClr val="bg1"/>
                </a:solidFill>
                <a:latin typeface="黑体" panose="02010609060101010101" charset="-122"/>
                <a:ea typeface="黑体" panose="02010609060101010101" charset="-122"/>
                <a:cs typeface="+mj-cs"/>
              </a:defRPr>
            </a:lvl1pPr>
          </a:lstStyle>
          <a:p>
            <a:pPr algn="l" eaLnBrk="1" hangingPunct="1">
              <a:buClrTx/>
              <a:buSzTx/>
              <a:buFontTx/>
            </a:pPr>
            <a:r>
              <a:rPr lang="en-US" altLang="zh-CN" sz="3200" b="1">
                <a:solidFill>
                  <a:schemeClr val="accent1"/>
                </a:solidFill>
                <a:effectLst/>
                <a:latin typeface="+mj-ea"/>
                <a:ea typeface="+mj-ea"/>
                <a:cs typeface="+mj-ea"/>
                <a:sym typeface="+mn-ea"/>
              </a:rPr>
              <a:t> </a:t>
            </a:r>
            <a:r>
              <a:rPr sz="3200" b="1">
                <a:solidFill>
                  <a:schemeClr val="accent1"/>
                </a:solidFill>
                <a:effectLst/>
                <a:latin typeface="+mj-ea"/>
                <a:ea typeface="+mj-ea"/>
                <a:cs typeface="+mj-ea"/>
                <a:sym typeface="+mn-ea"/>
              </a:rPr>
              <a:t>同一个觅食求生行为，人区别于动物的本质</a:t>
            </a:r>
            <a:endParaRPr sz="3200" b="1">
              <a:solidFill>
                <a:schemeClr val="accent1"/>
              </a:solidFill>
              <a:effectLst/>
              <a:latin typeface="+mj-ea"/>
              <a:ea typeface="+mj-ea"/>
              <a:cs typeface="+mj-ea"/>
              <a:sym typeface="+mn-ea"/>
            </a:endParaRPr>
          </a:p>
        </p:txBody>
      </p:sp>
      <p:sp>
        <p:nvSpPr>
          <p:cNvPr id="8" name="文本框 7"/>
          <p:cNvSpPr txBox="1"/>
          <p:nvPr>
            <p:custDataLst>
              <p:tags r:id="rId5"/>
            </p:custDataLst>
          </p:nvPr>
        </p:nvSpPr>
        <p:spPr>
          <a:xfrm>
            <a:off x="517525" y="3126997"/>
            <a:ext cx="6037580" cy="1383665"/>
          </a:xfrm>
          <a:prstGeom prst="rect">
            <a:avLst/>
          </a:prstGeom>
          <a:noFill/>
        </p:spPr>
        <p:txBody>
          <a:bodyPr wrap="square" rtlCol="0">
            <a:spAutoFit/>
          </a:bodyPr>
          <a:lstStyle/>
          <a:p>
            <a:r>
              <a:rPr lang="en-US" sz="2800" b="1" dirty="0">
                <a:effectLst/>
                <a:latin typeface="+mj-ea"/>
                <a:ea typeface="+mj-ea"/>
                <a:cs typeface="+mj-ea"/>
                <a:sym typeface="+mn-ea"/>
              </a:rPr>
              <a:t>  </a:t>
            </a:r>
            <a:r>
              <a:rPr sz="2800" b="1" dirty="0">
                <a:effectLst/>
                <a:latin typeface="+mj-ea"/>
                <a:ea typeface="+mj-ea"/>
                <a:cs typeface="+mj-ea"/>
                <a:sym typeface="+mn-ea"/>
              </a:rPr>
              <a:t>人类：</a:t>
            </a:r>
            <a:r>
              <a:rPr lang="zh-CN" sz="2800" b="1" dirty="0">
                <a:effectLst/>
                <a:latin typeface="+mj-ea"/>
                <a:ea typeface="+mj-ea"/>
                <a:cs typeface="+mj-ea"/>
                <a:sym typeface="+mn-ea"/>
              </a:rPr>
              <a:t>感性</a:t>
            </a:r>
            <a:r>
              <a:rPr lang="zh-CN" sz="2800" b="1" dirty="0">
                <a:solidFill>
                  <a:srgbClr val="FF0000"/>
                </a:solidFill>
                <a:effectLst/>
                <a:latin typeface="+mj-ea"/>
                <a:ea typeface="+mj-ea"/>
                <a:cs typeface="+mj-ea"/>
                <a:sym typeface="+mn-ea"/>
              </a:rPr>
              <a:t>对象性</a:t>
            </a:r>
            <a:r>
              <a:rPr lang="zh-CN" sz="2800" b="1" dirty="0">
                <a:effectLst/>
                <a:latin typeface="+mj-ea"/>
                <a:ea typeface="+mj-ea"/>
                <a:cs typeface="+mj-ea"/>
                <a:sym typeface="+mn-ea"/>
              </a:rPr>
              <a:t>的实践活动</a:t>
            </a:r>
            <a:endParaRPr sz="2800" b="1" dirty="0">
              <a:effectLst/>
              <a:latin typeface="+mj-ea"/>
              <a:ea typeface="+mj-ea"/>
              <a:cs typeface="+mj-ea"/>
              <a:sym typeface="+mn-ea"/>
            </a:endParaRPr>
          </a:p>
          <a:p>
            <a:endParaRPr sz="2800" b="1" dirty="0">
              <a:effectLst/>
              <a:latin typeface="+mj-ea"/>
              <a:ea typeface="+mj-ea"/>
              <a:cs typeface="+mj-ea"/>
              <a:sym typeface="+mn-ea"/>
            </a:endParaRPr>
          </a:p>
          <a:p>
            <a:r>
              <a:rPr lang="en-US" sz="2800" b="1" dirty="0">
                <a:effectLst/>
                <a:latin typeface="+mj-ea"/>
                <a:ea typeface="+mj-ea"/>
                <a:cs typeface="+mj-ea"/>
                <a:sym typeface="+mn-ea"/>
              </a:rPr>
              <a:t>  </a:t>
            </a:r>
            <a:r>
              <a:rPr sz="2800" b="1" dirty="0">
                <a:effectLst/>
                <a:latin typeface="+mj-ea"/>
                <a:ea typeface="+mj-ea"/>
                <a:cs typeface="+mj-ea"/>
                <a:sym typeface="+mn-ea"/>
              </a:rPr>
              <a:t>狗熊：本能</a:t>
            </a:r>
            <a:endParaRPr sz="2800" b="1" dirty="0">
              <a:effectLst/>
              <a:latin typeface="+mj-ea"/>
              <a:ea typeface="+mj-ea"/>
              <a:cs typeface="+mj-ea"/>
              <a:sym typeface="+mn-ea"/>
            </a:endParaRPr>
          </a:p>
        </p:txBody>
      </p:sp>
      <p:pic>
        <p:nvPicPr>
          <p:cNvPr id="102" name="图片 101"/>
          <p:cNvPicPr/>
          <p:nvPr>
            <p:custDataLst>
              <p:tags r:id="rId6"/>
            </p:custDataLst>
          </p:nvPr>
        </p:nvPicPr>
        <p:blipFill>
          <a:blip r:embed="rId7"/>
          <a:stretch>
            <a:fillRect/>
          </a:stretch>
        </p:blipFill>
        <p:spPr>
          <a:xfrm>
            <a:off x="6642100" y="2470785"/>
            <a:ext cx="4723765" cy="3751580"/>
          </a:xfrm>
          <a:prstGeom prst="rect">
            <a:avLst/>
          </a:prstGeom>
          <a:noFill/>
          <a:ln w="9525">
            <a:noFill/>
          </a:ln>
        </p:spPr>
      </p:pic>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AEEF4"/>
        </a:solidFill>
        <a:effectLst/>
      </p:bgPr>
    </p:bg>
    <p:spTree>
      <p:nvGrpSpPr>
        <p:cNvPr id="1" name=""/>
        <p:cNvGrpSpPr/>
        <p:nvPr/>
      </p:nvGrpSpPr>
      <p:grpSpPr>
        <a:xfrm>
          <a:off x="0" y="0"/>
          <a:ext cx="0" cy="0"/>
          <a:chOff x="0" y="0"/>
          <a:chExt cx="0" cy="0"/>
        </a:xfrm>
      </p:grpSpPr>
      <p:sp>
        <p:nvSpPr>
          <p:cNvPr id="6" name="同侧圆角矩形 5"/>
          <p:cNvSpPr/>
          <p:nvPr>
            <p:custDataLst>
              <p:tags r:id="rId1"/>
            </p:custDataLst>
          </p:nvPr>
        </p:nvSpPr>
        <p:spPr>
          <a:xfrm>
            <a:off x="4191000" y="133350"/>
            <a:ext cx="3803650" cy="789305"/>
          </a:xfrm>
          <a:prstGeom prst="round2SameRect">
            <a:avLst/>
          </a:prstGeom>
          <a:solidFill>
            <a:schemeClr val="bg1">
              <a:lumMod val="85000"/>
            </a:schemeClr>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solidFill>
                  <a:schemeClr val="bg1">
                    <a:lumMod val="50000"/>
                  </a:schemeClr>
                </a:solidFill>
                <a:effectLst/>
                <a:latin typeface="+mj-ea"/>
                <a:ea typeface="+mj-ea"/>
                <a:cs typeface="+mj-ea"/>
                <a:sym typeface="+mn-ea"/>
              </a:rPr>
              <a:t>2、人的本质在哪里体现</a:t>
            </a:r>
            <a:endParaRPr lang="zh-CN" altLang="en-US" sz="2400" b="1">
              <a:solidFill>
                <a:schemeClr val="bg1">
                  <a:lumMod val="50000"/>
                </a:schemeClr>
              </a:solidFill>
              <a:effectLst/>
              <a:latin typeface="+mj-ea"/>
              <a:ea typeface="+mj-ea"/>
              <a:cs typeface="+mj-ea"/>
              <a:sym typeface="+mn-ea"/>
            </a:endParaRPr>
          </a:p>
        </p:txBody>
      </p:sp>
      <p:sp>
        <p:nvSpPr>
          <p:cNvPr id="7" name="同侧圆角矩形 6"/>
          <p:cNvSpPr/>
          <p:nvPr>
            <p:custDataLst>
              <p:tags r:id="rId2"/>
            </p:custDataLst>
          </p:nvPr>
        </p:nvSpPr>
        <p:spPr>
          <a:xfrm>
            <a:off x="8147685" y="133350"/>
            <a:ext cx="3803650" cy="789305"/>
          </a:xfrm>
          <a:prstGeom prst="round2SameRect">
            <a:avLst/>
          </a:prstGeom>
          <a:solidFill>
            <a:schemeClr val="bg1">
              <a:lumMod val="85000"/>
            </a:schemeClr>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solidFill>
                  <a:schemeClr val="bg1">
                    <a:lumMod val="50000"/>
                  </a:schemeClr>
                </a:solidFill>
                <a:effectLst/>
                <a:latin typeface="+mj-ea"/>
                <a:ea typeface="+mj-ea"/>
                <a:cs typeface="+mj-ea"/>
                <a:sym typeface="+mn-ea"/>
              </a:rPr>
              <a:t>3、批判资本：只为其拿走了人的本质</a:t>
            </a:r>
            <a:endParaRPr lang="zh-CN" altLang="en-US" sz="2400" b="1">
              <a:solidFill>
                <a:schemeClr val="bg1">
                  <a:lumMod val="50000"/>
                </a:schemeClr>
              </a:solidFill>
              <a:effectLst/>
              <a:latin typeface="+mj-ea"/>
              <a:ea typeface="+mj-ea"/>
              <a:cs typeface="+mj-ea"/>
              <a:sym typeface="+mn-ea"/>
            </a:endParaRPr>
          </a:p>
        </p:txBody>
      </p:sp>
      <p:sp>
        <p:nvSpPr>
          <p:cNvPr id="2" name="同侧圆角矩形 1"/>
          <p:cNvSpPr/>
          <p:nvPr>
            <p:custDataLst>
              <p:tags r:id="rId3"/>
            </p:custDataLst>
          </p:nvPr>
        </p:nvSpPr>
        <p:spPr>
          <a:xfrm>
            <a:off x="233045" y="133350"/>
            <a:ext cx="3803650" cy="789305"/>
          </a:xfrm>
          <a:prstGeom prst="round2SameRect">
            <a:avLst/>
          </a:prstGeom>
          <a:solidFill>
            <a:srgbClr val="4B82F8"/>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sz="2400" b="1">
                <a:solidFill>
                  <a:schemeClr val="bg1"/>
                </a:solidFill>
                <a:effectLst/>
                <a:latin typeface="+mj-ea"/>
                <a:ea typeface="+mj-ea"/>
                <a:cs typeface="+mj-ea"/>
                <a:sym typeface="+mn-ea"/>
              </a:rPr>
              <a:t>1、人的本质是什么</a:t>
            </a:r>
            <a:endParaRPr sz="2400" b="1">
              <a:solidFill>
                <a:schemeClr val="bg1"/>
              </a:solidFill>
              <a:effectLst/>
              <a:latin typeface="+mj-ea"/>
              <a:ea typeface="+mj-ea"/>
              <a:cs typeface="+mj-ea"/>
              <a:sym typeface="+mn-ea"/>
            </a:endParaRPr>
          </a:p>
        </p:txBody>
      </p:sp>
      <p:sp>
        <p:nvSpPr>
          <p:cNvPr id="12" name="矩形 11"/>
          <p:cNvSpPr/>
          <p:nvPr/>
        </p:nvSpPr>
        <p:spPr>
          <a:xfrm>
            <a:off x="0" y="922655"/>
            <a:ext cx="12192000" cy="76200"/>
          </a:xfrm>
          <a:prstGeom prst="rect">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314" name="标题 1"/>
          <p:cNvSpPr>
            <a:spLocks noGrp="1"/>
          </p:cNvSpPr>
          <p:nvPr>
            <p:custDataLst>
              <p:tags r:id="rId4"/>
            </p:custDataLst>
          </p:nvPr>
        </p:nvSpPr>
        <p:spPr>
          <a:xfrm>
            <a:off x="419962" y="1284923"/>
            <a:ext cx="11125200" cy="12674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zh-CN" altLang="en-US" sz="5400" kern="1200" dirty="0">
                <a:solidFill>
                  <a:schemeClr val="bg1"/>
                </a:solidFill>
                <a:latin typeface="黑体" panose="02010609060101010101" charset="-122"/>
                <a:ea typeface="黑体" panose="02010609060101010101" charset="-122"/>
                <a:cs typeface="+mj-cs"/>
              </a:defRPr>
            </a:lvl1pPr>
          </a:lstStyle>
          <a:p>
            <a:pPr algn="l" eaLnBrk="1" hangingPunct="1">
              <a:buClrTx/>
              <a:buSzTx/>
              <a:buFontTx/>
            </a:pPr>
            <a:r>
              <a:rPr sz="3200" b="1" dirty="0">
                <a:solidFill>
                  <a:schemeClr val="accent1"/>
                </a:solidFill>
                <a:effectLst/>
                <a:latin typeface="+mj-ea"/>
                <a:ea typeface="+mj-ea"/>
                <a:cs typeface="+mj-ea"/>
                <a:sym typeface="+mn-ea"/>
              </a:rPr>
              <a:t>人猿相揖别。只几个石头磨过，小儿时节。——毛泽东</a:t>
            </a:r>
            <a:endParaRPr sz="3200" b="1" dirty="0">
              <a:solidFill>
                <a:schemeClr val="accent1"/>
              </a:solidFill>
              <a:effectLst/>
              <a:latin typeface="+mj-ea"/>
              <a:ea typeface="+mj-ea"/>
              <a:cs typeface="+mj-ea"/>
              <a:sym typeface="+mn-ea"/>
            </a:endParaRPr>
          </a:p>
        </p:txBody>
      </p:sp>
      <p:sp>
        <p:nvSpPr>
          <p:cNvPr id="3" name="文本框 2"/>
          <p:cNvSpPr txBox="1"/>
          <p:nvPr>
            <p:custDataLst>
              <p:tags r:id="rId5"/>
            </p:custDataLst>
          </p:nvPr>
        </p:nvSpPr>
        <p:spPr>
          <a:xfrm>
            <a:off x="359410" y="2569210"/>
            <a:ext cx="6844665" cy="3446145"/>
          </a:xfrm>
          <a:prstGeom prst="rect">
            <a:avLst/>
          </a:prstGeom>
          <a:noFill/>
        </p:spPr>
        <p:txBody>
          <a:bodyPr wrap="square" rtlCol="0">
            <a:spAutoFit/>
          </a:bodyPr>
          <a:lstStyle/>
          <a:p>
            <a:r>
              <a:rPr lang="en-US" altLang="zh-CN" sz="2800" b="1"/>
              <a:t>     </a:t>
            </a:r>
            <a:r>
              <a:rPr lang="zh-CN" altLang="en-US" sz="2800" b="1"/>
              <a:t>从前的一切唯物主义（包括费尔巴哈的唯物主义）的主要缺点是：对对象、现实、感性，只是从客体的或者直观的形式去理解，</a:t>
            </a:r>
            <a:r>
              <a:rPr lang="zh-CN" altLang="en-US" sz="2800" b="1">
                <a:solidFill>
                  <a:srgbClr val="FF0000"/>
                </a:solidFill>
              </a:rPr>
              <a:t>而不是把它们当作感性的人的活动，当作实践去理解，不是从主体方面去理解</a:t>
            </a:r>
            <a:r>
              <a:rPr lang="zh-CN" altLang="en-US" sz="2800" b="1"/>
              <a:t>。</a:t>
            </a:r>
            <a:endParaRPr lang="zh-CN" altLang="en-US" sz="2800" b="1"/>
          </a:p>
          <a:p>
            <a:endParaRPr lang="zh-CN" altLang="en-US" b="1"/>
          </a:p>
          <a:p>
            <a:pPr algn="r"/>
            <a:r>
              <a:rPr lang="en-US" altLang="zh-CN" sz="2000" b="1"/>
              <a:t>——</a:t>
            </a:r>
            <a:r>
              <a:rPr lang="zh-CN" altLang="en-US" sz="2000" b="1"/>
              <a:t>马克思：《关于费尔巴哈的提纲》</a:t>
            </a:r>
            <a:endParaRPr lang="zh-CN" altLang="en-US" sz="2000" b="1"/>
          </a:p>
          <a:p>
            <a:endParaRPr lang="zh-CN" altLang="en-US" sz="2000"/>
          </a:p>
          <a:p>
            <a:endParaRPr lang="zh-CN" altLang="en-US" sz="2000"/>
          </a:p>
        </p:txBody>
      </p:sp>
      <p:pic>
        <p:nvPicPr>
          <p:cNvPr id="100" name="图片 99"/>
          <p:cNvPicPr/>
          <p:nvPr>
            <p:custDataLst>
              <p:tags r:id="rId6"/>
            </p:custDataLst>
          </p:nvPr>
        </p:nvPicPr>
        <p:blipFill>
          <a:blip r:embed="rId7"/>
          <a:stretch>
            <a:fillRect/>
          </a:stretch>
        </p:blipFill>
        <p:spPr>
          <a:xfrm>
            <a:off x="7499985" y="2299970"/>
            <a:ext cx="3773805" cy="3985260"/>
          </a:xfrm>
          <a:prstGeom prst="rect">
            <a:avLst/>
          </a:prstGeom>
          <a:noFill/>
          <a:ln w="9525">
            <a:noFill/>
          </a:ln>
        </p:spPr>
      </p:pic>
    </p:spTree>
    <p:custDataLst>
      <p:tags r:id="rId8"/>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29.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BEAUTIFY_FLAG" va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UNIT_ISCONTENTSTITLE" val="0"/>
  <p:tag name="KSO_WM_UNIT_ISNUMDGMTITLE" val="0"/>
  <p:tag name="KSO_WM_UNIT_NOCLEAR" val="0"/>
  <p:tag name="KSO_WM_UNIT_VALUE" val="70"/>
  <p:tag name="KSO_WM_UNIT_HIGHLIGHT" val="0"/>
  <p:tag name="KSO_WM_UNIT_COMPATIBLE" val="0"/>
  <p:tag name="KSO_WM_UNIT_DIAGRAM_ISNUMVISUAL" val="0"/>
  <p:tag name="KSO_WM_UNIT_DIAGRAM_ISREFERUNIT" val="0"/>
  <p:tag name="KSO_WM_UNIT_TYPE" val="b"/>
  <p:tag name="KSO_WM_UNIT_INDEX" val="1"/>
  <p:tag name="KSO_WM_UNIT_ID" val="custom20206915_1*b*1"/>
  <p:tag name="KSO_WM_TEMPLATE_CATEGORY" val="custom"/>
  <p:tag name="KSO_WM_TEMPLATE_INDEX" val="20206915"/>
  <p:tag name="KSO_WM_UNIT_LAYERLEVEL" val="1"/>
  <p:tag name="KSO_WM_TAG_VERSION" val="1.0"/>
  <p:tag name="KSO_WM_BEAUTIFY_FLAG" val=""/>
  <p:tag name="KSO_WM_UNIT_PRESET_TEXT" val="单击此处添加副标题"/>
  <p:tag name="KSO_WM_UNIT_TEXT_FILL_FORE_SCHEMECOLOR_INDEX_BRIGHTNESS" val="0.25"/>
  <p:tag name="KSO_WM_UNIT_TEXT_FILL_FORE_SCHEMECOLOR_INDEX" val="13"/>
  <p:tag name="KSO_WM_UNIT_TEXT_FILL_TYPE" val="1"/>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36.xml><?xml version="1.0" encoding="utf-8"?>
<p:tagLst xmlns:p="http://schemas.openxmlformats.org/presentationml/2006/main">
  <p:tag name="KSO_WM_BEAUTIFY_FLAG" val="#wm#"/>
  <p:tag name="KSO_WM_TEMPLATE_CATEGORY" val="custom"/>
  <p:tag name="KSO_WM_TEMPLATE_INDEX" val="20205081"/>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79.xml><?xml version="1.0" encoding="utf-8"?>
<p:tagLst xmlns:p="http://schemas.openxmlformats.org/presentationml/2006/main">
  <p:tag name="KSO_WM_BEAUTIFY_FLAG" val="#wm#"/>
  <p:tag name="KSO_WM_TEMPLATE_CATEGORY" val="custom"/>
  <p:tag name="KSO_WM_TEMPLATE_INDEX" val="20205081"/>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BEAUTIFY_FLAG" val=""/>
</p:tagLst>
</file>

<file path=ppt/tags/tag185.xml><?xml version="1.0" encoding="utf-8"?>
<p:tagLst xmlns:p="http://schemas.openxmlformats.org/presentationml/2006/main">
  <p:tag name="KSO_WM_BEAUTIFY_FLAG" val=""/>
  <p:tag name="KSO_WM_UNIT_PLACING_PICTURE_USER_VIEWPORT" val="{&quot;height&quot;:3555,&quot;width&quot;:9434}"/>
</p:tagLst>
</file>

<file path=ppt/tags/tag18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94.xml><?xml version="1.0" encoding="utf-8"?>
<p:tagLst xmlns:p="http://schemas.openxmlformats.org/presentationml/2006/main">
  <p:tag name="KSO_WM_BEAUTIFY_FLAG" val="#wm#"/>
  <p:tag name="KSO_WM_TEMPLATE_CATEGORY" val="custom"/>
  <p:tag name="KSO_WM_TEMPLATE_INDEX" val="20205081"/>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BEAUTIFY_FLAG" val=""/>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1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BEAUTIFY_FLAG" val=""/>
</p:tagLst>
</file>

<file path=ppt/tags/tag223.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BEAUTIFY_FLAG" val=""/>
</p:tagLst>
</file>

<file path=ppt/tags/tag228.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BEAUTIFY_FLAG" val=""/>
</p:tagLst>
</file>

<file path=ppt/tags/tag22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BEAUTIFY_FLAG" val=""/>
</p:tagLst>
</file>

<file path=ppt/tags/tag232.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BEAUTIFY_FLAG" val=""/>
</p:tagLst>
</file>

<file path=ppt/tags/tag23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41.xml><?xml version="1.0" encoding="utf-8"?>
<p:tagLst xmlns:p="http://schemas.openxmlformats.org/presentationml/2006/main">
  <p:tag name="KSO_WPP_MARK_KEY" val="19aa3afc-78ba-4d6c-aa7d-a8e21400cd7f"/>
  <p:tag name="COMMONDATA" val="eyJoZGlkIjoiMjcxYzk2YTY3NDdmYTAyZDY0NzFjYjE2ZjIyZDc1ODEifQ=="/>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1_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仿宋"/>
        <a:cs typeface=""/>
      </a:majorFont>
      <a:minorFont>
        <a:latin typeface="Arial"/>
        <a:ea typeface="仿宋"/>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WPS">
  <a:themeElements>
    <a:clrScheme name="4B82F8">
      <a:dk1>
        <a:srgbClr val="000000"/>
      </a:dk1>
      <a:lt1>
        <a:srgbClr val="FFFFFF"/>
      </a:lt1>
      <a:dk2>
        <a:srgbClr val="44546A"/>
      </a:dk2>
      <a:lt2>
        <a:srgbClr val="E7E6E6"/>
      </a:lt2>
      <a:accent1>
        <a:srgbClr val="4B82F8"/>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仿宋"/>
        <a:cs typeface=""/>
      </a:majorFont>
      <a:minorFont>
        <a:latin typeface="Arial"/>
        <a:ea typeface="仿宋"/>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2279</Words>
  <Application>WPS 演示</Application>
  <PresentationFormat>宽屏</PresentationFormat>
  <Paragraphs>212</Paragraphs>
  <Slides>22</Slides>
  <Notes>0</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22</vt:i4>
      </vt:variant>
    </vt:vector>
  </HeadingPairs>
  <TitlesOfParts>
    <vt:vector size="33" baseType="lpstr">
      <vt:lpstr>Arial</vt:lpstr>
      <vt:lpstr>宋体</vt:lpstr>
      <vt:lpstr>Wingdings</vt:lpstr>
      <vt:lpstr>仿宋</vt:lpstr>
      <vt:lpstr>Wingdings</vt:lpstr>
      <vt:lpstr>黑体</vt:lpstr>
      <vt:lpstr>微软雅黑</vt:lpstr>
      <vt:lpstr>Arial Unicode MS</vt:lpstr>
      <vt:lpstr>Calibri</vt:lpstr>
      <vt:lpstr>1_WPS</vt:lpstr>
      <vt:lpstr>2_WPS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sssscy126com</cp:lastModifiedBy>
  <cp:revision>200</cp:revision>
  <dcterms:created xsi:type="dcterms:W3CDTF">2019-06-19T02:08:00Z</dcterms:created>
  <dcterms:modified xsi:type="dcterms:W3CDTF">2024-03-14T16:48:21Z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ICV">
    <vt:lpwstr>C4EBC87E2DAC4DD69BB4E11845DE870C_13</vt:lpwstr>
  </property>
</Properties>
</file>