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7"/>
  </p:notesMasterIdLst>
  <p:handoutMasterIdLst>
    <p:handoutMasterId r:id="rId28"/>
  </p:handoutMasterIdLst>
  <p:sldIdLst>
    <p:sldId id="257" r:id="rId4"/>
    <p:sldId id="258" r:id="rId5"/>
    <p:sldId id="265" r:id="rId6"/>
    <p:sldId id="259" r:id="rId7"/>
    <p:sldId id="260" r:id="rId8"/>
    <p:sldId id="261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86" r:id="rId19"/>
    <p:sldId id="276" r:id="rId20"/>
    <p:sldId id="277" r:id="rId21"/>
    <p:sldId id="278" r:id="rId22"/>
    <p:sldId id="262" r:id="rId23"/>
    <p:sldId id="279" r:id="rId24"/>
    <p:sldId id="263" r:id="rId25"/>
    <p:sldId id="264" r:id="rId26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2F8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24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234950" y="1200785"/>
            <a:ext cx="11715750" cy="5453380"/>
          </a:xfrm>
          <a:prstGeom prst="roundRect">
            <a:avLst>
              <a:gd name="adj" fmla="val 3772"/>
            </a:avLst>
          </a:pr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30000"/>
                </a:schemeClr>
              </a:gs>
            </a:gsLst>
            <a:lin ang="27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0.xml"/><Relationship Id="rId18" Type="http://schemas.openxmlformats.org/officeDocument/2006/relationships/tags" Target="../tags/tag119.xml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仿宋" panose="020106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仿宋" panose="020106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image" Target="../media/image10.jpeg"/><Relationship Id="rId7" Type="http://schemas.openxmlformats.org/officeDocument/2006/relationships/tags" Target="../tags/tag175.xml"/><Relationship Id="rId6" Type="http://schemas.openxmlformats.org/officeDocument/2006/relationships/image" Target="../media/image9.png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7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83.xml"/><Relationship Id="rId7" Type="http://schemas.openxmlformats.org/officeDocument/2006/relationships/image" Target="../media/image11.jpeg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image" Target="../media/image13.jpeg"/><Relationship Id="rId7" Type="http://schemas.openxmlformats.org/officeDocument/2006/relationships/tags" Target="../tags/tag190.xml"/><Relationship Id="rId6" Type="http://schemas.openxmlformats.org/officeDocument/2006/relationships/image" Target="../media/image12.png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8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image" Target="../media/image15.jpeg"/><Relationship Id="rId7" Type="http://schemas.openxmlformats.org/officeDocument/2006/relationships/tags" Target="../tags/tag197.xml"/><Relationship Id="rId6" Type="http://schemas.openxmlformats.org/officeDocument/2006/relationships/image" Target="../media/image14.jpeg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0" Type="http://schemas.openxmlformats.org/officeDocument/2006/relationships/slideLayout" Target="../slideLayouts/slideLayout12.xml"/><Relationship Id="rId1" Type="http://schemas.openxmlformats.org/officeDocument/2006/relationships/tags" Target="../tags/tag19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20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09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16.xml"/><Relationship Id="rId7" Type="http://schemas.openxmlformats.org/officeDocument/2006/relationships/image" Target="../media/image21.png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image" Target="../media/image20.jpeg"/><Relationship Id="rId1" Type="http://schemas.openxmlformats.org/officeDocument/2006/relationships/tags" Target="../tags/tag21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22.xml"/><Relationship Id="rId7" Type="http://schemas.openxmlformats.org/officeDocument/2006/relationships/image" Target="../media/image23.png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image" Target="../media/image22.jpeg"/><Relationship Id="rId1" Type="http://schemas.openxmlformats.org/officeDocument/2006/relationships/tags" Target="../tags/tag21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33.xml"/><Relationship Id="rId5" Type="http://schemas.openxmlformats.org/officeDocument/2006/relationships/image" Target="../media/image1.png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227.xml"/><Relationship Id="rId5" Type="http://schemas.openxmlformats.org/officeDocument/2006/relationships/image" Target="../media/image24.jpeg"/><Relationship Id="rId4" Type="http://schemas.openxmlformats.org/officeDocument/2006/relationships/tags" Target="../tags/tag226.xml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31.xml"/><Relationship Id="rId4" Type="http://schemas.openxmlformats.org/officeDocument/2006/relationships/image" Target="../media/image25.png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38.xml"/><Relationship Id="rId5" Type="http://schemas.openxmlformats.org/officeDocument/2006/relationships/image" Target="../media/image2.jpeg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49.xml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55.xml"/><Relationship Id="rId6" Type="http://schemas.openxmlformats.org/officeDocument/2006/relationships/image" Target="../media/image6.jpeg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62.xml"/><Relationship Id="rId7" Type="http://schemas.openxmlformats.org/officeDocument/2006/relationships/image" Target="../media/image7.jpeg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69.xml"/><Relationship Id="rId7" Type="http://schemas.openxmlformats.org/officeDocument/2006/relationships/image" Target="../media/image8.jpeg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53845" y="1136650"/>
            <a:ext cx="9862820" cy="1087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人类的形而上学倾向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53540" y="2455545"/>
            <a:ext cx="2646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哲学导论</a:t>
            </a:r>
            <a:endParaRPr lang="zh-CN" sz="48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778635" y="4279265"/>
            <a:ext cx="67240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授课对象：</a:t>
            </a:r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社会学一年级必修、全校选修</a:t>
            </a:r>
            <a:endParaRPr lang="zh-CN" altLang="en-US" sz="2400" b="1" spc="200" dirty="0"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课程设计序号：</a:t>
            </a:r>
            <a:r>
              <a:rPr lang="en-US" altLang="zh-CN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02</a:t>
            </a:r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22780" y="3517265"/>
            <a:ext cx="1738630" cy="0"/>
          </a:xfrm>
          <a:prstGeom prst="line">
            <a:avLst/>
          </a:prstGeom>
          <a:ln w="25400">
            <a:solidFill>
              <a:srgbClr val="4B82F8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椭圆 20"/>
          <p:cNvSpPr/>
          <p:nvPr>
            <p:custDataLst>
              <p:tags r:id="rId7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2、日常生活中的形而上学倾向示例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3、走出洞穴：形而上学的终极追寻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1、抽象思维与形而上学在古希腊的缘起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30225" y="1262380"/>
            <a:ext cx="11125200" cy="949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ctr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理念世界：静态、逻辑、体系与确定性</a:t>
            </a:r>
            <a:endParaRPr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30985" y="2308225"/>
            <a:ext cx="4062730" cy="3944620"/>
          </a:xfrm>
          <a:prstGeom prst="rect">
            <a:avLst/>
          </a:prstGeom>
        </p:spPr>
      </p:pic>
      <p:pic>
        <p:nvPicPr>
          <p:cNvPr id="101" name="图片 100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53455" y="2308860"/>
            <a:ext cx="4613275" cy="39446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2、日常生活中的形而上学倾向示例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3、走出洞穴：形而上学的终极追寻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1、抽象思维与形而上学在古希腊的缘起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30225" y="1262380"/>
            <a:ext cx="11421110" cy="949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形而上学思维的特质</a:t>
            </a:r>
            <a:endParaRPr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617855" y="2312035"/>
            <a:ext cx="636143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>
                <a:effectLst/>
                <a:latin typeface="Times New Roman" panose="02020603050405020304" charset="0"/>
                <a:ea typeface="仿宋" panose="02010609060101010101" charset="-122"/>
                <a:cs typeface="+mj-cs"/>
                <a:sym typeface="+mn-ea"/>
              </a:rPr>
              <a:t>初等数学与欧氏几何学是这种思考模式起点</a:t>
            </a:r>
            <a:endParaRPr lang="zh-CN" altLang="en-US" sz="3200" b="1">
              <a:effectLst/>
              <a:latin typeface="Times New Roman" panose="02020603050405020304" charset="0"/>
              <a:ea typeface="仿宋" panose="02010609060101010101" charset="-122"/>
              <a:cs typeface="+mj-cs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3200" b="1">
              <a:effectLst/>
              <a:latin typeface="Times New Roman" panose="02020603050405020304" charset="0"/>
              <a:ea typeface="仿宋" panose="02010609060101010101" charset="-122"/>
              <a:cs typeface="+mj-cs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effectLst/>
                <a:latin typeface="Times New Roman" panose="02020603050405020304" charset="0"/>
                <a:ea typeface="仿宋" panose="02010609060101010101" charset="-122"/>
                <a:cs typeface="+mj-cs"/>
                <a:sym typeface="+mn-ea"/>
              </a:rPr>
              <a:t>核心点：</a:t>
            </a:r>
            <a:r>
              <a:rPr lang="zh-CN" altLang="en-US" sz="3200" b="1">
                <a:solidFill>
                  <a:srgbClr val="4B82F8"/>
                </a:solidFill>
                <a:effectLst/>
                <a:latin typeface="Times New Roman" panose="02020603050405020304" charset="0"/>
                <a:ea typeface="仿宋" panose="02010609060101010101" charset="-122"/>
                <a:cs typeface="+mj-cs"/>
                <a:sym typeface="+mn-ea"/>
              </a:rPr>
              <a:t>以一统万</a:t>
            </a:r>
            <a:endParaRPr lang="zh-CN" altLang="en-US" sz="3200" b="1">
              <a:solidFill>
                <a:srgbClr val="4B82F8"/>
              </a:solidFill>
              <a:effectLst/>
              <a:latin typeface="Times New Roman" panose="02020603050405020304" charset="0"/>
              <a:ea typeface="仿宋" panose="02010609060101010101" charset="-122"/>
              <a:cs typeface="+mj-cs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3200" b="1">
              <a:effectLst/>
              <a:latin typeface="Times New Roman" panose="02020603050405020304" charset="0"/>
              <a:ea typeface="仿宋" panose="02010609060101010101" charset="-122"/>
              <a:cs typeface="+mj-cs"/>
            </a:endParaRPr>
          </a:p>
          <a:p>
            <a:pPr>
              <a:lnSpc>
                <a:spcPct val="100000"/>
              </a:lnSpc>
            </a:pPr>
            <a:r>
              <a:rPr lang="zh-CN" altLang="en-US" sz="3200" b="1">
                <a:effectLst/>
                <a:latin typeface="Times New Roman" panose="02020603050405020304" charset="0"/>
                <a:ea typeface="仿宋" panose="02010609060101010101" charset="-122"/>
                <a:cs typeface="+mj-cs"/>
                <a:sym typeface="+mn-ea"/>
              </a:rPr>
              <a:t>超越具体形状的抽象与永恒</a:t>
            </a:r>
            <a:endParaRPr lang="zh-CN" altLang="en-US" sz="3200" b="1">
              <a:effectLst/>
              <a:latin typeface="Times New Roman" panose="02020603050405020304" charset="0"/>
              <a:ea typeface="仿宋" panose="02010609060101010101" charset="-122"/>
              <a:cs typeface="+mj-cs"/>
              <a:sym typeface="+mn-ea"/>
            </a:endParaRPr>
          </a:p>
        </p:txBody>
      </p:sp>
      <p:pic>
        <p:nvPicPr>
          <p:cNvPr id="107" name="图片 106"/>
          <p:cNvPicPr/>
          <p:nvPr>
            <p:custDataLst>
              <p:tags r:id="rId6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9805" y="2552065"/>
            <a:ext cx="5313680" cy="37236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69128" y="2736623"/>
            <a:ext cx="9853744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2、日常生活中的形而上学倾向示例</a:t>
            </a:r>
            <a:endParaRPr lang="zh-CN" altLang="en-US" sz="5400" b="1" dirty="0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2、日常生活中的形而上学倾向示例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3、走出洞穴：形而上学的终极追寻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1、抽象思维与形而上学在古希腊的缘起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30225" y="1262380"/>
            <a:ext cx="11421110" cy="949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ctr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秘诀与神功：学了就会、会了就能</a:t>
            </a:r>
            <a:endParaRPr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191000" y="2212340"/>
            <a:ext cx="7505700" cy="3823970"/>
          </a:xfrm>
          <a:prstGeom prst="rect">
            <a:avLst/>
          </a:prstGeom>
        </p:spPr>
      </p:pic>
      <p:pic>
        <p:nvPicPr>
          <p:cNvPr id="111" name="图片 110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9600" y="2212340"/>
            <a:ext cx="3337560" cy="38239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2、日常生活中的形而上学倾向示例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3、走出洞穴：形而上学的终极追寻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1、抽象思维与形而上学在古希腊的缘起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30225" y="1262380"/>
            <a:ext cx="11421110" cy="949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ctr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破茧与上岸：一劳永逸</a:t>
            </a:r>
            <a:endParaRPr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65910" y="2316480"/>
            <a:ext cx="4404995" cy="3662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76975" y="2316480"/>
            <a:ext cx="4178935" cy="36461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2、日常生活中的形而上学倾向示例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3、走出洞穴：形而上学的终极追寻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1、抽象思维与形而上学在古希腊的缘起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/>
        </p:nvSpPr>
        <p:spPr>
          <a:xfrm>
            <a:off x="530225" y="1262380"/>
            <a:ext cx="11421110" cy="949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ctr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童话式结局</a:t>
            </a:r>
            <a:endParaRPr sz="3200" b="1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01" name="图片 100"/>
          <p:cNvPicPr/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4285" y="1656080"/>
            <a:ext cx="3441700" cy="4766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369570" y="2212023"/>
            <a:ext cx="6267450" cy="39147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2、日常生活中的形而上学倾向示例</a:t>
            </a:r>
            <a:endParaRPr lang="zh-CN" altLang="en-US"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3、走出洞穴：形而上学的终极追寻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1、抽象思维与形而上学在古希腊的缘起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30225" y="1262380"/>
            <a:ext cx="11421110" cy="949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ctr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生成式人工智能：一部形而上学机器</a:t>
            </a:r>
            <a:endParaRPr sz="3200" b="1">
              <a:solidFill>
                <a:schemeClr val="tx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675640" y="2618740"/>
            <a:ext cx="4311015" cy="2841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00000"/>
              </a:lnSpc>
            </a:pPr>
            <a:endParaRPr lang="zh-CN" altLang="en-US" sz="3200" b="1">
              <a:solidFill>
                <a:schemeClr val="tx1"/>
              </a:solidFill>
              <a:effectLst/>
              <a:latin typeface="Times New Roman" panose="02020603050405020304" charset="0"/>
              <a:ea typeface="仿宋" panose="02010609060101010101" charset="-122"/>
              <a:cs typeface="+mj-cs"/>
              <a:sym typeface="+mn-ea"/>
            </a:endParaRPr>
          </a:p>
          <a:p>
            <a:pPr lvl="0">
              <a:lnSpc>
                <a:spcPct val="100000"/>
              </a:lnSpc>
            </a:pPr>
            <a:r>
              <a:rPr lang="zh-CN" altLang="en-US" sz="3200" b="1">
                <a:solidFill>
                  <a:schemeClr val="tx1"/>
                </a:solidFill>
                <a:effectLst/>
                <a:latin typeface="Times New Roman" panose="02020603050405020304" charset="0"/>
                <a:ea typeface="仿宋" panose="02010609060101010101" charset="-122"/>
                <a:cs typeface="+mj-cs"/>
                <a:sym typeface="+mn-ea"/>
              </a:rPr>
              <a:t>输入问题</a:t>
            </a:r>
            <a:endParaRPr lang="zh-CN" altLang="en-US" sz="3200" b="1">
              <a:solidFill>
                <a:schemeClr val="tx1"/>
              </a:solidFill>
              <a:effectLst/>
              <a:latin typeface="Times New Roman" panose="02020603050405020304" charset="0"/>
              <a:ea typeface="仿宋" panose="02010609060101010101" charset="-122"/>
              <a:cs typeface="+mj-cs"/>
              <a:sym typeface="+mn-ea"/>
            </a:endParaRPr>
          </a:p>
          <a:p>
            <a:pPr lvl="0">
              <a:lnSpc>
                <a:spcPct val="100000"/>
              </a:lnSpc>
            </a:pPr>
            <a:endParaRPr lang="zh-CN" altLang="en-US" sz="3200" b="1">
              <a:solidFill>
                <a:schemeClr val="tx1"/>
              </a:solidFill>
              <a:effectLst/>
              <a:latin typeface="Times New Roman" panose="02020603050405020304" charset="0"/>
              <a:ea typeface="仿宋" panose="02010609060101010101" charset="-122"/>
              <a:cs typeface="+mj-cs"/>
              <a:sym typeface="+mn-ea"/>
            </a:endParaRPr>
          </a:p>
          <a:p>
            <a:pPr lvl="0">
              <a:lnSpc>
                <a:spcPct val="100000"/>
              </a:lnSpc>
            </a:pPr>
            <a:r>
              <a:rPr lang="zh-CN" altLang="en-US" sz="3200" b="1">
                <a:solidFill>
                  <a:schemeClr val="tx1"/>
                </a:solidFill>
                <a:effectLst/>
                <a:latin typeface="Times New Roman" panose="02020603050405020304" charset="0"/>
                <a:ea typeface="仿宋" panose="02010609060101010101" charset="-122"/>
                <a:cs typeface="+mj-cs"/>
                <a:sym typeface="+mn-ea"/>
              </a:rPr>
              <a:t>输出答案</a:t>
            </a:r>
            <a:endParaRPr lang="zh-CN" altLang="en-US" sz="3200" b="1">
              <a:solidFill>
                <a:schemeClr val="tx1"/>
              </a:solidFill>
              <a:effectLst/>
              <a:latin typeface="Times New Roman" panose="02020603050405020304" charset="0"/>
              <a:ea typeface="仿宋" panose="02010609060101010101" charset="-122"/>
              <a:cs typeface="+mj-cs"/>
              <a:sym typeface="+mn-ea"/>
            </a:endParaRPr>
          </a:p>
          <a:p>
            <a:pPr lvl="0">
              <a:lnSpc>
                <a:spcPct val="100000"/>
              </a:lnSpc>
            </a:pPr>
            <a:endParaRPr lang="zh-CN" altLang="en-US" sz="3200" b="1">
              <a:solidFill>
                <a:schemeClr val="tx1"/>
              </a:solidFill>
              <a:effectLst/>
              <a:latin typeface="Times New Roman" panose="02020603050405020304" charset="0"/>
              <a:ea typeface="仿宋" panose="02010609060101010101" charset="-122"/>
              <a:cs typeface="+mj-cs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/>
          <a:srcRect t="2618"/>
          <a:stretch>
            <a:fillRect/>
          </a:stretch>
        </p:blipFill>
        <p:spPr>
          <a:xfrm>
            <a:off x="3521075" y="2475865"/>
            <a:ext cx="8210550" cy="40620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485" y="2475865"/>
            <a:ext cx="504825" cy="43815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04950" y="2552065"/>
            <a:ext cx="91821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3、走出洞穴：形而上学的终极追寻</a:t>
            </a:r>
            <a:endParaRPr lang="zh-CN" altLang="en-US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图片 110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1485" y="2212340"/>
            <a:ext cx="577977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同侧圆角矩形 5"/>
          <p:cNvSpPr/>
          <p:nvPr>
            <p:custDataLst>
              <p:tags r:id="rId3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2、日常生活中的形而上学倾向示例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4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3、走出洞穴：形而上学的终极追寻</a:t>
            </a:r>
            <a:endParaRPr lang="zh-CN" altLang="en-US" sz="2400" b="1">
              <a:solidFill>
                <a:srgbClr val="4B82F8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5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1、抽象思维与形而上学在古希腊的缘起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530225" y="1262380"/>
            <a:ext cx="11421110" cy="949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>
              <a:buClrTx/>
              <a:buSzTx/>
              <a:buFontTx/>
            </a:pPr>
            <a:r>
              <a:rPr sz="32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洞穴比喻：真善美合一的太阳、二分世界与污秽之物没有理念</a:t>
            </a:r>
            <a:endParaRPr sz="3200" b="1">
              <a:solidFill>
                <a:srgbClr val="4B82F8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8275" y="2212340"/>
            <a:ext cx="5217160" cy="426656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79995" y="1572260"/>
            <a:ext cx="4126865" cy="4861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同侧圆角矩形 5"/>
          <p:cNvSpPr/>
          <p:nvPr>
            <p:custDataLst>
              <p:tags r:id="rId3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2、日常生活中的形而上学倾向示例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4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3、走出洞穴：形而上学的终极追寻</a:t>
            </a:r>
            <a:endParaRPr lang="zh-CN" altLang="en-US" sz="2400" b="1">
              <a:solidFill>
                <a:srgbClr val="4B82F8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5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1、抽象思维与形而上学在古希腊的缘起</a:t>
            </a:r>
            <a:endParaRPr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384175" y="1262380"/>
            <a:ext cx="11421110" cy="949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>
              <a:buClrTx/>
              <a:buSzTx/>
              <a:buFontTx/>
            </a:pPr>
            <a:r>
              <a:rPr sz="2800" b="1">
                <a:solidFill>
                  <a:srgbClr val="4B82F8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形而上学本身也会成为洞穴蒙蔽人类的洞穴</a:t>
            </a:r>
            <a:endParaRPr sz="2800" b="1">
              <a:solidFill>
                <a:srgbClr val="4B82F8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4175" y="2388235"/>
            <a:ext cx="651827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     </a:t>
            </a:r>
            <a:r>
              <a:rPr lang="zh-CN" altLang="en-US" sz="2800" b="1" dirty="0"/>
              <a:t>形而上学的思维方式，虽然在相当广泛的、各依对象的性质而大小不同的领域中是正当的，甚至必要的，可是它每一次都迟早要达到一个界限。</a:t>
            </a:r>
            <a:r>
              <a:rPr lang="zh-CN" altLang="en-US" sz="2800" b="1" dirty="0">
                <a:solidFill>
                  <a:srgbClr val="4B82F8"/>
                </a:solidFill>
              </a:rPr>
              <a:t>一旦超过这个界限，它就要成为片面的、狭隘的、抽象的，并陷入不可解决的矛盾。</a:t>
            </a:r>
            <a:endParaRPr lang="zh-CN" altLang="en-US" sz="2800" b="1" dirty="0"/>
          </a:p>
          <a:p>
            <a:endParaRPr lang="zh-CN" altLang="en-US" sz="2800" b="1" dirty="0"/>
          </a:p>
          <a:p>
            <a:pPr algn="r"/>
            <a:r>
              <a:rPr lang="zh-CN" altLang="en-US" sz="2800" b="1" dirty="0"/>
              <a:t> </a:t>
            </a:r>
            <a:r>
              <a:rPr lang="en-US" altLang="zh-CN" sz="2800" b="1" dirty="0"/>
              <a:t>      ——</a:t>
            </a:r>
            <a:r>
              <a:rPr lang="zh-CN" altLang="en-US" sz="2800" b="1" dirty="0"/>
              <a:t>恩格斯：《反杜林论》</a:t>
            </a:r>
            <a:endParaRPr lang="zh-CN" altLang="en-US" sz="28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9360" y="1571625"/>
            <a:ext cx="4072255" cy="486219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2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146810" y="450215"/>
            <a:ext cx="991743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问题与思考？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5" name="内容占位符 2"/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528955" y="4297680"/>
            <a:ext cx="6721475" cy="837565"/>
          </a:xfrm>
        </p:spPr>
        <p:txBody>
          <a:bodyPr>
            <a:noAutofit/>
          </a:bodyPr>
          <a:lstStyle/>
          <a:p>
            <a:pPr marL="0" eaLnBrk="1" hangingPunct="1">
              <a:lnSpc>
                <a:spcPct val="150000"/>
              </a:lnSpc>
              <a:buFont typeface="Wingdings 2" panose="05020102010507070707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+mj-ea"/>
                <a:ea typeface="+mj-ea"/>
                <a:cs typeface="+mj-ea"/>
              </a:rPr>
              <a:t>这句话给了我们什么信息。</a:t>
            </a:r>
            <a:endParaRPr lang="zh-CN" altLang="en-US" sz="2800" b="1" dirty="0">
              <a:solidFill>
                <a:srgbClr val="000000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28955" y="2602865"/>
            <a:ext cx="4351655" cy="918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>
              <a:buClrTx/>
              <a:buSzTx/>
              <a:buFontTx/>
            </a:pPr>
            <a:r>
              <a:rPr lang="zh-CN" altLang="en-US" sz="3200" b="1">
                <a:solidFill>
                  <a:schemeClr val="accent1"/>
                </a:solidFill>
                <a:effectLst/>
                <a:latin typeface="+mj-ea"/>
                <a:ea typeface="+mj-ea"/>
                <a:cs typeface="仿宋" panose="02010609060101010101" charset="-122"/>
              </a:rPr>
              <a:t>What is it?</a:t>
            </a:r>
            <a:endParaRPr lang="zh-CN" altLang="en-US" sz="3200" b="1">
              <a:solidFill>
                <a:schemeClr val="accent1"/>
              </a:solidFill>
              <a:effectLst/>
              <a:latin typeface="+mj-ea"/>
              <a:ea typeface="+mj-ea"/>
              <a:cs typeface="仿宋" panose="02010609060101010101" charset="-122"/>
            </a:endParaRPr>
          </a:p>
        </p:txBody>
      </p:sp>
      <p:pic>
        <p:nvPicPr>
          <p:cNvPr id="2" name="图片 1" descr="千库网_3DC4D立体商务小白人问号疑问_元素编号135019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705" y="1550670"/>
            <a:ext cx="4847590" cy="48475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小结：形而上学倾向的意义与问题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75590" y="1944370"/>
            <a:ext cx="7240905" cy="45612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Tx/>
              <a:buSzTx/>
              <a:buNone/>
            </a:pP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1、思维从具象走向抽象的体现</a:t>
            </a:r>
            <a:r>
              <a:rPr 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，人类自然的精神倾向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2、使得精神与概念实体化</a:t>
            </a:r>
            <a:r>
              <a:rPr 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，树立彼岸世界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3、孤立、静止、教条与抽象的看问题。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4、</a:t>
            </a:r>
            <a:r>
              <a:rPr 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从柏拉图到黑格尔的欧洲哲学的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理性傲慢</a:t>
            </a:r>
            <a:r>
              <a:rPr 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。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101" name="图片 100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812405" y="1944370"/>
            <a:ext cx="4020185" cy="443611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作业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28955" y="1873885"/>
            <a:ext cx="7457440" cy="4666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能够再找一些生活中形而上学倾向的例子吗？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你怎么看待形而上学倾向，正面或负面？说出理由</a:t>
            </a:r>
            <a:r>
              <a:rPr 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?</a:t>
            </a:r>
            <a:endParaRPr 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r>
              <a:rPr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请填写在课程企业微信问卷星调查二维码中。</a:t>
            </a:r>
            <a:endParaRPr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buClrTx/>
              <a:buSzTx/>
              <a:buNone/>
            </a:pP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7787518" y="1873885"/>
            <a:ext cx="3771900" cy="3771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拓展阅读文献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28955" y="1681713"/>
            <a:ext cx="11449819" cy="4557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1、（德）恩格斯 著 《社会主义从空想到发展》，中共中央编译局 译，人民出版社，1997年。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2、（德）恩格斯 著《反杜林论》，中共中央编译局 译，人民出版社，2021年。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</a:t>
            </a: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、（古希腊）柏拉图 著《理想国》，郭斌和、张竹明 译，商务印书馆，1986年。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r>
              <a:rPr lang="en-US"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</a:t>
            </a:r>
            <a:r>
              <a:rPr sz="24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、（古希腊）柏拉图 著《巴曼尼得斯篇》，陈康 译注，商务印书馆，1982年。</a:t>
            </a: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>
              <a:lnSpc>
                <a:spcPct val="100000"/>
              </a:lnSpc>
              <a:buClrTx/>
              <a:buSzTx/>
              <a:buNone/>
            </a:pPr>
            <a:endParaRPr sz="24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81810" y="2853055"/>
            <a:ext cx="7249795" cy="1151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r>
              <a:rPr lang="en-US" alt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 </a:t>
            </a:r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6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66140" y="134620"/>
            <a:ext cx="1084707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形而上学的中西词源：</a:t>
            </a:r>
            <a:r>
              <a:rPr lang="en-US" altLang="zh-CN" sz="3200" b="1" i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Metaphysics</a:t>
            </a:r>
            <a:r>
              <a:rPr lang="en-US" altLang="zh-CN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(“</a:t>
            </a:r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物理学之后</a:t>
            </a:r>
            <a:r>
              <a:rPr lang="en-US" altLang="zh-CN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”)</a:t>
            </a:r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与《易传》：</a:t>
            </a:r>
            <a:r>
              <a:rPr lang="en-US" altLang="zh-CN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“</a:t>
            </a:r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形而上者谓之道</a:t>
            </a:r>
            <a:r>
              <a:rPr lang="en-US" altLang="zh-CN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”</a:t>
            </a:r>
            <a:endParaRPr lang="en-US" altLang="zh-CN"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28638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466725" y="2371725"/>
            <a:ext cx="5628640" cy="3522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800" b="1" dirty="0">
                <a:solidFill>
                  <a:schemeClr val="tx1"/>
                </a:solidFill>
                <a:effectLst/>
                <a:latin typeface="+mj-ea"/>
                <a:ea typeface="+mj-ea"/>
                <a:sym typeface="+mn-ea"/>
              </a:rPr>
              <a:t>默认答案的</a:t>
            </a:r>
            <a:r>
              <a:rPr lang="zh-CN" sz="2800" b="1" dirty="0">
                <a:solidFill>
                  <a:srgbClr val="FF0000"/>
                </a:solidFill>
                <a:effectLst/>
                <a:latin typeface="+mj-ea"/>
                <a:ea typeface="+mj-ea"/>
                <a:sym typeface="+mn-ea"/>
              </a:rPr>
              <a:t>永恒在场</a:t>
            </a:r>
            <a:r>
              <a:rPr lang="zh-CN" sz="2800" b="1" dirty="0">
                <a:solidFill>
                  <a:schemeClr val="tx1"/>
                </a:solidFill>
                <a:effectLst/>
                <a:latin typeface="+mj-ea"/>
                <a:ea typeface="+mj-ea"/>
                <a:sym typeface="+mn-ea"/>
              </a:rPr>
              <a:t>（虽然你现在还不知道它是什么）</a:t>
            </a:r>
            <a:endParaRPr lang="zh-CN" sz="2800" b="1" dirty="0">
              <a:solidFill>
                <a:schemeClr val="tx1"/>
              </a:solidFill>
              <a:effectLst/>
              <a:latin typeface="+mj-ea"/>
              <a:ea typeface="+mj-ea"/>
              <a:sym typeface="+mn-ea"/>
            </a:endParaRPr>
          </a:p>
          <a:p>
            <a:endParaRPr lang="zh-CN" sz="2800" b="1" dirty="0">
              <a:solidFill>
                <a:schemeClr val="tx1"/>
              </a:solidFill>
              <a:effectLst/>
              <a:latin typeface="+mj-ea"/>
              <a:ea typeface="+mj-ea"/>
            </a:endParaRPr>
          </a:p>
          <a:p>
            <a:pPr algn="l">
              <a:buClrTx/>
              <a:buSzTx/>
              <a:buFontTx/>
            </a:pPr>
            <a:r>
              <a:rPr lang="zh-CN" sz="2800" b="1" dirty="0">
                <a:solidFill>
                  <a:schemeClr val="tx1"/>
                </a:solidFill>
                <a:effectLst/>
                <a:latin typeface="+mj-ea"/>
                <a:ea typeface="+mj-ea"/>
              </a:rPr>
              <a:t>默认问题</a:t>
            </a:r>
            <a:r>
              <a:rPr lang="zh-CN" sz="2800" b="1" dirty="0">
                <a:solidFill>
                  <a:srgbClr val="FF0000"/>
                </a:solidFill>
                <a:effectLst/>
                <a:latin typeface="+mj-ea"/>
                <a:ea typeface="+mj-ea"/>
              </a:rPr>
              <a:t>永远有一个正确答案</a:t>
            </a:r>
            <a:endParaRPr lang="zh-CN" sz="2800" b="1" dirty="0">
              <a:solidFill>
                <a:schemeClr val="tx1"/>
              </a:solidFill>
              <a:effectLst/>
              <a:latin typeface="+mj-ea"/>
              <a:ea typeface="+mj-ea"/>
            </a:endParaRPr>
          </a:p>
          <a:p>
            <a:pPr algn="l">
              <a:buClrTx/>
              <a:buSzTx/>
              <a:buFontTx/>
            </a:pPr>
            <a:endParaRPr lang="zh-CN" sz="2800" b="1" dirty="0">
              <a:solidFill>
                <a:schemeClr val="tx1"/>
              </a:solidFill>
              <a:effectLst/>
              <a:latin typeface="+mj-ea"/>
              <a:ea typeface="+mj-ea"/>
            </a:endParaRPr>
          </a:p>
          <a:p>
            <a:pPr algn="l">
              <a:buClrTx/>
              <a:buSzTx/>
              <a:buFontTx/>
            </a:pPr>
            <a:r>
              <a:rPr lang="zh-CN" sz="2800" b="1" dirty="0">
                <a:solidFill>
                  <a:schemeClr val="tx1"/>
                </a:solidFill>
                <a:effectLst/>
                <a:latin typeface="+mj-ea"/>
                <a:ea typeface="+mj-ea"/>
              </a:rPr>
              <a:t>默认用对一个公式（勾股定理），就能</a:t>
            </a:r>
            <a:r>
              <a:rPr lang="zh-CN" sz="2800" b="1" dirty="0">
                <a:solidFill>
                  <a:srgbClr val="FF0000"/>
                </a:solidFill>
                <a:effectLst/>
                <a:latin typeface="+mj-ea"/>
                <a:ea typeface="+mj-ea"/>
              </a:rPr>
              <a:t>解决所有</a:t>
            </a:r>
            <a:r>
              <a:rPr lang="zh-CN" sz="2800" b="1" dirty="0">
                <a:solidFill>
                  <a:schemeClr val="tx1"/>
                </a:solidFill>
                <a:effectLst/>
                <a:latin typeface="+mj-ea"/>
                <a:ea typeface="+mj-ea"/>
              </a:rPr>
              <a:t>的相关问题（直角三角形三边关系）</a:t>
            </a:r>
            <a:endParaRPr lang="zh-CN" sz="2800" b="1" dirty="0"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103" name="图片 102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21755" y="2371725"/>
            <a:ext cx="5291455" cy="3672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66725" y="1458595"/>
            <a:ext cx="110883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effectLst/>
                <a:latin typeface="+mj-ea"/>
                <a:ea typeface="+mj-ea"/>
                <a:cs typeface="+mj-ea"/>
              </a:rPr>
              <a:t>作为思维倾向</a:t>
            </a:r>
            <a:r>
              <a:rPr lang="zh-CN" altLang="en-US"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</a:rPr>
              <a:t>的形而上学设问特点</a:t>
            </a:r>
            <a:endParaRPr lang="zh-CN" altLang="en-US"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摄图网_500758708_书是人类进步的阶梯(非企业商用)"/>
          <p:cNvPicPr>
            <a:picLocks noChangeAspect="1"/>
          </p:cNvPicPr>
          <p:nvPr/>
        </p:nvPicPr>
        <p:blipFill>
          <a:blip r:embed="rId1"/>
          <a:srcRect l="12326" r="43806"/>
          <a:stretch>
            <a:fillRect/>
          </a:stretch>
        </p:blipFill>
        <p:spPr>
          <a:xfrm>
            <a:off x="0" y="0"/>
            <a:ext cx="401129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2065"/>
            <a:ext cx="4011295" cy="687006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783455" y="952500"/>
            <a:ext cx="7211695" cy="1976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6000" b="1" dirty="0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人类的形而上学倾向</a:t>
            </a:r>
            <a:endParaRPr lang="zh-CN" sz="60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8" name="副标题 17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553720" y="2997200"/>
            <a:ext cx="2903855" cy="85090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9200" b="1" dirty="0">
                <a:solidFill>
                  <a:schemeClr val="bg1"/>
                </a:solidFill>
                <a:latin typeface="仿宋" panose="02010609060101010101" charset="-122"/>
              </a:rPr>
              <a:t>教学内容</a:t>
            </a:r>
            <a:endParaRPr lang="zh-CN" altLang="en-US" sz="19200" b="1" dirty="0">
              <a:solidFill>
                <a:schemeClr val="bg1"/>
              </a:solidFill>
              <a:latin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9200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9200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783455" y="3094355"/>
            <a:ext cx="76822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1、抽象思维与形而上学在古希腊的缘起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2、日常生活中的形而上学倾向示例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3、走出洞穴：形而上学的终极追寻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04950" y="2552065"/>
            <a:ext cx="91821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1、抽象思维与形而上学在古希腊的缘起</a:t>
            </a:r>
            <a:endParaRPr lang="zh-CN" altLang="en-US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2、日常生活中的形而上学倾向示例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3、走出洞穴：形而上学的终极追寻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1、抽象思维与形而上学在古希腊的缘起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24485" y="1203325"/>
            <a:ext cx="11125200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抽象思维：形而上学的缘起 </a:t>
            </a:r>
            <a:endParaRPr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0700" y="2471420"/>
            <a:ext cx="5460365" cy="3733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千库网_三个苹果_摄影图编号94699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8865" y="2471420"/>
            <a:ext cx="5599430" cy="373316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2、日常生活中的形而上学倾向示例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3、走出洞穴：形而上学的终极追寻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1、抽象思维与形而上学在古希腊的缘起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24485" y="1203325"/>
            <a:ext cx="11125200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答案：三不等于四，使得古往今来、宇宙洪荒所有的三个的东西不等于四个的东西</a:t>
            </a:r>
            <a:endParaRPr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4" name="图片 3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45310" y="2539365"/>
            <a:ext cx="8084185" cy="37725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2、日常生活中的形而上学倾向示例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3、走出洞穴：形而上学的终极追寻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1、抽象思维与形而上学在古希腊的缘起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30225" y="1283335"/>
            <a:ext cx="11125200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柏拉图的思考</a:t>
            </a:r>
            <a:endParaRPr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30225" y="2835275"/>
            <a:ext cx="60803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effectLst/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     </a:t>
            </a:r>
            <a:r>
              <a:rPr lang="zh-CN" altLang="en-US" sz="2800" b="1" dirty="0">
                <a:solidFill>
                  <a:schemeClr val="tx1"/>
                </a:solidFill>
                <a:effectLst/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在数学之外，所有东西之所以是它们自己，并区别于其他东西，是不是也因为存在着它们自己的</a:t>
            </a:r>
            <a:r>
              <a:rPr lang="en-US" altLang="zh-CN" sz="2800" b="1" dirty="0">
                <a:solidFill>
                  <a:srgbClr val="FF0000"/>
                </a:solidFill>
                <a:effectLst/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effectLst/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数字三</a:t>
            </a:r>
            <a:r>
              <a:rPr lang="en-US" altLang="zh-CN" sz="2800" b="1" dirty="0">
                <a:solidFill>
                  <a:srgbClr val="FF0000"/>
                </a:solidFill>
                <a:effectLst/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effectLst/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？</a:t>
            </a:r>
            <a:endParaRPr lang="zh-CN" altLang="en-US" sz="2800" b="1" dirty="0">
              <a:solidFill>
                <a:srgbClr val="FF0000"/>
              </a:solidFill>
              <a:effectLst/>
              <a:latin typeface="Times New Roman" panose="02020603050405020304" charset="0"/>
              <a:ea typeface="仿宋" panose="02010609060101010101" charset="-122"/>
              <a:cs typeface="微软雅黑" panose="020B0503020204020204" charset="-122"/>
            </a:endParaRPr>
          </a:p>
        </p:txBody>
      </p:sp>
      <p:pic>
        <p:nvPicPr>
          <p:cNvPr id="108" name="图片 107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61935" y="1711960"/>
            <a:ext cx="3825875" cy="46450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4191000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2、日常生活中的形而上学倾向示例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8147685" y="133350"/>
            <a:ext cx="380365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3、走出洞穴：形而上学的终极追寻</a:t>
            </a:r>
            <a:endParaRPr lang="zh-CN" altLang="en-US" sz="24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3"/>
            </p:custDataLst>
          </p:nvPr>
        </p:nvSpPr>
        <p:spPr>
          <a:xfrm>
            <a:off x="233045" y="133350"/>
            <a:ext cx="380365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1、抽象思维与形而上学在古希腊的缘起</a:t>
            </a:r>
            <a:endParaRPr sz="24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30225" y="1260475"/>
            <a:ext cx="11125200" cy="1267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柏拉图：猫和狗之所以可以被区别是因为理念。</a:t>
            </a:r>
            <a:endParaRPr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  <a:p>
            <a:pPr algn="l" eaLnBrk="1" hangingPunct="1">
              <a:buClrTx/>
              <a:buSzTx/>
              <a:buFontTx/>
            </a:pPr>
            <a:r>
              <a:rPr sz="3200" b="1">
                <a:solidFill>
                  <a:schemeClr val="accent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理念是精神性或概念性的，正如“数字三”一样。</a:t>
            </a:r>
            <a:endParaRPr sz="3200" b="1">
              <a:solidFill>
                <a:schemeClr val="accent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530225" y="2889588"/>
            <a:ext cx="7128924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chemeClr val="dk1"/>
                </a:solidFill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理念（</a:t>
            </a:r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idea</a:t>
            </a:r>
            <a:r>
              <a:rPr lang="zh-CN" sz="2800" b="1" dirty="0">
                <a:solidFill>
                  <a:schemeClr val="dk1"/>
                </a:solidFill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）是事物的</a:t>
            </a:r>
            <a:r>
              <a:rPr lang="zh-CN" sz="2800" b="1" dirty="0">
                <a:solidFill>
                  <a:srgbClr val="4B82F8"/>
                </a:solidFill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共相</a:t>
            </a:r>
            <a:r>
              <a:rPr lang="zh-CN" sz="2800" b="1" dirty="0">
                <a:solidFill>
                  <a:schemeClr val="dk1"/>
                </a:solidFill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。</a:t>
            </a:r>
            <a:endParaRPr lang="zh-CN" sz="2800" b="1" dirty="0">
              <a:solidFill>
                <a:schemeClr val="dk1"/>
              </a:solidFill>
              <a:latin typeface="Times New Roman" panose="02020603050405020304" charset="0"/>
              <a:ea typeface="仿宋" panose="02010609060101010101" charset="-122"/>
              <a:cs typeface="微软雅黑" panose="020B0503020204020204" charset="-122"/>
            </a:endParaRPr>
          </a:p>
          <a:p>
            <a:r>
              <a:rPr lang="zh-CN" sz="2800" b="1" dirty="0">
                <a:solidFill>
                  <a:schemeClr val="dk1"/>
                </a:solidFill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理念是事物存在的</a:t>
            </a:r>
            <a:r>
              <a:rPr lang="zh-CN" sz="2800" b="1" dirty="0">
                <a:solidFill>
                  <a:srgbClr val="4B82F8"/>
                </a:solidFill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根据</a:t>
            </a:r>
            <a:r>
              <a:rPr lang="zh-CN" sz="2800" b="1" dirty="0">
                <a:solidFill>
                  <a:schemeClr val="dk1"/>
                </a:solidFill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。</a:t>
            </a:r>
            <a:endParaRPr lang="zh-CN" sz="2800" b="1" dirty="0">
              <a:solidFill>
                <a:schemeClr val="dk1"/>
              </a:solidFill>
              <a:latin typeface="Times New Roman" panose="02020603050405020304" charset="0"/>
              <a:ea typeface="仿宋" panose="02010609060101010101" charset="-122"/>
              <a:cs typeface="微软雅黑" panose="020B0503020204020204" charset="-122"/>
            </a:endParaRPr>
          </a:p>
          <a:p>
            <a:r>
              <a:rPr lang="zh-CN" sz="2800" b="1" dirty="0">
                <a:solidFill>
                  <a:schemeClr val="dk1"/>
                </a:solidFill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理念是事物模仿的</a:t>
            </a:r>
            <a:r>
              <a:rPr lang="zh-CN" sz="2800" b="1" dirty="0">
                <a:solidFill>
                  <a:srgbClr val="4B82F8"/>
                </a:solidFill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模型</a:t>
            </a:r>
            <a:r>
              <a:rPr lang="zh-CN" sz="2800" b="1" dirty="0">
                <a:solidFill>
                  <a:schemeClr val="dk1"/>
                </a:solidFill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。</a:t>
            </a:r>
            <a:endParaRPr lang="zh-CN" sz="2800" b="1" dirty="0">
              <a:solidFill>
                <a:schemeClr val="dk1"/>
              </a:solidFill>
              <a:latin typeface="Times New Roman" panose="02020603050405020304" charset="0"/>
              <a:ea typeface="仿宋" panose="02010609060101010101" charset="-122"/>
              <a:cs typeface="微软雅黑" panose="020B0503020204020204" charset="-122"/>
            </a:endParaRPr>
          </a:p>
          <a:p>
            <a:r>
              <a:rPr lang="zh-CN" sz="2800" b="1" dirty="0">
                <a:solidFill>
                  <a:schemeClr val="dk1"/>
                </a:solidFill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理念是事物追求的</a:t>
            </a:r>
            <a:r>
              <a:rPr lang="zh-CN" sz="2800" b="1" dirty="0">
                <a:solidFill>
                  <a:srgbClr val="4B82F8"/>
                </a:solidFill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目的</a:t>
            </a:r>
            <a:r>
              <a:rPr lang="zh-CN" sz="2800" b="1" dirty="0">
                <a:solidFill>
                  <a:schemeClr val="dk1"/>
                </a:solidFill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。</a:t>
            </a:r>
            <a:endParaRPr lang="zh-CN" sz="2800" b="1" dirty="0">
              <a:solidFill>
                <a:schemeClr val="dk1"/>
              </a:solidFill>
              <a:latin typeface="Times New Roman" panose="02020603050405020304" charset="0"/>
              <a:ea typeface="仿宋" panose="02010609060101010101" charset="-122"/>
              <a:cs typeface="微软雅黑" panose="020B0503020204020204" charset="-122"/>
            </a:endParaRPr>
          </a:p>
          <a:p>
            <a:endParaRPr lang="zh-CN" sz="2800" b="1" dirty="0">
              <a:solidFill>
                <a:schemeClr val="dk1"/>
              </a:solidFill>
              <a:latin typeface="Times New Roman" panose="02020603050405020304" charset="0"/>
              <a:ea typeface="仿宋" panose="02010609060101010101" charset="-122"/>
              <a:cs typeface="微软雅黑" panose="020B0503020204020204" charset="-122"/>
            </a:endParaRPr>
          </a:p>
          <a:p>
            <a:r>
              <a:rPr lang="zh-CN" sz="2800" b="1" dirty="0">
                <a:solidFill>
                  <a:schemeClr val="dk1"/>
                </a:solidFill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理念是唯一、绝对的、永恒的</a:t>
            </a:r>
            <a:r>
              <a:rPr lang="zh-CN" altLang="en-US" sz="2800" b="1" dirty="0">
                <a:solidFill>
                  <a:schemeClr val="dk1"/>
                </a:solidFill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、客观的</a:t>
            </a:r>
            <a:r>
              <a:rPr lang="zh-CN" altLang="en-US" sz="2800" b="1" dirty="0">
                <a:solidFill>
                  <a:srgbClr val="4B82F8"/>
                </a:solidFill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精神性实在</a:t>
            </a:r>
            <a:r>
              <a:rPr lang="zh-CN" altLang="en-US" sz="2800" b="1" dirty="0">
                <a:solidFill>
                  <a:schemeClr val="dk1"/>
                </a:solidFill>
                <a:latin typeface="Times New Roman" panose="02020603050405020304" charset="0"/>
                <a:ea typeface="仿宋" panose="02010609060101010101" charset="-122"/>
                <a:cs typeface="微软雅黑" panose="020B0503020204020204" charset="-122"/>
              </a:rPr>
              <a:t>。</a:t>
            </a:r>
            <a:endParaRPr lang="zh-CN" altLang="en-US" sz="2800" b="1" dirty="0">
              <a:solidFill>
                <a:schemeClr val="dk1"/>
              </a:solidFill>
              <a:latin typeface="Times New Roman" panose="02020603050405020304" charset="0"/>
              <a:ea typeface="仿宋" panose="02010609060101010101" charset="-122"/>
              <a:cs typeface="微软雅黑" panose="020B0503020204020204" charset="-122"/>
            </a:endParaRPr>
          </a:p>
        </p:txBody>
      </p:sp>
      <p:pic>
        <p:nvPicPr>
          <p:cNvPr id="102" name="图片 101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99850" y="2527935"/>
            <a:ext cx="2883343" cy="39719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UNIT_TEXT_FILL_GRADIENT_TYPE" val="0"/>
  <p:tag name="KSO_WM_UNIT_TEXT_FILL_GRADIENT_ANGLE" val="0"/>
  <p:tag name="KSO_WM_UNIT_TEXT_FILL_GRADIENT_DIRECTION" val="3"/>
  <p:tag name="KSO_WM_UNIT_TEXT_FILL_TYPE" val="3"/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915_1*b*1"/>
  <p:tag name="KSO_WM_TEMPLATE_CATEGORY" val="custom"/>
  <p:tag name="KSO_WM_TEMPLATE_INDEX" val="20206915"/>
  <p:tag name="KSO_WM_UNIT_LAYERLEVEL" val="1"/>
  <p:tag name="KSO_WM_TAG_VERSION" val="1.0"/>
  <p:tag name="KSO_WM_BEAUTIFY_FLAG" val=""/>
  <p:tag name="KSO_WM_UNIT_PRESET_TEXT" val="单击此处添加副标题"/>
  <p:tag name="KSO_WM_UNIT_TEXT_FILL_FORE_SCHEMECOLOR_INDEX_BRIGHTNESS" val="0.25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EXT_FILL_FORE_SCHEMECOLOR_INDEX_1_BRIGHTNESS" val="0"/>
  <p:tag name="KSO_WM_UNIT_TEXT_FILL_FORE_SCHEMECOLOR_INDEX_1" val="14"/>
  <p:tag name="KSO_WM_UNIT_TEXT_FILL_FORE_SCHEMECOLOR_INDEX_1_POS" val="0.01"/>
  <p:tag name="KSO_WM_UNIT_TEXT_FILL_FORE_SCHEMECOLOR_INDEX_1_TRANS" val="0"/>
  <p:tag name="KSO_WM_UNIT_TEXT_FILL_FORE_SCHEMECOLOR_INDEX_2_BRIGHTNESS" val="0"/>
  <p:tag name="KSO_WM_UNIT_TEXT_FILL_FORE_SCHEMECOLOR_INDEX_2" val="14"/>
  <p:tag name="KSO_WM_UNIT_TEXT_FILL_FORE_SCHEMECOLOR_INDEX_2_POS" val="1"/>
  <p:tag name="KSO_WM_UNIT_TEXT_FILL_FORE_SCHEMECOLOR_INDEX_2_TRANS" val="0"/>
  <p:tag name="KSO_WM_UNIT_TEXT_FILL_GRADIENT_TYPE" val="0"/>
  <p:tag name="KSO_WM_UNIT_TEXT_FILL_GRADIENT_ANGLE" val="90"/>
  <p:tag name="KSO_WM_UNIT_TEXT_FILL_GRADIENT_DIRECTION" val="1"/>
  <p:tag name="KSO_WM_UNIT_TEXT_FILL_TYPE" val="3"/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3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2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3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3.xml><?xml version="1.0" encoding="utf-8"?>
<p:tagLst xmlns:p="http://schemas.openxmlformats.org/presentationml/2006/main">
  <p:tag name="COMMONDATA" val="eyJoZGlkIjoiMjcxYzk2YTY3NDdmYTAyZDY0NzFjYjE2ZjIyZDc1ODEifQ=="/>
  <p:tag name="KSO_WPP_MARK_KEY" val="f077df71-c163-4338-ace7-3a945e81c05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4B82F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B82F8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1773</Words>
  <Application>WPS 演示</Application>
  <PresentationFormat>宽屏</PresentationFormat>
  <Paragraphs>198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仿宋</vt:lpstr>
      <vt:lpstr>Wingdings</vt:lpstr>
      <vt:lpstr>黑体</vt:lpstr>
      <vt:lpstr>Wingdings 2</vt:lpstr>
      <vt:lpstr>Times New Roman</vt:lpstr>
      <vt:lpstr>微软雅黑</vt:lpstr>
      <vt:lpstr>Arial Unicode MS</vt:lpstr>
      <vt:lpstr>Calibri</vt:lpstr>
      <vt:lpstr>2_WPS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sssscy126com</cp:lastModifiedBy>
  <cp:revision>193</cp:revision>
  <dcterms:created xsi:type="dcterms:W3CDTF">2019-06-19T02:08:00Z</dcterms:created>
  <dcterms:modified xsi:type="dcterms:W3CDTF">2024-03-15T06:10:16Z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6A6AC2035C6E47A0AF6429F8153ACEBD_13</vt:lpwstr>
  </property>
</Properties>
</file>