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5"/>
  </p:notesMasterIdLst>
  <p:handoutMasterIdLst>
    <p:handoutMasterId r:id="rId26"/>
  </p:handoutMasterIdLst>
  <p:sldIdLst>
    <p:sldId id="257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72" r:id="rId14"/>
    <p:sldId id="283" r:id="rId15"/>
    <p:sldId id="291" r:id="rId16"/>
    <p:sldId id="277" r:id="rId17"/>
    <p:sldId id="278" r:id="rId18"/>
    <p:sldId id="285" r:id="rId19"/>
    <p:sldId id="262" r:id="rId20"/>
    <p:sldId id="299" r:id="rId21"/>
    <p:sldId id="263" r:id="rId22"/>
    <p:sldId id="264" r:id="rId23"/>
    <p:sldId id="265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2F8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242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0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0.xml"/><Relationship Id="rId7" Type="http://schemas.openxmlformats.org/officeDocument/2006/relationships/image" Target="../media/image12.jpeg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image" Target="../media/image13.bmp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8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6.xml"/><Relationship Id="rId7" Type="http://schemas.openxmlformats.org/officeDocument/2006/relationships/image" Target="../media/image14.png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image" Target="../media/image15.jpeg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9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image" Target="../media/image16.jpeg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20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17.xml"/><Relationship Id="rId5" Type="http://schemas.openxmlformats.org/officeDocument/2006/relationships/image" Target="../media/image17.jpeg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1.xml"/><Relationship Id="rId4" Type="http://schemas.openxmlformats.org/officeDocument/2006/relationships/image" Target="../media/image18.png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26.xml"/><Relationship Id="rId5" Type="http://schemas.openxmlformats.org/officeDocument/2006/relationships/image" Target="../media/image19.jpeg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30.xml"/><Relationship Id="rId4" Type="http://schemas.openxmlformats.org/officeDocument/2006/relationships/image" Target="../media/image20.png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2.jpeg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36.xml"/><Relationship Id="rId10" Type="http://schemas.openxmlformats.org/officeDocument/2006/relationships/image" Target="../media/image4.jpeg"/><Relationship Id="rId1" Type="http://schemas.openxmlformats.org/officeDocument/2006/relationships/tags" Target="../tags/tag130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image" Target="../media/image6.jpeg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4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png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57.xml"/><Relationship Id="rId1" Type="http://schemas.openxmlformats.org/officeDocument/2006/relationships/tags" Target="../tags/tag1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65.xml"/><Relationship Id="rId7" Type="http://schemas.openxmlformats.org/officeDocument/2006/relationships/image" Target="../media/image9.jpeg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72.xml"/><Relationship Id="rId7" Type="http://schemas.openxmlformats.org/officeDocument/2006/relationships/image" Target="../media/image10.jpeg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73.xml"/><Relationship Id="rId1" Type="http://schemas.openxmlformats.org/officeDocument/2006/relationships/tags" Target="../tags/tag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653540" y="2872105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哲学导论</a:t>
            </a:r>
            <a:endParaRPr lang="zh-CN" sz="4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88160" y="4511675"/>
            <a:ext cx="67240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授课对象：</a:t>
            </a:r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社会学一年级必修、全校选修</a:t>
            </a:r>
            <a:endParaRPr lang="zh-CN" altLang="en-US" sz="2400" b="1" spc="200" dirty="0"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课程设计序号：</a:t>
            </a:r>
            <a:r>
              <a:rPr lang="en-US" altLang="zh-CN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16</a:t>
            </a:r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2780" y="3933825"/>
            <a:ext cx="1738630" cy="0"/>
          </a:xfrm>
          <a:prstGeom prst="line">
            <a:avLst/>
          </a:prstGeom>
          <a:ln w="25400">
            <a:solidFill>
              <a:srgbClr val="4B82F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1728470" y="1466215"/>
            <a:ext cx="8009255" cy="908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禅宗的审美与内在超越</a:t>
            </a:r>
            <a:endParaRPr lang="zh-CN" sz="60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4192270" y="133350"/>
            <a:ext cx="380428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2、以心为镜，来去无痕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815022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3、亲知自性，内在超越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1、无者何以为美？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71500" y="2373630"/>
            <a:ext cx="3821430" cy="3954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4000" b="1" dirty="0">
                <a:solidFill>
                  <a:schemeClr val="dk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菩提本无树,</a:t>
            </a:r>
            <a:endParaRPr lang="zh-CN" altLang="en-US" sz="4000" b="1" dirty="0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40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明镜亦非台。</a:t>
            </a:r>
            <a:endParaRPr lang="zh-CN" altLang="en-US" sz="4000" b="1" dirty="0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4000" b="1" dirty="0">
                <a:solidFill>
                  <a:schemeClr val="dk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本来无一物,</a:t>
            </a:r>
            <a:endParaRPr lang="zh-CN" altLang="en-US" sz="4000" b="1" dirty="0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4000" b="1" dirty="0">
                <a:solidFill>
                  <a:schemeClr val="dk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何处惹尘埃。</a:t>
            </a:r>
            <a:endParaRPr lang="zh-CN" altLang="en-US" sz="4000" b="1" dirty="0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4000" b="1" dirty="0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4000" b="1" dirty="0">
                <a:solidFill>
                  <a:schemeClr val="dk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 </a:t>
            </a:r>
            <a:r>
              <a:rPr lang="zh-CN" altLang="en-US" sz="4000" b="1" dirty="0">
                <a:solidFill>
                  <a:schemeClr val="dk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——慧能</a:t>
            </a:r>
            <a:endParaRPr lang="zh-CN" altLang="en-US" sz="4000" b="1" dirty="0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800" b="1" dirty="0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800" b="1" dirty="0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5200" y="1176705"/>
            <a:ext cx="10515600" cy="1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/>
            <a:r>
              <a:rPr sz="3200" b="1">
                <a:solidFill>
                  <a:srgbClr val="4B82F8"/>
                </a:solidFill>
                <a:effectLst/>
                <a:latin typeface="+mj-ea"/>
                <a:ea typeface="+mj-ea"/>
                <a:cs typeface="仿宋" panose="02010609060101010101" charset="-122"/>
                <a:sym typeface="+mn-ea"/>
              </a:rPr>
              <a:t>镜犹有形，心本无物</a:t>
            </a:r>
            <a:endParaRPr sz="3200" b="1">
              <a:solidFill>
                <a:srgbClr val="4B82F8"/>
              </a:solidFill>
              <a:effectLst/>
              <a:latin typeface="+mj-ea"/>
              <a:ea typeface="+mj-ea"/>
              <a:cs typeface="仿宋" panose="02010609060101010101" charset="-122"/>
              <a:sym typeface="+mn-ea"/>
            </a:endParaRPr>
          </a:p>
        </p:txBody>
      </p:sp>
      <p:pic>
        <p:nvPicPr>
          <p:cNvPr id="121" name="图片 120"/>
          <p:cNvPicPr/>
          <p:nvPr/>
        </p:nvPicPr>
        <p:blipFill>
          <a:blip r:embed="rId7"/>
          <a:stretch>
            <a:fillRect/>
          </a:stretch>
        </p:blipFill>
        <p:spPr>
          <a:xfrm>
            <a:off x="5125720" y="2373630"/>
            <a:ext cx="6301740" cy="3843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7314565" y="5104765"/>
            <a:ext cx="511810" cy="3289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5835" y="2582096"/>
            <a:ext cx="102603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3、亲知自性，内在超越</a:t>
            </a:r>
            <a:endParaRPr lang="zh-CN" altLang="en-US" sz="5400" b="1" dirty="0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4192270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2、以心为镜，来去无痕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8150225" y="133350"/>
            <a:ext cx="380428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3、亲知自性，内在超越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1、无者何以为美？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17220" y="2480310"/>
            <a:ext cx="5044440" cy="39916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zh-CN" sz="2400" b="1"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菩提只向心觅</a:t>
            </a:r>
            <a:r>
              <a:rPr lang="zh-CN" sz="2400" b="1">
                <a:latin typeface="+mj-ea"/>
                <a:ea typeface="+mj-ea"/>
                <a:cs typeface="+mj-ea"/>
                <a:sym typeface="+mn-ea"/>
              </a:rPr>
              <a:t>，何劳向外求玄。</a:t>
            </a:r>
            <a:endParaRPr sz="2400" b="1">
              <a:latin typeface="+mj-ea"/>
              <a:ea typeface="+mj-ea"/>
              <a:cs typeface="+mj-ea"/>
              <a:sym typeface="+mn-ea"/>
            </a:endParaRPr>
          </a:p>
          <a:p>
            <a:r>
              <a:rPr lang="en-US" sz="2400" b="1">
                <a:latin typeface="+mj-ea"/>
                <a:ea typeface="+mj-ea"/>
                <a:cs typeface="+mj-ea"/>
                <a:sym typeface="+mn-ea"/>
              </a:rPr>
              <a:t>             </a:t>
            </a:r>
            <a:endParaRPr lang="en-US" sz="2400" b="1">
              <a:latin typeface="+mj-ea"/>
              <a:ea typeface="+mj-ea"/>
              <a:cs typeface="+mj-ea"/>
              <a:sym typeface="+mn-ea"/>
            </a:endParaRPr>
          </a:p>
          <a:p>
            <a:r>
              <a:rPr lang="en-US" sz="2400" b="1">
                <a:latin typeface="+mj-ea"/>
                <a:ea typeface="+mj-ea"/>
                <a:cs typeface="+mj-ea"/>
                <a:sym typeface="+mn-ea"/>
              </a:rPr>
              <a:t>              ——</a:t>
            </a:r>
            <a:r>
              <a:rPr lang="zh-CN" altLang="en-US" sz="2400" b="1">
                <a:latin typeface="+mj-ea"/>
                <a:ea typeface="+mj-ea"/>
                <a:cs typeface="+mj-ea"/>
                <a:sym typeface="+mn-ea"/>
              </a:rPr>
              <a:t>《坛经》</a:t>
            </a:r>
            <a:endParaRPr lang="zh-CN" altLang="en-US" sz="2400" b="1"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400" b="1"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2400" b="1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佛向性中作</a:t>
            </a:r>
            <a:r>
              <a:rPr lang="zh-CN" altLang="en-US" sz="2400" b="1">
                <a:latin typeface="+mj-ea"/>
                <a:ea typeface="+mj-ea"/>
                <a:cs typeface="+mj-ea"/>
                <a:sym typeface="+mn-ea"/>
              </a:rPr>
              <a:t>，莫向身外求。 </a:t>
            </a:r>
            <a:r>
              <a:rPr lang="en-US" altLang="zh-CN" sz="2400" b="1">
                <a:latin typeface="+mj-ea"/>
                <a:ea typeface="+mj-ea"/>
                <a:cs typeface="+mj-ea"/>
                <a:sym typeface="+mn-ea"/>
              </a:rPr>
              <a:t>           </a:t>
            </a:r>
            <a:endParaRPr lang="en-US" altLang="zh-CN" sz="2400" b="1"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2400" b="1">
                <a:latin typeface="+mj-ea"/>
                <a:ea typeface="+mj-ea"/>
                <a:cs typeface="+mj-ea"/>
                <a:sym typeface="+mn-ea"/>
              </a:rPr>
              <a:t>             </a:t>
            </a:r>
            <a:endParaRPr lang="en-US" altLang="zh-CN" sz="2400" b="1"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2400" b="1">
                <a:latin typeface="+mj-ea"/>
                <a:ea typeface="+mj-ea"/>
                <a:cs typeface="+mj-ea"/>
                <a:sym typeface="+mn-ea"/>
              </a:rPr>
              <a:t>              ——</a:t>
            </a:r>
            <a:r>
              <a:rPr lang="zh-CN" altLang="en-US" sz="2400" b="1">
                <a:latin typeface="+mj-ea"/>
                <a:ea typeface="+mj-ea"/>
                <a:cs typeface="+mj-ea"/>
                <a:sym typeface="+mn-ea"/>
              </a:rPr>
              <a:t>《坛经》</a:t>
            </a:r>
            <a:endParaRPr lang="zh-CN" altLang="en-US" sz="24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11810" y="1229995"/>
            <a:ext cx="14787245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28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系缚</a:t>
            </a:r>
            <a:r>
              <a:rPr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留痕</a:t>
            </a:r>
            <a:r>
              <a:rPr sz="28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，非缘外物，而在本心不清净</a:t>
            </a:r>
            <a:endParaRPr sz="3200" b="1" dirty="0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" name="图片 1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5504180" y="2677795"/>
            <a:ext cx="6285865" cy="33832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4192270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2、以心为镜，来去无痕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8150225" y="133350"/>
            <a:ext cx="380428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3、亲知自性，内在超越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1、无者何以为美？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34340" y="1136015"/>
            <a:ext cx="14787245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lang="en-US" altLang="zh-CN"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抛掉宗教仪轨：</a:t>
            </a:r>
            <a:r>
              <a:rPr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不守戒律、呵佛骂祖</a:t>
            </a:r>
            <a:endParaRPr sz="3200" b="1" dirty="0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110" y="2303780"/>
            <a:ext cx="491807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       </a:t>
            </a:r>
            <a:r>
              <a:rPr lang="zh-CN" altLang="en-US" sz="2400" b="1"/>
              <a:t>云门因僧问：如何是佛？</a:t>
            </a:r>
            <a:endParaRPr lang="zh-CN" altLang="en-US" sz="2400" b="1"/>
          </a:p>
          <a:p>
            <a:r>
              <a:rPr lang="en-US" altLang="zh-CN" sz="2400" b="1"/>
              <a:t>       </a:t>
            </a:r>
            <a:r>
              <a:rPr lang="zh-CN" altLang="en-US" sz="2400" b="1"/>
              <a:t>门云：</a:t>
            </a:r>
            <a:r>
              <a:rPr sz="24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</a:rPr>
              <a:t>干屎橛。</a:t>
            </a:r>
            <a:endParaRPr sz="2400" b="1">
              <a:solidFill>
                <a:srgbClr val="4B82F8"/>
              </a:solidFill>
              <a:effectLst/>
              <a:latin typeface="+mj-ea"/>
              <a:ea typeface="+mj-ea"/>
              <a:cs typeface="+mj-ea"/>
            </a:endParaRPr>
          </a:p>
          <a:p>
            <a:endParaRPr lang="zh-CN" altLang="en-US" sz="2400" b="1"/>
          </a:p>
          <a:p>
            <a:pPr algn="r"/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——《无门关》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第二十一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7570" y="4354195"/>
            <a:ext cx="49250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None/>
            </a:pPr>
            <a:r>
              <a:rPr lang="en-US" altLang="zh-CN" sz="2400" b="1"/>
              <a:t>      </a:t>
            </a:r>
            <a:r>
              <a:rPr lang="zh-CN" altLang="en-US" sz="2400" b="1"/>
              <a:t>道济，天台人。……</a:t>
            </a:r>
            <a:r>
              <a:rPr sz="24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</a:rPr>
              <a:t>放旷不羁，言行叵测，淫坊酒肆，不避讥嫌。</a:t>
            </a:r>
            <a:r>
              <a:rPr lang="zh-CN" altLang="en-US" sz="2400" b="1"/>
              <a:t>时号为济颠。临终作偈曰：六十年来狼藉，东壁打倒西壁，于今收拾归来，</a:t>
            </a:r>
            <a:r>
              <a:rPr sz="24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</a:rPr>
              <a:t>依旧水连天碧。</a:t>
            </a:r>
            <a:endParaRPr lang="zh-CN" altLang="en-US" sz="2400" b="1"/>
          </a:p>
          <a:p>
            <a:pPr algn="r">
              <a:buClrTx/>
              <a:buSzTx/>
              <a:buNone/>
            </a:pP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——《道济像赞》</a:t>
            </a:r>
            <a:endParaRPr lang="en-US" altLang="zh-CN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1" name="图片 100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21245" y="1944370"/>
            <a:ext cx="3590925" cy="41890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4192270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2、以心为镜，来去无痕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8150225" y="133350"/>
            <a:ext cx="380428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3、亲知自性，内在超越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1、无者何以为美？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24560" y="2480310"/>
            <a:ext cx="5407660" cy="4517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400" b="1" dirty="0" err="1"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sz="2400" b="1" dirty="0" err="1">
                <a:effectLst/>
                <a:latin typeface="+mj-ea"/>
                <a:ea typeface="+mj-ea"/>
                <a:cs typeface="+mj-ea"/>
                <a:sym typeface="+mn-ea"/>
              </a:rPr>
              <a:t>墟墓兴</a:t>
            </a:r>
            <a:r>
              <a:rPr sz="2400" b="1" dirty="0" err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哀</a:t>
            </a:r>
            <a:r>
              <a:rPr sz="2400" b="1" dirty="0" err="1">
                <a:effectLst/>
                <a:latin typeface="+mj-ea"/>
                <a:ea typeface="+mj-ea"/>
                <a:cs typeface="+mj-ea"/>
                <a:sym typeface="+mn-ea"/>
              </a:rPr>
              <a:t>宗庙</a:t>
            </a:r>
            <a:r>
              <a:rPr sz="2400" b="1" dirty="0" err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钦</a:t>
            </a:r>
            <a:r>
              <a:rPr sz="2400" b="1" dirty="0">
                <a:effectLst/>
                <a:latin typeface="+mj-ea"/>
                <a:ea typeface="+mj-ea"/>
                <a:cs typeface="+mj-ea"/>
                <a:sym typeface="+mn-ea"/>
              </a:rPr>
              <a:t>,</a:t>
            </a:r>
            <a:endParaRPr sz="2400" b="1" dirty="0"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en-US" sz="2400" b="1" dirty="0" err="1"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sz="2400" b="1" dirty="0" err="1">
                <a:effectLst/>
                <a:latin typeface="+mj-ea"/>
                <a:ea typeface="+mj-ea"/>
                <a:cs typeface="+mj-ea"/>
                <a:sym typeface="+mn-ea"/>
              </a:rPr>
              <a:t>斯人</a:t>
            </a:r>
            <a:r>
              <a:rPr sz="2400" b="1" dirty="0" err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千古不磨心</a:t>
            </a:r>
            <a:r>
              <a:rPr sz="2400" b="1" dirty="0">
                <a:effectLst/>
                <a:latin typeface="+mj-ea"/>
                <a:ea typeface="+mj-ea"/>
                <a:cs typeface="+mj-ea"/>
                <a:sym typeface="+mn-ea"/>
              </a:rPr>
              <a:t>。</a:t>
            </a:r>
            <a:endParaRPr sz="2400" b="1" dirty="0"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sz="2400" b="1" dirty="0"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sz="2400" b="1" dirty="0">
                <a:effectLst/>
                <a:latin typeface="+mj-ea"/>
                <a:ea typeface="+mj-ea"/>
                <a:cs typeface="+mj-ea"/>
                <a:sym typeface="+mn-ea"/>
              </a:rPr>
              <a:t>         </a:t>
            </a:r>
            <a:r>
              <a:rPr lang="en-US" sz="2000" b="1" dirty="0">
                <a:effectLst/>
                <a:latin typeface="+mj-ea"/>
                <a:ea typeface="+mj-ea"/>
                <a:cs typeface="+mj-ea"/>
                <a:sym typeface="+mn-ea"/>
              </a:rPr>
              <a:t> ——</a:t>
            </a:r>
            <a:r>
              <a:rPr lang="zh-CN" altLang="en-US" sz="2000" b="1" dirty="0">
                <a:effectLst/>
                <a:latin typeface="+mj-ea"/>
                <a:ea typeface="+mj-ea"/>
                <a:cs typeface="+mj-ea"/>
                <a:sym typeface="+mn-ea"/>
              </a:rPr>
              <a:t>陆九渊：《致朱元晦》</a:t>
            </a:r>
            <a:endParaRPr lang="zh-CN" altLang="en-US" sz="2400" b="1" dirty="0"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400" b="1" dirty="0"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2400" b="1" dirty="0">
                <a:effectLst/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2400" b="1" dirty="0">
                <a:effectLst/>
                <a:latin typeface="+mj-ea"/>
                <a:ea typeface="+mj-ea"/>
                <a:cs typeface="+mj-ea"/>
                <a:sym typeface="+mn-ea"/>
              </a:rPr>
              <a:t>知是心之本体，心</a:t>
            </a:r>
            <a:r>
              <a:rPr lang="zh-CN" altLang="en-US" sz="24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自然</a:t>
            </a:r>
            <a:r>
              <a:rPr lang="zh-CN" altLang="en-US" sz="2400" b="1" dirty="0">
                <a:effectLst/>
                <a:latin typeface="+mj-ea"/>
                <a:ea typeface="+mj-ea"/>
                <a:cs typeface="+mj-ea"/>
                <a:sym typeface="+mn-ea"/>
              </a:rPr>
              <a:t>会知。见父</a:t>
            </a:r>
            <a:r>
              <a:rPr lang="zh-CN" altLang="en-US" sz="24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自然</a:t>
            </a:r>
            <a:r>
              <a:rPr lang="zh-CN" altLang="en-US" sz="2400" b="1" dirty="0">
                <a:effectLst/>
                <a:latin typeface="+mj-ea"/>
                <a:ea typeface="+mj-ea"/>
                <a:cs typeface="+mj-ea"/>
                <a:sym typeface="+mn-ea"/>
              </a:rPr>
              <a:t>知孝，见兄</a:t>
            </a:r>
            <a:r>
              <a:rPr lang="zh-CN" altLang="en-US" sz="24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自然</a:t>
            </a:r>
            <a:r>
              <a:rPr lang="zh-CN" altLang="en-US" sz="2400" b="1" dirty="0">
                <a:effectLst/>
                <a:latin typeface="+mj-ea"/>
                <a:ea typeface="+mj-ea"/>
                <a:cs typeface="+mj-ea"/>
                <a:sym typeface="+mn-ea"/>
              </a:rPr>
              <a:t>知悌，</a:t>
            </a:r>
            <a:r>
              <a:rPr lang="zh-CN" altLang="en-US" sz="24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见孺子入井自然知恻隐</a:t>
            </a:r>
            <a:r>
              <a:rPr lang="zh-CN" altLang="en-US" sz="2400" b="1" dirty="0">
                <a:effectLst/>
                <a:latin typeface="+mj-ea"/>
                <a:ea typeface="+mj-ea"/>
                <a:cs typeface="+mj-ea"/>
                <a:sym typeface="+mn-ea"/>
              </a:rPr>
              <a:t>：此便是良知不假外求。</a:t>
            </a:r>
            <a:endParaRPr lang="zh-CN" altLang="en-US" sz="2400" b="1" dirty="0"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2400" b="1" dirty="0"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2400" b="1" dirty="0">
                <a:effectLst/>
                <a:latin typeface="+mj-ea"/>
                <a:ea typeface="+mj-ea"/>
                <a:cs typeface="+mj-ea"/>
                <a:sym typeface="+mn-ea"/>
              </a:rPr>
              <a:t>           </a:t>
            </a:r>
            <a:endParaRPr lang="en-US" altLang="zh-CN" sz="2400" b="1" dirty="0"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altLang="zh-CN" sz="2400" b="1" dirty="0">
                <a:effectLst/>
                <a:latin typeface="+mj-ea"/>
                <a:ea typeface="+mj-ea"/>
                <a:cs typeface="+mj-ea"/>
                <a:sym typeface="+mn-ea"/>
              </a:rPr>
              <a:t>           </a:t>
            </a:r>
            <a:r>
              <a:rPr lang="en-US" altLang="zh-CN" sz="2000" b="1" dirty="0">
                <a:effectLst/>
                <a:latin typeface="+mj-ea"/>
                <a:ea typeface="+mj-ea"/>
                <a:cs typeface="+mj-ea"/>
                <a:sym typeface="+mn-ea"/>
              </a:rPr>
              <a:t>  ——</a:t>
            </a:r>
            <a:r>
              <a:rPr lang="zh-CN" altLang="en-US" sz="2000" b="1" dirty="0">
                <a:effectLst/>
                <a:latin typeface="+mj-ea"/>
                <a:ea typeface="+mj-ea"/>
                <a:cs typeface="+mj-ea"/>
                <a:sym typeface="+mn-ea"/>
              </a:rPr>
              <a:t>王阳明：《传习录》</a:t>
            </a:r>
            <a:endParaRPr lang="zh-CN" altLang="en-US" sz="2000" b="1" dirty="0"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434340" y="1136015"/>
            <a:ext cx="14787245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lang="en-US" altLang="zh-CN"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以复归生活本身（体知）的方式达到内在超越</a:t>
            </a:r>
            <a:endParaRPr sz="3200" b="1" dirty="0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6305" y="2480310"/>
            <a:ext cx="4445635" cy="39096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4192270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2、以心为镜，来去无痕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8150225" y="133350"/>
            <a:ext cx="380428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3、亲知自性，内在超越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1、无者何以为美？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34010" y="927735"/>
            <a:ext cx="11210925" cy="1182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endParaRPr sz="24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l" eaLnBrk="1" hangingPunct="1"/>
            <a:endParaRPr sz="28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ctr" eaLnBrk="1" hangingPunct="1"/>
            <a:r>
              <a:rPr lang="en-US" altLang="zh-CN"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担水砍柴，无非妙道</a:t>
            </a:r>
            <a:r>
              <a:rPr lang="en-US" altLang="zh-CN"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禅与儒在内在超越之境界上的会通</a:t>
            </a:r>
            <a:br>
              <a:rPr sz="24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</a:br>
            <a:endParaRPr sz="24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34010" y="2277745"/>
            <a:ext cx="5964555" cy="4321175"/>
          </a:xfrm>
          <a:prstGeom prst="rect">
            <a:avLst/>
          </a:prstGeom>
          <a:noFill/>
        </p:spPr>
        <p:txBody>
          <a:bodyPr wrap="square" rtlCol="0" anchor="t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sz="2400" b="1">
                <a:solidFill>
                  <a:schemeClr val="dk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sz="2400" b="1"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sz="2400" b="1">
                <a:latin typeface="+mj-ea"/>
                <a:ea typeface="+mj-ea"/>
                <a:cs typeface="+mj-ea"/>
                <a:sym typeface="+mn-ea"/>
              </a:rPr>
              <a:t>禅宗人说：“担水砍柴，无非妙道。”这是有道理的，前一讲亦已说到。</a:t>
            </a:r>
            <a:r>
              <a:rPr sz="24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不过我们可以问：担水砍柴，无非妙道，何以事父事君不是妙道呢？</a:t>
            </a:r>
            <a:r>
              <a:rPr sz="2400" b="1">
                <a:latin typeface="+mj-ea"/>
                <a:ea typeface="+mj-ea"/>
                <a:cs typeface="+mj-ea"/>
                <a:sym typeface="+mn-ea"/>
              </a:rPr>
              <a:t>禅宗人对于这一点，还有一间未达。而宋明儒家，认为事父事君也是妙道。宋儒说：“扫洒应对，可以尽性至命。”</a:t>
            </a:r>
            <a:r>
              <a:rPr sz="24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尽性至命，可以得到最高境界。但其行为还是日常生活，这种生活，才是极高明而道中庸。</a:t>
            </a:r>
            <a:endParaRPr sz="2800" b="1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  <a:p>
            <a:endParaRPr sz="2400" b="1"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altLang="zh-CN" b="1"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lang="zh-CN" b="1">
                <a:latin typeface="+mj-ea"/>
                <a:ea typeface="+mj-ea"/>
                <a:cs typeface="+mj-ea"/>
                <a:sym typeface="+mn-ea"/>
              </a:rPr>
              <a:t>冯友兰：《宋明儒家哲学述评》（</a:t>
            </a:r>
            <a:r>
              <a:rPr lang="en-US" altLang="zh-CN" b="1">
                <a:latin typeface="+mj-ea"/>
                <a:ea typeface="+mj-ea"/>
                <a:cs typeface="+mj-ea"/>
                <a:sym typeface="+mn-ea"/>
              </a:rPr>
              <a:t>1943</a:t>
            </a:r>
            <a:r>
              <a:rPr lang="zh-CN" altLang="en-US" b="1">
                <a:latin typeface="+mj-ea"/>
                <a:ea typeface="+mj-ea"/>
                <a:cs typeface="+mj-ea"/>
                <a:sym typeface="+mn-ea"/>
              </a:rPr>
              <a:t>年</a:t>
            </a:r>
            <a:r>
              <a:rPr lang="zh-CN" b="1">
                <a:latin typeface="+mj-ea"/>
                <a:ea typeface="+mj-ea"/>
                <a:cs typeface="+mj-ea"/>
                <a:sym typeface="+mn-ea"/>
              </a:rPr>
              <a:t>）</a:t>
            </a:r>
            <a:endParaRPr lang="zh-CN" b="1"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91325" y="2694305"/>
            <a:ext cx="4924425" cy="347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132570" y="17418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小结：如何看待禅宗思想</a:t>
            </a:r>
            <a:r>
              <a:rPr lang="en-US" altLang="zh-CN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1</a:t>
            </a:r>
            <a:endParaRPr lang="en-US" altLang="zh-CN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28955" y="1866900"/>
            <a:ext cx="6788785" cy="413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z="2400" b="1">
              <a:latin typeface="+mj-ea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5005" y="2161540"/>
            <a:ext cx="60445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    </a:t>
            </a:r>
            <a:r>
              <a:rPr lang="zh-CN" altLang="en-US" sz="2800" b="1" dirty="0"/>
              <a:t>他（马丁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800" b="1" dirty="0"/>
              <a:t>路德）破除了对权威的信仰，</a:t>
            </a:r>
            <a:r>
              <a:rPr lang="zh-CN" altLang="en-US" sz="2800" b="1" dirty="0">
                <a:solidFill>
                  <a:srgbClr val="4B82F8"/>
                </a:solidFill>
                <a:latin typeface="+mj-ea"/>
                <a:ea typeface="+mj-ea"/>
                <a:cs typeface="+mj-ea"/>
              </a:rPr>
              <a:t>却恢复了信仰的权威。</a:t>
            </a:r>
            <a:r>
              <a:rPr lang="zh-CN" altLang="en-US" sz="2800" b="1" dirty="0"/>
              <a:t>他把僧侣变成俗人，</a:t>
            </a:r>
            <a:r>
              <a:rPr lang="zh-CN" altLang="en-US" sz="2800" b="1" dirty="0">
                <a:solidFill>
                  <a:srgbClr val="4B82F8"/>
                </a:solidFill>
                <a:latin typeface="+mj-ea"/>
                <a:ea typeface="+mj-ea"/>
                <a:cs typeface="+mj-ea"/>
              </a:rPr>
              <a:t>但又把俗人变成了僧侣。</a:t>
            </a:r>
            <a:r>
              <a:rPr lang="zh-CN" altLang="en-US" sz="2800" b="1" dirty="0"/>
              <a:t>他把人从外在的宗教解放出来，</a:t>
            </a:r>
            <a:r>
              <a:rPr lang="zh-CN" altLang="en-US" sz="2800" b="1" dirty="0">
                <a:solidFill>
                  <a:srgbClr val="4B82F8"/>
                </a:solidFill>
                <a:latin typeface="+mj-ea"/>
                <a:ea typeface="+mj-ea"/>
                <a:cs typeface="+mj-ea"/>
              </a:rPr>
              <a:t>但又把宗教变成人的内在世界。</a:t>
            </a:r>
            <a:endParaRPr lang="zh-CN" altLang="en-US" sz="2800" b="1" dirty="0">
              <a:solidFill>
                <a:srgbClr val="4B82F8"/>
              </a:solidFill>
              <a:latin typeface="+mj-ea"/>
              <a:ea typeface="+mj-ea"/>
              <a:cs typeface="+mj-ea"/>
            </a:endParaRPr>
          </a:p>
          <a:p>
            <a:endParaRPr lang="zh-CN" altLang="en-US" sz="2800" b="1" dirty="0"/>
          </a:p>
          <a:p>
            <a:endParaRPr lang="zh-CN" altLang="en-US" sz="2800" b="1" dirty="0"/>
          </a:p>
          <a:p>
            <a:pPr algn="r"/>
            <a:r>
              <a:rPr lang="en-US" altLang="zh-CN" sz="2000" b="1" dirty="0"/>
              <a:t>——</a:t>
            </a:r>
            <a:r>
              <a:rPr lang="zh-CN" altLang="en-US" sz="2000" b="1" dirty="0"/>
              <a:t>马克思：《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&lt;</a:t>
            </a:r>
            <a:r>
              <a:rPr lang="zh-CN" altLang="en-US" sz="2000" b="1" dirty="0"/>
              <a:t>黑格尔法哲学批判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&gt;</a:t>
            </a:r>
            <a:r>
              <a:rPr lang="zh-CN" altLang="en-US" sz="2000" b="1" dirty="0">
                <a:sym typeface="+mn-ea"/>
              </a:rPr>
              <a:t>导言</a:t>
            </a:r>
            <a:r>
              <a:rPr lang="zh-CN" altLang="en-US" sz="2000" b="1" dirty="0"/>
              <a:t>》</a:t>
            </a:r>
            <a:endParaRPr lang="zh-CN" altLang="en-US" sz="2000" b="1" dirty="0"/>
          </a:p>
        </p:txBody>
      </p:sp>
      <p:pic>
        <p:nvPicPr>
          <p:cNvPr id="101" name="图片 100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7574280" y="1707515"/>
            <a:ext cx="3926205" cy="47713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小结：如何看待禅宗思想</a:t>
            </a:r>
            <a:r>
              <a:rPr lang="en-US" altLang="zh-CN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2</a:t>
            </a:r>
            <a:endParaRPr lang="en-US" altLang="zh-CN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28955" y="1866900"/>
            <a:ext cx="6788785" cy="413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z="2400" b="1">
              <a:latin typeface="+mj-ea"/>
              <a:ea typeface="+mj-ea"/>
              <a:cs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0675" y="1174750"/>
            <a:ext cx="6643370" cy="556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       </a:t>
            </a:r>
            <a:r>
              <a:rPr lang="zh-CN" altLang="en-US" sz="2800" b="1" dirty="0"/>
              <a:t>先生尝言：</a:t>
            </a:r>
            <a:r>
              <a:rPr lang="zh-CN" altLang="en-US" sz="28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</a:rPr>
              <a:t>佛氏不着相，其实着了相，吾儒着相，其实不着相。</a:t>
            </a:r>
            <a:endParaRPr lang="zh-CN" altLang="en-US" sz="2800" b="1" dirty="0"/>
          </a:p>
          <a:p>
            <a:endParaRPr lang="zh-CN" altLang="en-US" sz="2800" b="1" dirty="0"/>
          </a:p>
          <a:p>
            <a:r>
              <a:rPr lang="zh-CN" altLang="en-US" sz="2800" b="1" dirty="0"/>
              <a:t> </a:t>
            </a:r>
            <a:r>
              <a:rPr lang="en-US" altLang="zh-CN" sz="2800" b="1" dirty="0"/>
              <a:t>   </a:t>
            </a:r>
            <a:r>
              <a:rPr lang="zh-CN" altLang="en-US" sz="2800" b="1" dirty="0"/>
              <a:t>请问。曰：佛怕父子累，却逃了父子，怕君臣累，却逃了君臣，怕夫妇累，却逃了夫妇，</a:t>
            </a:r>
            <a:r>
              <a:rPr lang="zh-CN" altLang="en-US" sz="28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</a:rPr>
              <a:t>都是为个君臣、父子、夫妇着了相，便须逃避。</a:t>
            </a:r>
            <a:endParaRPr lang="zh-CN" altLang="en-US" sz="2800" b="1" dirty="0">
              <a:solidFill>
                <a:srgbClr val="4B82F8"/>
              </a:solidFill>
              <a:effectLst/>
              <a:latin typeface="+mj-ea"/>
              <a:ea typeface="+mj-ea"/>
              <a:cs typeface="+mj-ea"/>
            </a:endParaRPr>
          </a:p>
          <a:p>
            <a:endParaRPr lang="zh-CN" altLang="en-US" sz="2800" b="1" dirty="0">
              <a:solidFill>
                <a:srgbClr val="4B82F8"/>
              </a:solidFill>
              <a:effectLst/>
              <a:latin typeface="+mj-ea"/>
              <a:ea typeface="+mj-ea"/>
              <a:cs typeface="+mj-ea"/>
            </a:endParaRPr>
          </a:p>
          <a:p>
            <a:r>
              <a:rPr lang="zh-CN" altLang="en-US" sz="28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</a:rPr>
              <a:t> </a:t>
            </a:r>
            <a:r>
              <a:rPr lang="en-US" altLang="zh-CN" sz="28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</a:rPr>
              <a:t> </a:t>
            </a:r>
            <a:r>
              <a:rPr lang="zh-CN" altLang="en-US" sz="2800" b="1" dirty="0"/>
              <a:t>如吾儒有个父子，还他以仁，有个君臣，还他以义，有个夫妇，还他以别，</a:t>
            </a:r>
            <a:r>
              <a:rPr lang="zh-CN" altLang="en-US" sz="28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</a:rPr>
              <a:t>何曾着父子、君臣、夫妇的相？</a:t>
            </a:r>
            <a:endParaRPr lang="zh-CN" altLang="en-US" sz="2800" b="1" dirty="0">
              <a:solidFill>
                <a:srgbClr val="4B82F8"/>
              </a:solidFill>
              <a:effectLst/>
              <a:latin typeface="+mj-ea"/>
              <a:ea typeface="+mj-ea"/>
              <a:cs typeface="+mj-ea"/>
            </a:endParaRPr>
          </a:p>
          <a:p>
            <a:r>
              <a:rPr lang="en-US" altLang="zh-CN" sz="2400" b="1" dirty="0"/>
              <a:t>    </a:t>
            </a:r>
            <a:r>
              <a:rPr lang="en-US" altLang="zh-CN" b="1" dirty="0"/>
              <a:t>                      </a:t>
            </a:r>
            <a:endParaRPr lang="en-US" altLang="zh-CN" b="1" dirty="0"/>
          </a:p>
          <a:p>
            <a:pPr algn="r"/>
            <a:r>
              <a:rPr lang="en-US" altLang="zh-CN" sz="2400" b="1" dirty="0"/>
              <a:t>——</a:t>
            </a:r>
            <a:r>
              <a:rPr lang="zh-CN" altLang="en-US" sz="2400" b="1" dirty="0"/>
              <a:t>王阳明：《传习录》</a:t>
            </a:r>
            <a:endParaRPr lang="zh-CN" altLang="en-US" sz="24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955" y="1457325"/>
            <a:ext cx="3897630" cy="50755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小结：如何看待禅宗思想</a:t>
            </a:r>
            <a:r>
              <a:rPr lang="en-US" altLang="zh-CN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3</a:t>
            </a:r>
            <a:endParaRPr lang="en-US" altLang="zh-CN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28955" y="1866900"/>
            <a:ext cx="6788785" cy="413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sz="2400" b="1">
              <a:latin typeface="+mj-ea"/>
              <a:ea typeface="+mj-ea"/>
              <a:cs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890" y="1755775"/>
            <a:ext cx="472630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         </a:t>
            </a:r>
            <a:r>
              <a:rPr lang="zh-CN" altLang="en-US" sz="2800" b="1" dirty="0"/>
              <a:t>禅宗力图把佛性从彼岸世界拉回到每个人的内心，把依靠佛教的经典转向引导人们相信个人的顿悟（内心的神秘启示），把拜佛转向呵佛骂祖，</a:t>
            </a:r>
            <a:r>
              <a:rPr lang="zh-CN" altLang="en-US" sz="2800" b="1" dirty="0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</a:rPr>
              <a:t>这就埋藏下了毁灭它自己的炸弹。</a:t>
            </a:r>
            <a:endParaRPr lang="zh-CN" altLang="en-US" sz="2800" b="1" dirty="0">
              <a:solidFill>
                <a:srgbClr val="4B82F8"/>
              </a:solidFill>
              <a:effectLst/>
              <a:latin typeface="+mj-ea"/>
              <a:ea typeface="+mj-ea"/>
              <a:cs typeface="+mj-ea"/>
            </a:endParaRPr>
          </a:p>
          <a:p>
            <a:r>
              <a:rPr lang="en-US" altLang="zh-CN" sz="2400" b="1" dirty="0"/>
              <a:t>    </a:t>
            </a:r>
            <a:r>
              <a:rPr lang="en-US" altLang="zh-CN" b="1" dirty="0"/>
              <a:t>                      </a:t>
            </a:r>
            <a:endParaRPr lang="en-US" altLang="zh-CN" b="1" dirty="0"/>
          </a:p>
          <a:p>
            <a:endParaRPr lang="en-US" altLang="zh-CN" b="1" dirty="0"/>
          </a:p>
          <a:p>
            <a:pPr algn="r"/>
            <a:r>
              <a:rPr lang="en-US" altLang="zh-CN" sz="2000" b="1" dirty="0"/>
              <a:t>——</a:t>
            </a:r>
            <a:r>
              <a:rPr lang="zh-CN" altLang="en-US" sz="2000" b="1" dirty="0"/>
              <a:t>任继愈：《禅宗哲学思想略论》</a:t>
            </a:r>
            <a:endParaRPr lang="zh-CN" altLang="en-US" sz="2000" b="1" dirty="0"/>
          </a:p>
        </p:txBody>
      </p:sp>
      <p:pic>
        <p:nvPicPr>
          <p:cNvPr id="102" name="图片 10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93690" y="1711326"/>
            <a:ext cx="6350000" cy="3873499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作业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28955" y="2197741"/>
            <a:ext cx="7398321" cy="3934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你认为的美是什么？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请填写在课程企业微信问卷星调查二维码中。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477125" y="187388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1945" y="2239010"/>
            <a:ext cx="5942965" cy="4545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528955" y="36512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71170" y="1285875"/>
            <a:ext cx="57937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4B82F8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念念不住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，前念今念后念，</a:t>
            </a:r>
            <a:endParaRPr lang="en-US" sz="2800" b="1">
              <a:solidFill>
                <a:srgbClr val="000000"/>
              </a:solidFill>
              <a:latin typeface="+mj-ea"/>
              <a:ea typeface="+mj-ea"/>
              <a:cs typeface="仿宋" panose="02010609060101010101" charset="-122"/>
              <a:sym typeface="+mn-ea"/>
            </a:endParaRPr>
          </a:p>
          <a:p>
            <a:r>
              <a:rPr lang="en-US" sz="2800" b="1">
                <a:solidFill>
                  <a:srgbClr val="000000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念念相续，</a:t>
            </a:r>
            <a:r>
              <a:rPr lang="en-US" sz="2800" b="1">
                <a:solidFill>
                  <a:srgbClr val="4B82F8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无有断施。</a:t>
            </a:r>
            <a:endParaRPr lang="en-US" sz="2800" b="1">
              <a:solidFill>
                <a:srgbClr val="4B82F8"/>
              </a:solidFill>
              <a:latin typeface="+mj-ea"/>
              <a:ea typeface="+mj-ea"/>
              <a:cs typeface="仿宋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264910" y="1417955"/>
            <a:ext cx="5659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sz="2800" b="1">
                <a:solidFill>
                  <a:srgbClr val="000000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一念若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住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，念念即住，</a:t>
            </a:r>
            <a:r>
              <a:rPr lang="en-US" sz="2800" b="1">
                <a:solidFill>
                  <a:srgbClr val="4B82F8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名系缚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。</a:t>
            </a:r>
            <a:endParaRPr lang="en-US" sz="2800" b="1">
              <a:solidFill>
                <a:srgbClr val="000000"/>
              </a:solidFill>
              <a:latin typeface="+mj-ea"/>
              <a:ea typeface="+mj-ea"/>
              <a:cs typeface="仿宋" panose="02010609060101010101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019175" y="150495"/>
            <a:ext cx="1090549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善知识，我此法门，从上已来，顿渐皆立无念为宗！</a:t>
            </a:r>
            <a:endParaRPr sz="32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 eaLnBrk="1" hangingPunct="1"/>
            <a:r>
              <a:rPr lang="en-US" altLang="zh-CN"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《坛经》</a:t>
            </a:r>
            <a:endParaRPr sz="2800" b="1" dirty="0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23" name="图片 122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96000" y="2171065"/>
            <a:ext cx="6515100" cy="4612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9"/>
          <a:stretch>
            <a:fillRect/>
          </a:stretch>
        </p:blipFill>
        <p:spPr>
          <a:xfrm>
            <a:off x="6096635" y="2239010"/>
            <a:ext cx="6847840" cy="4545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/>
        </p:nvPicPr>
        <p:blipFill>
          <a:blip r:embed="rId10"/>
          <a:stretch>
            <a:fillRect/>
          </a:stretch>
        </p:blipFill>
        <p:spPr>
          <a:xfrm>
            <a:off x="246380" y="2171065"/>
            <a:ext cx="5849620" cy="4613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拓展阅读文献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45770" y="1776095"/>
            <a:ext cx="11491764" cy="4283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1、宗白华 著《美学散步》，上海人民出版社，2005年。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2、葛兆光 著《</a:t>
            </a:r>
            <a:r>
              <a:rPr 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再增订本</a:t>
            </a: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中国禅思想史》，北京大学出版社，</a:t>
            </a:r>
            <a:r>
              <a:rPr 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2022</a:t>
            </a: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3、（德）波姆 著《贝聿铭谈贝聿铭：访谈录》，林兵 译，文汇出版社，2010年。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</a:t>
            </a:r>
            <a:r>
              <a:rPr 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任继愈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著《任继愈禅学论集》，商务印书馆，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2005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5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、刘方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著《中国禅宗美学的思想发生与历史演进》，人民出版社，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2010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1810" y="285305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500758708_书是人类进步的阶梯(非企业商用)"/>
          <p:cNvPicPr>
            <a:picLocks noChangeAspect="1"/>
          </p:cNvPicPr>
          <p:nvPr/>
        </p:nvPicPr>
        <p:blipFill>
          <a:blip r:embed="rId1"/>
          <a:srcRect l="12326" r="43806"/>
          <a:stretch>
            <a:fillRect/>
          </a:stretch>
        </p:blipFill>
        <p:spPr>
          <a:xfrm>
            <a:off x="0" y="0"/>
            <a:ext cx="401129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2065"/>
            <a:ext cx="4011295" cy="68700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292600" y="1560830"/>
            <a:ext cx="8105140" cy="908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禅宗的审美与内在超越</a:t>
            </a:r>
            <a:endParaRPr lang="zh-CN" sz="60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53720" y="2997200"/>
            <a:ext cx="2903855" cy="8509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9200" b="1" dirty="0">
                <a:solidFill>
                  <a:schemeClr val="bg1"/>
                </a:solidFill>
                <a:latin typeface="仿宋" panose="02010609060101010101" charset="-122"/>
              </a:rPr>
              <a:t>教学内容</a:t>
            </a:r>
            <a:endParaRPr lang="zh-CN" altLang="en-US" sz="19200" b="1" dirty="0">
              <a:solidFill>
                <a:schemeClr val="bg1"/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3455" y="3094355"/>
            <a:ext cx="626046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1、无者何以为美？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2、以心为镜，来去无痕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3、</a:t>
            </a:r>
            <a:r>
              <a:rPr lang="zh-CN"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亲知自性，内在超越</a:t>
            </a:r>
            <a:endParaRPr lang="zh-CN"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2540" y="2967990"/>
            <a:ext cx="96469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1、无者何以为美？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4192270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2、以心为镜，来去无痕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815022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3、亲知自性，内在超越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428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1、无者何以为美？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61340" y="2414905"/>
            <a:ext cx="5344795" cy="38080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无者，离二相诸尘劳……</a:t>
            </a:r>
            <a:r>
              <a:rPr lang="zh-CN" altLang="en-US"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自性起念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，虽即见闻觉知，</a:t>
            </a:r>
            <a:r>
              <a:rPr lang="zh-CN" altLang="en-US"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不染万境，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而常自在。</a:t>
            </a:r>
            <a:endParaRPr lang="zh-CN" altLang="en-US" sz="2800" b="1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algn="r">
              <a:lnSpc>
                <a:spcPct val="90000"/>
              </a:lnSpc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     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 </a:t>
            </a:r>
            <a:r>
              <a:rPr lang="en-US" altLang="zh-CN" sz="20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0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——《坛经》</a:t>
            </a:r>
            <a:endParaRPr lang="zh-CN" altLang="en-US" sz="28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l">
              <a:lnSpc>
                <a:spcPct val="90000"/>
              </a:lnSpc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审美的起点在于趣味（鉴赏）Geschmack，</a:t>
            </a:r>
            <a:r>
              <a:rPr lang="zh-CN" altLang="en-US"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趣味对象所带来的愉悦之满足是“无利害”的。</a:t>
            </a:r>
            <a:endParaRPr lang="zh-CN" altLang="en-US" sz="28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l">
              <a:lnSpc>
                <a:spcPct val="90000"/>
              </a:lnSpc>
              <a:buClrTx/>
              <a:buSzTx/>
              <a:buFontTx/>
            </a:pPr>
            <a:endParaRPr lang="zh-CN" altLang="en-US" sz="28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>
              <a:lnSpc>
                <a:spcPct val="90000"/>
              </a:lnSpc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 </a:t>
            </a:r>
            <a:r>
              <a:rPr lang="zh-CN" altLang="en-US" sz="20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——康德：《判断力批判》</a:t>
            </a:r>
            <a:endParaRPr lang="zh-CN" altLang="en-US" sz="20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15" name="图片 114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62420" y="1497965"/>
            <a:ext cx="4895215" cy="4798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561340" y="1606550"/>
            <a:ext cx="7889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4B82F8"/>
                </a:solidFill>
              </a:rPr>
              <a:t>  </a:t>
            </a:r>
            <a:r>
              <a:rPr lang="zh-CN" altLang="en-US" sz="3200" b="1">
                <a:solidFill>
                  <a:srgbClr val="4B82F8"/>
                </a:solidFill>
              </a:rPr>
              <a:t>自性起念，不染万境</a:t>
            </a:r>
            <a:endParaRPr lang="zh-CN" altLang="en-US" sz="3200" b="1">
              <a:solidFill>
                <a:srgbClr val="4B82F8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4192270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2、以心为镜，来去无痕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815022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3、亲知自性，内在超越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428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1、无者何以为美？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85445" y="2282825"/>
            <a:ext cx="6026785" cy="4195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Tx/>
              <a:buSzTx/>
              <a:buFontTx/>
            </a:pPr>
            <a:r>
              <a:rPr lang="en-US" altLang="zh-CN" sz="2000" b="1" dirty="0">
                <a:solidFill>
                  <a:schemeClr val="dk1"/>
                </a:solidFill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美学距离是一种</a:t>
            </a:r>
            <a:r>
              <a:rPr lang="zh-CN" altLang="en-US" sz="2400" b="1" dirty="0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“心理距离</a:t>
            </a:r>
            <a:r>
              <a:rPr lang="en-US" altLang="zh-CN" sz="2400" b="1" dirty="0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—— 观赏者对于作品所显示的事物在感情上或心理上保持的距离，</a:t>
            </a:r>
            <a:r>
              <a:rPr lang="zh-CN" altLang="en-US" sz="2400" b="1" dirty="0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这种距离由于</a:t>
            </a:r>
            <a:r>
              <a:rPr lang="zh-CN" altLang="en-US" sz="2400" b="1" u="sng" dirty="0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消除我们对作品的实用态度</a:t>
            </a:r>
            <a:r>
              <a:rPr lang="zh-CN" altLang="en-US" sz="2400" b="1" dirty="0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而使美感游离于快感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，因而使我们对</a:t>
            </a:r>
            <a:r>
              <a:rPr lang="zh-CN" altLang="en-US" sz="2400" b="1" dirty="0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眼前的事物产生崭新的体验。</a:t>
            </a:r>
            <a:endParaRPr lang="zh-CN" altLang="en-US" sz="2000" b="1" dirty="0"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zh-CN" altLang="en-US" sz="2000" b="1" dirty="0">
                <a:latin typeface="+mj-ea"/>
                <a:ea typeface="+mj-ea"/>
                <a:cs typeface="+mj-ea"/>
                <a:sym typeface="+mn-ea"/>
              </a:rPr>
              <a:t>——（瑞士）布洛：《作为艺术的一个要素与美学原理的“心理距离”》</a:t>
            </a:r>
            <a:endParaRPr lang="zh-CN" altLang="en-US" sz="2000" b="1" dirty="0"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400" b="1">
              <a:latin typeface="+mj-ea"/>
              <a:ea typeface="+mj-ea"/>
              <a:cs typeface="+mj-ea"/>
              <a:sym typeface="+mn-ea"/>
            </a:endParaRPr>
          </a:p>
          <a:p>
            <a:pPr>
              <a:buClrTx/>
              <a:buSzTx/>
              <a:buNone/>
            </a:pPr>
            <a:r>
              <a:rPr lang="zh-CN" altLang="en-US" sz="2400" b="1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2400" b="1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2800" b="1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美感的养成在于能空,</a:t>
            </a:r>
            <a:r>
              <a:rPr lang="zh-CN" altLang="en-US" sz="2400" b="1" dirty="0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对物象造成距离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,使自己不沾不滞，</a:t>
            </a:r>
            <a:r>
              <a:rPr lang="zh-CN" altLang="en-US" sz="2400" b="1" dirty="0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物象得以孤立绝缘。</a:t>
            </a:r>
            <a:endParaRPr lang="zh-CN" altLang="en-US" sz="2400" b="1" dirty="0">
              <a:solidFill>
                <a:srgbClr val="4B82F8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r">
              <a:buClrTx/>
              <a:buSzTx/>
              <a:buNone/>
            </a:pPr>
            <a:r>
              <a:rPr lang="zh-CN" altLang="en-US" sz="2000" b="1" dirty="0">
                <a:latin typeface="+mj-ea"/>
                <a:ea typeface="+mj-ea"/>
                <a:cs typeface="+mj-ea"/>
                <a:sym typeface="+mn-ea"/>
              </a:rPr>
              <a:t>——宗白华：《美学散步》</a:t>
            </a:r>
            <a:endParaRPr lang="zh-CN" altLang="en-US" sz="2000" b="1" dirty="0"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000" b="1" dirty="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5200" y="1110665"/>
            <a:ext cx="10515600" cy="1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/>
            <a:r>
              <a:rPr sz="3200" b="1">
                <a:solidFill>
                  <a:srgbClr val="4B82F8"/>
                </a:solidFill>
                <a:effectLst/>
                <a:latin typeface="+mj-ea"/>
                <a:ea typeface="+mj-ea"/>
                <a:cs typeface="仿宋" panose="02010609060101010101" charset="-122"/>
                <a:sym typeface="+mn-ea"/>
              </a:rPr>
              <a:t>不染万境何解？</a:t>
            </a:r>
            <a:endParaRPr sz="3200" b="1">
              <a:solidFill>
                <a:srgbClr val="4B82F8"/>
              </a:solidFill>
              <a:effectLst/>
              <a:latin typeface="+mj-ea"/>
              <a:ea typeface="+mj-ea"/>
              <a:cs typeface="仿宋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43065" y="2489835"/>
            <a:ext cx="4895215" cy="312991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9"/>
          <a:stretch>
            <a:fillRect/>
          </a:stretch>
        </p:blipFill>
        <p:spPr>
          <a:xfrm>
            <a:off x="6743065" y="2489835"/>
            <a:ext cx="4895215" cy="31578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2540" y="2967990"/>
            <a:ext cx="96469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2、以心为镜，来去无痕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4192270" y="133350"/>
            <a:ext cx="380428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2、以心为镜，来去无痕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815022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3、亲知自性，内在超越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1、无者何以为美？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80085" y="2237105"/>
            <a:ext cx="3672205" cy="36817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4000" b="1" dirty="0">
                <a:solidFill>
                  <a:schemeClr val="dk1"/>
                </a:solidFill>
                <a:latin typeface="+mj-ea"/>
                <a:ea typeface="+mj-ea"/>
                <a:cs typeface="+mj-ea"/>
                <a:sym typeface="+mn-ea"/>
              </a:rPr>
              <a:t>身是菩提树,</a:t>
            </a:r>
            <a:endParaRPr lang="zh-CN" altLang="en-US" sz="4000" b="1" dirty="0">
              <a:solidFill>
                <a:schemeClr val="dk1"/>
              </a:solidFill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4000" b="1" dirty="0">
                <a:solidFill>
                  <a:schemeClr val="dk1"/>
                </a:solidFill>
                <a:latin typeface="+mj-ea"/>
                <a:ea typeface="+mj-ea"/>
                <a:cs typeface="+mj-ea"/>
                <a:sym typeface="+mn-ea"/>
              </a:rPr>
              <a:t>心如</a:t>
            </a:r>
            <a:r>
              <a:rPr lang="zh-CN" altLang="en-US" sz="4000" b="1" dirty="0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明镜台。</a:t>
            </a:r>
            <a:endParaRPr lang="zh-CN" altLang="en-US" sz="4000" b="1" dirty="0">
              <a:solidFill>
                <a:schemeClr val="dk1"/>
              </a:solidFill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4000" b="1" dirty="0">
                <a:solidFill>
                  <a:schemeClr val="dk1"/>
                </a:solidFill>
                <a:latin typeface="+mj-ea"/>
                <a:ea typeface="+mj-ea"/>
                <a:cs typeface="+mj-ea"/>
                <a:sym typeface="+mn-ea"/>
              </a:rPr>
              <a:t>时时勤拂拭,</a:t>
            </a:r>
            <a:endParaRPr lang="zh-CN" altLang="en-US" sz="4000" b="1" dirty="0">
              <a:solidFill>
                <a:schemeClr val="dk1"/>
              </a:solidFill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4000" b="1" dirty="0">
                <a:solidFill>
                  <a:schemeClr val="dk1"/>
                </a:solidFill>
                <a:latin typeface="+mj-ea"/>
                <a:ea typeface="+mj-ea"/>
                <a:cs typeface="+mj-ea"/>
                <a:sym typeface="+mn-ea"/>
              </a:rPr>
              <a:t>勿使惹尘埃。</a:t>
            </a:r>
            <a:endParaRPr lang="zh-CN" altLang="en-US" sz="4000" b="1" dirty="0">
              <a:solidFill>
                <a:schemeClr val="dk1"/>
              </a:solidFill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4000" b="1" dirty="0">
              <a:solidFill>
                <a:schemeClr val="dk1"/>
              </a:solidFill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4000" b="1" dirty="0">
                <a:solidFill>
                  <a:schemeClr val="dk1"/>
                </a:solidFill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4000" b="1" dirty="0">
                <a:solidFill>
                  <a:schemeClr val="dk1"/>
                </a:solidFill>
                <a:latin typeface="+mj-ea"/>
                <a:ea typeface="+mj-ea"/>
                <a:cs typeface="+mj-ea"/>
                <a:sym typeface="+mn-ea"/>
              </a:rPr>
              <a:t>——神秀</a:t>
            </a:r>
            <a:endParaRPr lang="zh-CN" altLang="en-US" sz="4000" b="1" dirty="0">
              <a:solidFill>
                <a:schemeClr val="dk1"/>
              </a:solidFill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800" b="1" dirty="0">
              <a:solidFill>
                <a:schemeClr val="dk1"/>
              </a:solidFill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800" b="1" dirty="0">
              <a:solidFill>
                <a:schemeClr val="dk1"/>
              </a:solidFill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400" b="1">
              <a:ln w="10160">
                <a:solidFill>
                  <a:schemeClr val="accent5"/>
                </a:solidFill>
                <a:prstDash val="solid"/>
              </a:ln>
              <a:solidFill>
                <a:schemeClr val="dk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400" b="1">
              <a:ln w="10160">
                <a:solidFill>
                  <a:schemeClr val="accent5"/>
                </a:solidFill>
                <a:prstDash val="solid"/>
              </a:ln>
              <a:solidFill>
                <a:schemeClr val="dk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11" name="图片 110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42000" y="2191385"/>
            <a:ext cx="5024755" cy="3924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92655" y="1424940"/>
            <a:ext cx="6896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B82F8"/>
                </a:solidFill>
                <a:effectLst/>
                <a:latin typeface="+mj-ea"/>
                <a:ea typeface="+mj-ea"/>
                <a:cs typeface="仿宋" panose="02010609060101010101" charset="-122"/>
              </a:rPr>
              <a:t>禅宗思想的隐喻性特征：以镜喻心</a:t>
            </a:r>
            <a:endParaRPr lang="zh-CN" altLang="en-US" sz="3200" b="1">
              <a:solidFill>
                <a:srgbClr val="4B82F8"/>
              </a:solidFill>
              <a:effectLst/>
              <a:latin typeface="+mj-ea"/>
              <a:ea typeface="+mj-ea"/>
              <a:cs typeface="仿宋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4192270" y="133350"/>
            <a:ext cx="380428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2、以心为镜，来去无痕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815022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3、亲知自性，内在超越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42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1、无者何以为美？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70840" y="2454275"/>
            <a:ext cx="4038600" cy="3712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zh-CN" altLang="en-US" sz="2400" dirty="0">
              <a:solidFill>
                <a:schemeClr val="dk1"/>
              </a:solidFill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2400" b="1" dirty="0">
                <a:solidFill>
                  <a:schemeClr val="dk1"/>
                </a:solidFill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  <a:cs typeface="+mj-ea"/>
                <a:sym typeface="+mn-ea"/>
              </a:rPr>
              <a:t>艺术心灵的诞生，在人生忘我的一刹那，即美学上所谓</a:t>
            </a:r>
            <a:r>
              <a:rPr lang="zh-CN" altLang="en-US" sz="2400" b="1" dirty="0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“静照”</a:t>
            </a:r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  <a:cs typeface="+mj-ea"/>
                <a:sym typeface="+mn-ea"/>
              </a:rPr>
              <a:t>。静照的起点在于空诸一切，心无挂碍，和世务暂时绝缘。</a:t>
            </a:r>
            <a:r>
              <a:rPr lang="zh-CN" altLang="en-US" sz="2400" b="1" dirty="0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这时一点觉心，静观万象，万象如在镜中。</a:t>
            </a:r>
            <a:endParaRPr lang="zh-CN" altLang="en-US" sz="2400" b="1" dirty="0">
              <a:solidFill>
                <a:srgbClr val="4B82F8"/>
              </a:solidFill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     </a:t>
            </a:r>
            <a:endParaRPr lang="en-US" altLang="zh-CN" sz="2400" b="1" dirty="0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zh-CN" altLang="en-US" sz="2000" b="1" dirty="0">
                <a:latin typeface="+mj-ea"/>
                <a:ea typeface="+mj-ea"/>
                <a:cs typeface="+mj-ea"/>
                <a:sym typeface="+mn-ea"/>
              </a:rPr>
              <a:t>——宗白华：《美学散步》</a:t>
            </a:r>
            <a:endParaRPr lang="zh-CN" altLang="en-US" sz="2000" b="1" dirty="0">
              <a:solidFill>
                <a:schemeClr val="dk1"/>
              </a:solidFill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400">
              <a:ln w="10160">
                <a:solidFill>
                  <a:schemeClr val="accent5"/>
                </a:solidFill>
                <a:prstDash val="solid"/>
              </a:ln>
              <a:solidFill>
                <a:schemeClr val="dk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400">
              <a:ln w="10160">
                <a:solidFill>
                  <a:schemeClr val="accent5"/>
                </a:solidFill>
                <a:prstDash val="solid"/>
              </a:ln>
              <a:solidFill>
                <a:schemeClr val="dk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19" name="图片 118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43755" y="2519045"/>
            <a:ext cx="7030085" cy="364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标题 1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385445" y="1816735"/>
            <a:ext cx="10515600" cy="637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/>
            <a:r>
              <a:rPr sz="3200" b="1">
                <a:solidFill>
                  <a:srgbClr val="4B82F8"/>
                </a:solidFill>
                <a:effectLst/>
                <a:latin typeface="+mj-ea"/>
                <a:ea typeface="+mj-ea"/>
                <a:cs typeface="仿宋" panose="02010609060101010101" charset="-122"/>
                <a:sym typeface="+mn-ea"/>
              </a:rPr>
              <a:t>静观万象，万象如在镜中</a:t>
            </a:r>
            <a:endParaRPr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汉仪中宋简" panose="02010600000101010101" charset="-122"/>
              <a:cs typeface="仿宋" panose="02010609060101010101" charset="-122"/>
              <a:sym typeface="+mn-ea"/>
            </a:endParaRPr>
          </a:p>
          <a:p>
            <a:pPr algn="ctr" eaLnBrk="1" hangingPunct="1"/>
            <a:endParaRPr sz="3200" b="1">
              <a:solidFill>
                <a:srgbClr val="4B82F8"/>
              </a:solidFill>
              <a:effectLst/>
              <a:latin typeface="+mj-ea"/>
              <a:ea typeface="+mj-ea"/>
              <a:cs typeface="仿宋" panose="02010609060101010101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9"/>
          <a:stretch>
            <a:fillRect/>
          </a:stretch>
        </p:blipFill>
        <p:spPr>
          <a:xfrm>
            <a:off x="4643755" y="2519045"/>
            <a:ext cx="7030085" cy="36480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1*b*1"/>
  <p:tag name="KSO_WM_TEMPLATE_CATEGORY" val="custom"/>
  <p:tag name="KSO_WM_TEMPLATE_INDEX" val="20206915"/>
  <p:tag name="KSO_WM_UNIT_LAYERLEVEL" val="1"/>
  <p:tag name="KSO_WM_TAG_VERSION" val="1.0"/>
  <p:tag name="KSO_WM_BEAUTIFY_FLAG" val=""/>
  <p:tag name="KSO_WM_UNIT_PRESET_TEXT" val="单击此处添加副标题"/>
  <p:tag name="KSO_WM_UNIT_TEXT_FILL_FORE_SCHEMECOLOR_INDEX_BRIGHTNESS" val="0.25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6.xml><?xml version="1.0" encoding="utf-8"?>
<p:tagLst xmlns:p="http://schemas.openxmlformats.org/presentationml/2006/main">
  <p:tag name="KSO_WM_BEAUTIFY_FLAG" val=""/>
  <p:tag name="KSO_WM_UNIT_PLACING_PICTURE_USER_VIEWPORT" val="{&quot;height&quot;:4929,&quot;width&quot;:7709}"/>
</p:tagLst>
</file>

<file path=ppt/tags/tag15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8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0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15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24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2.xml><?xml version="1.0" encoding="utf-8"?>
<p:tagLst xmlns:p="http://schemas.openxmlformats.org/presentationml/2006/main">
  <p:tag name="COMMONDATA" val="eyJoZGlkIjoiMjcxYzk2YTY3NDdmYTAyZDY0NzFjYjE2ZjIyZDc1ODEifQ=="/>
  <p:tag name="KSO_WPP_MARK_KEY" val="488a9857-0d93-46c1-ab46-7af8d6ca8a3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PS">
  <a:themeElements>
    <a:clrScheme name="4B82F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82F8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2259</Words>
  <Application>WPS 演示</Application>
  <PresentationFormat>宽屏</PresentationFormat>
  <Paragraphs>226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仿宋</vt:lpstr>
      <vt:lpstr>Wingdings</vt:lpstr>
      <vt:lpstr>黑体</vt:lpstr>
      <vt:lpstr>Times New Roman</vt:lpstr>
      <vt:lpstr>汉仪中宋简</vt:lpstr>
      <vt:lpstr>微软雅黑</vt:lpstr>
      <vt:lpstr>Arial Unicode MS</vt:lpstr>
      <vt:lpstr>Calibri</vt:lpstr>
      <vt:lpstr>1_WPS</vt:lpstr>
      <vt:lpstr>2_WPS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sssscy126com</cp:lastModifiedBy>
  <cp:revision>218</cp:revision>
  <dcterms:created xsi:type="dcterms:W3CDTF">2019-06-19T02:08:00Z</dcterms:created>
  <dcterms:modified xsi:type="dcterms:W3CDTF">2024-03-15T06:21:45Z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BCCB22F8263C4931B4E7099511FC254D_13</vt:lpwstr>
  </property>
</Properties>
</file>