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sldIdLst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84" r:id="rId21"/>
    <p:sldId id="283" r:id="rId22"/>
    <p:sldId id="262" r:id="rId23"/>
    <p:sldId id="263" r:id="rId24"/>
    <p:sldId id="264" r:id="rId25"/>
    <p:sldId id="265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sssc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18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77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83.xml"/><Relationship Id="rId1" Type="http://schemas.openxmlformats.org/officeDocument/2006/relationships/tags" Target="../tags/tag1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image" Target="../media/image11.png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tags" Target="../tags/tag18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image" Target="../media/image12.jpeg"/><Relationship Id="rId1" Type="http://schemas.openxmlformats.org/officeDocument/2006/relationships/tags" Target="../tags/tag1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20.xml"/><Relationship Id="rId1" Type="http://schemas.openxmlformats.org/officeDocument/2006/relationships/tags" Target="../tags/tag21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29.xml"/><Relationship Id="rId1" Type="http://schemas.openxmlformats.org/officeDocument/2006/relationships/tags" Target="../tags/tag22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38.xml"/><Relationship Id="rId1" Type="http://schemas.openxmlformats.org/officeDocument/2006/relationships/tags" Target="../tags/tag23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47.xml"/><Relationship Id="rId1" Type="http://schemas.openxmlformats.org/officeDocument/2006/relationships/tags" Target="../tags/tag23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256.xml"/><Relationship Id="rId1" Type="http://schemas.openxmlformats.org/officeDocument/2006/relationships/tags" Target="../tags/tag2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3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131.xml"/><Relationship Id="rId3" Type="http://schemas.openxmlformats.org/officeDocument/2006/relationships/image" Target="../media/image1.pn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61.xml"/><Relationship Id="rId5" Type="http://schemas.openxmlformats.org/officeDocument/2006/relationships/image" Target="../media/image18.jpeg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65.xml"/><Relationship Id="rId4" Type="http://schemas.openxmlformats.org/officeDocument/2006/relationships/image" Target="../media/image19.png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5.jpeg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46.xml"/><Relationship Id="rId1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image" Target="../media/image6.jpeg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55.xml"/><Relationship Id="rId1" Type="http://schemas.openxmlformats.org/officeDocument/2006/relationships/tags" Target="../tags/tag14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image" Target="../media/image7.png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64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8.jpeg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174.xml"/><Relationship Id="rId10" Type="http://schemas.openxmlformats.org/officeDocument/2006/relationships/image" Target="../media/image9.jpeg"/><Relationship Id="rId1" Type="http://schemas.openxmlformats.org/officeDocument/2006/relationships/tags" Target="../tags/tag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3845" y="865505"/>
            <a:ext cx="8409305" cy="2007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佛教哲学的因缘世界观及其批判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287210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511675"/>
            <a:ext cx="6724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12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393382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39725" y="2236470"/>
            <a:ext cx="6289040" cy="4621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如来骂道：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“我把你这个尿精猴子！你正好不曾离了我掌哩！”</a:t>
            </a:r>
            <a:endParaRPr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大圣道：“你是不知。我去到天尽头，见五根肉红柱，撑着一股青气，我留个记在那里，你敢和我同去看么？”</a:t>
            </a:r>
            <a:endParaRPr sz="24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如来道：“不消去，你只自低头看看。”</a:t>
            </a:r>
            <a:r>
              <a:rPr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那大圣睁圆火眼金睛，低头看时，原来佛祖右手中指写着“齐天大圣，到此一游。”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大指丫里，还有些猴尿臊气。</a:t>
            </a:r>
            <a:endParaRPr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sz="24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l"/>
            <a:r>
              <a:rPr 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《西游记》第七回：</a:t>
            </a:r>
            <a:endParaRPr lang="zh-CN" altLang="en-US" sz="20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l"/>
            <a:r>
              <a:rPr lang="en-US" altLang="zh-CN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</a:t>
            </a:r>
            <a:r>
              <a:rPr lang="zh-CN" alt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八卦炉中逃大圣</a:t>
            </a:r>
            <a:r>
              <a:rPr lang="en-US" altLang="zh-CN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lang="zh-CN" alt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五行山下定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心猿</a:t>
            </a:r>
            <a:r>
              <a:rPr lang="en-US" altLang="zh-CN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endParaRPr lang="en-US" altLang="zh-CN" sz="2000" b="1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0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         </a:t>
            </a:r>
            <a:endParaRPr lang="zh-CN" altLang="en-US" sz="20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26085" y="1373505"/>
            <a:ext cx="1170686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Tx/>
              <a:buSzTx/>
              <a:buFontTx/>
            </a:pPr>
            <a:r>
              <a:rPr lang="zh-CN" altLang="en-US" sz="3200" b="1" spc="600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ea"/>
              </a:rPr>
              <a:t>心猿与佛掌的隐喻</a:t>
            </a:r>
            <a:endParaRPr lang="zh-CN" altLang="en-US" sz="3200" b="1" spc="600" dirty="0">
              <a:solidFill>
                <a:schemeClr val="accent1"/>
              </a:solidFill>
              <a:latin typeface="+mj-ea"/>
              <a:ea typeface="+mj-ea"/>
              <a:cs typeface="+mj-cs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56095" y="2281555"/>
            <a:ext cx="4756150" cy="36626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2540" y="2967990"/>
            <a:ext cx="9646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3、阿赖耶：宇宙万法唯识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09930" y="1452880"/>
            <a:ext cx="8952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4B82F8"/>
                </a:solidFill>
              </a:rPr>
              <a:t>唯识宗：万法唯识</a:t>
            </a:r>
            <a:endParaRPr lang="zh-CN" altLang="en-US" sz="3200" b="1">
              <a:solidFill>
                <a:srgbClr val="4B82F8"/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90080" y="2336165"/>
            <a:ext cx="4687570" cy="370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09930" y="2134235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ym typeface="+mn-ea"/>
              </a:rPr>
              <a:t>法我皆依识所转变而假施设。</a:t>
            </a:r>
            <a:endParaRPr lang="zh-CN" altLang="en-US" sz="2400" b="1"/>
          </a:p>
          <a:p>
            <a:r>
              <a:rPr lang="zh-CN" altLang="en-US" sz="2400" b="1">
                <a:sym typeface="+mn-ea"/>
              </a:rPr>
              <a:t>相、见俱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依自证起故</a:t>
            </a:r>
            <a:r>
              <a:rPr lang="zh-CN" altLang="en-US" sz="2400" b="1">
                <a:sym typeface="+mn-ea"/>
              </a:rPr>
              <a:t>。</a:t>
            </a:r>
            <a:endParaRPr lang="zh-CN" altLang="en-US" sz="2400" b="1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9930" y="3558540"/>
            <a:ext cx="230060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自证分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（意识本体）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</p:txBody>
      </p:sp>
      <p:cxnSp>
        <p:nvCxnSpPr>
          <p:cNvPr id="10" name="肘形连接符 9"/>
          <p:cNvCxnSpPr>
            <a:stCxn id="8" idx="3"/>
          </p:cNvCxnSpPr>
          <p:nvPr/>
        </p:nvCxnSpPr>
        <p:spPr>
          <a:xfrm flipV="1">
            <a:off x="3010535" y="3194050"/>
            <a:ext cx="1299210" cy="718185"/>
          </a:xfrm>
          <a:prstGeom prst="bentConnector3">
            <a:avLst>
              <a:gd name="adj1" fmla="val 50000"/>
            </a:avLst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>
            <p:custDataLst>
              <p:tags r:id="rId9"/>
            </p:custDataLst>
          </p:nvPr>
        </p:nvCxnSpPr>
        <p:spPr>
          <a:xfrm>
            <a:off x="3010535" y="3912235"/>
            <a:ext cx="1299210" cy="718185"/>
          </a:xfrm>
          <a:prstGeom prst="bentConnector3">
            <a:avLst>
              <a:gd name="adj1" fmla="val 50000"/>
            </a:avLst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309745" y="2851785"/>
            <a:ext cx="252666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“见分”-“能缘”：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认识能力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4309745" y="4265295"/>
            <a:ext cx="2526665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“相分”-“所缘”：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认识对象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360" y="5576570"/>
            <a:ext cx="480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识：了别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zh-CN" altLang="en-US" sz="2800" b="1"/>
              <a:t>认识与分别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555" y="3192780"/>
            <a:ext cx="38036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汉仪长宋简" panose="02010600000101010101" charset="-122"/>
            </a:endParaRPr>
          </a:p>
          <a:p>
            <a:endParaRPr lang="zh-CN" altLang="en-US" sz="6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汉仪长宋简" panose="0201060000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6425" y="1295400"/>
            <a:ext cx="3281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4B82F8"/>
                </a:solidFill>
              </a:rPr>
              <a:t>八识熏出宇宙</a:t>
            </a:r>
            <a:endParaRPr lang="zh-CN" altLang="en-US" sz="3200" b="1">
              <a:solidFill>
                <a:srgbClr val="4B82F8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46735" y="2101215"/>
            <a:ext cx="53606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effectLst/>
                <a:sym typeface="+mn-ea"/>
              </a:rPr>
              <a:t>1-5</a:t>
            </a:r>
            <a:r>
              <a:rPr lang="zh-CN" altLang="en-US" b="1">
                <a:effectLst/>
                <a:sym typeface="+mn-ea"/>
              </a:rPr>
              <a:t>：眼、耳、鼻、舌、身</a:t>
            </a:r>
            <a:endParaRPr lang="zh-CN" altLang="en-US" b="1">
              <a:effectLst/>
            </a:endParaRPr>
          </a:p>
          <a:p>
            <a:r>
              <a:rPr lang="zh-CN" altLang="en-US" b="1">
                <a:effectLst/>
                <a:sym typeface="+mn-ea"/>
              </a:rPr>
              <a:t>（感觉、了别、区分）</a:t>
            </a:r>
            <a:endParaRPr lang="zh-CN" altLang="en-US" b="1">
              <a:effectLst/>
            </a:endParaRPr>
          </a:p>
          <a:p>
            <a:endParaRPr lang="zh-CN" altLang="en-US" b="1">
              <a:effectLst/>
            </a:endParaRPr>
          </a:p>
          <a:p>
            <a:r>
              <a:rPr lang="en-US" altLang="zh-CN" b="1">
                <a:effectLst/>
                <a:sym typeface="+mn-ea"/>
              </a:rPr>
              <a:t>6</a:t>
            </a:r>
            <a:r>
              <a:rPr lang="zh-CN" altLang="en-US" b="1">
                <a:effectLst/>
                <a:sym typeface="+mn-ea"/>
              </a:rPr>
              <a:t>：意（知觉意识、显意识）</a:t>
            </a:r>
            <a:endParaRPr lang="zh-CN" altLang="en-US" b="1">
              <a:effectLst/>
            </a:endParaRPr>
          </a:p>
          <a:p>
            <a:endParaRPr lang="zh-CN" altLang="en-US" b="1">
              <a:effectLst/>
            </a:endParaRPr>
          </a:p>
          <a:p>
            <a:r>
              <a:rPr lang="en-US" altLang="zh-CN" b="1">
                <a:effectLst/>
                <a:sym typeface="+mn-ea"/>
              </a:rPr>
              <a:t>7</a:t>
            </a:r>
            <a:r>
              <a:rPr lang="zh-CN" altLang="en-US" b="1">
                <a:effectLst/>
                <a:sym typeface="+mn-ea"/>
              </a:rPr>
              <a:t>：末那（恒审思量、自我同一性、潜意识）</a:t>
            </a:r>
            <a:endParaRPr lang="zh-CN" altLang="en-US" b="1">
              <a:effectLst/>
            </a:endParaRPr>
          </a:p>
          <a:p>
            <a:endParaRPr lang="zh-CN" altLang="en-US" b="1">
              <a:effectLst/>
            </a:endParaRPr>
          </a:p>
          <a:p>
            <a:r>
              <a:rPr lang="en-US" altLang="zh-CN" b="1">
                <a:effectLst/>
                <a:sym typeface="+mn-ea"/>
              </a:rPr>
              <a:t>8</a:t>
            </a:r>
            <a:r>
              <a:rPr lang="zh-CN" altLang="en-US" b="1">
                <a:effectLst/>
                <a:sym typeface="+mn-ea"/>
              </a:rPr>
              <a:t>：阿赖耶识（种子、创生）</a:t>
            </a:r>
            <a:r>
              <a:rPr lang="en-US" altLang="zh-CN" b="1">
                <a:effectLst/>
                <a:sym typeface="+mn-ea"/>
              </a:rPr>
              <a:t> </a:t>
            </a:r>
            <a:r>
              <a:rPr lang="zh-CN" altLang="en-US" b="1">
                <a:effectLst/>
                <a:sym typeface="+mn-ea"/>
              </a:rPr>
              <a:t>有漏种子，创生宇宙</a:t>
            </a:r>
            <a:endParaRPr lang="zh-CN" altLang="en-US" b="1">
              <a:effectLst/>
              <a:sym typeface="+mn-ea"/>
            </a:endParaRPr>
          </a:p>
          <a:p>
            <a:r>
              <a:rPr lang="zh-CN" altLang="en-US" b="1">
                <a:effectLst/>
                <a:sym typeface="+mn-ea"/>
              </a:rPr>
              <a:t> </a:t>
            </a:r>
            <a:r>
              <a:rPr lang="en-US" altLang="zh-CN" b="1">
                <a:effectLst/>
                <a:sym typeface="+mn-ea"/>
              </a:rPr>
              <a:t>                                             </a:t>
            </a:r>
            <a:r>
              <a:rPr lang="zh-CN" altLang="en-US" b="1">
                <a:effectLst/>
                <a:sym typeface="+mn-ea"/>
              </a:rPr>
              <a:t>无漏种子，直达涅槃</a:t>
            </a:r>
            <a:endParaRPr lang="zh-CN" altLang="en-US" b="1">
              <a:effectLst/>
              <a:sym typeface="+mn-ea"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3517265" y="4087495"/>
            <a:ext cx="0" cy="60896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5274945" y="2101215"/>
            <a:ext cx="0" cy="173164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5335270" y="2652395"/>
            <a:ext cx="889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所熏</a:t>
            </a:r>
            <a:endParaRPr lang="zh-CN" altLang="en-US" b="1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5727700" y="4157345"/>
            <a:ext cx="889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能熏</a:t>
            </a:r>
            <a:endParaRPr lang="zh-CN" altLang="en-US" b="1"/>
          </a:p>
        </p:txBody>
      </p:sp>
      <p:cxnSp>
        <p:nvCxnSpPr>
          <p:cNvPr id="21" name="直接连接符 20"/>
          <p:cNvCxnSpPr/>
          <p:nvPr>
            <p:custDataLst>
              <p:tags r:id="rId8"/>
            </p:custDataLst>
          </p:nvPr>
        </p:nvCxnSpPr>
        <p:spPr>
          <a:xfrm>
            <a:off x="5727700" y="4097020"/>
            <a:ext cx="635" cy="599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46735" y="5130800"/>
            <a:ext cx="5300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ffectLst/>
                <a:sym typeface="+mn-ea"/>
              </a:rPr>
              <a:t>阿赖耶识为诸法种子、其余七识熏之，令其增长。</a:t>
            </a:r>
            <a:endParaRPr lang="zh-CN" altLang="en-US" sz="2400" b="1">
              <a:solidFill>
                <a:srgbClr val="FF0000"/>
              </a:solidFill>
              <a:effectLst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43395" y="1615440"/>
            <a:ext cx="4998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ffectLst/>
                <a:sym typeface="+mn-ea"/>
              </a:rPr>
              <a:t>世人有漏种子，各异熟识，变出山川大地，但种子共相，而相相似。如众灯之明，其明似一。</a:t>
            </a:r>
            <a:endParaRPr lang="zh-CN" altLang="en-US" sz="2400" b="1">
              <a:solidFill>
                <a:srgbClr val="FF0000"/>
              </a:solidFill>
              <a:effectLst/>
              <a:sym typeface="+mn-ea"/>
            </a:endParaRPr>
          </a:p>
        </p:txBody>
      </p:sp>
      <p:pic>
        <p:nvPicPr>
          <p:cNvPr id="107" name="图片 106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42760" y="3020060"/>
            <a:ext cx="4778375" cy="3363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同侧圆角矩形 23"/>
          <p:cNvSpPr/>
          <p:nvPr>
            <p:custDataLst>
              <p:tags r:id="rId1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5" name="同侧圆角矩形 24"/>
          <p:cNvSpPr/>
          <p:nvPr>
            <p:custDataLst>
              <p:tags r:id="rId1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6" name="同侧圆角矩形 25"/>
          <p:cNvSpPr/>
          <p:nvPr>
            <p:custDataLst>
              <p:tags r:id="rId1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7" name="同侧圆角矩形 26"/>
          <p:cNvSpPr/>
          <p:nvPr>
            <p:custDataLst>
              <p:tags r:id="rId1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2540" y="2967990"/>
            <a:ext cx="9646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4、愚矣哉：私意起灭天地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23875" y="2324100"/>
            <a:ext cx="6229263" cy="4004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4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空者，形之希微者也。</a:t>
            </a:r>
            <a:r>
              <a:rPr sz="24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为体也不妨乎物，而为用也恒资乎有，必依于物而后形焉</a:t>
            </a:r>
            <a:r>
              <a:rPr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4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夫目之视，非能有光也，必因日月火炎而后光存焉。所谓晦而幽者，目有所不烛耳。</a:t>
            </a:r>
            <a:r>
              <a:rPr sz="24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彼狸狌犬鼠之目，庸谓晦而幽耶</a:t>
            </a:r>
            <a:r>
              <a:rPr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？</a:t>
            </a:r>
            <a:endParaRPr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endParaRPr sz="2400" b="1" dirty="0">
              <a:solidFill>
                <a:srgbClr val="FF0000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（唐）刘禹锡：《天论》</a:t>
            </a:r>
            <a:endParaRPr lang="zh-CN" altLang="en-US"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33045" y="1331595"/>
            <a:ext cx="11904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600" dirty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儒家的佛学批判：虚空不空</a:t>
            </a:r>
            <a:endParaRPr lang="zh-CN" altLang="en-US" sz="3200" b="1" spc="600" dirty="0">
              <a:solidFill>
                <a:schemeClr val="accent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5" name="图片 104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20915" y="2324100"/>
            <a:ext cx="4375150" cy="42284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88620" y="2376170"/>
            <a:ext cx="6900545" cy="3874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b="1">
                <a:solidFill>
                  <a:srgbClr val="00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释氏不知天命而以心法起灭天地，</a:t>
            </a:r>
            <a:r>
              <a:rPr 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以小缘大，以末缘本，其不能穷而谓之幻妄，真所谓疑冰者与？</a:t>
            </a:r>
            <a:r>
              <a:rPr lang="zh-CN" sz="2400" b="1" u="sng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夏虫疑冰，以其不识。</a:t>
            </a:r>
            <a:r>
              <a:rPr lang="zh-CN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endParaRPr lang="zh-CN" sz="2000" b="1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en-US" alt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释氏妄意天性而不知范围天用，反以六根之微因缘天地……</a:t>
            </a:r>
            <a:r>
              <a:rPr lang="zh-CN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蔽其用于一身之小，溺其志于虚空之大。</a:t>
            </a:r>
            <a:endParaRPr lang="zh-CN" sz="2400" b="1">
              <a:solidFill>
                <a:srgbClr val="FF0000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zh-CN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endParaRPr lang="zh-CN" sz="20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（北宋）张载：《正蒙》</a:t>
            </a:r>
            <a:endParaRPr lang="zh-CN" altLang="en-US" sz="20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sz="2000" b="1">
              <a:solidFill>
                <a:srgbClr val="FF0000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天地本无起灭，而以私意起灭之，愚矣哉！</a:t>
            </a:r>
            <a:endParaRPr sz="24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sz="20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sz="2000" b="1"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2000" b="1">
                <a:effectLst/>
                <a:latin typeface="+mj-ea"/>
                <a:ea typeface="+mj-ea"/>
                <a:cs typeface="+mj-ea"/>
                <a:sym typeface="+mn-ea"/>
              </a:rPr>
              <a:t>——（明）王夫之</a:t>
            </a:r>
            <a:r>
              <a:rPr lang="zh-CN" sz="2000" b="1"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sz="2000" b="1">
                <a:effectLst/>
                <a:latin typeface="+mj-ea"/>
                <a:ea typeface="+mj-ea"/>
                <a:cs typeface="+mj-ea"/>
                <a:sym typeface="+mn-ea"/>
              </a:rPr>
              <a:t>《张子正蒙注》</a:t>
            </a:r>
            <a:endParaRPr lang="zh-CN" altLang="en-US" sz="20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88620" y="1395730"/>
            <a:ext cx="1161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儒家的佛学批判：沉溺于私人的主观意识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6" name="图片 105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94220" y="2281555"/>
            <a:ext cx="4742815" cy="42024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72465" y="2376170"/>
            <a:ext cx="6900545" cy="4095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佛学只是以生死恐动人。可怪二千年来，无一人觉此，</a:t>
            </a: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是被他恐动也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。</a:t>
            </a:r>
            <a:endParaRPr lang="zh-CN" sz="2800" b="1">
              <a:latin typeface="+mj-ea"/>
              <a:ea typeface="+mj-ea"/>
              <a:cs typeface="+mj-ea"/>
              <a:sym typeface="+mn-ea"/>
            </a:endParaRPr>
          </a:p>
          <a:p>
            <a:endParaRPr lang="zh-CN" sz="2800" b="1">
              <a:latin typeface="+mj-ea"/>
              <a:ea typeface="+mj-ea"/>
              <a:cs typeface="+mj-ea"/>
              <a:sym typeface="+mn-ea"/>
            </a:endParaRPr>
          </a:p>
          <a:p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800" b="1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圣贤以生死为本分事，无可惧，故不论死生。佛之学为怕死生，故只管说不休。</a:t>
            </a: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下俗之人固多惧，易以利动。</a:t>
            </a:r>
            <a:endParaRPr lang="zh-CN"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sz="2400" b="1"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000" b="1"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000" b="1">
                <a:effectLst/>
                <a:latin typeface="+mj-ea"/>
                <a:ea typeface="+mj-ea"/>
                <a:cs typeface="+mj-ea"/>
                <a:sym typeface="+mn-ea"/>
              </a:rPr>
              <a:t>（北宋）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程颢：《</a:t>
            </a:r>
            <a:r>
              <a:rPr 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二程集·卷一·端伯传师说》</a:t>
            </a:r>
            <a:endParaRPr lang="zh-CN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88620" y="1395730"/>
            <a:ext cx="1161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ea"/>
              </a:rPr>
              <a:t>儒家的佛学批判：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</a:rPr>
              <a:t>以生死恐动人，</a:t>
            </a:r>
            <a:r>
              <a:rPr lang="zh-CN" sz="32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易以利动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1" name="图片 100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8074025" y="2105025"/>
            <a:ext cx="3211195" cy="44329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33070" y="2465070"/>
            <a:ext cx="6900545" cy="4095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宗教里的苦难既是现实的苦难的表现，又是对这种现实的苦难的抗议。</a:t>
            </a:r>
            <a:endParaRPr lang="zh-CN" sz="2800" b="1">
              <a:latin typeface="+mj-ea"/>
              <a:ea typeface="+mj-ea"/>
              <a:cs typeface="+mj-ea"/>
              <a:sym typeface="+mn-ea"/>
            </a:endParaRPr>
          </a:p>
          <a:p>
            <a:endParaRPr lang="zh-CN"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800" b="1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宗教是被压迫生灵的叹息，是无情世界的感情，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正像它是无精神活力的制度的精神一样。</a:t>
            </a:r>
            <a:endParaRPr lang="zh-CN" sz="2800" b="1">
              <a:latin typeface="+mj-ea"/>
              <a:ea typeface="+mj-ea"/>
              <a:cs typeface="+mj-ea"/>
              <a:sym typeface="+mn-ea"/>
            </a:endParaRPr>
          </a:p>
          <a:p>
            <a:endParaRPr lang="zh-CN" sz="2400" b="1"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000" b="1"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000" b="1">
                <a:latin typeface="+mj-ea"/>
                <a:ea typeface="+mj-ea"/>
                <a:cs typeface="+mj-ea"/>
                <a:sym typeface="+mn-ea"/>
              </a:rPr>
              <a:t>马克思：《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&lt;</a:t>
            </a:r>
            <a:r>
              <a:rPr lang="zh-CN" altLang="en-US" sz="2000" b="1">
                <a:latin typeface="+mj-ea"/>
                <a:ea typeface="+mj-ea"/>
                <a:cs typeface="+mj-ea"/>
                <a:sym typeface="+mn-ea"/>
              </a:rPr>
              <a:t>黑格尔法哲学批判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+mj-ea"/>
                <a:sym typeface="+mn-ea"/>
              </a:rPr>
              <a:t>&gt;</a:t>
            </a:r>
            <a:r>
              <a:rPr lang="zh-CN" altLang="en-US" sz="2000" b="1">
                <a:latin typeface="+mj-ea"/>
                <a:ea typeface="+mj-ea"/>
                <a:cs typeface="+mj-ea"/>
                <a:sym typeface="+mn-ea"/>
              </a:rPr>
              <a:t>导言》</a:t>
            </a:r>
            <a:endParaRPr lang="zh-CN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86385" y="1440180"/>
            <a:ext cx="1161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ea"/>
              </a:rPr>
              <a:t>宗教是被压迫生灵的叹息：儒家士大夫所难体会的意义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2" name="图片 101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233410" y="2118360"/>
            <a:ext cx="3139440" cy="39065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88620" y="2199640"/>
            <a:ext cx="6900545" cy="4095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释迦之教义，无父无君，与吾国传统之学说，存在之制度，无一不相冲突</a:t>
            </a: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。输入之后，若久不变易，则决难保持。</a:t>
            </a:r>
            <a:endParaRPr lang="zh-CN"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sz="2800" b="1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是以佛教学说，能于吾国思想史上，发生重大久长之影响者，</a:t>
            </a:r>
            <a:r>
              <a:rPr lang="zh-CN" sz="28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皆经国人吸收改造之过程。</a:t>
            </a:r>
            <a:endParaRPr sz="2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endParaRPr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algn="r"/>
            <a:r>
              <a:rPr lang="zh-CN" sz="2000" b="1">
                <a:latin typeface="+mj-ea"/>
                <a:ea typeface="+mj-ea"/>
                <a:cs typeface="+mj-ea"/>
                <a:sym typeface="+mn-ea"/>
              </a:rPr>
              <a:t>——陈寅恪：《冯友兰&lt;中国哲学史&gt;下册审查报告》</a:t>
            </a:r>
            <a:endParaRPr lang="zh-CN" sz="2000" b="1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88620" y="1395730"/>
            <a:ext cx="1161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ea"/>
              </a:rPr>
              <a:t>禅宗哲学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ea"/>
              </a:rPr>
              <a:t>对宗教仪轨的取消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ea"/>
              </a:rPr>
              <a:t>：佛教的中国化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10" name="图片 109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flipH="1">
            <a:off x="7520940" y="2243455"/>
            <a:ext cx="4487545" cy="4095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51435"/>
            <a:ext cx="12192635" cy="69088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 w="9525">
            <a:noFill/>
          </a:ln>
        </p:spPr>
      </p:pic>
      <p:pic>
        <p:nvPicPr>
          <p:cNvPr id="7172" name="图片 7171" descr="E:\图片2\49hle4.png49hle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-74295" y="-146685"/>
            <a:ext cx="12480925" cy="7073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-139065" y="-247015"/>
            <a:ext cx="12545695" cy="72237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小结：佛教因缘世界观对中国哲学与文化发展的影响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28954" y="1866900"/>
            <a:ext cx="7404736" cy="413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800" b="1" dirty="0">
                <a:effectLst/>
                <a:latin typeface="+mj-ea"/>
                <a:ea typeface="+mj-ea"/>
                <a:cs typeface="+mj-ea"/>
              </a:rPr>
              <a:t>1、</a:t>
            </a:r>
            <a:r>
              <a:rPr lang="zh-CN" sz="2800" b="1" dirty="0">
                <a:effectLst/>
                <a:latin typeface="+mj-ea"/>
                <a:ea typeface="+mj-ea"/>
                <a:cs typeface="+mj-ea"/>
              </a:rPr>
              <a:t>构建了中国化的</a:t>
            </a:r>
            <a:r>
              <a:rPr sz="2800" b="1" dirty="0" err="1">
                <a:effectLst/>
                <a:latin typeface="+mj-ea"/>
                <a:ea typeface="+mj-ea"/>
                <a:cs typeface="+mj-ea"/>
              </a:rPr>
              <a:t>心灵意识、彼岸世界</a:t>
            </a:r>
            <a:r>
              <a:rPr sz="2800" b="1" dirty="0">
                <a:effectLst/>
                <a:latin typeface="+mj-ea"/>
                <a:ea typeface="+mj-ea"/>
                <a:cs typeface="+mj-ea"/>
              </a:rPr>
              <a:t>。</a:t>
            </a:r>
            <a:endParaRPr sz="2800" b="1" dirty="0">
              <a:effectLst/>
              <a:latin typeface="+mj-ea"/>
              <a:ea typeface="+mj-ea"/>
              <a:cs typeface="+mj-ea"/>
            </a:endParaRPr>
          </a:p>
          <a:p>
            <a:endParaRPr sz="2800" b="1" dirty="0">
              <a:effectLst/>
              <a:latin typeface="+mj-ea"/>
              <a:ea typeface="+mj-ea"/>
              <a:cs typeface="+mj-ea"/>
            </a:endParaRPr>
          </a:p>
          <a:p>
            <a:r>
              <a:rPr sz="2800" b="1" dirty="0">
                <a:effectLst/>
                <a:latin typeface="+mj-ea"/>
                <a:ea typeface="+mj-ea"/>
                <a:cs typeface="+mj-ea"/>
              </a:rPr>
              <a:t>2、推动</a:t>
            </a:r>
            <a:r>
              <a:rPr lang="zh-CN" sz="2800" b="1" dirty="0">
                <a:effectLst/>
                <a:latin typeface="+mj-ea"/>
                <a:ea typeface="+mj-ea"/>
                <a:cs typeface="+mj-ea"/>
              </a:rPr>
              <a:t>了宋明以来</a:t>
            </a:r>
            <a:r>
              <a:rPr sz="2800" b="1" dirty="0" err="1">
                <a:effectLst/>
                <a:latin typeface="+mj-ea"/>
                <a:ea typeface="+mj-ea"/>
                <a:cs typeface="+mj-ea"/>
              </a:rPr>
              <a:t>儒家心性哲学的发展</a:t>
            </a:r>
            <a:r>
              <a:rPr sz="2800" b="1" dirty="0">
                <a:effectLst/>
                <a:latin typeface="+mj-ea"/>
                <a:ea typeface="+mj-ea"/>
                <a:cs typeface="+mj-ea"/>
              </a:rPr>
              <a:t>。</a:t>
            </a:r>
            <a:endParaRPr sz="2800" b="1" dirty="0">
              <a:effectLst/>
              <a:latin typeface="+mj-ea"/>
              <a:ea typeface="+mj-ea"/>
              <a:cs typeface="+mj-ea"/>
            </a:endParaRPr>
          </a:p>
          <a:p>
            <a:endParaRPr sz="2800" b="1" dirty="0">
              <a:effectLst/>
              <a:latin typeface="+mj-ea"/>
              <a:ea typeface="+mj-ea"/>
              <a:cs typeface="+mj-ea"/>
            </a:endParaRPr>
          </a:p>
          <a:p>
            <a:r>
              <a:rPr sz="2800" b="1" dirty="0">
                <a:effectLst/>
                <a:latin typeface="+mj-ea"/>
                <a:ea typeface="+mj-ea"/>
                <a:cs typeface="+mj-ea"/>
              </a:rPr>
              <a:t>3、对</a:t>
            </a:r>
            <a:r>
              <a:rPr lang="zh-CN" sz="2800" b="1" dirty="0">
                <a:effectLst/>
                <a:latin typeface="+mj-ea"/>
                <a:ea typeface="+mj-ea"/>
                <a:cs typeface="+mj-ea"/>
              </a:rPr>
              <a:t>中国</a:t>
            </a:r>
            <a:r>
              <a:rPr sz="2800" b="1" dirty="0" err="1">
                <a:effectLst/>
                <a:latin typeface="+mj-ea"/>
                <a:ea typeface="+mj-ea"/>
                <a:cs typeface="+mj-ea"/>
              </a:rPr>
              <a:t>人生境界论与美学</a:t>
            </a:r>
            <a:r>
              <a:rPr lang="zh-CN" sz="2800" b="1" dirty="0">
                <a:effectLst/>
                <a:latin typeface="+mj-ea"/>
                <a:ea typeface="+mj-ea"/>
                <a:cs typeface="+mj-ea"/>
              </a:rPr>
              <a:t>有巨大</a:t>
            </a:r>
            <a:r>
              <a:rPr sz="2800" b="1" dirty="0" err="1">
                <a:effectLst/>
                <a:latin typeface="+mj-ea"/>
                <a:ea typeface="+mj-ea"/>
                <a:cs typeface="+mj-ea"/>
              </a:rPr>
              <a:t>促进</a:t>
            </a:r>
            <a:r>
              <a:rPr sz="2800" b="1" dirty="0">
                <a:effectLst/>
                <a:latin typeface="+mj-ea"/>
                <a:ea typeface="+mj-ea"/>
                <a:cs typeface="+mj-ea"/>
              </a:rPr>
              <a:t>。</a:t>
            </a:r>
            <a:endParaRPr sz="2800" b="1" dirty="0">
              <a:effectLst/>
              <a:latin typeface="+mj-ea"/>
              <a:ea typeface="+mj-ea"/>
              <a:cs typeface="+mj-ea"/>
            </a:endParaRPr>
          </a:p>
          <a:p>
            <a:endParaRPr sz="2800" b="1" dirty="0">
              <a:effectLst/>
              <a:latin typeface="+mj-ea"/>
              <a:ea typeface="+mj-ea"/>
              <a:cs typeface="+mj-ea"/>
            </a:endParaRPr>
          </a:p>
          <a:p>
            <a:r>
              <a:rPr sz="2800" b="1" dirty="0">
                <a:effectLst/>
                <a:latin typeface="+mj-ea"/>
                <a:ea typeface="+mj-ea"/>
                <a:cs typeface="+mj-ea"/>
              </a:rPr>
              <a:t>4、</a:t>
            </a:r>
            <a:r>
              <a:rPr lang="zh-CN" sz="2800" b="1" dirty="0">
                <a:effectLst/>
                <a:latin typeface="+mj-ea"/>
                <a:ea typeface="+mj-ea"/>
                <a:cs typeface="+mj-ea"/>
              </a:rPr>
              <a:t>佛教元素是</a:t>
            </a:r>
            <a:r>
              <a:rPr sz="2800" b="1" dirty="0" err="1">
                <a:effectLst/>
                <a:latin typeface="+mj-ea"/>
                <a:ea typeface="+mj-ea"/>
                <a:cs typeface="+mj-ea"/>
              </a:rPr>
              <a:t>唐宋以来中国民间信仰、文化习俗以及神话世界建构的重要组成部分之一</a:t>
            </a:r>
            <a:r>
              <a:rPr sz="2800" b="1" dirty="0">
                <a:effectLst/>
                <a:latin typeface="+mj-ea"/>
                <a:ea typeface="+mj-ea"/>
                <a:cs typeface="+mj-ea"/>
              </a:rPr>
              <a:t>。</a:t>
            </a:r>
            <a:endParaRPr sz="2800" b="1" dirty="0">
              <a:effectLst/>
              <a:latin typeface="+mj-ea"/>
              <a:ea typeface="+mj-ea"/>
              <a:cs typeface="+mj-ea"/>
            </a:endParaRPr>
          </a:p>
        </p:txBody>
      </p:sp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33690" y="1652270"/>
            <a:ext cx="3593465" cy="45275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8954" y="2038350"/>
            <a:ext cx="7415419" cy="3934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谈谈你生命历程中的顿悟体验，或者类似的神秘心灵体验。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7535" y="1837055"/>
            <a:ext cx="10996930" cy="4283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1、汤用彤 著《汉魏两晋南北朝佛教》，武汉大学出版社，2008年。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2、（俄）舍尔巴茨基 著《佛教逻辑》，商务印书馆，1997年。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3、葛兆光 著《中国禅思想史》，北京大学出版社，1995年。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4、[清] 王夫之 《张子正蒙注》，岳麓书社，2011年。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5、《坛经》，中华书局，2018年。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835054"/>
            <a:ext cx="7240905" cy="1976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佛教哲学的因缘世界观及其批判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9200" b="1" dirty="0">
                <a:solidFill>
                  <a:schemeClr val="bg1"/>
                </a:solidFill>
                <a:latin typeface="仿宋" panose="02010609060101010101" charset="-122"/>
              </a:rPr>
              <a:t>教学内容</a:t>
            </a:r>
            <a:endParaRPr lang="zh-CN" altLang="en-US" sz="19200" b="1" dirty="0">
              <a:solidFill>
                <a:schemeClr val="bg1"/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3094355"/>
            <a:ext cx="473646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1、不真空：心性缘起世界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2、纳须弥：境由心造时空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3、阿赖耶：宇宙万法唯识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4、愚矣哉：私意起灭天地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2540" y="2447872"/>
            <a:ext cx="9646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1、不真空：心性缘起世界</a:t>
            </a:r>
            <a:endParaRPr lang="zh-CN" altLang="en-US"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511175" y="2792095"/>
            <a:ext cx="5303520" cy="32962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物从因缘故不有，缘起故不无。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……夫有若真有，有自常有，岂待缘而后有哉？譬彼真无，无自常无，岂待缘而后无也？……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然则不真空义显于兹矣。</a:t>
            </a:r>
            <a:endParaRPr lang="zh-CN" altLang="en-US" sz="2800" b="1">
              <a:solidFill>
                <a:srgbClr val="FF0000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（南北朝）僧肇：《不真空论</a:t>
            </a:r>
            <a:r>
              <a:rPr lang="zh-CN" altLang="en-US" sz="2000" b="1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》</a:t>
            </a:r>
            <a:endParaRPr lang="zh-CN" altLang="en-US" sz="2000" b="1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0" name="图片 10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2495" y="2532380"/>
            <a:ext cx="436753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85445" y="1223645"/>
            <a:ext cx="1145857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3200" b="1" spc="600" dirty="0">
                <a:solidFill>
                  <a:schemeClr val="accent1"/>
                </a:solidFill>
                <a:uFillTx/>
                <a:latin typeface="+mj-ea"/>
                <a:ea typeface="+mj-ea"/>
                <a:cs typeface="+mj-ea"/>
                <a:sym typeface="+mn-ea"/>
              </a:rPr>
              <a:t>万物待缘而有、待缘而无，故知万物不有不无而皆空，此谓诸“不真空”</a:t>
            </a:r>
            <a:endParaRPr sz="3200" b="1" spc="600" dirty="0">
              <a:solidFill>
                <a:schemeClr val="accent1"/>
              </a:solidFill>
              <a:uFillTx/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5842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30860" y="2448560"/>
            <a:ext cx="6094095" cy="3383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观自在菩萨……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照见五蕴皆空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……色不异空、空不异色、色即是空、空即是色。</a:t>
            </a:r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受想行识、亦复如是。……是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诸法空相。不生不灭、不垢不净、不增不减。</a:t>
            </a:r>
            <a:endParaRPr lang="zh-CN" altLang="en-US" sz="2800" b="1">
              <a:solidFill>
                <a:srgbClr val="FF0000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《</a:t>
            </a:r>
            <a:r>
              <a:rPr lang="zh-CN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心经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》（玄奘译本）</a:t>
            </a:r>
            <a:endParaRPr lang="zh-CN" altLang="en-US" sz="28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51095" y="2700259"/>
            <a:ext cx="2726690" cy="3417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30860" y="1518285"/>
            <a:ext cx="11125835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r>
              <a:rPr sz="3200" b="1" spc="600" dirty="0">
                <a:solidFill>
                  <a:schemeClr val="accent1"/>
                </a:solidFill>
                <a:uFillTx/>
                <a:latin typeface="+mj-ea"/>
                <a:ea typeface="+mj-ea"/>
                <a:cs typeface="+mj-ea"/>
                <a:sym typeface="+mn-ea"/>
              </a:rPr>
              <a:t>一切法悉是心作，但以心性缘起，不无相别。</a:t>
            </a:r>
            <a:r>
              <a:rPr lang="en-US" altLang="zh-CN" sz="3200" b="1" spc="600" dirty="0">
                <a:solidFill>
                  <a:schemeClr val="accent1"/>
                </a:solidFill>
                <a:uFillTx/>
                <a:latin typeface="+mj-ea"/>
                <a:ea typeface="+mj-ea"/>
                <a:cs typeface="+mj-ea"/>
                <a:sym typeface="+mn-ea"/>
              </a:rPr>
              <a:t>                                           </a:t>
            </a:r>
            <a:endParaRPr lang="en-US" altLang="zh-CN" sz="3200" b="1" spc="600" dirty="0">
              <a:solidFill>
                <a:schemeClr val="accent1"/>
              </a:solidFill>
              <a:uFillTx/>
              <a:latin typeface="+mj-ea"/>
              <a:ea typeface="+mj-ea"/>
              <a:cs typeface="+mj-ea"/>
              <a:sym typeface="+mn-ea"/>
            </a:endParaRPr>
          </a:p>
          <a:p>
            <a:pPr algn="ctr" eaLnBrk="1" hangingPunct="1"/>
            <a:r>
              <a:rPr lang="en-US" altLang="zh-CN" sz="3200" b="1" spc="600" dirty="0">
                <a:solidFill>
                  <a:schemeClr val="accent1"/>
                </a:solidFill>
                <a:uFillTx/>
                <a:latin typeface="+mj-ea"/>
                <a:ea typeface="+mj-ea"/>
                <a:cs typeface="+mj-ea"/>
                <a:sym typeface="+mn-ea"/>
              </a:rPr>
              <a:t>                           </a:t>
            </a:r>
            <a:r>
              <a:rPr lang="en-US" altLang="zh-CN" sz="2000" b="1" dirty="0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sz="2000" b="1" dirty="0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《大乘止观法门》</a:t>
            </a:r>
            <a:endParaRPr sz="2000" b="1" dirty="0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85445" y="2456815"/>
            <a:ext cx="7602855" cy="3819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既然一个广延的物体涉及到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至少两个空间点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,广延性便不是最终真实的东西。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从根本上看,该广延的物体在空间各点上是不同的事物。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从时间上看仍然如此。同一事物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不可能存在于两个时间点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上,因此,每一刹那它都是各别相异的事物。</a:t>
            </a:r>
            <a:endParaRPr lang="zh-CN" altLang="en-US" sz="24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24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它们在想象(表象、representation)中形成的统一性是</a:t>
            </a:r>
            <a:r>
              <a:rPr lang="zh-CN" altLang="en-US" sz="2400" b="1" u="sng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构造出来的或假想出来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的统一性。</a:t>
            </a:r>
            <a:endParaRPr lang="zh-CN" altLang="en-US" sz="2400" b="1">
              <a:solidFill>
                <a:srgbClr val="FF0000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endParaRPr lang="zh-CN" altLang="en-US" sz="36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r>
              <a:rPr lang="en-US" alt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（俄）舍尔巴茨基</a:t>
            </a:r>
            <a:r>
              <a:rPr 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《</a:t>
            </a:r>
            <a:r>
              <a:rPr lang="zh-CN" sz="24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佛教逻辑</a:t>
            </a:r>
            <a:r>
              <a:rPr lang="zh-CN" altLang="en-US" sz="2400" b="1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》</a:t>
            </a:r>
            <a:endParaRPr lang="zh-CN" altLang="en-US" sz="2400" b="1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62620" y="2355215"/>
            <a:ext cx="3362325" cy="392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标题 1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85445" y="1189355"/>
            <a:ext cx="11139805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lang="en-US" altLang="zh-CN" sz="2800" b="1" spc="600" dirty="0">
                <a:solidFill>
                  <a:schemeClr val="accent1"/>
                </a:solidFill>
                <a:uFillTx/>
                <a:latin typeface="+mj-ea"/>
                <a:ea typeface="+mj-ea"/>
                <a:sym typeface="+mn-ea"/>
              </a:rPr>
              <a:t>“</a:t>
            </a:r>
            <a:r>
              <a:rPr sz="2800" b="1" spc="600" dirty="0">
                <a:solidFill>
                  <a:schemeClr val="accent1"/>
                </a:solidFill>
                <a:uFillTx/>
                <a:latin typeface="+mj-ea"/>
                <a:ea typeface="+mj-ea"/>
                <a:sym typeface="+mn-ea"/>
              </a:rPr>
              <a:t>不真即空</a:t>
            </a:r>
            <a:r>
              <a:rPr lang="en-US" altLang="zh-CN" sz="2800" b="1" spc="600" dirty="0">
                <a:solidFill>
                  <a:schemeClr val="accent1"/>
                </a:solidFill>
                <a:uFillTx/>
                <a:latin typeface="+mj-ea"/>
                <a:ea typeface="+mj-ea"/>
                <a:sym typeface="+mn-ea"/>
              </a:rPr>
              <a:t>”</a:t>
            </a:r>
            <a:r>
              <a:rPr sz="2800" b="1" spc="600" dirty="0">
                <a:solidFill>
                  <a:schemeClr val="accent1"/>
                </a:solidFill>
                <a:uFillTx/>
                <a:latin typeface="+mj-ea"/>
                <a:ea typeface="+mj-ea"/>
                <a:sym typeface="+mn-ea"/>
              </a:rPr>
              <a:t>的现代哲学表述</a:t>
            </a:r>
            <a:endParaRPr sz="2800" b="1" spc="600" dirty="0">
              <a:solidFill>
                <a:schemeClr val="accent1"/>
              </a:solidFill>
              <a:uFillTx/>
              <a:latin typeface="+mj-ea"/>
              <a:ea typeface="+mj-ea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2540" y="2967990"/>
            <a:ext cx="96469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2、纳须弥：境由心造时空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2、纳须弥：境由心造时空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4" name="同侧圆角矩形 13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3、阿赖耶：宇宙万法唯识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5" name="同侧圆角矩形 14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4、愚矣哉：私意起灭天地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6" name="同侧圆角矩形 15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1、不真空：心性缘起世界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112395" y="2385060"/>
            <a:ext cx="7833995" cy="4004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   </a:t>
            </a:r>
            <a:r>
              <a:rPr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沙门曰：汝曾梦见经历十年五岁时节事不</a:t>
            </a:r>
            <a:r>
              <a:rPr lang="zh-CN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？</a:t>
            </a:r>
            <a:endParaRPr sz="24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外人曰：我实曾见历涉多年</a:t>
            </a:r>
            <a:r>
              <a:rPr 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或经旬月时节。</a:t>
            </a:r>
            <a:endParaRPr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亦有昼夜</a:t>
            </a:r>
            <a:r>
              <a:rPr 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与觉无异。</a:t>
            </a:r>
            <a:endParaRPr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sz="24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以是义故</a:t>
            </a:r>
            <a:r>
              <a:rPr 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据觉论梦。梦里长时</a:t>
            </a:r>
            <a:r>
              <a:rPr 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便则不实。</a:t>
            </a:r>
            <a:endParaRPr sz="24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据梦论觉时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食顷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亦则为虚。</a:t>
            </a:r>
            <a:endParaRPr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长时是短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短时是长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而不妨长短相别。</a:t>
            </a:r>
            <a:endParaRPr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若以一心望彼。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则长短俱无。</a:t>
            </a:r>
            <a:endParaRPr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依缘起义故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即知短时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长时体融相摄。</a:t>
            </a:r>
            <a:endParaRPr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</a:t>
            </a:r>
            <a:r>
              <a:rPr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又复圣人善知缘起之法</a:t>
            </a:r>
            <a:r>
              <a:rPr 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唯虚无实</a:t>
            </a:r>
            <a:r>
              <a:rPr lang="zh-CN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悉是心作。</a:t>
            </a:r>
            <a:endParaRPr sz="24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r>
              <a:rPr 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      ——</a:t>
            </a:r>
            <a:r>
              <a:rPr lang="zh-CN" alt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大乘止观法门释要</a:t>
            </a:r>
            <a:r>
              <a:rPr lang="zh-CN" altLang="en-US" sz="2000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</a:t>
            </a:r>
            <a:endParaRPr lang="en-US" sz="20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en-US" sz="2000" b="1">
              <a:solidFill>
                <a:srgbClr val="0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33705" y="1602740"/>
            <a:ext cx="1170686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佛教哲学“须弥芥子、须臾</a:t>
            </a: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千年”的相对主义世界观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01990" y="1851025"/>
            <a:ext cx="3562985" cy="2037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01990" y="4070985"/>
            <a:ext cx="3562985" cy="24441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UNIT_PLACING_PICTURE_USER_VIEWPORT" val="{&quot;height&quot;:7399,&quot;width&quot;:7411}"/>
</p:tagLst>
</file>

<file path=ppt/tags/tag1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255.xml><?xml version="1.0" encoding="utf-8"?>
<p:tagLst xmlns:p="http://schemas.openxmlformats.org/presentationml/2006/main">
  <p:tag name="KSO_WM_BEAUTIFY_FLAG" val=""/>
  <p:tag name="KSO_WM_UNIT_PLACING_PICTURE_USER_VIEWPORT" val="{&quot;height&quot;:8635,&quot;width&quot;:9154}"/>
</p:tagLst>
</file>

<file path=ppt/tags/tag2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5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7.xml><?xml version="1.0" encoding="utf-8"?>
<p:tagLst xmlns:p="http://schemas.openxmlformats.org/presentationml/2006/main">
  <p:tag name="COMMONDATA" val="eyJoZGlkIjoiMjcxYzk2YTY3NDdmYTAyZDY0NzFjYjE2ZjIyZDc1ODEifQ=="/>
  <p:tag name="KSO_WPP_MARK_KEY" val="16b9ca74-cec1-4ed3-a027-94da165b791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演示</Application>
  <PresentationFormat>宽屏</PresentationFormat>
  <Paragraphs>291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仿宋</vt:lpstr>
      <vt:lpstr>Wingdings</vt:lpstr>
      <vt:lpstr>黑体</vt:lpstr>
      <vt:lpstr>微软雅黑</vt:lpstr>
      <vt:lpstr>Arial Unicode MS</vt:lpstr>
      <vt:lpstr>Calibri</vt:lpstr>
      <vt:lpstr>Times New Roman</vt:lpstr>
      <vt:lpstr>汉仪长宋简</vt:lpstr>
      <vt:lpstr>2_WPS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190</cp:revision>
  <dcterms:created xsi:type="dcterms:W3CDTF">2019-06-19T02:08:00Z</dcterms:created>
  <dcterms:modified xsi:type="dcterms:W3CDTF">2024-03-15T06:03:13Z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A983ADC9C992460B93D2E62CFF3A00C4_13</vt:lpwstr>
  </property>
</Properties>
</file>