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5"/>
  </p:notesMasterIdLst>
  <p:handoutMasterIdLst>
    <p:handoutMasterId r:id="rId26"/>
  </p:handoutMasterIdLst>
  <p:sldIdLst>
    <p:sldId id="257" r:id="rId4"/>
    <p:sldId id="258" r:id="rId5"/>
    <p:sldId id="259" r:id="rId6"/>
    <p:sldId id="260" r:id="rId7"/>
    <p:sldId id="261" r:id="rId8"/>
    <p:sldId id="266" r:id="rId9"/>
    <p:sldId id="267" r:id="rId10"/>
    <p:sldId id="268" r:id="rId11"/>
    <p:sldId id="269" r:id="rId12"/>
    <p:sldId id="270" r:id="rId13"/>
    <p:sldId id="271" r:id="rId14"/>
    <p:sldId id="272" r:id="rId15"/>
    <p:sldId id="289" r:id="rId16"/>
    <p:sldId id="273" r:id="rId17"/>
    <p:sldId id="274" r:id="rId18"/>
    <p:sldId id="282" r:id="rId19"/>
    <p:sldId id="277" r:id="rId20"/>
    <p:sldId id="263" r:id="rId21"/>
    <p:sldId id="279" r:id="rId22"/>
    <p:sldId id="264" r:id="rId23"/>
    <p:sldId id="265" r:id="rId24"/>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82F8"/>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114" d="100"/>
          <a:sy n="114" d="100"/>
        </p:scale>
        <p:origin x="540" y="132"/>
      </p:cViewPr>
      <p:guideLst>
        <p:guide orient="horz" pos="2156"/>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0" Type="http://schemas.openxmlformats.org/officeDocument/2006/relationships/tags" Target="tags/tag235.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notesMaster" Target="notesMasters/notesMaster1.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tags" Target="../tags/tag63.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87.xml"/><Relationship Id="rId8" Type="http://schemas.openxmlformats.org/officeDocument/2006/relationships/tags" Target="../tags/tag86.xml"/><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EAEEF4"/>
        </a:solidFill>
        <a:effectLst/>
      </p:bgPr>
    </p:bg>
    <p:spTree>
      <p:nvGrpSpPr>
        <p:cNvPr id="1" name=""/>
        <p:cNvGrpSpPr/>
        <p:nvPr/>
      </p:nvGrpSpPr>
      <p:grpSpPr>
        <a:xfrm>
          <a:off x="0" y="0"/>
          <a:ext cx="0" cy="0"/>
          <a:chOff x="0" y="0"/>
          <a:chExt cx="0" cy="0"/>
        </a:xfrm>
      </p:grpSpPr>
      <p:sp>
        <p:nvSpPr>
          <p:cNvPr id="10" name="圆角矩形 9"/>
          <p:cNvSpPr/>
          <p:nvPr>
            <p:custDataLst>
              <p:tags r:id="rId2"/>
            </p:custDataLst>
          </p:nvPr>
        </p:nvSpPr>
        <p:spPr>
          <a:xfrm>
            <a:off x="234950" y="1200785"/>
            <a:ext cx="11715750" cy="5453380"/>
          </a:xfrm>
          <a:prstGeom prst="roundRect">
            <a:avLst>
              <a:gd name="adj" fmla="val 3772"/>
            </a:avLst>
          </a:prstGeom>
          <a:gradFill>
            <a:gsLst>
              <a:gs pos="100000">
                <a:schemeClr val="bg1">
                  <a:alpha val="10000"/>
                </a:schemeClr>
              </a:gs>
              <a:gs pos="0">
                <a:schemeClr val="bg1">
                  <a:alpha val="30000"/>
                </a:schemeClr>
              </a:gs>
            </a:gsLst>
            <a:lin ang="2700000"/>
          </a:gra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tIns="0" rtlCol="0" anchor="ctr"/>
          <a:lstStyle/>
          <a:p>
            <a:pPr algn="ct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0" Type="http://schemas.openxmlformats.org/officeDocument/2006/relationships/theme" Target="../theme/theme2.xml"/><Relationship Id="rId2" Type="http://schemas.openxmlformats.org/officeDocument/2006/relationships/slideLayout" Target="../slideLayouts/slideLayout13.xml"/><Relationship Id="rId19" Type="http://schemas.openxmlformats.org/officeDocument/2006/relationships/tags" Target="../tags/tag120.xml"/><Relationship Id="rId18" Type="http://schemas.openxmlformats.org/officeDocument/2006/relationships/tags" Target="../tags/tag119.xml"/><Relationship Id="rId17" Type="http://schemas.openxmlformats.org/officeDocument/2006/relationships/tags" Target="../tags/tag118.xml"/><Relationship Id="rId16" Type="http://schemas.openxmlformats.org/officeDocument/2006/relationships/tags" Target="../tags/tag117.xml"/><Relationship Id="rId15" Type="http://schemas.openxmlformats.org/officeDocument/2006/relationships/tags" Target="../tags/tag116.xml"/><Relationship Id="rId14" Type="http://schemas.openxmlformats.org/officeDocument/2006/relationships/tags" Target="../tags/tag11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ea typeface="仿宋" panose="0201060906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ea typeface="仿宋" panose="02010609060101010101"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ea typeface="仿宋" panose="02010609060101010101"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仿宋" panose="02010609060101010101"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仿宋" panose="02010609060101010101"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仿宋" panose="02010609060101010101"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仿宋" panose="02010609060101010101"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仿宋" panose="02010609060101010101"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仿宋" panose="0201060906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ea typeface="仿宋" panose="0201060906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ea typeface="仿宋" panose="02010609060101010101"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ea typeface="仿宋" panose="02010609060101010101" charset="-122"/>
              </a:defRPr>
            </a:lvl1pPr>
          </a:lstStyle>
          <a:p>
            <a:fld id="{49AE70B2-8BF9-45C0-BB95-33D1B9D3A854}" type="slidenum">
              <a:rPr lang="zh-CN" altLang="en-US" smtClean="0"/>
            </a:fld>
            <a:endParaRPr lang="zh-CN" altLang="en-US" dirty="0"/>
          </a:p>
        </p:txBody>
      </p:sp>
    </p:spTree>
    <p:custDataLst>
      <p:tags r:id="rId19"/>
    </p:custData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仿宋" panose="02010609060101010101"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仿宋" panose="02010609060101010101"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仿宋" panose="02010609060101010101"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仿宋" panose="02010609060101010101"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仿宋" panose="02010609060101010101"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仿宋" panose="0201060906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28.xml"/><Relationship Id="rId7" Type="http://schemas.openxmlformats.org/officeDocument/2006/relationships/tags" Target="../tags/tag127.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s>
</file>

<file path=ppt/slides/_rels/slide10.xml.rels><?xml version="1.0" encoding="UTF-8" standalone="yes"?>
<Relationships xmlns="http://schemas.openxmlformats.org/package/2006/relationships"><Relationship Id="rId9" Type="http://schemas.openxmlformats.org/officeDocument/2006/relationships/tags" Target="../tags/tag176.xml"/><Relationship Id="rId8" Type="http://schemas.openxmlformats.org/officeDocument/2006/relationships/image" Target="../media/image8.jpeg"/><Relationship Id="rId7" Type="http://schemas.openxmlformats.org/officeDocument/2006/relationships/tags" Target="../tags/tag175.xml"/><Relationship Id="rId6" Type="http://schemas.openxmlformats.org/officeDocument/2006/relationships/image" Target="../media/image7.jpeg"/><Relationship Id="rId5" Type="http://schemas.openxmlformats.org/officeDocument/2006/relationships/tags" Target="../tags/tag174.xml"/><Relationship Id="rId4" Type="http://schemas.openxmlformats.org/officeDocument/2006/relationships/tags" Target="../tags/tag173.xml"/><Relationship Id="rId3" Type="http://schemas.openxmlformats.org/officeDocument/2006/relationships/tags" Target="../tags/tag172.xml"/><Relationship Id="rId2" Type="http://schemas.openxmlformats.org/officeDocument/2006/relationships/tags" Target="../tags/tag171.xml"/><Relationship Id="rId10" Type="http://schemas.openxmlformats.org/officeDocument/2006/relationships/slideLayout" Target="../slideLayouts/slideLayout12.xml"/><Relationship Id="rId1" Type="http://schemas.openxmlformats.org/officeDocument/2006/relationships/tags" Target="../tags/tag170.xml"/></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82.xml"/><Relationship Id="rId7" Type="http://schemas.openxmlformats.org/officeDocument/2006/relationships/image" Target="../media/image10.jpeg"/><Relationship Id="rId6" Type="http://schemas.openxmlformats.org/officeDocument/2006/relationships/image" Target="../media/image9.png"/><Relationship Id="rId5" Type="http://schemas.openxmlformats.org/officeDocument/2006/relationships/tags" Target="../tags/tag181.xml"/><Relationship Id="rId4" Type="http://schemas.openxmlformats.org/officeDocument/2006/relationships/tags" Target="../tags/tag180.xml"/><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89.xml"/><Relationship Id="rId7" Type="http://schemas.openxmlformats.org/officeDocument/2006/relationships/image" Target="../media/image11.jpeg"/><Relationship Id="rId6" Type="http://schemas.openxmlformats.org/officeDocument/2006/relationships/tags" Target="../tags/tag188.xml"/><Relationship Id="rId5" Type="http://schemas.openxmlformats.org/officeDocument/2006/relationships/tags" Target="../tags/tag187.xml"/><Relationship Id="rId4" Type="http://schemas.openxmlformats.org/officeDocument/2006/relationships/tags" Target="../tags/tag186.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tags" Target="../tags/tag195.xml"/><Relationship Id="rId6" Type="http://schemas.openxmlformats.org/officeDocument/2006/relationships/image" Target="../media/image12.jpeg"/><Relationship Id="rId5" Type="http://schemas.openxmlformats.org/officeDocument/2006/relationships/tags" Target="../tags/tag194.xml"/><Relationship Id="rId4" Type="http://schemas.openxmlformats.org/officeDocument/2006/relationships/tags" Target="../tags/tag193.xml"/><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96.xml"/></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203.xml"/><Relationship Id="rId7" Type="http://schemas.openxmlformats.org/officeDocument/2006/relationships/image" Target="../media/image13.jpeg"/><Relationship Id="rId6" Type="http://schemas.openxmlformats.org/officeDocument/2006/relationships/tags" Target="../tags/tag202.xml"/><Relationship Id="rId5" Type="http://schemas.openxmlformats.org/officeDocument/2006/relationships/tags" Target="../tags/tag201.xml"/><Relationship Id="rId4" Type="http://schemas.openxmlformats.org/officeDocument/2006/relationships/tags" Target="../tags/tag200.xml"/><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tags" Target="../tags/tag209.xml"/><Relationship Id="rId6" Type="http://schemas.openxmlformats.org/officeDocument/2006/relationships/image" Target="../media/image14.jpeg"/><Relationship Id="rId5" Type="http://schemas.openxmlformats.org/officeDocument/2006/relationships/tags" Target="../tags/tag208.xml"/><Relationship Id="rId4" Type="http://schemas.openxmlformats.org/officeDocument/2006/relationships/tags" Target="../tags/tag207.xml"/><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tags" Target="../tags/tag215.xml"/><Relationship Id="rId6" Type="http://schemas.openxmlformats.org/officeDocument/2006/relationships/image" Target="../media/image15.jpeg"/><Relationship Id="rId5" Type="http://schemas.openxmlformats.org/officeDocument/2006/relationships/tags" Target="../tags/tag214.xml"/><Relationship Id="rId4" Type="http://schemas.openxmlformats.org/officeDocument/2006/relationships/tags" Target="../tags/tag213.xml"/><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219.xml"/><Relationship Id="rId4" Type="http://schemas.openxmlformats.org/officeDocument/2006/relationships/image" Target="../media/image16.png"/><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223.xml"/><Relationship Id="rId4" Type="http://schemas.openxmlformats.org/officeDocument/2006/relationships/image" Target="../media/image17.png"/><Relationship Id="rId3" Type="http://schemas.openxmlformats.org/officeDocument/2006/relationships/tags" Target="../tags/tag222.xml"/><Relationship Id="rId2" Type="http://schemas.openxmlformats.org/officeDocument/2006/relationships/tags" Target="../tags/tag221.xml"/><Relationship Id="rId1" Type="http://schemas.openxmlformats.org/officeDocument/2006/relationships/tags" Target="../tags/tag220.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tags" Target="../tags/tag134.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image" Target="../media/image1.jpeg"/><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227.xml"/><Relationship Id="rId3" Type="http://schemas.openxmlformats.org/officeDocument/2006/relationships/tags" Target="../tags/tag226.xml"/><Relationship Id="rId2" Type="http://schemas.openxmlformats.org/officeDocument/2006/relationships/tags" Target="../tags/tag225.xml"/><Relationship Id="rId1" Type="http://schemas.openxmlformats.org/officeDocument/2006/relationships/tags" Target="../tags/tag224.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34.xml"/><Relationship Id="rId6" Type="http://schemas.openxmlformats.org/officeDocument/2006/relationships/tags" Target="../tags/tag233.xml"/><Relationship Id="rId5" Type="http://schemas.openxmlformats.org/officeDocument/2006/relationships/tags" Target="../tags/tag232.xml"/><Relationship Id="rId4" Type="http://schemas.openxmlformats.org/officeDocument/2006/relationships/tags" Target="../tags/tag231.xml"/><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138.xml"/><Relationship Id="rId4" Type="http://schemas.openxmlformats.org/officeDocument/2006/relationships/tags" Target="../tags/tag137.xml"/><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39.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46.xml"/><Relationship Id="rId7" Type="http://schemas.openxmlformats.org/officeDocument/2006/relationships/image" Target="../media/image3.png"/><Relationship Id="rId6" Type="http://schemas.openxmlformats.org/officeDocument/2006/relationships/tags" Target="../tags/tag145.xml"/><Relationship Id="rId5" Type="http://schemas.openxmlformats.org/officeDocument/2006/relationships/tags" Target="../tags/tag144.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53.xml"/><Relationship Id="rId7" Type="http://schemas.openxmlformats.org/officeDocument/2006/relationships/image" Target="../media/image4.jpeg"/><Relationship Id="rId6" Type="http://schemas.openxmlformats.org/officeDocument/2006/relationships/tags" Target="../tags/tag152.xml"/><Relationship Id="rId5" Type="http://schemas.openxmlformats.org/officeDocument/2006/relationships/tags" Target="../tags/tag151.xml"/><Relationship Id="rId4" Type="http://schemas.openxmlformats.org/officeDocument/2006/relationships/tags" Target="../tags/tag150.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54.xml"/></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61.xml"/><Relationship Id="rId7" Type="http://schemas.openxmlformats.org/officeDocument/2006/relationships/image" Target="../media/image5.jpeg"/><Relationship Id="rId6" Type="http://schemas.openxmlformats.org/officeDocument/2006/relationships/tags" Target="../tags/tag160.xml"/><Relationship Id="rId5" Type="http://schemas.openxmlformats.org/officeDocument/2006/relationships/tags" Target="../tags/tag159.xml"/><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s>
</file>

<file path=ppt/slides/_rels/slide9.xml.rels><?xml version="1.0" encoding="UTF-8" standalone="yes"?>
<Relationships xmlns="http://schemas.openxmlformats.org/package/2006/relationships"><Relationship Id="rId9" Type="http://schemas.openxmlformats.org/officeDocument/2006/relationships/tags" Target="../tags/tag169.xml"/><Relationship Id="rId8" Type="http://schemas.openxmlformats.org/officeDocument/2006/relationships/image" Target="../media/image6.jpeg"/><Relationship Id="rId7" Type="http://schemas.openxmlformats.org/officeDocument/2006/relationships/tags" Target="../tags/tag168.xml"/><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tags" Target="../tags/tag165.xml"/><Relationship Id="rId3" Type="http://schemas.openxmlformats.org/officeDocument/2006/relationships/tags" Target="../tags/tag164.xml"/><Relationship Id="rId2" Type="http://schemas.openxmlformats.org/officeDocument/2006/relationships/tags" Target="../tags/tag163.xml"/><Relationship Id="rId10" Type="http://schemas.openxmlformats.org/officeDocument/2006/relationships/slideLayout" Target="../slideLayouts/slideLayout12.xml"/><Relationship Id="rId1" Type="http://schemas.openxmlformats.org/officeDocument/2006/relationships/tags" Target="../tags/tag16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AEEF4"/>
        </a:solidFill>
        <a:effectLst/>
      </p:bgPr>
    </p:bg>
    <p:spTree>
      <p:nvGrpSpPr>
        <p:cNvPr id="1" name=""/>
        <p:cNvGrpSpPr/>
        <p:nvPr/>
      </p:nvGrpSpPr>
      <p:grpSpPr>
        <a:xfrm>
          <a:off x="0" y="0"/>
          <a:ext cx="0" cy="0"/>
          <a:chOff x="0" y="0"/>
          <a:chExt cx="0" cy="0"/>
        </a:xfrm>
      </p:grpSpPr>
      <p:sp>
        <p:nvSpPr>
          <p:cNvPr id="19" name="椭圆 18"/>
          <p:cNvSpPr/>
          <p:nvPr>
            <p:custDataLst>
              <p:tags r:id="rId1"/>
            </p:custDataLst>
          </p:nvPr>
        </p:nvSpPr>
        <p:spPr>
          <a:xfrm>
            <a:off x="8803640" y="-1893570"/>
            <a:ext cx="4130675" cy="4130675"/>
          </a:xfrm>
          <a:prstGeom prst="ellipse">
            <a:avLst/>
          </a:prstGeom>
          <a:gradFill>
            <a:gsLst>
              <a:gs pos="100000">
                <a:srgbClr val="EAEEF4">
                  <a:alpha val="0"/>
                </a:srgbClr>
              </a:gs>
              <a:gs pos="78000">
                <a:srgbClr val="AFCEFA">
                  <a:alpha val="0"/>
                </a:srgbClr>
              </a:gs>
              <a:gs pos="0">
                <a:srgbClr val="4B82F8">
                  <a:alpha val="65000"/>
                </a:srgbClr>
              </a:gs>
            </a:gsLst>
            <a:path path="circle">
              <a:fillToRect l="50000" t="50000" r="50000" b="50000"/>
            </a:path>
            <a:tileRect/>
          </a:gradFill>
          <a:ln>
            <a:noFill/>
          </a:ln>
          <a:effectLst>
            <a:softEdge rad="63500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 name="椭圆 5"/>
          <p:cNvSpPr/>
          <p:nvPr>
            <p:custDataLst>
              <p:tags r:id="rId2"/>
            </p:custDataLst>
          </p:nvPr>
        </p:nvSpPr>
        <p:spPr>
          <a:xfrm>
            <a:off x="8803640" y="2018665"/>
            <a:ext cx="1704340" cy="1704340"/>
          </a:xfrm>
          <a:prstGeom prst="ellipse">
            <a:avLst/>
          </a:prstGeom>
          <a:gradFill>
            <a:gsLst>
              <a:gs pos="100000">
                <a:srgbClr val="EAEEF4"/>
              </a:gs>
              <a:gs pos="78000">
                <a:srgbClr val="AFCEFA"/>
              </a:gs>
              <a:gs pos="0">
                <a:srgbClr val="4B82F8"/>
              </a:gs>
            </a:gsLst>
            <a:path path="circle">
              <a:fillToRect l="50000" t="50000" r="50000" b="50000"/>
            </a:path>
            <a:tileRect/>
          </a:gradFill>
          <a:ln>
            <a:noFill/>
          </a:ln>
          <a:effectLst>
            <a:outerShdw blurRad="736600" dist="952500" dir="2700000" sx="67000" sy="67000" algn="tl" rotWithShape="0">
              <a:srgbClr val="4B82F8">
                <a:alpha val="40000"/>
              </a:srgb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椭圆 6"/>
          <p:cNvSpPr/>
          <p:nvPr>
            <p:custDataLst>
              <p:tags r:id="rId3"/>
            </p:custDataLst>
          </p:nvPr>
        </p:nvSpPr>
        <p:spPr>
          <a:xfrm>
            <a:off x="4399280" y="-1949450"/>
            <a:ext cx="5787390" cy="5787390"/>
          </a:xfrm>
          <a:prstGeom prst="ellipse">
            <a:avLst/>
          </a:prstGeom>
          <a:gradFill>
            <a:gsLst>
              <a:gs pos="88000">
                <a:srgbClr val="EAEEF4"/>
              </a:gs>
              <a:gs pos="58000">
                <a:srgbClr val="AFCEFA">
                  <a:alpha val="0"/>
                </a:srgbClr>
              </a:gs>
              <a:gs pos="0">
                <a:srgbClr val="4B82F8">
                  <a:alpha val="0"/>
                </a:srgbClr>
              </a:gs>
            </a:gsLst>
            <a:path path="circle">
              <a:fillToRect l="50000" t="50000" r="50000" b="50000"/>
            </a:path>
            <a:tileRect/>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椭圆 7"/>
          <p:cNvSpPr/>
          <p:nvPr>
            <p:custDataLst>
              <p:tags r:id="rId4"/>
            </p:custDataLst>
          </p:nvPr>
        </p:nvSpPr>
        <p:spPr>
          <a:xfrm>
            <a:off x="9116060" y="2810510"/>
            <a:ext cx="4584700" cy="4584700"/>
          </a:xfrm>
          <a:prstGeom prst="ellipse">
            <a:avLst/>
          </a:prstGeom>
          <a:gradFill>
            <a:gsLst>
              <a:gs pos="100000">
                <a:srgbClr val="EAEEF4"/>
              </a:gs>
              <a:gs pos="53000">
                <a:srgbClr val="AFCEFA">
                  <a:alpha val="0"/>
                </a:srgbClr>
              </a:gs>
              <a:gs pos="0">
                <a:srgbClr val="4B82F8">
                  <a:alpha val="0"/>
                </a:srgbClr>
              </a:gs>
            </a:gsLst>
            <a:path path="circle">
              <a:fillToRect l="50000" t="50000" r="50000" b="50000"/>
            </a:path>
            <a:tileRect/>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文本框 9"/>
          <p:cNvSpPr txBox="1"/>
          <p:nvPr/>
        </p:nvSpPr>
        <p:spPr>
          <a:xfrm>
            <a:off x="1553845" y="865505"/>
            <a:ext cx="9862820" cy="2007235"/>
          </a:xfrm>
          <a:prstGeom prst="rect">
            <a:avLst/>
          </a:prstGeom>
          <a:noFill/>
        </p:spPr>
        <p:txBody>
          <a:bodyPr wrap="square" rtlCol="0">
            <a:noAutofit/>
          </a:bodyPr>
          <a:lstStyle/>
          <a:p>
            <a:r>
              <a:rPr lang="zh-CN" sz="6000" b="1" dirty="0">
                <a:solidFill>
                  <a:srgbClr val="4B86FC"/>
                </a:solidFill>
                <a:latin typeface="仿宋" panose="02010609060101010101" charset="-122"/>
                <a:ea typeface="仿宋" panose="02010609060101010101" charset="-122"/>
                <a:sym typeface="+mn-ea"/>
              </a:rPr>
              <a:t>存在哲学：不同的意义世界追问方式</a:t>
            </a:r>
            <a:endParaRPr lang="zh-CN" sz="6000" b="1" dirty="0">
              <a:solidFill>
                <a:srgbClr val="4B86FC"/>
              </a:solidFill>
              <a:latin typeface="仿宋" panose="02010609060101010101" charset="-122"/>
              <a:ea typeface="仿宋" panose="02010609060101010101" charset="-122"/>
              <a:sym typeface="+mn-ea"/>
            </a:endParaRPr>
          </a:p>
        </p:txBody>
      </p:sp>
      <p:sp>
        <p:nvSpPr>
          <p:cNvPr id="11" name="文本框 10"/>
          <p:cNvSpPr txBox="1"/>
          <p:nvPr/>
        </p:nvSpPr>
        <p:spPr>
          <a:xfrm>
            <a:off x="1653540" y="2872105"/>
            <a:ext cx="2646680" cy="829945"/>
          </a:xfrm>
          <a:prstGeom prst="rect">
            <a:avLst/>
          </a:prstGeom>
          <a:noFill/>
        </p:spPr>
        <p:txBody>
          <a:bodyPr wrap="square" rtlCol="0">
            <a:spAutoFit/>
          </a:bodyPr>
          <a:lstStyle/>
          <a:p>
            <a:r>
              <a:rPr lang="zh-CN" sz="4800" b="1" dirty="0">
                <a:solidFill>
                  <a:schemeClr val="tx1"/>
                </a:solidFill>
                <a:latin typeface="仿宋" panose="02010609060101010101" charset="-122"/>
                <a:ea typeface="仿宋" panose="02010609060101010101" charset="-122"/>
                <a:sym typeface="+mn-ea"/>
              </a:rPr>
              <a:t>哲学导论</a:t>
            </a:r>
            <a:endParaRPr lang="zh-CN" sz="4800" b="1" dirty="0">
              <a:solidFill>
                <a:schemeClr val="tx1"/>
              </a:solidFill>
              <a:latin typeface="仿宋" panose="02010609060101010101" charset="-122"/>
              <a:ea typeface="仿宋" panose="02010609060101010101" charset="-122"/>
              <a:sym typeface="+mn-ea"/>
            </a:endParaRPr>
          </a:p>
        </p:txBody>
      </p:sp>
      <p:sp>
        <p:nvSpPr>
          <p:cNvPr id="13" name="椭圆 12"/>
          <p:cNvSpPr/>
          <p:nvPr>
            <p:custDataLst>
              <p:tags r:id="rId5"/>
            </p:custDataLst>
          </p:nvPr>
        </p:nvSpPr>
        <p:spPr>
          <a:xfrm>
            <a:off x="1553845" y="6034405"/>
            <a:ext cx="3002280" cy="3002280"/>
          </a:xfrm>
          <a:prstGeom prst="ellipse">
            <a:avLst/>
          </a:prstGeom>
          <a:gradFill>
            <a:gsLst>
              <a:gs pos="88000">
                <a:srgbClr val="EAEEF4"/>
              </a:gs>
              <a:gs pos="58000">
                <a:srgbClr val="AFCEFA">
                  <a:alpha val="0"/>
                </a:srgbClr>
              </a:gs>
              <a:gs pos="0">
                <a:srgbClr val="4B82F8">
                  <a:alpha val="0"/>
                </a:srgbClr>
              </a:gs>
            </a:gsLst>
            <a:path path="circle">
              <a:fillToRect l="50000" t="50000" r="50000" b="50000"/>
            </a:path>
            <a:tileRect/>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4" name="文本框 13"/>
          <p:cNvSpPr txBox="1"/>
          <p:nvPr>
            <p:custDataLst>
              <p:tags r:id="rId6"/>
            </p:custDataLst>
          </p:nvPr>
        </p:nvSpPr>
        <p:spPr>
          <a:xfrm>
            <a:off x="1788160" y="4511675"/>
            <a:ext cx="6724015" cy="2306955"/>
          </a:xfrm>
          <a:prstGeom prst="rect">
            <a:avLst/>
          </a:prstGeom>
          <a:noFill/>
        </p:spPr>
        <p:txBody>
          <a:bodyPr wrap="square" rtlCol="0">
            <a:spAutoFit/>
          </a:bodyPr>
          <a:lstStyle/>
          <a:p>
            <a:r>
              <a:rPr lang="zh-CN" altLang="en-US" sz="2400" b="1" spc="200" dirty="0">
                <a:solidFill>
                  <a:schemeClr val="tx1"/>
                </a:solidFill>
                <a:uFillTx/>
                <a:latin typeface="仿宋" panose="02010609060101010101" charset="-122"/>
                <a:ea typeface="仿宋" panose="02010609060101010101" charset="-122"/>
              </a:rPr>
              <a:t>授课对象：</a:t>
            </a:r>
            <a:r>
              <a:rPr lang="zh-CN" altLang="en-US" sz="2400" b="1" spc="200" dirty="0">
                <a:uFillTx/>
                <a:latin typeface="仿宋" panose="02010609060101010101" charset="-122"/>
                <a:ea typeface="仿宋" panose="02010609060101010101" charset="-122"/>
                <a:sym typeface="+mn-ea"/>
              </a:rPr>
              <a:t>社会学一年级必修、全校选修</a:t>
            </a:r>
            <a:endParaRPr lang="zh-CN" altLang="en-US" sz="2400" b="1" spc="200" dirty="0">
              <a:uFillTx/>
              <a:latin typeface="仿宋" panose="02010609060101010101" charset="-122"/>
              <a:ea typeface="仿宋" panose="02010609060101010101" charset="-122"/>
              <a:sym typeface="+mn-ea"/>
            </a:endParaRPr>
          </a:p>
          <a:p>
            <a:endParaRPr lang="zh-CN" altLang="en-US" sz="2400" b="1" spc="200" dirty="0">
              <a:solidFill>
                <a:schemeClr val="tx1"/>
              </a:solidFill>
              <a:uFillTx/>
              <a:latin typeface="仿宋" panose="02010609060101010101" charset="-122"/>
              <a:ea typeface="仿宋" panose="02010609060101010101" charset="-122"/>
              <a:sym typeface="+mn-ea"/>
            </a:endParaRPr>
          </a:p>
          <a:p>
            <a:r>
              <a:rPr lang="zh-CN" altLang="en-US" sz="2400" b="1" spc="200" dirty="0">
                <a:uFillTx/>
                <a:latin typeface="仿宋" panose="02010609060101010101" charset="-122"/>
                <a:ea typeface="仿宋" panose="02010609060101010101" charset="-122"/>
                <a:sym typeface="+mn-ea"/>
              </a:rPr>
              <a:t>课程设计序号：</a:t>
            </a:r>
            <a:r>
              <a:rPr lang="en-US" altLang="zh-CN" sz="2400" b="1" spc="200" dirty="0">
                <a:uFillTx/>
                <a:latin typeface="仿宋" panose="02010609060101010101" charset="-122"/>
                <a:ea typeface="仿宋" panose="02010609060101010101" charset="-122"/>
                <a:sym typeface="+mn-ea"/>
              </a:rPr>
              <a:t>15</a:t>
            </a:r>
            <a:endParaRPr lang="zh-CN" altLang="en-US" sz="2400" b="1" spc="200" dirty="0">
              <a:solidFill>
                <a:schemeClr val="tx1"/>
              </a:solidFill>
              <a:uFillTx/>
              <a:latin typeface="仿宋" panose="02010609060101010101" charset="-122"/>
              <a:ea typeface="仿宋" panose="02010609060101010101" charset="-122"/>
            </a:endParaRPr>
          </a:p>
          <a:p>
            <a:endParaRPr lang="zh-CN" altLang="en-US" sz="2400" b="1" spc="200" dirty="0">
              <a:solidFill>
                <a:schemeClr val="tx1"/>
              </a:solidFill>
              <a:uFillTx/>
              <a:latin typeface="仿宋" panose="02010609060101010101" charset="-122"/>
              <a:ea typeface="仿宋" panose="02010609060101010101" charset="-122"/>
            </a:endParaRPr>
          </a:p>
          <a:p>
            <a:endParaRPr lang="zh-CN" altLang="en-US" sz="2400" b="1" spc="200" dirty="0">
              <a:solidFill>
                <a:schemeClr val="tx1"/>
              </a:solidFill>
              <a:uFillTx/>
              <a:latin typeface="仿宋" panose="02010609060101010101" charset="-122"/>
              <a:ea typeface="仿宋" panose="02010609060101010101" charset="-122"/>
            </a:endParaRPr>
          </a:p>
          <a:p>
            <a:endParaRPr lang="zh-CN" altLang="en-US" sz="2400" b="1" spc="200" dirty="0">
              <a:solidFill>
                <a:schemeClr val="tx1"/>
              </a:solidFill>
              <a:uFillTx/>
              <a:latin typeface="仿宋" panose="02010609060101010101" charset="-122"/>
              <a:ea typeface="仿宋" panose="02010609060101010101" charset="-122"/>
            </a:endParaRPr>
          </a:p>
        </p:txBody>
      </p:sp>
      <p:cxnSp>
        <p:nvCxnSpPr>
          <p:cNvPr id="18" name="直接连接符 17"/>
          <p:cNvCxnSpPr/>
          <p:nvPr/>
        </p:nvCxnSpPr>
        <p:spPr>
          <a:xfrm>
            <a:off x="1922780" y="3933825"/>
            <a:ext cx="1738630" cy="0"/>
          </a:xfrm>
          <a:prstGeom prst="line">
            <a:avLst/>
          </a:prstGeom>
          <a:ln w="25400">
            <a:solidFill>
              <a:srgbClr val="4B82F8"/>
            </a:solidFill>
          </a:ln>
        </p:spPr>
        <p:style>
          <a:lnRef idx="2">
            <a:schemeClr val="accent1"/>
          </a:lnRef>
          <a:fillRef idx="0">
            <a:srgbClr val="FFFFFF"/>
          </a:fillRef>
          <a:effectRef idx="0">
            <a:srgbClr val="FFFFFF"/>
          </a:effectRef>
          <a:fontRef idx="minor">
            <a:schemeClr val="tx1"/>
          </a:fontRef>
        </p:style>
      </p:cxnSp>
      <p:sp>
        <p:nvSpPr>
          <p:cNvPr id="21" name="椭圆 20"/>
          <p:cNvSpPr/>
          <p:nvPr>
            <p:custDataLst>
              <p:tags r:id="rId7"/>
            </p:custDataLst>
          </p:nvPr>
        </p:nvSpPr>
        <p:spPr>
          <a:xfrm>
            <a:off x="-1259205" y="2237105"/>
            <a:ext cx="2382520" cy="2382520"/>
          </a:xfrm>
          <a:prstGeom prst="ellipse">
            <a:avLst/>
          </a:prstGeom>
          <a:gradFill>
            <a:gsLst>
              <a:gs pos="100000">
                <a:srgbClr val="EAEEF4"/>
              </a:gs>
              <a:gs pos="78000">
                <a:srgbClr val="AFCEFA"/>
              </a:gs>
              <a:gs pos="0">
                <a:srgbClr val="4B82F8"/>
              </a:gs>
            </a:gsLst>
            <a:path path="circle">
              <a:fillToRect l="50000" t="50000" r="50000" b="50000"/>
            </a:path>
            <a:tileRect/>
          </a:gradFill>
          <a:ln>
            <a:noFill/>
          </a:ln>
          <a:effectLst>
            <a:outerShdw blurRad="736600" dist="1155700" dir="2700000" sx="67000" sy="67000" algn="tl" rotWithShape="0">
              <a:srgbClr val="4B82F8">
                <a:alpha val="40000"/>
              </a:srgb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ustDataLst>
      <p:tags r:id="rId8"/>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AEEF4"/>
        </a:solidFill>
        <a:effectLst/>
      </p:bgPr>
    </p:bg>
    <p:spTree>
      <p:nvGrpSpPr>
        <p:cNvPr id="1" name=""/>
        <p:cNvGrpSpPr/>
        <p:nvPr/>
      </p:nvGrpSpPr>
      <p:grpSpPr>
        <a:xfrm>
          <a:off x="0" y="0"/>
          <a:ext cx="0" cy="0"/>
          <a:chOff x="0" y="0"/>
          <a:chExt cx="0" cy="0"/>
        </a:xfrm>
      </p:grpSpPr>
      <p:sp>
        <p:nvSpPr>
          <p:cNvPr id="6" name="同侧圆角矩形 5"/>
          <p:cNvSpPr/>
          <p:nvPr>
            <p:custDataLst>
              <p:tags r:id="rId1"/>
            </p:custDataLst>
          </p:nvPr>
        </p:nvSpPr>
        <p:spPr>
          <a:xfrm>
            <a:off x="4191000" y="133350"/>
            <a:ext cx="3803650" cy="789305"/>
          </a:xfrm>
          <a:prstGeom prst="round2SameRect">
            <a:avLst/>
          </a:prstGeom>
          <a:solidFill>
            <a:srgbClr val="4B82F8"/>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b="1">
                <a:solidFill>
                  <a:schemeClr val="bg1"/>
                </a:solidFill>
                <a:effectLst/>
                <a:latin typeface="+mj-ea"/>
                <a:ea typeface="+mj-ea"/>
                <a:cs typeface="+mj-ea"/>
                <a:sym typeface="+mn-ea"/>
              </a:rPr>
              <a:t>2、被抛入时间中的此在之沉沦</a:t>
            </a:r>
            <a:endParaRPr lang="zh-CN" altLang="en-US" sz="2400" b="1">
              <a:solidFill>
                <a:schemeClr val="bg1"/>
              </a:solidFill>
              <a:effectLst/>
              <a:latin typeface="+mj-ea"/>
              <a:ea typeface="+mj-ea"/>
              <a:cs typeface="+mj-ea"/>
              <a:sym typeface="+mn-ea"/>
            </a:endParaRPr>
          </a:p>
        </p:txBody>
      </p:sp>
      <p:sp>
        <p:nvSpPr>
          <p:cNvPr id="7" name="同侧圆角矩形 6"/>
          <p:cNvSpPr/>
          <p:nvPr>
            <p:custDataLst>
              <p:tags r:id="rId2"/>
            </p:custDataLst>
          </p:nvPr>
        </p:nvSpPr>
        <p:spPr>
          <a:xfrm>
            <a:off x="8147685" y="133350"/>
            <a:ext cx="3803650" cy="789305"/>
          </a:xfrm>
          <a:prstGeom prst="round2SameRect">
            <a:avLst/>
          </a:prstGeom>
          <a:solidFill>
            <a:schemeClr val="bg1">
              <a:lumMod val="85000"/>
            </a:schemeClr>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b="1">
                <a:solidFill>
                  <a:schemeClr val="bg1">
                    <a:lumMod val="50000"/>
                  </a:schemeClr>
                </a:solidFill>
                <a:effectLst/>
                <a:latin typeface="+mj-ea"/>
                <a:ea typeface="+mj-ea"/>
                <a:cs typeface="+mj-ea"/>
                <a:sym typeface="+mn-ea"/>
              </a:rPr>
              <a:t>3、向死而存带来的存在之澄明</a:t>
            </a:r>
            <a:endParaRPr lang="zh-CN" altLang="en-US" sz="2400" b="1">
              <a:solidFill>
                <a:schemeClr val="bg1">
                  <a:lumMod val="50000"/>
                </a:schemeClr>
              </a:solidFill>
              <a:effectLst/>
              <a:latin typeface="+mj-ea"/>
              <a:ea typeface="+mj-ea"/>
              <a:cs typeface="+mj-ea"/>
              <a:sym typeface="+mn-ea"/>
            </a:endParaRPr>
          </a:p>
        </p:txBody>
      </p:sp>
      <p:sp>
        <p:nvSpPr>
          <p:cNvPr id="2" name="同侧圆角矩形 1"/>
          <p:cNvSpPr/>
          <p:nvPr>
            <p:custDataLst>
              <p:tags r:id="rId3"/>
            </p:custDataLst>
          </p:nvPr>
        </p:nvSpPr>
        <p:spPr>
          <a:xfrm>
            <a:off x="233045" y="133350"/>
            <a:ext cx="3803650" cy="789305"/>
          </a:xfrm>
          <a:prstGeom prst="round2SameRect">
            <a:avLst/>
          </a:prstGeom>
          <a:solidFill>
            <a:schemeClr val="bg1">
              <a:lumMod val="85000"/>
            </a:schemeClr>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sz="2400" b="1">
                <a:solidFill>
                  <a:schemeClr val="bg1">
                    <a:lumMod val="50000"/>
                  </a:schemeClr>
                </a:solidFill>
                <a:effectLst/>
                <a:latin typeface="+mj-ea"/>
                <a:ea typeface="+mj-ea"/>
                <a:cs typeface="+mj-ea"/>
                <a:sym typeface="+mn-ea"/>
              </a:rPr>
              <a:t>1、追问“什么”所导致的存在之遮蔽</a:t>
            </a:r>
            <a:endParaRPr sz="2400" b="1">
              <a:solidFill>
                <a:schemeClr val="bg1">
                  <a:lumMod val="50000"/>
                </a:schemeClr>
              </a:solidFill>
              <a:effectLst/>
              <a:latin typeface="+mj-ea"/>
              <a:ea typeface="+mj-ea"/>
              <a:cs typeface="+mj-ea"/>
              <a:sym typeface="+mn-ea"/>
            </a:endParaRPr>
          </a:p>
        </p:txBody>
      </p:sp>
      <p:sp>
        <p:nvSpPr>
          <p:cNvPr id="12" name="矩形 11"/>
          <p:cNvSpPr/>
          <p:nvPr/>
        </p:nvSpPr>
        <p:spPr>
          <a:xfrm>
            <a:off x="0" y="922655"/>
            <a:ext cx="12192000" cy="76200"/>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3314" name="标题 1"/>
          <p:cNvSpPr>
            <a:spLocks noGrp="1"/>
          </p:cNvSpPr>
          <p:nvPr>
            <p:custDataLst>
              <p:tags r:id="rId4"/>
            </p:custDataLst>
          </p:nvPr>
        </p:nvSpPr>
        <p:spPr>
          <a:xfrm>
            <a:off x="1604645" y="1377950"/>
            <a:ext cx="8983345" cy="863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zh-CN" altLang="en-US" sz="5400" kern="1200" dirty="0">
                <a:solidFill>
                  <a:schemeClr val="bg1"/>
                </a:solidFill>
                <a:latin typeface="黑体" panose="02010609060101010101" charset="-122"/>
                <a:ea typeface="黑体" panose="02010609060101010101" charset="-122"/>
                <a:cs typeface="+mj-cs"/>
              </a:defRPr>
            </a:lvl1pPr>
          </a:lstStyle>
          <a:p>
            <a:pPr algn="ctr" eaLnBrk="1" hangingPunct="1"/>
            <a:r>
              <a:rPr sz="3200" b="1">
                <a:solidFill>
                  <a:srgbClr val="4B82F8"/>
                </a:solidFill>
                <a:effectLst/>
                <a:latin typeface="+mj-ea"/>
                <a:ea typeface="+mj-ea"/>
                <a:cs typeface="+mj-ea"/>
                <a:sym typeface="+mn-ea"/>
              </a:rPr>
              <a:t>飞光如何</a:t>
            </a:r>
            <a:r>
              <a:rPr sz="3200" b="1">
                <a:solidFill>
                  <a:srgbClr val="FF0000"/>
                </a:solidFill>
                <a:effectLst/>
                <a:latin typeface="+mj-ea"/>
                <a:ea typeface="+mj-ea"/>
                <a:cs typeface="+mj-ea"/>
                <a:sym typeface="+mn-ea"/>
              </a:rPr>
              <a:t>煎</a:t>
            </a:r>
            <a:r>
              <a:rPr sz="3200" b="1">
                <a:solidFill>
                  <a:srgbClr val="4B82F8"/>
                </a:solidFill>
                <a:effectLst/>
                <a:latin typeface="+mj-ea"/>
                <a:ea typeface="+mj-ea"/>
                <a:cs typeface="+mj-ea"/>
                <a:sym typeface="+mn-ea"/>
              </a:rPr>
              <a:t>人寿:从晴雯到赵姨娘</a:t>
            </a:r>
            <a:endParaRPr sz="3200" b="1">
              <a:solidFill>
                <a:srgbClr val="4B82F8"/>
              </a:solidFill>
              <a:effectLst/>
              <a:latin typeface="+mj-ea"/>
              <a:ea typeface="+mj-ea"/>
              <a:cs typeface="+mj-ea"/>
            </a:endParaRPr>
          </a:p>
        </p:txBody>
      </p:sp>
      <p:pic>
        <p:nvPicPr>
          <p:cNvPr id="3" name="图片 2"/>
          <p:cNvPicPr/>
          <p:nvPr>
            <p:custDataLst>
              <p:tags r:id="rId5"/>
            </p:custDataLst>
          </p:nvPr>
        </p:nvPicPr>
        <p:blipFill>
          <a:blip r:embed="rId6"/>
          <a:stretch>
            <a:fillRect/>
          </a:stretch>
        </p:blipFill>
        <p:spPr>
          <a:xfrm>
            <a:off x="1449705" y="2495550"/>
            <a:ext cx="3226435" cy="3898900"/>
          </a:xfrm>
          <a:prstGeom prst="rect">
            <a:avLst/>
          </a:prstGeom>
          <a:noFill/>
          <a:ln w="9525">
            <a:noFill/>
          </a:ln>
        </p:spPr>
      </p:pic>
      <p:pic>
        <p:nvPicPr>
          <p:cNvPr id="104" name="图片 103"/>
          <p:cNvPicPr/>
          <p:nvPr>
            <p:custDataLst>
              <p:tags r:id="rId7"/>
            </p:custDataLst>
          </p:nvPr>
        </p:nvPicPr>
        <p:blipFill>
          <a:blip r:embed="rId8"/>
          <a:stretch>
            <a:fillRect/>
          </a:stretch>
        </p:blipFill>
        <p:spPr>
          <a:xfrm>
            <a:off x="6436360" y="2500630"/>
            <a:ext cx="4413885" cy="3893820"/>
          </a:xfrm>
          <a:prstGeom prst="rect">
            <a:avLst/>
          </a:prstGeom>
          <a:noFill/>
          <a:ln w="9525">
            <a:noFill/>
          </a:ln>
        </p:spPr>
      </p:pic>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barn(inVertical)">
                                      <p:cBhvr>
                                        <p:cTn id="7"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AEEF4"/>
        </a:solidFill>
        <a:effectLst/>
      </p:bgPr>
    </p:bg>
    <p:spTree>
      <p:nvGrpSpPr>
        <p:cNvPr id="1" name=""/>
        <p:cNvGrpSpPr/>
        <p:nvPr/>
      </p:nvGrpSpPr>
      <p:grpSpPr>
        <a:xfrm>
          <a:off x="0" y="0"/>
          <a:ext cx="0" cy="0"/>
          <a:chOff x="0" y="0"/>
          <a:chExt cx="0" cy="0"/>
        </a:xfrm>
      </p:grpSpPr>
      <p:sp>
        <p:nvSpPr>
          <p:cNvPr id="6" name="同侧圆角矩形 5"/>
          <p:cNvSpPr/>
          <p:nvPr>
            <p:custDataLst>
              <p:tags r:id="rId1"/>
            </p:custDataLst>
          </p:nvPr>
        </p:nvSpPr>
        <p:spPr>
          <a:xfrm>
            <a:off x="4191000" y="133350"/>
            <a:ext cx="3803650" cy="789305"/>
          </a:xfrm>
          <a:prstGeom prst="round2SameRect">
            <a:avLst/>
          </a:prstGeom>
          <a:solidFill>
            <a:srgbClr val="4B82F8"/>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b="1">
                <a:solidFill>
                  <a:schemeClr val="bg1"/>
                </a:solidFill>
                <a:effectLst/>
                <a:latin typeface="+mj-ea"/>
                <a:ea typeface="+mj-ea"/>
                <a:cs typeface="+mj-ea"/>
                <a:sym typeface="+mn-ea"/>
              </a:rPr>
              <a:t>2、被抛入时间中的此在之沉沦</a:t>
            </a:r>
            <a:endParaRPr lang="zh-CN" altLang="en-US" sz="2400" b="1">
              <a:solidFill>
                <a:schemeClr val="bg1"/>
              </a:solidFill>
              <a:effectLst/>
              <a:latin typeface="+mj-ea"/>
              <a:ea typeface="+mj-ea"/>
              <a:cs typeface="+mj-ea"/>
              <a:sym typeface="+mn-ea"/>
            </a:endParaRPr>
          </a:p>
        </p:txBody>
      </p:sp>
      <p:sp>
        <p:nvSpPr>
          <p:cNvPr id="7" name="同侧圆角矩形 6"/>
          <p:cNvSpPr/>
          <p:nvPr>
            <p:custDataLst>
              <p:tags r:id="rId2"/>
            </p:custDataLst>
          </p:nvPr>
        </p:nvSpPr>
        <p:spPr>
          <a:xfrm>
            <a:off x="8147685" y="133350"/>
            <a:ext cx="3803650" cy="789305"/>
          </a:xfrm>
          <a:prstGeom prst="round2SameRect">
            <a:avLst/>
          </a:prstGeom>
          <a:solidFill>
            <a:schemeClr val="bg1">
              <a:lumMod val="85000"/>
            </a:schemeClr>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b="1">
                <a:solidFill>
                  <a:schemeClr val="bg1">
                    <a:lumMod val="50000"/>
                  </a:schemeClr>
                </a:solidFill>
                <a:effectLst/>
                <a:latin typeface="+mj-ea"/>
                <a:ea typeface="+mj-ea"/>
                <a:cs typeface="+mj-ea"/>
                <a:sym typeface="+mn-ea"/>
              </a:rPr>
              <a:t>3、向死而存带来的存在之澄明</a:t>
            </a:r>
            <a:endParaRPr lang="zh-CN" altLang="en-US" sz="2400" b="1">
              <a:solidFill>
                <a:schemeClr val="bg1">
                  <a:lumMod val="50000"/>
                </a:schemeClr>
              </a:solidFill>
              <a:effectLst/>
              <a:latin typeface="+mj-ea"/>
              <a:ea typeface="+mj-ea"/>
              <a:cs typeface="+mj-ea"/>
              <a:sym typeface="+mn-ea"/>
            </a:endParaRPr>
          </a:p>
        </p:txBody>
      </p:sp>
      <p:sp>
        <p:nvSpPr>
          <p:cNvPr id="2" name="同侧圆角矩形 1"/>
          <p:cNvSpPr/>
          <p:nvPr>
            <p:custDataLst>
              <p:tags r:id="rId3"/>
            </p:custDataLst>
          </p:nvPr>
        </p:nvSpPr>
        <p:spPr>
          <a:xfrm>
            <a:off x="233045" y="133350"/>
            <a:ext cx="3803650" cy="789305"/>
          </a:xfrm>
          <a:prstGeom prst="round2SameRect">
            <a:avLst/>
          </a:prstGeom>
          <a:solidFill>
            <a:schemeClr val="bg1">
              <a:lumMod val="85000"/>
            </a:schemeClr>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sz="2400" b="1">
                <a:solidFill>
                  <a:schemeClr val="bg1">
                    <a:lumMod val="50000"/>
                  </a:schemeClr>
                </a:solidFill>
                <a:effectLst/>
                <a:latin typeface="+mj-ea"/>
                <a:ea typeface="+mj-ea"/>
                <a:cs typeface="+mj-ea"/>
                <a:sym typeface="+mn-ea"/>
              </a:rPr>
              <a:t>1、追问“什么”所导致的存在之遮蔽</a:t>
            </a:r>
            <a:endParaRPr sz="2400" b="1">
              <a:solidFill>
                <a:schemeClr val="bg1">
                  <a:lumMod val="50000"/>
                </a:schemeClr>
              </a:solidFill>
              <a:effectLst/>
              <a:latin typeface="+mj-ea"/>
              <a:ea typeface="+mj-ea"/>
              <a:cs typeface="+mj-ea"/>
              <a:sym typeface="+mn-ea"/>
            </a:endParaRPr>
          </a:p>
        </p:txBody>
      </p:sp>
      <p:sp>
        <p:nvSpPr>
          <p:cNvPr id="12" name="矩形 11"/>
          <p:cNvSpPr/>
          <p:nvPr/>
        </p:nvSpPr>
        <p:spPr>
          <a:xfrm>
            <a:off x="0" y="922655"/>
            <a:ext cx="12192000" cy="76200"/>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3314" name="标题 1"/>
          <p:cNvSpPr>
            <a:spLocks noGrp="1"/>
          </p:cNvSpPr>
          <p:nvPr>
            <p:custDataLst>
              <p:tags r:id="rId4"/>
            </p:custDataLst>
          </p:nvPr>
        </p:nvSpPr>
        <p:spPr>
          <a:xfrm>
            <a:off x="1729105" y="1455420"/>
            <a:ext cx="8572500" cy="6673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zh-CN" altLang="en-US" sz="5400" kern="1200" dirty="0">
                <a:solidFill>
                  <a:schemeClr val="bg1"/>
                </a:solidFill>
                <a:latin typeface="黑体" panose="02010609060101010101" charset="-122"/>
                <a:ea typeface="黑体" panose="02010609060101010101" charset="-122"/>
                <a:cs typeface="+mj-cs"/>
              </a:defRPr>
            </a:lvl1pPr>
          </a:lstStyle>
          <a:p>
            <a:pPr algn="ctr" eaLnBrk="1" hangingPunct="1"/>
            <a:r>
              <a:rPr sz="3200" b="1">
                <a:solidFill>
                  <a:srgbClr val="4B82F8"/>
                </a:solidFill>
                <a:effectLst/>
                <a:latin typeface="+mj-ea"/>
                <a:ea typeface="+mj-ea"/>
                <a:cs typeface="+mj-ea"/>
              </a:rPr>
              <a:t>人们日常对为飞光所煎之存在状态的忽略</a:t>
            </a:r>
            <a:endParaRPr sz="3200" b="1">
              <a:solidFill>
                <a:srgbClr val="4B82F8"/>
              </a:solidFill>
              <a:effectLst/>
              <a:latin typeface="+mj-ea"/>
              <a:ea typeface="+mj-ea"/>
              <a:cs typeface="+mj-ea"/>
            </a:endParaRPr>
          </a:p>
        </p:txBody>
      </p:sp>
      <p:sp>
        <p:nvSpPr>
          <p:cNvPr id="5" name="文本框 4"/>
          <p:cNvSpPr txBox="1"/>
          <p:nvPr>
            <p:custDataLst>
              <p:tags r:id="rId5"/>
            </p:custDataLst>
          </p:nvPr>
        </p:nvSpPr>
        <p:spPr>
          <a:xfrm>
            <a:off x="594360" y="2485390"/>
            <a:ext cx="1502410" cy="3107690"/>
          </a:xfrm>
          <a:prstGeom prst="rect">
            <a:avLst/>
          </a:prstGeom>
          <a:noFill/>
        </p:spPr>
        <p:txBody>
          <a:bodyPr wrap="square" rtlCol="0">
            <a:spAutoFit/>
          </a:bodyPr>
          <a:lstStyle/>
          <a:p>
            <a:r>
              <a:rPr lang="zh-CN" altLang="en-US" sz="2800" b="1" dirty="0">
                <a:solidFill>
                  <a:schemeClr val="tx1"/>
                </a:solidFill>
                <a:latin typeface="+mj-ea"/>
                <a:ea typeface="+mj-ea"/>
                <a:cs typeface="仿宋" panose="02010609060101010101" charset="-122"/>
              </a:rPr>
              <a:t>刘霏怡</a:t>
            </a:r>
            <a:endParaRPr lang="zh-CN" altLang="en-US" sz="2800" b="1" dirty="0">
              <a:solidFill>
                <a:schemeClr val="tx1"/>
              </a:solidFill>
              <a:latin typeface="+mj-ea"/>
              <a:ea typeface="+mj-ea"/>
              <a:cs typeface="仿宋" panose="02010609060101010101" charset="-122"/>
            </a:endParaRPr>
          </a:p>
          <a:p>
            <a:endParaRPr lang="zh-CN" altLang="en-US" sz="2800" b="1" dirty="0">
              <a:solidFill>
                <a:schemeClr val="tx1"/>
              </a:solidFill>
              <a:latin typeface="+mj-ea"/>
              <a:ea typeface="+mj-ea"/>
              <a:cs typeface="仿宋" panose="02010609060101010101" charset="-122"/>
            </a:endParaRPr>
          </a:p>
          <a:p>
            <a:r>
              <a:rPr lang="zh-CN" altLang="en-US" sz="2800" b="1" dirty="0">
                <a:solidFill>
                  <a:schemeClr val="tx1"/>
                </a:solidFill>
                <a:latin typeface="+mj-ea"/>
                <a:ea typeface="+mj-ea"/>
                <a:cs typeface="仿宋" panose="02010609060101010101" charset="-122"/>
              </a:rPr>
              <a:t>姚梦媛</a:t>
            </a:r>
            <a:endParaRPr lang="zh-CN" altLang="en-US" sz="2800" b="1" dirty="0">
              <a:solidFill>
                <a:schemeClr val="tx1"/>
              </a:solidFill>
              <a:latin typeface="+mj-ea"/>
              <a:ea typeface="+mj-ea"/>
              <a:cs typeface="仿宋" panose="02010609060101010101" charset="-122"/>
            </a:endParaRPr>
          </a:p>
          <a:p>
            <a:endParaRPr lang="zh-CN" altLang="en-US" sz="2800" b="1" dirty="0">
              <a:solidFill>
                <a:schemeClr val="tx1"/>
              </a:solidFill>
              <a:latin typeface="+mj-ea"/>
              <a:ea typeface="+mj-ea"/>
              <a:cs typeface="仿宋" panose="02010609060101010101" charset="-122"/>
            </a:endParaRPr>
          </a:p>
          <a:p>
            <a:r>
              <a:rPr lang="zh-CN" altLang="en-US" sz="2800" b="1" dirty="0">
                <a:solidFill>
                  <a:schemeClr val="tx1"/>
                </a:solidFill>
                <a:latin typeface="+mj-ea"/>
                <a:ea typeface="+mj-ea"/>
                <a:cs typeface="仿宋" panose="02010609060101010101" charset="-122"/>
              </a:rPr>
              <a:t>薛紫萱</a:t>
            </a:r>
            <a:endParaRPr lang="zh-CN" altLang="en-US" sz="2800" b="1" dirty="0">
              <a:solidFill>
                <a:schemeClr val="tx1"/>
              </a:solidFill>
              <a:latin typeface="+mj-ea"/>
              <a:ea typeface="+mj-ea"/>
              <a:cs typeface="仿宋" panose="02010609060101010101" charset="-122"/>
            </a:endParaRPr>
          </a:p>
          <a:p>
            <a:endParaRPr lang="zh-CN" altLang="en-US" sz="2800" b="1" dirty="0">
              <a:solidFill>
                <a:schemeClr val="tx1"/>
              </a:solidFill>
              <a:latin typeface="+mj-ea"/>
              <a:ea typeface="+mj-ea"/>
              <a:cs typeface="仿宋" panose="02010609060101010101" charset="-122"/>
            </a:endParaRPr>
          </a:p>
          <a:p>
            <a:r>
              <a:rPr lang="zh-CN" altLang="en-US" sz="2800" b="1" dirty="0">
                <a:solidFill>
                  <a:schemeClr val="tx1"/>
                </a:solidFill>
                <a:latin typeface="+mj-ea"/>
                <a:ea typeface="+mj-ea"/>
                <a:cs typeface="仿宋" panose="02010609060101010101" charset="-122"/>
              </a:rPr>
              <a:t>夏菲儿</a:t>
            </a:r>
            <a:endParaRPr lang="zh-CN" altLang="en-US" sz="2800" b="1" dirty="0">
              <a:solidFill>
                <a:schemeClr val="tx1"/>
              </a:solidFill>
              <a:latin typeface="+mj-ea"/>
              <a:ea typeface="+mj-ea"/>
              <a:cs typeface="仿宋" panose="02010609060101010101" charset="-122"/>
            </a:endParaRPr>
          </a:p>
        </p:txBody>
      </p:sp>
      <p:sp>
        <p:nvSpPr>
          <p:cNvPr id="3" name="文本框 2"/>
          <p:cNvSpPr txBox="1"/>
          <p:nvPr/>
        </p:nvSpPr>
        <p:spPr>
          <a:xfrm>
            <a:off x="9809480" y="2579370"/>
            <a:ext cx="1599565" cy="3041015"/>
          </a:xfrm>
          <a:prstGeom prst="rect">
            <a:avLst/>
          </a:prstGeom>
          <a:noFill/>
        </p:spPr>
        <p:txBody>
          <a:bodyPr wrap="square" rtlCol="0">
            <a:noAutofit/>
          </a:bodyPr>
          <a:lstStyle/>
          <a:p>
            <a:pPr>
              <a:buClrTx/>
              <a:buSzTx/>
              <a:buFontTx/>
              <a:buNone/>
            </a:pPr>
            <a:r>
              <a:rPr lang="zh-CN" altLang="en-US" sz="2800" b="1" dirty="0">
                <a:solidFill>
                  <a:schemeClr val="tx1"/>
                </a:solidFill>
                <a:latin typeface="+mj-ea"/>
                <a:ea typeface="+mj-ea"/>
                <a:cs typeface="仿宋" panose="02010609060101010101" charset="-122"/>
              </a:rPr>
              <a:t>马小翠</a:t>
            </a:r>
            <a:endParaRPr lang="zh-CN" altLang="en-US" sz="2800" b="1" dirty="0">
              <a:solidFill>
                <a:schemeClr val="tx1"/>
              </a:solidFill>
              <a:latin typeface="+mj-ea"/>
              <a:ea typeface="+mj-ea"/>
              <a:cs typeface="仿宋" panose="02010609060101010101" charset="-122"/>
            </a:endParaRPr>
          </a:p>
          <a:p>
            <a:pPr>
              <a:buClrTx/>
              <a:buSzTx/>
              <a:buNone/>
            </a:pPr>
            <a:endParaRPr lang="zh-CN" altLang="en-US" sz="2800" b="1" dirty="0">
              <a:solidFill>
                <a:schemeClr val="tx1"/>
              </a:solidFill>
              <a:latin typeface="+mj-ea"/>
              <a:ea typeface="+mj-ea"/>
              <a:cs typeface="仿宋" panose="02010609060101010101" charset="-122"/>
            </a:endParaRPr>
          </a:p>
          <a:p>
            <a:pPr>
              <a:buClrTx/>
              <a:buSzTx/>
              <a:buFontTx/>
              <a:buNone/>
            </a:pPr>
            <a:r>
              <a:rPr lang="zh-CN" altLang="en-US" sz="2800" b="1" dirty="0">
                <a:solidFill>
                  <a:schemeClr val="tx1"/>
                </a:solidFill>
                <a:latin typeface="+mj-ea"/>
                <a:ea typeface="+mj-ea"/>
                <a:cs typeface="仿宋" panose="02010609060101010101" charset="-122"/>
              </a:rPr>
              <a:t>陈招娣</a:t>
            </a:r>
            <a:endParaRPr lang="zh-CN" altLang="en-US" sz="2800" b="1" dirty="0">
              <a:solidFill>
                <a:schemeClr val="tx1"/>
              </a:solidFill>
              <a:latin typeface="+mj-ea"/>
              <a:ea typeface="+mj-ea"/>
              <a:cs typeface="仿宋" panose="02010609060101010101" charset="-122"/>
            </a:endParaRPr>
          </a:p>
          <a:p>
            <a:pPr>
              <a:buClrTx/>
              <a:buSzTx/>
              <a:buNone/>
            </a:pPr>
            <a:endParaRPr lang="zh-CN" altLang="en-US" sz="2800" b="1" dirty="0">
              <a:solidFill>
                <a:schemeClr val="tx1"/>
              </a:solidFill>
              <a:latin typeface="+mj-ea"/>
              <a:ea typeface="+mj-ea"/>
              <a:cs typeface="仿宋" panose="02010609060101010101" charset="-122"/>
            </a:endParaRPr>
          </a:p>
          <a:p>
            <a:pPr>
              <a:buClrTx/>
              <a:buSzTx/>
              <a:buFontTx/>
              <a:buNone/>
            </a:pPr>
            <a:r>
              <a:rPr lang="zh-CN" altLang="en-US" sz="2800" b="1" dirty="0">
                <a:solidFill>
                  <a:schemeClr val="tx1"/>
                </a:solidFill>
                <a:latin typeface="+mj-ea"/>
                <a:ea typeface="+mj-ea"/>
                <a:cs typeface="仿宋" panose="02010609060101010101" charset="-122"/>
              </a:rPr>
              <a:t>王克琴</a:t>
            </a:r>
            <a:endParaRPr lang="zh-CN" altLang="en-US" sz="2800" b="1" dirty="0">
              <a:solidFill>
                <a:schemeClr val="tx1"/>
              </a:solidFill>
              <a:latin typeface="+mj-ea"/>
              <a:ea typeface="+mj-ea"/>
              <a:cs typeface="仿宋" panose="02010609060101010101" charset="-122"/>
            </a:endParaRPr>
          </a:p>
          <a:p>
            <a:pPr>
              <a:buClrTx/>
              <a:buSzTx/>
              <a:buNone/>
            </a:pPr>
            <a:endParaRPr lang="zh-CN" altLang="en-US" sz="2800" b="1" dirty="0">
              <a:solidFill>
                <a:schemeClr val="tx1"/>
              </a:solidFill>
              <a:latin typeface="+mj-ea"/>
              <a:ea typeface="+mj-ea"/>
              <a:cs typeface="仿宋" panose="02010609060101010101" charset="-122"/>
            </a:endParaRPr>
          </a:p>
          <a:p>
            <a:pPr>
              <a:buClrTx/>
              <a:buSzTx/>
              <a:buFontTx/>
              <a:buNone/>
            </a:pPr>
            <a:r>
              <a:rPr lang="zh-CN" altLang="en-US" sz="2800" b="1" dirty="0">
                <a:solidFill>
                  <a:schemeClr val="tx1"/>
                </a:solidFill>
                <a:latin typeface="+mj-ea"/>
                <a:ea typeface="+mj-ea"/>
                <a:cs typeface="仿宋" panose="02010609060101010101" charset="-122"/>
              </a:rPr>
              <a:t>杨桂珍</a:t>
            </a:r>
            <a:endParaRPr lang="zh-CN" altLang="en-US" sz="2800" b="1" dirty="0">
              <a:solidFill>
                <a:schemeClr val="tx1"/>
              </a:solidFill>
              <a:latin typeface="+mj-ea"/>
              <a:ea typeface="+mj-ea"/>
              <a:cs typeface="仿宋" panose="02010609060101010101" charset="-122"/>
            </a:endParaRPr>
          </a:p>
        </p:txBody>
      </p:sp>
      <p:pic>
        <p:nvPicPr>
          <p:cNvPr id="101" name="图片 100"/>
          <p:cNvPicPr/>
          <p:nvPr/>
        </p:nvPicPr>
        <p:blipFill>
          <a:blip r:embed="rId6"/>
          <a:stretch>
            <a:fillRect/>
          </a:stretch>
        </p:blipFill>
        <p:spPr>
          <a:xfrm>
            <a:off x="3594100" y="2721610"/>
            <a:ext cx="4400550" cy="3162300"/>
          </a:xfrm>
          <a:prstGeom prst="rect">
            <a:avLst/>
          </a:prstGeom>
          <a:noFill/>
          <a:ln w="9525">
            <a:noFill/>
          </a:ln>
        </p:spPr>
      </p:pic>
      <p:pic>
        <p:nvPicPr>
          <p:cNvPr id="102" name="图片 101"/>
          <p:cNvPicPr/>
          <p:nvPr/>
        </p:nvPicPr>
        <p:blipFill>
          <a:blip r:embed="rId7"/>
          <a:stretch>
            <a:fillRect/>
          </a:stretch>
        </p:blipFill>
        <p:spPr>
          <a:xfrm>
            <a:off x="3525630" y="2720975"/>
            <a:ext cx="4979449" cy="3162935"/>
          </a:xfrm>
          <a:prstGeom prst="rect">
            <a:avLst/>
          </a:prstGeom>
          <a:noFill/>
          <a:ln w="9525">
            <a:noFill/>
          </a:ln>
        </p:spPr>
      </p:pic>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barn(inVertical)">
                                      <p:cBhvr>
                                        <p:cTn id="12"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AEEF4"/>
        </a:solidFill>
        <a:effectLst/>
      </p:bgPr>
    </p:bg>
    <p:spTree>
      <p:nvGrpSpPr>
        <p:cNvPr id="1" name=""/>
        <p:cNvGrpSpPr/>
        <p:nvPr/>
      </p:nvGrpSpPr>
      <p:grpSpPr>
        <a:xfrm>
          <a:off x="0" y="0"/>
          <a:ext cx="0" cy="0"/>
          <a:chOff x="0" y="0"/>
          <a:chExt cx="0" cy="0"/>
        </a:xfrm>
      </p:grpSpPr>
      <p:sp>
        <p:nvSpPr>
          <p:cNvPr id="6" name="同侧圆角矩形 5"/>
          <p:cNvSpPr/>
          <p:nvPr>
            <p:custDataLst>
              <p:tags r:id="rId1"/>
            </p:custDataLst>
          </p:nvPr>
        </p:nvSpPr>
        <p:spPr>
          <a:xfrm>
            <a:off x="4191000" y="133350"/>
            <a:ext cx="3803650" cy="789305"/>
          </a:xfrm>
          <a:prstGeom prst="round2SameRect">
            <a:avLst/>
          </a:prstGeom>
          <a:solidFill>
            <a:srgbClr val="4B82F8"/>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b="1">
                <a:solidFill>
                  <a:schemeClr val="bg1"/>
                </a:solidFill>
                <a:effectLst/>
                <a:latin typeface="+mj-ea"/>
                <a:ea typeface="+mj-ea"/>
                <a:cs typeface="+mj-ea"/>
                <a:sym typeface="+mn-ea"/>
              </a:rPr>
              <a:t>2、被抛入时间中的此在之沉沦</a:t>
            </a:r>
            <a:endParaRPr lang="zh-CN" altLang="en-US" sz="2400" b="1">
              <a:solidFill>
                <a:schemeClr val="bg1"/>
              </a:solidFill>
              <a:effectLst/>
              <a:latin typeface="+mj-ea"/>
              <a:ea typeface="+mj-ea"/>
              <a:cs typeface="+mj-ea"/>
              <a:sym typeface="+mn-ea"/>
            </a:endParaRPr>
          </a:p>
        </p:txBody>
      </p:sp>
      <p:sp>
        <p:nvSpPr>
          <p:cNvPr id="7" name="同侧圆角矩形 6"/>
          <p:cNvSpPr/>
          <p:nvPr>
            <p:custDataLst>
              <p:tags r:id="rId2"/>
            </p:custDataLst>
          </p:nvPr>
        </p:nvSpPr>
        <p:spPr>
          <a:xfrm>
            <a:off x="8147685" y="133350"/>
            <a:ext cx="3803650" cy="789305"/>
          </a:xfrm>
          <a:prstGeom prst="round2SameRect">
            <a:avLst/>
          </a:prstGeom>
          <a:solidFill>
            <a:schemeClr val="bg1">
              <a:lumMod val="85000"/>
            </a:schemeClr>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b="1">
                <a:solidFill>
                  <a:schemeClr val="bg1">
                    <a:lumMod val="50000"/>
                  </a:schemeClr>
                </a:solidFill>
                <a:effectLst/>
                <a:latin typeface="+mj-ea"/>
                <a:ea typeface="+mj-ea"/>
                <a:cs typeface="+mj-ea"/>
                <a:sym typeface="+mn-ea"/>
              </a:rPr>
              <a:t>3、向死而存带来的存在之澄明</a:t>
            </a:r>
            <a:endParaRPr lang="zh-CN" altLang="en-US" sz="2400" b="1">
              <a:solidFill>
                <a:schemeClr val="bg1">
                  <a:lumMod val="50000"/>
                </a:schemeClr>
              </a:solidFill>
              <a:effectLst/>
              <a:latin typeface="+mj-ea"/>
              <a:ea typeface="+mj-ea"/>
              <a:cs typeface="+mj-ea"/>
              <a:sym typeface="+mn-ea"/>
            </a:endParaRPr>
          </a:p>
        </p:txBody>
      </p:sp>
      <p:sp>
        <p:nvSpPr>
          <p:cNvPr id="2" name="同侧圆角矩形 1"/>
          <p:cNvSpPr/>
          <p:nvPr>
            <p:custDataLst>
              <p:tags r:id="rId3"/>
            </p:custDataLst>
          </p:nvPr>
        </p:nvSpPr>
        <p:spPr>
          <a:xfrm>
            <a:off x="233045" y="133350"/>
            <a:ext cx="3803650" cy="789305"/>
          </a:xfrm>
          <a:prstGeom prst="round2SameRect">
            <a:avLst/>
          </a:prstGeom>
          <a:solidFill>
            <a:schemeClr val="bg1">
              <a:lumMod val="85000"/>
            </a:schemeClr>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sz="2400" b="1">
                <a:solidFill>
                  <a:schemeClr val="bg1">
                    <a:lumMod val="50000"/>
                  </a:schemeClr>
                </a:solidFill>
                <a:effectLst/>
                <a:latin typeface="+mj-ea"/>
                <a:ea typeface="+mj-ea"/>
                <a:cs typeface="+mj-ea"/>
                <a:sym typeface="+mn-ea"/>
              </a:rPr>
              <a:t>1、追问“什么”所导致的存在之遮蔽</a:t>
            </a:r>
            <a:endParaRPr sz="2400" b="1">
              <a:solidFill>
                <a:schemeClr val="bg1">
                  <a:lumMod val="50000"/>
                </a:schemeClr>
              </a:solidFill>
              <a:effectLst/>
              <a:latin typeface="+mj-ea"/>
              <a:ea typeface="+mj-ea"/>
              <a:cs typeface="+mj-ea"/>
              <a:sym typeface="+mn-ea"/>
            </a:endParaRPr>
          </a:p>
        </p:txBody>
      </p:sp>
      <p:sp>
        <p:nvSpPr>
          <p:cNvPr id="12" name="矩形 11"/>
          <p:cNvSpPr/>
          <p:nvPr/>
        </p:nvSpPr>
        <p:spPr>
          <a:xfrm>
            <a:off x="0" y="922655"/>
            <a:ext cx="12192000" cy="76200"/>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3314" name="标题 1"/>
          <p:cNvSpPr>
            <a:spLocks noGrp="1"/>
          </p:cNvSpPr>
          <p:nvPr>
            <p:custDataLst>
              <p:tags r:id="rId4"/>
            </p:custDataLst>
          </p:nvPr>
        </p:nvSpPr>
        <p:spPr>
          <a:xfrm>
            <a:off x="1921510" y="1299845"/>
            <a:ext cx="8572500" cy="6673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zh-CN" altLang="en-US" sz="5400" kern="1200" dirty="0">
                <a:solidFill>
                  <a:schemeClr val="bg1"/>
                </a:solidFill>
                <a:latin typeface="黑体" panose="02010609060101010101" charset="-122"/>
                <a:ea typeface="黑体" panose="02010609060101010101" charset="-122"/>
                <a:cs typeface="+mj-cs"/>
              </a:defRPr>
            </a:lvl1pPr>
          </a:lstStyle>
          <a:p>
            <a:pPr algn="ctr" eaLnBrk="1" hangingPunct="1"/>
            <a:r>
              <a:rPr sz="3200" b="1">
                <a:solidFill>
                  <a:srgbClr val="4B82F8"/>
                </a:solidFill>
                <a:effectLst/>
                <a:latin typeface="+mj-ea"/>
                <a:ea typeface="+mj-ea"/>
                <a:cs typeface="+mj-ea"/>
              </a:rPr>
              <a:t>晴雯为什么有可能会变成赵姨娘？</a:t>
            </a:r>
            <a:endParaRPr sz="3200" b="1">
              <a:solidFill>
                <a:srgbClr val="4B82F8"/>
              </a:solidFill>
              <a:effectLst/>
              <a:latin typeface="+mj-ea"/>
              <a:ea typeface="+mj-ea"/>
              <a:cs typeface="+mj-ea"/>
            </a:endParaRPr>
          </a:p>
        </p:txBody>
      </p:sp>
      <p:sp>
        <p:nvSpPr>
          <p:cNvPr id="4" name="文本框 3"/>
          <p:cNvSpPr txBox="1"/>
          <p:nvPr>
            <p:custDataLst>
              <p:tags r:id="rId5"/>
            </p:custDataLst>
          </p:nvPr>
        </p:nvSpPr>
        <p:spPr>
          <a:xfrm>
            <a:off x="429260" y="2045335"/>
            <a:ext cx="6390640" cy="4338955"/>
          </a:xfrm>
          <a:prstGeom prst="rect">
            <a:avLst/>
          </a:prstGeom>
          <a:noFill/>
        </p:spPr>
        <p:txBody>
          <a:bodyPr wrap="square" rtlCol="0">
            <a:noAutofit/>
          </a:bodyPr>
          <a:lstStyle/>
          <a:p>
            <a:r>
              <a:rPr lang="zh-CN" altLang="en-US" sz="2800" b="1">
                <a:solidFill>
                  <a:schemeClr val="accent1"/>
                </a:solidFill>
                <a:effectLst/>
                <a:latin typeface="+mj-ea"/>
                <a:ea typeface="+mj-ea"/>
                <a:cs typeface="仿宋" panose="02010609060101010101" charset="-122"/>
                <a:sym typeface="+mn-ea"/>
              </a:rPr>
              <a:t>海德格尔的回答：</a:t>
            </a:r>
            <a:endParaRPr lang="zh-CN" altLang="en-US" sz="2800" b="1">
              <a:solidFill>
                <a:schemeClr val="accent1"/>
              </a:solidFill>
              <a:effectLst/>
              <a:latin typeface="+mj-ea"/>
              <a:ea typeface="+mj-ea"/>
              <a:cs typeface="仿宋" panose="02010609060101010101" charset="-122"/>
              <a:sym typeface="+mn-ea"/>
            </a:endParaRPr>
          </a:p>
          <a:p>
            <a:endParaRPr lang="zh-CN" altLang="en-US" sz="2800" b="1">
              <a:solidFill>
                <a:schemeClr val="dk1"/>
              </a:solidFill>
              <a:effectLst/>
              <a:latin typeface="+mj-ea"/>
              <a:ea typeface="+mj-ea"/>
              <a:cs typeface="仿宋" panose="02010609060101010101" charset="-122"/>
              <a:sym typeface="+mn-ea"/>
            </a:endParaRPr>
          </a:p>
          <a:p>
            <a:r>
              <a:rPr lang="zh-CN" altLang="en-US" sz="2800" b="1">
                <a:solidFill>
                  <a:schemeClr val="dk1"/>
                </a:solidFill>
                <a:effectLst/>
                <a:latin typeface="+mj-ea"/>
                <a:ea typeface="+mj-ea"/>
                <a:cs typeface="仿宋" panose="02010609060101010101" charset="-122"/>
                <a:sym typeface="+mn-ea"/>
              </a:rPr>
              <a:t>因为常人（</a:t>
            </a:r>
            <a:r>
              <a:rPr lang="en-US" altLang="zh-CN" sz="2800" b="1">
                <a:solidFill>
                  <a:schemeClr val="dk1"/>
                </a:solidFill>
                <a:effectLst/>
                <a:latin typeface="+mj-ea"/>
                <a:ea typeface="+mj-ea"/>
                <a:cs typeface="仿宋" panose="02010609060101010101" charset="-122"/>
                <a:sym typeface="+mn-ea"/>
              </a:rPr>
              <a:t>das Man</a:t>
            </a:r>
            <a:r>
              <a:rPr lang="zh-CN" altLang="en-US" sz="2800" b="1">
                <a:solidFill>
                  <a:schemeClr val="dk1"/>
                </a:solidFill>
                <a:effectLst/>
                <a:latin typeface="+mj-ea"/>
                <a:ea typeface="+mj-ea"/>
                <a:cs typeface="仿宋" panose="02010609060101010101" charset="-122"/>
                <a:sym typeface="+mn-ea"/>
              </a:rPr>
              <a:t>）以</a:t>
            </a:r>
            <a:r>
              <a:rPr lang="en-US" altLang="zh-CN" sz="2800" b="1">
                <a:solidFill>
                  <a:schemeClr val="dk1"/>
                </a:solidFill>
                <a:effectLst/>
                <a:latin typeface="+mj-ea"/>
                <a:ea typeface="+mj-ea"/>
                <a:cs typeface="仿宋" panose="02010609060101010101" charset="-122"/>
                <a:sym typeface="+mn-ea"/>
              </a:rPr>
              <a:t>“</a:t>
            </a:r>
            <a:r>
              <a:rPr lang="zh-CN" altLang="en-US" sz="2800" b="1">
                <a:solidFill>
                  <a:schemeClr val="dk1"/>
                </a:solidFill>
                <a:effectLst/>
                <a:latin typeface="+mj-ea"/>
                <a:ea typeface="+mj-ea"/>
                <a:cs typeface="仿宋" panose="02010609060101010101" charset="-122"/>
                <a:sym typeface="+mn-ea"/>
              </a:rPr>
              <a:t>日常的标准</a:t>
            </a:r>
            <a:r>
              <a:rPr lang="en-US" altLang="zh-CN" sz="2800" b="1">
                <a:solidFill>
                  <a:schemeClr val="dk1"/>
                </a:solidFill>
                <a:effectLst/>
                <a:latin typeface="+mj-ea"/>
                <a:ea typeface="+mj-ea"/>
                <a:cs typeface="仿宋" panose="02010609060101010101" charset="-122"/>
                <a:sym typeface="+mn-ea"/>
              </a:rPr>
              <a:t>”</a:t>
            </a:r>
            <a:r>
              <a:rPr lang="zh-CN" altLang="en-US" sz="2800" b="1">
                <a:solidFill>
                  <a:schemeClr val="dk1"/>
                </a:solidFill>
                <a:effectLst/>
                <a:latin typeface="+mj-ea"/>
                <a:ea typeface="+mj-ea"/>
                <a:cs typeface="仿宋" panose="02010609060101010101" charset="-122"/>
                <a:sym typeface="+mn-ea"/>
              </a:rPr>
              <a:t>要求着此在</a:t>
            </a:r>
            <a:endParaRPr lang="zh-CN" altLang="en-US" sz="2800" b="1">
              <a:solidFill>
                <a:schemeClr val="dk1"/>
              </a:solidFill>
              <a:effectLst/>
              <a:latin typeface="+mj-ea"/>
              <a:ea typeface="+mj-ea"/>
              <a:cs typeface="仿宋" panose="02010609060101010101" charset="-122"/>
              <a:sym typeface="+mn-ea"/>
            </a:endParaRPr>
          </a:p>
          <a:p>
            <a:endParaRPr lang="zh-CN" altLang="en-US" sz="2800" b="1">
              <a:solidFill>
                <a:schemeClr val="dk1"/>
              </a:solidFill>
              <a:effectLst/>
              <a:latin typeface="+mj-ea"/>
              <a:ea typeface="+mj-ea"/>
              <a:cs typeface="仿宋" panose="02010609060101010101" charset="-122"/>
              <a:sym typeface="+mn-ea"/>
            </a:endParaRPr>
          </a:p>
          <a:p>
            <a:r>
              <a:rPr lang="zh-CN" altLang="en-US" sz="2800" b="1">
                <a:solidFill>
                  <a:schemeClr val="dk1"/>
                </a:solidFill>
                <a:effectLst/>
                <a:latin typeface="+mj-ea"/>
                <a:ea typeface="+mj-ea"/>
                <a:cs typeface="仿宋" panose="02010609060101010101" charset="-122"/>
                <a:sym typeface="+mn-ea"/>
              </a:rPr>
              <a:t>于是此在不再为自己选择，不再为自己负责，总是逃避，也就没有自由</a:t>
            </a:r>
            <a:endParaRPr lang="zh-CN" altLang="en-US" sz="2800" b="1">
              <a:solidFill>
                <a:schemeClr val="dk1"/>
              </a:solidFill>
              <a:effectLst/>
              <a:latin typeface="+mj-ea"/>
              <a:ea typeface="+mj-ea"/>
              <a:cs typeface="仿宋" panose="02010609060101010101" charset="-122"/>
              <a:sym typeface="+mn-ea"/>
            </a:endParaRPr>
          </a:p>
          <a:p>
            <a:endParaRPr lang="zh-CN" altLang="en-US" sz="2800" b="1">
              <a:solidFill>
                <a:schemeClr val="dk1"/>
              </a:solidFill>
              <a:effectLst/>
              <a:latin typeface="+mj-ea"/>
              <a:ea typeface="+mj-ea"/>
              <a:cs typeface="仿宋" panose="02010609060101010101" charset="-122"/>
              <a:sym typeface="+mn-ea"/>
            </a:endParaRPr>
          </a:p>
          <a:p>
            <a:r>
              <a:rPr lang="zh-CN" altLang="en-US" sz="2800" b="1">
                <a:solidFill>
                  <a:schemeClr val="dk1"/>
                </a:solidFill>
                <a:effectLst/>
                <a:latin typeface="+mj-ea"/>
                <a:ea typeface="+mj-ea"/>
                <a:cs typeface="仿宋" panose="02010609060101010101" charset="-122"/>
                <a:sym typeface="+mn-ea"/>
              </a:rPr>
              <a:t>于是此在趋向于趋向沉沦，进入存在的</a:t>
            </a:r>
            <a:r>
              <a:rPr lang="zh-CN" altLang="en-US" sz="2800" b="1">
                <a:solidFill>
                  <a:srgbClr val="FF0000"/>
                </a:solidFill>
                <a:effectLst/>
                <a:latin typeface="+mj-ea"/>
                <a:ea typeface="+mj-ea"/>
                <a:cs typeface="仿宋" panose="02010609060101010101" charset="-122"/>
                <a:sym typeface="+mn-ea"/>
              </a:rPr>
              <a:t>非本真状态</a:t>
            </a:r>
            <a:endParaRPr lang="zh-CN" altLang="en-US" sz="2800" b="1">
              <a:solidFill>
                <a:schemeClr val="dk1"/>
              </a:solidFill>
              <a:effectLst/>
              <a:latin typeface="+mj-ea"/>
              <a:ea typeface="+mj-ea"/>
              <a:cs typeface="仿宋" panose="02010609060101010101" charset="-122"/>
              <a:sym typeface="+mn-ea"/>
            </a:endParaRPr>
          </a:p>
          <a:p>
            <a:endParaRPr lang="zh-CN" altLang="en-US" sz="2800" b="1">
              <a:solidFill>
                <a:schemeClr val="dk1"/>
              </a:solidFill>
              <a:effectLst/>
              <a:latin typeface="+mj-ea"/>
              <a:ea typeface="+mj-ea"/>
              <a:cs typeface="仿宋" panose="02010609060101010101" charset="-122"/>
            </a:endParaRPr>
          </a:p>
          <a:p>
            <a:endParaRPr lang="zh-CN" altLang="en-US" sz="2800" b="1" dirty="0">
              <a:solidFill>
                <a:schemeClr val="accent1"/>
              </a:solidFill>
              <a:effectLst/>
              <a:latin typeface="+mj-ea"/>
              <a:ea typeface="+mj-ea"/>
              <a:cs typeface="微软雅黑" panose="020B0503020204020204" charset="-122"/>
              <a:sym typeface="+mn-ea"/>
            </a:endParaRPr>
          </a:p>
        </p:txBody>
      </p:sp>
      <p:pic>
        <p:nvPicPr>
          <p:cNvPr id="111" name="图片 110"/>
          <p:cNvPicPr/>
          <p:nvPr>
            <p:custDataLst>
              <p:tags r:id="rId6"/>
            </p:custDataLst>
          </p:nvPr>
        </p:nvPicPr>
        <p:blipFill>
          <a:blip r:embed="rId7"/>
          <a:stretch>
            <a:fillRect/>
          </a:stretch>
        </p:blipFill>
        <p:spPr>
          <a:xfrm>
            <a:off x="7176770" y="2424430"/>
            <a:ext cx="4326890" cy="3833495"/>
          </a:xfrm>
          <a:prstGeom prst="rect">
            <a:avLst/>
          </a:prstGeom>
          <a:noFill/>
          <a:ln w="9525">
            <a:noFill/>
          </a:ln>
        </p:spPr>
      </p:pic>
    </p:spTree>
    <p:custDataLst>
      <p:tags r:id="rId8"/>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AEEF4"/>
        </a:solidFill>
        <a:effectLst/>
      </p:bgPr>
    </p:bg>
    <p:spTree>
      <p:nvGrpSpPr>
        <p:cNvPr id="1" name=""/>
        <p:cNvGrpSpPr/>
        <p:nvPr/>
      </p:nvGrpSpPr>
      <p:grpSpPr>
        <a:xfrm>
          <a:off x="0" y="0"/>
          <a:ext cx="0" cy="0"/>
          <a:chOff x="0" y="0"/>
          <a:chExt cx="0" cy="0"/>
        </a:xfrm>
      </p:grpSpPr>
      <p:sp>
        <p:nvSpPr>
          <p:cNvPr id="6" name="同侧圆角矩形 5"/>
          <p:cNvSpPr/>
          <p:nvPr>
            <p:custDataLst>
              <p:tags r:id="rId1"/>
            </p:custDataLst>
          </p:nvPr>
        </p:nvSpPr>
        <p:spPr>
          <a:xfrm>
            <a:off x="4191000" y="133350"/>
            <a:ext cx="3803650" cy="789305"/>
          </a:xfrm>
          <a:prstGeom prst="round2SameRect">
            <a:avLst/>
          </a:prstGeom>
          <a:solidFill>
            <a:schemeClr val="bg1">
              <a:lumMod val="85000"/>
            </a:schemeClr>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b="1">
                <a:solidFill>
                  <a:schemeClr val="bg1">
                    <a:lumMod val="50000"/>
                  </a:schemeClr>
                </a:solidFill>
                <a:effectLst/>
                <a:latin typeface="+mj-ea"/>
                <a:ea typeface="+mj-ea"/>
                <a:cs typeface="+mj-ea"/>
                <a:sym typeface="+mn-ea"/>
              </a:rPr>
              <a:t>2、被抛入时间中的此在之沉沦</a:t>
            </a:r>
            <a:endParaRPr lang="zh-CN" altLang="en-US" sz="2400" b="1">
              <a:solidFill>
                <a:schemeClr val="bg1">
                  <a:lumMod val="50000"/>
                </a:schemeClr>
              </a:solidFill>
              <a:effectLst/>
              <a:latin typeface="+mj-ea"/>
              <a:ea typeface="+mj-ea"/>
              <a:cs typeface="+mj-ea"/>
              <a:sym typeface="+mn-ea"/>
            </a:endParaRPr>
          </a:p>
        </p:txBody>
      </p:sp>
      <p:sp>
        <p:nvSpPr>
          <p:cNvPr id="7" name="同侧圆角矩形 6"/>
          <p:cNvSpPr/>
          <p:nvPr>
            <p:custDataLst>
              <p:tags r:id="rId2"/>
            </p:custDataLst>
          </p:nvPr>
        </p:nvSpPr>
        <p:spPr>
          <a:xfrm>
            <a:off x="8147685" y="133350"/>
            <a:ext cx="3803650" cy="789305"/>
          </a:xfrm>
          <a:prstGeom prst="round2SameRect">
            <a:avLst/>
          </a:prstGeom>
          <a:solidFill>
            <a:srgbClr val="4B82F8"/>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b="1">
                <a:solidFill>
                  <a:schemeClr val="bg1"/>
                </a:solidFill>
                <a:effectLst/>
                <a:latin typeface="+mj-ea"/>
                <a:ea typeface="+mj-ea"/>
                <a:cs typeface="+mj-ea"/>
                <a:sym typeface="+mn-ea"/>
              </a:rPr>
              <a:t>3、向死而存带来的存在之澄明</a:t>
            </a:r>
            <a:endParaRPr lang="zh-CN" altLang="en-US" sz="2400" b="1">
              <a:solidFill>
                <a:schemeClr val="bg1"/>
              </a:solidFill>
              <a:effectLst/>
              <a:latin typeface="+mj-ea"/>
              <a:ea typeface="+mj-ea"/>
              <a:cs typeface="+mj-ea"/>
              <a:sym typeface="+mn-ea"/>
            </a:endParaRPr>
          </a:p>
        </p:txBody>
      </p:sp>
      <p:sp>
        <p:nvSpPr>
          <p:cNvPr id="2" name="同侧圆角矩形 1"/>
          <p:cNvSpPr/>
          <p:nvPr>
            <p:custDataLst>
              <p:tags r:id="rId3"/>
            </p:custDataLst>
          </p:nvPr>
        </p:nvSpPr>
        <p:spPr>
          <a:xfrm>
            <a:off x="233045" y="133350"/>
            <a:ext cx="3803650" cy="789305"/>
          </a:xfrm>
          <a:prstGeom prst="round2SameRect">
            <a:avLst/>
          </a:prstGeom>
          <a:solidFill>
            <a:schemeClr val="bg1">
              <a:lumMod val="85000"/>
            </a:schemeClr>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sz="2400" b="1">
                <a:solidFill>
                  <a:schemeClr val="bg1">
                    <a:lumMod val="50000"/>
                  </a:schemeClr>
                </a:solidFill>
                <a:effectLst/>
                <a:latin typeface="+mj-ea"/>
                <a:ea typeface="+mj-ea"/>
                <a:cs typeface="+mj-ea"/>
                <a:sym typeface="+mn-ea"/>
              </a:rPr>
              <a:t>1、追问“什么”所导致的存在之遮蔽</a:t>
            </a:r>
            <a:endParaRPr sz="2400" b="1">
              <a:solidFill>
                <a:schemeClr val="bg1">
                  <a:lumMod val="50000"/>
                </a:schemeClr>
              </a:solidFill>
              <a:effectLst/>
              <a:latin typeface="+mj-ea"/>
              <a:ea typeface="+mj-ea"/>
              <a:cs typeface="+mj-ea"/>
              <a:sym typeface="+mn-ea"/>
            </a:endParaRPr>
          </a:p>
        </p:txBody>
      </p:sp>
      <p:sp>
        <p:nvSpPr>
          <p:cNvPr id="12" name="矩形 11"/>
          <p:cNvSpPr/>
          <p:nvPr/>
        </p:nvSpPr>
        <p:spPr>
          <a:xfrm>
            <a:off x="0" y="922655"/>
            <a:ext cx="12192000" cy="76200"/>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400"/>
          </a:p>
        </p:txBody>
      </p:sp>
      <p:sp>
        <p:nvSpPr>
          <p:cNvPr id="13314" name="标题 1"/>
          <p:cNvSpPr>
            <a:spLocks noGrp="1"/>
          </p:cNvSpPr>
          <p:nvPr>
            <p:custDataLst>
              <p:tags r:id="rId4"/>
            </p:custDataLst>
          </p:nvPr>
        </p:nvSpPr>
        <p:spPr>
          <a:xfrm>
            <a:off x="323005" y="1249680"/>
            <a:ext cx="11095990" cy="6673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zh-CN" altLang="en-US" sz="5400" kern="1200" dirty="0">
                <a:solidFill>
                  <a:schemeClr val="bg1"/>
                </a:solidFill>
                <a:latin typeface="黑体" panose="02010609060101010101" charset="-122"/>
                <a:ea typeface="黑体" panose="02010609060101010101" charset="-122"/>
                <a:cs typeface="+mj-cs"/>
              </a:defRPr>
            </a:lvl1pPr>
          </a:lstStyle>
          <a:p>
            <a:pPr algn="l" eaLnBrk="1" hangingPunct="1"/>
            <a:r>
              <a:rPr sz="3200" b="1" dirty="0">
                <a:solidFill>
                  <a:srgbClr val="4B82F8"/>
                </a:solidFill>
                <a:effectLst/>
                <a:latin typeface="+mj-ea"/>
                <a:ea typeface="+mj-ea"/>
                <a:cs typeface="+mj-ea"/>
              </a:rPr>
              <a:t>庄子哲学中对于海德格尔</a:t>
            </a:r>
            <a:r>
              <a:rPr lang="en-US" altLang="zh-CN" sz="3200" b="1" dirty="0">
                <a:solidFill>
                  <a:srgbClr val="4B82F8"/>
                </a:solidFill>
                <a:effectLst/>
                <a:latin typeface="+mj-ea"/>
                <a:ea typeface="+mj-ea"/>
                <a:cs typeface="+mj-ea"/>
              </a:rPr>
              <a:t>“</a:t>
            </a:r>
            <a:r>
              <a:rPr sz="3200" b="1" dirty="0">
                <a:solidFill>
                  <a:srgbClr val="4B82F8"/>
                </a:solidFill>
                <a:effectLst/>
                <a:latin typeface="+mj-ea"/>
                <a:ea typeface="+mj-ea"/>
                <a:cs typeface="+mj-ea"/>
              </a:rPr>
              <a:t>沉沦</a:t>
            </a:r>
            <a:r>
              <a:rPr lang="en-US" altLang="zh-CN" sz="3200" b="1" dirty="0">
                <a:solidFill>
                  <a:srgbClr val="4B82F8"/>
                </a:solidFill>
                <a:effectLst/>
                <a:latin typeface="+mj-ea"/>
                <a:ea typeface="+mj-ea"/>
                <a:cs typeface="+mj-ea"/>
              </a:rPr>
              <a:t>”</a:t>
            </a:r>
            <a:r>
              <a:rPr sz="3200" b="1" dirty="0">
                <a:solidFill>
                  <a:srgbClr val="4B82F8"/>
                </a:solidFill>
                <a:effectLst/>
                <a:latin typeface="+mj-ea"/>
                <a:ea typeface="+mj-ea"/>
                <a:cs typeface="+mj-ea"/>
              </a:rPr>
              <a:t>的说明</a:t>
            </a:r>
            <a:endParaRPr sz="3200" b="1" dirty="0">
              <a:solidFill>
                <a:srgbClr val="4B82F8"/>
              </a:solidFill>
              <a:effectLst/>
              <a:latin typeface="+mj-ea"/>
              <a:ea typeface="+mj-ea"/>
              <a:cs typeface="+mj-ea"/>
            </a:endParaRPr>
          </a:p>
        </p:txBody>
      </p:sp>
      <p:sp>
        <p:nvSpPr>
          <p:cNvPr id="3" name="文本框 2"/>
          <p:cNvSpPr txBox="1"/>
          <p:nvPr>
            <p:custDataLst>
              <p:tags r:id="rId5"/>
            </p:custDataLst>
          </p:nvPr>
        </p:nvSpPr>
        <p:spPr>
          <a:xfrm>
            <a:off x="431165" y="2320290"/>
            <a:ext cx="7563485" cy="4050030"/>
          </a:xfrm>
          <a:prstGeom prst="rect">
            <a:avLst/>
          </a:prstGeom>
          <a:noFill/>
        </p:spPr>
        <p:txBody>
          <a:bodyPr wrap="square" rtlCol="0" anchor="t">
            <a:noAutofit/>
          </a:bodyPr>
          <a:lstStyle/>
          <a:p>
            <a:r>
              <a:rPr lang="en-US" altLang="zh-CN" sz="2800" b="1" dirty="0">
                <a:solidFill>
                  <a:schemeClr val="dk1"/>
                </a:solidFill>
                <a:latin typeface="+mj-ea"/>
                <a:ea typeface="+mj-ea"/>
                <a:cs typeface="+mj-ea"/>
                <a:sym typeface="+mn-ea"/>
              </a:rPr>
              <a:t>   </a:t>
            </a:r>
            <a:r>
              <a:rPr lang="zh-CN" altLang="en-US" sz="2400" b="1" dirty="0">
                <a:solidFill>
                  <a:srgbClr val="FF0000"/>
                </a:solidFill>
                <a:latin typeface="+mj-ea"/>
                <a:ea typeface="+mj-ea"/>
                <a:cs typeface="+mj-ea"/>
                <a:sym typeface="+mn-ea"/>
              </a:rPr>
              <a:t>终身役役而不见其成功,苶nié然疲役而不知其所归,可不哀邪!</a:t>
            </a:r>
            <a:endParaRPr lang="zh-CN" altLang="en-US" sz="2400" b="1" dirty="0">
              <a:solidFill>
                <a:srgbClr val="FF0000"/>
              </a:solidFill>
              <a:latin typeface="+mj-ea"/>
              <a:ea typeface="+mj-ea"/>
              <a:cs typeface="+mj-ea"/>
              <a:sym typeface="+mn-ea"/>
            </a:endParaRPr>
          </a:p>
          <a:p>
            <a:endParaRPr lang="zh-CN" altLang="en-US" sz="2400" b="1" dirty="0">
              <a:solidFill>
                <a:srgbClr val="FF0000"/>
              </a:solidFill>
              <a:latin typeface="+mj-ea"/>
              <a:ea typeface="+mj-ea"/>
              <a:cs typeface="+mj-ea"/>
              <a:sym typeface="+mn-ea"/>
            </a:endParaRPr>
          </a:p>
          <a:p>
            <a:r>
              <a:rPr lang="zh-CN" altLang="en-US" sz="2400" b="1" dirty="0">
                <a:solidFill>
                  <a:srgbClr val="FF0000"/>
                </a:solidFill>
                <a:latin typeface="+mj-ea"/>
                <a:ea typeface="+mj-ea"/>
                <a:cs typeface="+mj-ea"/>
                <a:sym typeface="+mn-ea"/>
              </a:rPr>
              <a:t> </a:t>
            </a:r>
            <a:r>
              <a:rPr lang="en-US" altLang="zh-CN" sz="2400" b="1" dirty="0">
                <a:solidFill>
                  <a:srgbClr val="FF0000"/>
                </a:solidFill>
                <a:latin typeface="+mj-ea"/>
                <a:ea typeface="+mj-ea"/>
                <a:cs typeface="+mj-ea"/>
                <a:sym typeface="+mn-ea"/>
              </a:rPr>
              <a:t>  </a:t>
            </a:r>
            <a:r>
              <a:rPr lang="zh-CN" altLang="en-US" sz="2400" b="1" dirty="0">
                <a:solidFill>
                  <a:schemeClr val="dk1"/>
                </a:solidFill>
                <a:latin typeface="+mj-ea"/>
                <a:ea typeface="+mj-ea"/>
                <a:cs typeface="+mj-ea"/>
                <a:sym typeface="+mn-ea"/>
              </a:rPr>
              <a:t>人谓之不死,奚益!其形化,其心与之然,可不谓大哀乎?</a:t>
            </a:r>
            <a:endParaRPr lang="zh-CN" altLang="en-US" sz="2400" b="1" dirty="0">
              <a:solidFill>
                <a:schemeClr val="dk1"/>
              </a:solidFill>
              <a:latin typeface="+mj-ea"/>
              <a:ea typeface="+mj-ea"/>
              <a:cs typeface="+mj-ea"/>
              <a:sym typeface="+mn-ea"/>
            </a:endParaRPr>
          </a:p>
          <a:p>
            <a:endParaRPr lang="zh-CN" altLang="en-US" sz="2400" b="1" dirty="0">
              <a:solidFill>
                <a:schemeClr val="dk1"/>
              </a:solidFill>
              <a:latin typeface="+mj-ea"/>
              <a:ea typeface="+mj-ea"/>
              <a:cs typeface="+mj-ea"/>
              <a:sym typeface="+mn-ea"/>
            </a:endParaRPr>
          </a:p>
          <a:p>
            <a:r>
              <a:rPr lang="zh-CN" altLang="en-US" sz="2400" b="1" dirty="0">
                <a:solidFill>
                  <a:schemeClr val="dk1"/>
                </a:solidFill>
                <a:latin typeface="+mj-ea"/>
                <a:ea typeface="+mj-ea"/>
                <a:cs typeface="+mj-ea"/>
                <a:sym typeface="+mn-ea"/>
              </a:rPr>
              <a:t> </a:t>
            </a:r>
            <a:r>
              <a:rPr lang="en-US" altLang="zh-CN" sz="2400" b="1" dirty="0">
                <a:solidFill>
                  <a:schemeClr val="dk1"/>
                </a:solidFill>
                <a:latin typeface="+mj-ea"/>
                <a:ea typeface="+mj-ea"/>
                <a:cs typeface="+mj-ea"/>
                <a:sym typeface="+mn-ea"/>
              </a:rPr>
              <a:t>   </a:t>
            </a:r>
            <a:r>
              <a:rPr lang="zh-CN" altLang="en-US" sz="2400" b="1" dirty="0">
                <a:solidFill>
                  <a:srgbClr val="FF0000"/>
                </a:solidFill>
                <a:latin typeface="+mj-ea"/>
                <a:ea typeface="+mj-ea"/>
                <a:cs typeface="+mj-ea"/>
                <a:sym typeface="+mn-ea"/>
              </a:rPr>
              <a:t>人之生也,固若是芒乎?其我独芒,而人亦有不芒者乎?</a:t>
            </a:r>
            <a:endParaRPr lang="zh-CN" altLang="en-US" sz="2800" b="1" dirty="0">
              <a:solidFill>
                <a:schemeClr val="dk1"/>
              </a:solidFill>
              <a:latin typeface="+mj-ea"/>
              <a:ea typeface="+mj-ea"/>
              <a:cs typeface="+mj-ea"/>
              <a:sym typeface="+mn-ea"/>
            </a:endParaRPr>
          </a:p>
          <a:p>
            <a:endParaRPr lang="zh-CN" altLang="en-US" sz="2800" b="1" dirty="0">
              <a:solidFill>
                <a:schemeClr val="dk1"/>
              </a:solidFill>
              <a:latin typeface="+mj-ea"/>
              <a:ea typeface="+mj-ea"/>
              <a:cs typeface="+mj-ea"/>
              <a:sym typeface="+mn-ea"/>
            </a:endParaRPr>
          </a:p>
          <a:p>
            <a:pPr algn="r"/>
            <a:r>
              <a:rPr lang="zh-CN" altLang="en-US" sz="2000" b="1" dirty="0">
                <a:solidFill>
                  <a:schemeClr val="dk1"/>
                </a:solidFill>
                <a:latin typeface="+mj-ea"/>
                <a:ea typeface="+mj-ea"/>
                <a:cs typeface="+mj-ea"/>
                <a:sym typeface="+mn-ea"/>
              </a:rPr>
              <a:t>——《庄子·齐物论》</a:t>
            </a:r>
            <a:endParaRPr lang="zh-CN" altLang="en-US" sz="2000" b="1" dirty="0">
              <a:solidFill>
                <a:schemeClr val="dk1"/>
              </a:solidFill>
              <a:latin typeface="+mj-ea"/>
              <a:ea typeface="+mj-ea"/>
              <a:cs typeface="+mj-ea"/>
              <a:sym typeface="+mn-ea"/>
            </a:endParaRPr>
          </a:p>
        </p:txBody>
      </p:sp>
      <p:pic>
        <p:nvPicPr>
          <p:cNvPr id="105" name="图片 104"/>
          <p:cNvPicPr/>
          <p:nvPr/>
        </p:nvPicPr>
        <p:blipFill>
          <a:blip r:embed="rId6"/>
          <a:stretch>
            <a:fillRect/>
          </a:stretch>
        </p:blipFill>
        <p:spPr>
          <a:xfrm flipH="1">
            <a:off x="8322627" y="1854240"/>
            <a:ext cx="3453765" cy="4717415"/>
          </a:xfrm>
          <a:prstGeom prst="rect">
            <a:avLst/>
          </a:prstGeom>
          <a:noFill/>
          <a:ln w="9525">
            <a:noFill/>
          </a:ln>
        </p:spPr>
      </p:pic>
    </p:spTree>
    <p:custDataLst>
      <p:tags r:id="rId7"/>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AEEF4"/>
        </a:solidFill>
        <a:effectLst/>
      </p:bgPr>
    </p:bg>
    <p:spTree>
      <p:nvGrpSpPr>
        <p:cNvPr id="1" name=""/>
        <p:cNvGrpSpPr/>
        <p:nvPr/>
      </p:nvGrpSpPr>
      <p:grpSpPr>
        <a:xfrm>
          <a:off x="0" y="0"/>
          <a:ext cx="0" cy="0"/>
          <a:chOff x="0" y="0"/>
          <a:chExt cx="0" cy="0"/>
        </a:xfrm>
      </p:grpSpPr>
      <p:sp>
        <p:nvSpPr>
          <p:cNvPr id="4" name="文本框 3"/>
          <p:cNvSpPr txBox="1"/>
          <p:nvPr/>
        </p:nvSpPr>
        <p:spPr>
          <a:xfrm>
            <a:off x="1272540" y="2967990"/>
            <a:ext cx="9646920" cy="922020"/>
          </a:xfrm>
          <a:prstGeom prst="rect">
            <a:avLst/>
          </a:prstGeom>
          <a:noFill/>
        </p:spPr>
        <p:txBody>
          <a:bodyPr wrap="square" rtlCol="0" anchor="t">
            <a:spAutoFit/>
          </a:bodyPr>
          <a:lstStyle/>
          <a:p>
            <a:pPr algn="ctr"/>
            <a:r>
              <a:rPr lang="zh-CN" altLang="en-US" sz="5400" b="1">
                <a:solidFill>
                  <a:schemeClr val="accent1"/>
                </a:solidFill>
                <a:effectLst/>
                <a:latin typeface="仿宋" panose="02010609060101010101" charset="-122"/>
                <a:ea typeface="仿宋" panose="02010609060101010101" charset="-122"/>
                <a:cs typeface="仿宋" panose="02010609060101010101" charset="-122"/>
                <a:sym typeface="+mn-ea"/>
              </a:rPr>
              <a:t>3、向死而存带来的存在之澄明</a:t>
            </a:r>
            <a:endParaRPr lang="zh-CN" altLang="en-US" sz="5400" b="1">
              <a:solidFill>
                <a:schemeClr val="accent1"/>
              </a:solidFill>
              <a:effectLst/>
              <a:latin typeface="仿宋" panose="02010609060101010101" charset="-122"/>
              <a:ea typeface="仿宋" panose="02010609060101010101" charset="-122"/>
              <a:cs typeface="仿宋" panose="02010609060101010101" charset="-122"/>
              <a:sym typeface="+mn-ea"/>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AEEF4"/>
        </a:solidFill>
        <a:effectLst/>
      </p:bgPr>
    </p:bg>
    <p:spTree>
      <p:nvGrpSpPr>
        <p:cNvPr id="1" name=""/>
        <p:cNvGrpSpPr/>
        <p:nvPr/>
      </p:nvGrpSpPr>
      <p:grpSpPr>
        <a:xfrm>
          <a:off x="0" y="0"/>
          <a:ext cx="0" cy="0"/>
          <a:chOff x="0" y="0"/>
          <a:chExt cx="0" cy="0"/>
        </a:xfrm>
      </p:grpSpPr>
      <p:sp>
        <p:nvSpPr>
          <p:cNvPr id="6" name="同侧圆角矩形 5"/>
          <p:cNvSpPr/>
          <p:nvPr>
            <p:custDataLst>
              <p:tags r:id="rId1"/>
            </p:custDataLst>
          </p:nvPr>
        </p:nvSpPr>
        <p:spPr>
          <a:xfrm>
            <a:off x="4191000" y="133350"/>
            <a:ext cx="3803650" cy="789305"/>
          </a:xfrm>
          <a:prstGeom prst="round2SameRect">
            <a:avLst/>
          </a:prstGeom>
          <a:solidFill>
            <a:schemeClr val="bg1">
              <a:lumMod val="85000"/>
            </a:schemeClr>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b="1">
                <a:solidFill>
                  <a:schemeClr val="bg1">
                    <a:lumMod val="50000"/>
                  </a:schemeClr>
                </a:solidFill>
                <a:effectLst/>
                <a:latin typeface="+mj-ea"/>
                <a:ea typeface="+mj-ea"/>
                <a:cs typeface="+mj-ea"/>
                <a:sym typeface="+mn-ea"/>
              </a:rPr>
              <a:t>2、被抛入时间中的此在之沉沦</a:t>
            </a:r>
            <a:endParaRPr lang="zh-CN" altLang="en-US" sz="2400" b="1">
              <a:solidFill>
                <a:schemeClr val="bg1">
                  <a:lumMod val="50000"/>
                </a:schemeClr>
              </a:solidFill>
              <a:effectLst/>
              <a:latin typeface="+mj-ea"/>
              <a:ea typeface="+mj-ea"/>
              <a:cs typeface="+mj-ea"/>
              <a:sym typeface="+mn-ea"/>
            </a:endParaRPr>
          </a:p>
        </p:txBody>
      </p:sp>
      <p:sp>
        <p:nvSpPr>
          <p:cNvPr id="7" name="同侧圆角矩形 6"/>
          <p:cNvSpPr/>
          <p:nvPr>
            <p:custDataLst>
              <p:tags r:id="rId2"/>
            </p:custDataLst>
          </p:nvPr>
        </p:nvSpPr>
        <p:spPr>
          <a:xfrm>
            <a:off x="8147685" y="133350"/>
            <a:ext cx="3803650" cy="789305"/>
          </a:xfrm>
          <a:prstGeom prst="round2SameRect">
            <a:avLst/>
          </a:prstGeom>
          <a:solidFill>
            <a:srgbClr val="4B82F8"/>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b="1">
                <a:solidFill>
                  <a:schemeClr val="bg1"/>
                </a:solidFill>
                <a:effectLst/>
                <a:latin typeface="+mj-ea"/>
                <a:ea typeface="+mj-ea"/>
                <a:cs typeface="+mj-ea"/>
                <a:sym typeface="+mn-ea"/>
              </a:rPr>
              <a:t>3、向死而存带来的存在之澄明</a:t>
            </a:r>
            <a:endParaRPr lang="zh-CN" altLang="en-US" sz="2400" b="1">
              <a:solidFill>
                <a:schemeClr val="bg1"/>
              </a:solidFill>
              <a:effectLst/>
              <a:latin typeface="+mj-ea"/>
              <a:ea typeface="+mj-ea"/>
              <a:cs typeface="+mj-ea"/>
              <a:sym typeface="+mn-ea"/>
            </a:endParaRPr>
          </a:p>
        </p:txBody>
      </p:sp>
      <p:sp>
        <p:nvSpPr>
          <p:cNvPr id="2" name="同侧圆角矩形 1"/>
          <p:cNvSpPr/>
          <p:nvPr>
            <p:custDataLst>
              <p:tags r:id="rId3"/>
            </p:custDataLst>
          </p:nvPr>
        </p:nvSpPr>
        <p:spPr>
          <a:xfrm>
            <a:off x="233045" y="133350"/>
            <a:ext cx="3803650" cy="789305"/>
          </a:xfrm>
          <a:prstGeom prst="round2SameRect">
            <a:avLst/>
          </a:prstGeom>
          <a:solidFill>
            <a:schemeClr val="bg1">
              <a:lumMod val="85000"/>
            </a:schemeClr>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sz="2400" b="1">
                <a:solidFill>
                  <a:schemeClr val="bg1">
                    <a:lumMod val="50000"/>
                  </a:schemeClr>
                </a:solidFill>
                <a:effectLst/>
                <a:latin typeface="+mj-ea"/>
                <a:ea typeface="+mj-ea"/>
                <a:cs typeface="+mj-ea"/>
                <a:sym typeface="+mn-ea"/>
              </a:rPr>
              <a:t>1、追问“什么”所导致的存在之遮蔽</a:t>
            </a:r>
            <a:endParaRPr sz="2400" b="1">
              <a:solidFill>
                <a:schemeClr val="bg1">
                  <a:lumMod val="50000"/>
                </a:schemeClr>
              </a:solidFill>
              <a:effectLst/>
              <a:latin typeface="+mj-ea"/>
              <a:ea typeface="+mj-ea"/>
              <a:cs typeface="+mj-ea"/>
              <a:sym typeface="+mn-ea"/>
            </a:endParaRPr>
          </a:p>
        </p:txBody>
      </p:sp>
      <p:sp>
        <p:nvSpPr>
          <p:cNvPr id="12" name="矩形 11"/>
          <p:cNvSpPr/>
          <p:nvPr/>
        </p:nvSpPr>
        <p:spPr>
          <a:xfrm>
            <a:off x="0" y="922655"/>
            <a:ext cx="12192000" cy="76200"/>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3314" name="标题 1"/>
          <p:cNvSpPr>
            <a:spLocks noGrp="1"/>
          </p:cNvSpPr>
          <p:nvPr>
            <p:custDataLst>
              <p:tags r:id="rId4"/>
            </p:custDataLst>
          </p:nvPr>
        </p:nvSpPr>
        <p:spPr>
          <a:xfrm>
            <a:off x="574675" y="1377950"/>
            <a:ext cx="11095990" cy="6673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zh-CN" altLang="en-US" sz="5400" kern="1200" dirty="0">
                <a:solidFill>
                  <a:schemeClr val="bg1"/>
                </a:solidFill>
                <a:latin typeface="黑体" panose="02010609060101010101" charset="-122"/>
                <a:ea typeface="黑体" panose="02010609060101010101" charset="-122"/>
                <a:cs typeface="+mj-cs"/>
              </a:defRPr>
            </a:lvl1pPr>
          </a:lstStyle>
          <a:p>
            <a:pPr algn="l" eaLnBrk="1" hangingPunct="1"/>
            <a:r>
              <a:rPr sz="3200" b="1">
                <a:solidFill>
                  <a:srgbClr val="FF0000"/>
                </a:solidFill>
                <a:effectLst/>
                <a:latin typeface="+mj-ea"/>
                <a:ea typeface="+mj-ea"/>
                <a:cs typeface="+mj-ea"/>
              </a:rPr>
              <a:t>向死而存：</a:t>
            </a:r>
            <a:r>
              <a:rPr sz="3200" b="1">
                <a:solidFill>
                  <a:srgbClr val="4B82F8"/>
                </a:solidFill>
                <a:effectLst/>
                <a:latin typeface="+mj-ea"/>
                <a:ea typeface="+mj-ea"/>
                <a:cs typeface="+mj-ea"/>
              </a:rPr>
              <a:t>复归本真的存在</a:t>
            </a:r>
            <a:endParaRPr sz="3200" b="1">
              <a:solidFill>
                <a:srgbClr val="4B82F8"/>
              </a:solidFill>
              <a:effectLst/>
              <a:latin typeface="+mj-ea"/>
              <a:ea typeface="+mj-ea"/>
              <a:cs typeface="+mj-ea"/>
            </a:endParaRPr>
          </a:p>
        </p:txBody>
      </p:sp>
      <p:sp>
        <p:nvSpPr>
          <p:cNvPr id="7171" name="矩形 7170"/>
          <p:cNvSpPr>
            <a:spLocks noGrp="1"/>
          </p:cNvSpPr>
          <p:nvPr>
            <p:custDataLst>
              <p:tags r:id="rId5"/>
            </p:custDataLst>
          </p:nvPr>
        </p:nvSpPr>
        <p:spPr>
          <a:xfrm>
            <a:off x="523240" y="2116455"/>
            <a:ext cx="6889115" cy="4267200"/>
          </a:xfrm>
          <a:prstGeom prst="rect">
            <a:avLst/>
          </a:prstGeom>
          <a:noFill/>
          <a:ln w="9525">
            <a:noFill/>
          </a:ln>
        </p:spPr>
        <p:txBody>
          <a:bodyPr vert="horz" wrap="square" anchor="t"/>
          <a:lstStyle>
            <a:lvl1pPr marL="342900" lvl="0" indent="-342900" algn="l" defTabSz="0" eaLnBrk="0" fontAlgn="base" latinLnBrk="0" hangingPunct="0">
              <a:lnSpc>
                <a:spcPct val="100000"/>
              </a:lnSpc>
              <a:spcBef>
                <a:spcPct val="20000"/>
              </a:spcBef>
              <a:spcAft>
                <a:spcPct val="0"/>
              </a:spcAft>
              <a:buChar char="•"/>
              <a:defRPr sz="2800" u="none" kern="1200" baseline="0">
                <a:solidFill>
                  <a:schemeClr val="bg1"/>
                </a:solidFill>
                <a:latin typeface="Microsoft Sans Serif" panose="020B0604020202020204" pitchFamily="2" charset="0"/>
                <a:ea typeface="Microsoft Sans Serif" panose="020B0604020202020204" pitchFamily="2" charset="0"/>
                <a:sym typeface="Microsoft Sans Serif" panose="020B0604020202020204" pitchFamily="2"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nSpc>
                <a:spcPct val="100000"/>
              </a:lnSpc>
              <a:buNone/>
            </a:pPr>
            <a:r>
              <a:rPr sz="2000" b="1" dirty="0">
                <a:solidFill>
                  <a:schemeClr val="tx1"/>
                </a:solidFill>
                <a:effectLst/>
                <a:latin typeface="+mj-ea"/>
                <a:ea typeface="+mj-ea"/>
                <a:cs typeface="+mj-ea"/>
              </a:rPr>
              <a:t> </a:t>
            </a:r>
            <a:r>
              <a:rPr lang="en-US" sz="2000" b="1" dirty="0">
                <a:solidFill>
                  <a:schemeClr val="tx1"/>
                </a:solidFill>
                <a:effectLst/>
                <a:latin typeface="+mj-ea"/>
                <a:ea typeface="+mj-ea"/>
                <a:cs typeface="+mj-ea"/>
              </a:rPr>
              <a:t> </a:t>
            </a:r>
            <a:endParaRPr sz="2400" b="1" dirty="0">
              <a:solidFill>
                <a:schemeClr val="tx1"/>
              </a:solidFill>
              <a:effectLst/>
              <a:latin typeface="+mj-ea"/>
              <a:ea typeface="+mj-ea"/>
              <a:cs typeface="+mj-ea"/>
            </a:endParaRPr>
          </a:p>
          <a:p>
            <a:pPr marL="0" lvl="0" indent="0">
              <a:lnSpc>
                <a:spcPct val="100000"/>
              </a:lnSpc>
              <a:buNone/>
            </a:pPr>
            <a:r>
              <a:rPr sz="4000" b="1" dirty="0">
                <a:solidFill>
                  <a:schemeClr val="tx1"/>
                </a:solidFill>
                <a:effectLst/>
                <a:latin typeface="+mj-ea"/>
                <a:ea typeface="+mj-ea"/>
                <a:cs typeface="+mj-ea"/>
              </a:rPr>
              <a:t> </a:t>
            </a:r>
            <a:r>
              <a:rPr lang="en-US" sz="4000" b="1" dirty="0">
                <a:solidFill>
                  <a:schemeClr val="tx1"/>
                </a:solidFill>
                <a:effectLst/>
                <a:latin typeface="+mj-ea"/>
                <a:ea typeface="+mj-ea"/>
                <a:cs typeface="+mj-ea"/>
              </a:rPr>
              <a:t>  </a:t>
            </a:r>
            <a:r>
              <a:rPr sz="4000" b="1" dirty="0">
                <a:solidFill>
                  <a:schemeClr val="tx1"/>
                </a:solidFill>
                <a:effectLst/>
                <a:latin typeface="+mj-ea"/>
                <a:ea typeface="+mj-ea"/>
                <a:cs typeface="+mj-ea"/>
              </a:rPr>
              <a:t>这器具浸透着对面包的稳靠性无怨无艾的焦虑，以及那战胜了贫困的无言的喜悦，隐含着分娩阵痛时的哆嗦，</a:t>
            </a:r>
            <a:r>
              <a:rPr sz="4000" b="1" u="sng" dirty="0">
                <a:solidFill>
                  <a:srgbClr val="FF0000"/>
                </a:solidFill>
                <a:effectLst/>
                <a:latin typeface="+mj-ea"/>
                <a:ea typeface="+mj-ea"/>
                <a:cs typeface="+mj-ea"/>
              </a:rPr>
              <a:t>死亡逼近时的战栗。</a:t>
            </a:r>
            <a:endParaRPr sz="4000" b="1" u="sng" dirty="0">
              <a:solidFill>
                <a:srgbClr val="FF0000"/>
              </a:solidFill>
              <a:effectLst/>
              <a:latin typeface="+mj-ea"/>
              <a:ea typeface="+mj-ea"/>
              <a:cs typeface="+mj-ea"/>
            </a:endParaRPr>
          </a:p>
          <a:p>
            <a:pPr marL="0" lvl="0" indent="0">
              <a:lnSpc>
                <a:spcPct val="100000"/>
              </a:lnSpc>
              <a:buNone/>
            </a:pPr>
            <a:r>
              <a:rPr sz="2400" b="1" dirty="0">
                <a:solidFill>
                  <a:schemeClr val="tx1"/>
                </a:solidFill>
                <a:effectLst/>
                <a:latin typeface="+mj-ea"/>
                <a:ea typeface="+mj-ea"/>
                <a:cs typeface="+mj-ea"/>
              </a:rPr>
              <a:t> </a:t>
            </a:r>
            <a:r>
              <a:rPr lang="en-US" sz="2400" b="1" dirty="0">
                <a:solidFill>
                  <a:schemeClr val="tx1"/>
                </a:solidFill>
                <a:effectLst/>
                <a:latin typeface="+mj-ea"/>
                <a:ea typeface="+mj-ea"/>
                <a:cs typeface="+mj-ea"/>
              </a:rPr>
              <a:t> </a:t>
            </a:r>
            <a:endParaRPr sz="2000" b="1" dirty="0">
              <a:solidFill>
                <a:schemeClr val="lt1">
                  <a:lumMod val="50000"/>
                </a:schemeClr>
              </a:solidFill>
              <a:effectLst/>
              <a:latin typeface="+mj-ea"/>
              <a:ea typeface="+mj-ea"/>
              <a:cs typeface="+mj-ea"/>
            </a:endParaRPr>
          </a:p>
          <a:p>
            <a:pPr marL="0" lvl="0" indent="0" algn="r">
              <a:lnSpc>
                <a:spcPct val="100000"/>
              </a:lnSpc>
              <a:buNone/>
            </a:pPr>
            <a:r>
              <a:rPr sz="2000" b="1" dirty="0">
                <a:solidFill>
                  <a:schemeClr val="tx1"/>
                </a:solidFill>
                <a:effectLst/>
                <a:latin typeface="+mj-ea"/>
                <a:ea typeface="+mj-ea"/>
                <a:cs typeface="+mj-ea"/>
              </a:rPr>
              <a:t>——海德格尔：《艺术作品的本源》</a:t>
            </a:r>
            <a:endParaRPr sz="2000" b="1" dirty="0">
              <a:solidFill>
                <a:schemeClr val="lt1">
                  <a:lumMod val="50000"/>
                </a:schemeClr>
              </a:solidFill>
              <a:effectLst/>
              <a:latin typeface="+mj-ea"/>
              <a:ea typeface="+mj-ea"/>
              <a:cs typeface="+mj-ea"/>
            </a:endParaRPr>
          </a:p>
          <a:p>
            <a:pPr lvl="0">
              <a:buNone/>
            </a:pPr>
            <a:endParaRPr lang="zh-CN" altLang="en-US" sz="2000" b="1" dirty="0">
              <a:solidFill>
                <a:schemeClr val="lt1">
                  <a:lumMod val="50000"/>
                </a:schemeClr>
              </a:solidFill>
              <a:effectLst/>
              <a:latin typeface="+mj-ea"/>
              <a:ea typeface="+mj-ea"/>
              <a:cs typeface="+mj-ea"/>
            </a:endParaRPr>
          </a:p>
          <a:p>
            <a:pPr lvl="0">
              <a:buNone/>
            </a:pPr>
            <a:endParaRPr lang="zh-CN" altLang="en-US" sz="2000" b="1" dirty="0">
              <a:solidFill>
                <a:schemeClr val="lt1">
                  <a:lumMod val="50000"/>
                </a:schemeClr>
              </a:solidFill>
              <a:effectLst/>
              <a:latin typeface="+mj-ea"/>
              <a:ea typeface="+mj-ea"/>
              <a:cs typeface="+mj-ea"/>
            </a:endParaRPr>
          </a:p>
          <a:p>
            <a:pPr lvl="0"/>
            <a:endParaRPr lang="zh-CN" altLang="en-US" sz="2000" b="1" dirty="0">
              <a:solidFill>
                <a:schemeClr val="lt1">
                  <a:lumMod val="50000"/>
                </a:schemeClr>
              </a:solidFill>
              <a:effectLst/>
              <a:latin typeface="+mj-ea"/>
              <a:ea typeface="+mj-ea"/>
              <a:cs typeface="+mj-ea"/>
            </a:endParaRPr>
          </a:p>
        </p:txBody>
      </p:sp>
      <p:pic>
        <p:nvPicPr>
          <p:cNvPr id="103" name="图片 102"/>
          <p:cNvPicPr/>
          <p:nvPr>
            <p:custDataLst>
              <p:tags r:id="rId6"/>
            </p:custDataLst>
          </p:nvPr>
        </p:nvPicPr>
        <p:blipFill>
          <a:blip r:embed="rId7"/>
          <a:stretch>
            <a:fillRect/>
          </a:stretch>
        </p:blipFill>
        <p:spPr>
          <a:xfrm>
            <a:off x="7894320" y="2045335"/>
            <a:ext cx="3672840" cy="4292600"/>
          </a:xfrm>
          <a:prstGeom prst="rect">
            <a:avLst/>
          </a:prstGeom>
          <a:noFill/>
          <a:ln w="9525">
            <a:noFill/>
          </a:ln>
        </p:spPr>
      </p:pic>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barn(inVertical)">
                                      <p:cBhvr>
                                        <p:cTn id="7" dur="500"/>
                                        <p:tgtEl>
                                          <p:spTgt spid="7171">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171">
                                            <p:txEl>
                                              <p:pRg st="2" end="2"/>
                                            </p:txEl>
                                          </p:spTgt>
                                        </p:tgtEl>
                                        <p:attrNameLst>
                                          <p:attrName>style.visibility</p:attrName>
                                        </p:attrNameLst>
                                      </p:cBhvr>
                                      <p:to>
                                        <p:strVal val="visible"/>
                                      </p:to>
                                    </p:set>
                                    <p:animEffect transition="in" filter="barn(inVertical)">
                                      <p:cBhvr>
                                        <p:cTn id="10" dur="500"/>
                                        <p:tgtEl>
                                          <p:spTgt spid="7171">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animEffect transition="in" filter="barn(inVertical)">
                                      <p:cBhvr>
                                        <p:cTn id="13" dur="5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AEEF4"/>
        </a:solidFill>
        <a:effectLst/>
      </p:bgPr>
    </p:bg>
    <p:spTree>
      <p:nvGrpSpPr>
        <p:cNvPr id="1" name=""/>
        <p:cNvGrpSpPr/>
        <p:nvPr/>
      </p:nvGrpSpPr>
      <p:grpSpPr>
        <a:xfrm>
          <a:off x="0" y="0"/>
          <a:ext cx="0" cy="0"/>
          <a:chOff x="0" y="0"/>
          <a:chExt cx="0" cy="0"/>
        </a:xfrm>
      </p:grpSpPr>
      <p:sp>
        <p:nvSpPr>
          <p:cNvPr id="6" name="同侧圆角矩形 5"/>
          <p:cNvSpPr/>
          <p:nvPr>
            <p:custDataLst>
              <p:tags r:id="rId1"/>
            </p:custDataLst>
          </p:nvPr>
        </p:nvSpPr>
        <p:spPr>
          <a:xfrm>
            <a:off x="4191000" y="133350"/>
            <a:ext cx="3803650" cy="789305"/>
          </a:xfrm>
          <a:prstGeom prst="round2SameRect">
            <a:avLst/>
          </a:prstGeom>
          <a:solidFill>
            <a:schemeClr val="bg1">
              <a:lumMod val="85000"/>
            </a:schemeClr>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b="1">
                <a:solidFill>
                  <a:schemeClr val="bg1">
                    <a:lumMod val="50000"/>
                  </a:schemeClr>
                </a:solidFill>
                <a:effectLst/>
                <a:latin typeface="+mj-ea"/>
                <a:ea typeface="+mj-ea"/>
                <a:cs typeface="+mj-ea"/>
                <a:sym typeface="+mn-ea"/>
              </a:rPr>
              <a:t>2、被抛入时间中的此在之沉沦</a:t>
            </a:r>
            <a:endParaRPr lang="zh-CN" altLang="en-US" sz="2400" b="1">
              <a:solidFill>
                <a:schemeClr val="bg1">
                  <a:lumMod val="50000"/>
                </a:schemeClr>
              </a:solidFill>
              <a:effectLst/>
              <a:latin typeface="+mj-ea"/>
              <a:ea typeface="+mj-ea"/>
              <a:cs typeface="+mj-ea"/>
              <a:sym typeface="+mn-ea"/>
            </a:endParaRPr>
          </a:p>
        </p:txBody>
      </p:sp>
      <p:sp>
        <p:nvSpPr>
          <p:cNvPr id="7" name="同侧圆角矩形 6"/>
          <p:cNvSpPr/>
          <p:nvPr>
            <p:custDataLst>
              <p:tags r:id="rId2"/>
            </p:custDataLst>
          </p:nvPr>
        </p:nvSpPr>
        <p:spPr>
          <a:xfrm>
            <a:off x="8147685" y="133350"/>
            <a:ext cx="3803650" cy="789305"/>
          </a:xfrm>
          <a:prstGeom prst="round2SameRect">
            <a:avLst/>
          </a:prstGeom>
          <a:solidFill>
            <a:srgbClr val="4B82F8"/>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b="1">
                <a:solidFill>
                  <a:schemeClr val="bg1"/>
                </a:solidFill>
                <a:effectLst/>
                <a:latin typeface="+mj-ea"/>
                <a:ea typeface="+mj-ea"/>
                <a:cs typeface="+mj-ea"/>
                <a:sym typeface="+mn-ea"/>
              </a:rPr>
              <a:t>3、向死而存带来的存在之澄明</a:t>
            </a:r>
            <a:endParaRPr lang="zh-CN" altLang="en-US" sz="2400" b="1">
              <a:solidFill>
                <a:schemeClr val="bg1"/>
              </a:solidFill>
              <a:effectLst/>
              <a:latin typeface="+mj-ea"/>
              <a:ea typeface="+mj-ea"/>
              <a:cs typeface="+mj-ea"/>
              <a:sym typeface="+mn-ea"/>
            </a:endParaRPr>
          </a:p>
        </p:txBody>
      </p:sp>
      <p:sp>
        <p:nvSpPr>
          <p:cNvPr id="2" name="同侧圆角矩形 1"/>
          <p:cNvSpPr/>
          <p:nvPr>
            <p:custDataLst>
              <p:tags r:id="rId3"/>
            </p:custDataLst>
          </p:nvPr>
        </p:nvSpPr>
        <p:spPr>
          <a:xfrm>
            <a:off x="233045" y="133350"/>
            <a:ext cx="3803650" cy="789305"/>
          </a:xfrm>
          <a:prstGeom prst="round2SameRect">
            <a:avLst/>
          </a:prstGeom>
          <a:solidFill>
            <a:schemeClr val="bg1">
              <a:lumMod val="85000"/>
            </a:schemeClr>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sz="2400" b="1">
                <a:solidFill>
                  <a:schemeClr val="bg1">
                    <a:lumMod val="50000"/>
                  </a:schemeClr>
                </a:solidFill>
                <a:effectLst/>
                <a:latin typeface="+mj-ea"/>
                <a:ea typeface="+mj-ea"/>
                <a:cs typeface="+mj-ea"/>
                <a:sym typeface="+mn-ea"/>
              </a:rPr>
              <a:t>1、追问“什么”所导致的存在之遮蔽</a:t>
            </a:r>
            <a:endParaRPr sz="2400" b="1">
              <a:solidFill>
                <a:schemeClr val="bg1">
                  <a:lumMod val="50000"/>
                </a:schemeClr>
              </a:solidFill>
              <a:effectLst/>
              <a:latin typeface="+mj-ea"/>
              <a:ea typeface="+mj-ea"/>
              <a:cs typeface="+mj-ea"/>
              <a:sym typeface="+mn-ea"/>
            </a:endParaRPr>
          </a:p>
        </p:txBody>
      </p:sp>
      <p:sp>
        <p:nvSpPr>
          <p:cNvPr id="12" name="矩形 11"/>
          <p:cNvSpPr/>
          <p:nvPr/>
        </p:nvSpPr>
        <p:spPr>
          <a:xfrm>
            <a:off x="0" y="922655"/>
            <a:ext cx="12192000" cy="76200"/>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3314" name="标题 1"/>
          <p:cNvSpPr>
            <a:spLocks noGrp="1"/>
          </p:cNvSpPr>
          <p:nvPr>
            <p:custDataLst>
              <p:tags r:id="rId4"/>
            </p:custDataLst>
          </p:nvPr>
        </p:nvSpPr>
        <p:spPr>
          <a:xfrm>
            <a:off x="574675" y="1377950"/>
            <a:ext cx="11095990" cy="6673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zh-CN" altLang="en-US" sz="5400" kern="1200" dirty="0">
                <a:solidFill>
                  <a:schemeClr val="bg1"/>
                </a:solidFill>
                <a:latin typeface="黑体" panose="02010609060101010101" charset="-122"/>
                <a:ea typeface="黑体" panose="02010609060101010101" charset="-122"/>
                <a:cs typeface="+mj-cs"/>
              </a:defRPr>
            </a:lvl1pPr>
          </a:lstStyle>
          <a:p>
            <a:pPr algn="l" eaLnBrk="1" hangingPunct="1"/>
            <a:r>
              <a:rPr sz="3200" b="1">
                <a:solidFill>
                  <a:srgbClr val="4B82F8"/>
                </a:solidFill>
                <a:effectLst/>
                <a:latin typeface="+mj-ea"/>
                <a:ea typeface="+mj-ea"/>
                <a:cs typeface="+mj-ea"/>
              </a:rPr>
              <a:t>如何思考海德格尔所讲的死亡</a:t>
            </a:r>
            <a:endParaRPr sz="3200" b="1">
              <a:solidFill>
                <a:srgbClr val="4B82F8"/>
              </a:solidFill>
              <a:effectLst/>
              <a:latin typeface="+mj-ea"/>
              <a:ea typeface="+mj-ea"/>
              <a:cs typeface="+mj-ea"/>
            </a:endParaRPr>
          </a:p>
        </p:txBody>
      </p:sp>
      <p:sp>
        <p:nvSpPr>
          <p:cNvPr id="7171" name="矩形 7170"/>
          <p:cNvSpPr>
            <a:spLocks noGrp="1"/>
          </p:cNvSpPr>
          <p:nvPr>
            <p:custDataLst>
              <p:tags r:id="rId5"/>
            </p:custDataLst>
          </p:nvPr>
        </p:nvSpPr>
        <p:spPr>
          <a:xfrm>
            <a:off x="574675" y="2424430"/>
            <a:ext cx="6889115" cy="1891030"/>
          </a:xfrm>
          <a:prstGeom prst="rect">
            <a:avLst/>
          </a:prstGeom>
          <a:noFill/>
          <a:ln w="9525">
            <a:noFill/>
          </a:ln>
        </p:spPr>
        <p:txBody>
          <a:bodyPr vert="horz" wrap="square" anchor="t"/>
          <a:lstStyle>
            <a:lvl1pPr marL="342900" lvl="0" indent="-342900" algn="l" defTabSz="0" eaLnBrk="0" fontAlgn="base" latinLnBrk="0" hangingPunct="0">
              <a:lnSpc>
                <a:spcPct val="100000"/>
              </a:lnSpc>
              <a:spcBef>
                <a:spcPct val="20000"/>
              </a:spcBef>
              <a:spcAft>
                <a:spcPct val="0"/>
              </a:spcAft>
              <a:buChar char="•"/>
              <a:defRPr sz="2800" u="none" kern="1200" baseline="0">
                <a:solidFill>
                  <a:schemeClr val="bg1"/>
                </a:solidFill>
                <a:latin typeface="Microsoft Sans Serif" panose="020B0604020202020204" pitchFamily="2" charset="0"/>
                <a:ea typeface="Microsoft Sans Serif" panose="020B0604020202020204" pitchFamily="2" charset="0"/>
                <a:sym typeface="Microsoft Sans Serif" panose="020B0604020202020204" pitchFamily="2"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lgn="l">
              <a:buNone/>
            </a:pPr>
            <a:r>
              <a:rPr lang="en-US" altLang="zh-CN" sz="2400" b="1" dirty="0">
                <a:solidFill>
                  <a:schemeClr val="tx1"/>
                </a:solidFill>
                <a:effectLst/>
                <a:latin typeface="+mj-ea"/>
                <a:ea typeface="+mj-ea"/>
                <a:cs typeface="+mj-ea"/>
                <a:sym typeface="+mn-ea"/>
              </a:rPr>
              <a:t>  </a:t>
            </a:r>
            <a:r>
              <a:rPr lang="zh-CN" sz="2400" b="1" dirty="0">
                <a:solidFill>
                  <a:schemeClr val="tx1"/>
                </a:solidFill>
                <a:effectLst/>
                <a:latin typeface="+mj-ea"/>
                <a:ea typeface="+mj-ea"/>
                <a:cs typeface="+mj-ea"/>
                <a:sym typeface="+mn-ea"/>
              </a:rPr>
              <a:t>思考一个意象：</a:t>
            </a:r>
            <a:endParaRPr lang="zh-CN" sz="2400" b="1" dirty="0">
              <a:solidFill>
                <a:schemeClr val="tx1"/>
              </a:solidFill>
              <a:effectLst/>
              <a:latin typeface="+mj-ea"/>
              <a:ea typeface="+mj-ea"/>
              <a:cs typeface="+mj-ea"/>
            </a:endParaRPr>
          </a:p>
          <a:p>
            <a:pPr lvl="0" algn="l">
              <a:buNone/>
            </a:pPr>
            <a:r>
              <a:rPr lang="en-US" altLang="zh-CN" sz="2400" b="1" dirty="0">
                <a:solidFill>
                  <a:schemeClr val="tx1"/>
                </a:solidFill>
                <a:effectLst/>
                <a:latin typeface="+mj-ea"/>
                <a:ea typeface="+mj-ea"/>
                <a:cs typeface="+mj-ea"/>
                <a:sym typeface="+mn-ea"/>
              </a:rPr>
              <a:t>  2100</a:t>
            </a:r>
            <a:r>
              <a:rPr lang="zh-CN" altLang="en-US" sz="2400" b="1" dirty="0">
                <a:solidFill>
                  <a:schemeClr val="tx1"/>
                </a:solidFill>
                <a:effectLst/>
                <a:latin typeface="+mj-ea"/>
                <a:ea typeface="+mj-ea"/>
                <a:cs typeface="+mj-ea"/>
                <a:sym typeface="+mn-ea"/>
              </a:rPr>
              <a:t>年</a:t>
            </a:r>
            <a:r>
              <a:rPr lang="en-US" altLang="zh-CN" sz="2400" b="1" dirty="0">
                <a:solidFill>
                  <a:schemeClr val="tx1"/>
                </a:solidFill>
                <a:effectLst/>
                <a:latin typeface="+mj-ea"/>
                <a:ea typeface="+mj-ea"/>
                <a:cs typeface="+mj-ea"/>
                <a:sym typeface="+mn-ea"/>
              </a:rPr>
              <a:t>1</a:t>
            </a:r>
            <a:r>
              <a:rPr lang="zh-CN" altLang="en-US" sz="2400" b="1" dirty="0">
                <a:solidFill>
                  <a:schemeClr val="tx1"/>
                </a:solidFill>
                <a:effectLst/>
                <a:latin typeface="+mj-ea"/>
                <a:ea typeface="+mj-ea"/>
                <a:cs typeface="+mj-ea"/>
                <a:sym typeface="+mn-ea"/>
              </a:rPr>
              <a:t>月</a:t>
            </a:r>
            <a:r>
              <a:rPr lang="en-US" altLang="zh-CN" sz="2400" b="1" dirty="0">
                <a:solidFill>
                  <a:schemeClr val="tx1"/>
                </a:solidFill>
                <a:effectLst/>
                <a:latin typeface="+mj-ea"/>
                <a:ea typeface="+mj-ea"/>
                <a:cs typeface="+mj-ea"/>
                <a:sym typeface="+mn-ea"/>
              </a:rPr>
              <a:t>1</a:t>
            </a:r>
            <a:r>
              <a:rPr lang="zh-CN" altLang="en-US" sz="2400" b="1" dirty="0">
                <a:solidFill>
                  <a:schemeClr val="tx1"/>
                </a:solidFill>
                <a:effectLst/>
                <a:latin typeface="+mj-ea"/>
                <a:ea typeface="+mj-ea"/>
                <a:cs typeface="+mj-ea"/>
                <a:sym typeface="+mn-ea"/>
              </a:rPr>
              <a:t>日的第一缕晨曦，</a:t>
            </a:r>
            <a:endParaRPr lang="zh-CN" altLang="en-US" sz="2400" b="1" dirty="0">
              <a:solidFill>
                <a:schemeClr val="lt1">
                  <a:lumMod val="50000"/>
                </a:schemeClr>
              </a:solidFill>
              <a:effectLst/>
              <a:latin typeface="+mj-ea"/>
              <a:ea typeface="+mj-ea"/>
              <a:cs typeface="+mj-ea"/>
            </a:endParaRPr>
          </a:p>
          <a:p>
            <a:pPr lvl="0" algn="l">
              <a:buNone/>
            </a:pPr>
            <a:r>
              <a:rPr lang="en-US" altLang="zh-CN" sz="2400" b="1" dirty="0">
                <a:solidFill>
                  <a:schemeClr val="accent1"/>
                </a:solidFill>
                <a:effectLst/>
                <a:latin typeface="+mj-ea"/>
                <a:ea typeface="+mj-ea"/>
                <a:cs typeface="+mj-ea"/>
                <a:sym typeface="+mn-ea"/>
              </a:rPr>
              <a:t>  </a:t>
            </a:r>
            <a:r>
              <a:rPr lang="zh-CN" altLang="en-US" sz="2400" b="1" dirty="0">
                <a:solidFill>
                  <a:schemeClr val="accent1"/>
                </a:solidFill>
                <a:effectLst/>
                <a:latin typeface="+mj-ea"/>
                <a:ea typeface="+mj-ea"/>
                <a:cs typeface="+mj-ea"/>
                <a:sym typeface="+mn-ea"/>
              </a:rPr>
              <a:t>这个意象对我与你们有什么不同？</a:t>
            </a:r>
            <a:endParaRPr lang="zh-CN" altLang="en-US" sz="2000" b="1" dirty="0">
              <a:solidFill>
                <a:schemeClr val="lt1">
                  <a:lumMod val="50000"/>
                </a:schemeClr>
              </a:solidFill>
              <a:effectLst/>
              <a:latin typeface="+mj-ea"/>
              <a:ea typeface="+mj-ea"/>
              <a:cs typeface="+mj-ea"/>
            </a:endParaRPr>
          </a:p>
          <a:p>
            <a:pPr lvl="0"/>
            <a:endParaRPr lang="zh-CN" altLang="en-US" sz="2000" b="1" dirty="0">
              <a:solidFill>
                <a:schemeClr val="lt1">
                  <a:lumMod val="50000"/>
                </a:schemeClr>
              </a:solidFill>
              <a:effectLst/>
              <a:latin typeface="+mj-ea"/>
              <a:ea typeface="+mj-ea"/>
              <a:cs typeface="+mj-ea"/>
            </a:endParaRPr>
          </a:p>
        </p:txBody>
      </p:sp>
      <p:sp>
        <p:nvSpPr>
          <p:cNvPr id="3" name="文本框 2"/>
          <p:cNvSpPr txBox="1"/>
          <p:nvPr/>
        </p:nvSpPr>
        <p:spPr>
          <a:xfrm>
            <a:off x="574675" y="4315460"/>
            <a:ext cx="6926580" cy="1938020"/>
          </a:xfrm>
          <a:prstGeom prst="rect">
            <a:avLst/>
          </a:prstGeom>
          <a:noFill/>
        </p:spPr>
        <p:txBody>
          <a:bodyPr wrap="square" rtlCol="0">
            <a:spAutoFit/>
          </a:bodyPr>
          <a:lstStyle/>
          <a:p>
            <a:pPr>
              <a:buNone/>
            </a:pPr>
            <a:r>
              <a:rPr lang="en-US" altLang="zh-CN" sz="2400" b="1" dirty="0">
                <a:latin typeface="+mj-ea"/>
                <a:ea typeface="+mj-ea"/>
                <a:cs typeface="+mj-ea"/>
                <a:sym typeface="+mn-ea"/>
              </a:rPr>
              <a:t>   面对2100年1月1日这个</a:t>
            </a:r>
            <a:r>
              <a:rPr lang="zh-CN" altLang="en-US" sz="2400" b="1" dirty="0">
                <a:latin typeface="+mj-ea"/>
                <a:ea typeface="+mj-ea"/>
                <a:cs typeface="+mj-ea"/>
                <a:sym typeface="+mn-ea"/>
              </a:rPr>
              <a:t>概念所兴起的恐惧，一切当下现实看起来应该去追逐东西（蝇营狗苟），对我都失去了价值。</a:t>
            </a:r>
            <a:r>
              <a:rPr lang="zh-CN" altLang="en-US" sz="2400" b="1" dirty="0">
                <a:solidFill>
                  <a:srgbClr val="FF0000"/>
                </a:solidFill>
                <a:latin typeface="+mj-ea"/>
                <a:ea typeface="+mj-ea"/>
                <a:cs typeface="+mj-ea"/>
                <a:sym typeface="+mn-ea"/>
              </a:rPr>
              <a:t>于是，面对这样的死亡的必然前景，我没法逃避，要珍惜眼下，不能逃避推卸责任，要直面存在的本真状态。</a:t>
            </a:r>
            <a:endParaRPr lang="zh-CN" altLang="en-US" sz="2400" b="1" dirty="0">
              <a:solidFill>
                <a:srgbClr val="FF0000"/>
              </a:solidFill>
              <a:latin typeface="+mj-ea"/>
              <a:ea typeface="+mj-ea"/>
              <a:cs typeface="+mj-ea"/>
              <a:sym typeface="+mn-ea"/>
            </a:endParaRPr>
          </a:p>
        </p:txBody>
      </p:sp>
      <p:pic>
        <p:nvPicPr>
          <p:cNvPr id="4" name="图片 3"/>
          <p:cNvPicPr/>
          <p:nvPr/>
        </p:nvPicPr>
        <p:blipFill>
          <a:blip r:embed="rId6"/>
          <a:stretch>
            <a:fillRect/>
          </a:stretch>
        </p:blipFill>
        <p:spPr>
          <a:xfrm>
            <a:off x="7910830" y="2731135"/>
            <a:ext cx="3811270" cy="2537460"/>
          </a:xfrm>
          <a:prstGeom prst="rect">
            <a:avLst/>
          </a:prstGeom>
          <a:noFill/>
          <a:ln w="9525">
            <a:noFill/>
          </a:ln>
        </p:spPr>
      </p:pic>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arn(inVertical)">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barn(inVertical)">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barn(inVertical)">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AEEF4"/>
        </a:solidFill>
        <a:effectLst/>
      </p:bgPr>
    </p:bg>
    <p:spTree>
      <p:nvGrpSpPr>
        <p:cNvPr id="1" name=""/>
        <p:cNvGrpSpPr/>
        <p:nvPr/>
      </p:nvGrpSpPr>
      <p:grpSpPr>
        <a:xfrm>
          <a:off x="0" y="0"/>
          <a:ext cx="0" cy="0"/>
          <a:chOff x="0" y="0"/>
          <a:chExt cx="0" cy="0"/>
        </a:xfrm>
      </p:grpSpPr>
      <p:sp>
        <p:nvSpPr>
          <p:cNvPr id="6" name="同侧圆角矩形 5"/>
          <p:cNvSpPr/>
          <p:nvPr>
            <p:custDataLst>
              <p:tags r:id="rId1"/>
            </p:custDataLst>
          </p:nvPr>
        </p:nvSpPr>
        <p:spPr>
          <a:xfrm>
            <a:off x="4191000" y="133350"/>
            <a:ext cx="3803650" cy="789305"/>
          </a:xfrm>
          <a:prstGeom prst="round2SameRect">
            <a:avLst/>
          </a:prstGeom>
          <a:solidFill>
            <a:schemeClr val="bg1">
              <a:lumMod val="85000"/>
            </a:schemeClr>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b="1">
                <a:solidFill>
                  <a:schemeClr val="bg1">
                    <a:lumMod val="50000"/>
                  </a:schemeClr>
                </a:solidFill>
                <a:effectLst/>
                <a:latin typeface="+mj-ea"/>
                <a:ea typeface="+mj-ea"/>
                <a:cs typeface="+mj-ea"/>
                <a:sym typeface="+mn-ea"/>
              </a:rPr>
              <a:t>2、被抛入时间中的此在之沉沦</a:t>
            </a:r>
            <a:endParaRPr lang="zh-CN" altLang="en-US" sz="2400" b="1">
              <a:solidFill>
                <a:schemeClr val="bg1">
                  <a:lumMod val="50000"/>
                </a:schemeClr>
              </a:solidFill>
              <a:effectLst/>
              <a:latin typeface="+mj-ea"/>
              <a:ea typeface="+mj-ea"/>
              <a:cs typeface="+mj-ea"/>
              <a:sym typeface="+mn-ea"/>
            </a:endParaRPr>
          </a:p>
        </p:txBody>
      </p:sp>
      <p:sp>
        <p:nvSpPr>
          <p:cNvPr id="7" name="同侧圆角矩形 6"/>
          <p:cNvSpPr/>
          <p:nvPr>
            <p:custDataLst>
              <p:tags r:id="rId2"/>
            </p:custDataLst>
          </p:nvPr>
        </p:nvSpPr>
        <p:spPr>
          <a:xfrm>
            <a:off x="8147685" y="133350"/>
            <a:ext cx="3803650" cy="789305"/>
          </a:xfrm>
          <a:prstGeom prst="round2SameRect">
            <a:avLst/>
          </a:prstGeom>
          <a:solidFill>
            <a:srgbClr val="4B82F8"/>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b="1">
                <a:solidFill>
                  <a:schemeClr val="bg1"/>
                </a:solidFill>
                <a:effectLst/>
                <a:latin typeface="+mj-ea"/>
                <a:ea typeface="+mj-ea"/>
                <a:cs typeface="+mj-ea"/>
                <a:sym typeface="+mn-ea"/>
              </a:rPr>
              <a:t>3、向死而存带来的存在之澄明</a:t>
            </a:r>
            <a:endParaRPr lang="zh-CN" altLang="en-US" sz="2400" b="1">
              <a:solidFill>
                <a:schemeClr val="bg1"/>
              </a:solidFill>
              <a:effectLst/>
              <a:latin typeface="+mj-ea"/>
              <a:ea typeface="+mj-ea"/>
              <a:cs typeface="+mj-ea"/>
              <a:sym typeface="+mn-ea"/>
            </a:endParaRPr>
          </a:p>
        </p:txBody>
      </p:sp>
      <p:sp>
        <p:nvSpPr>
          <p:cNvPr id="2" name="同侧圆角矩形 1"/>
          <p:cNvSpPr/>
          <p:nvPr>
            <p:custDataLst>
              <p:tags r:id="rId3"/>
            </p:custDataLst>
          </p:nvPr>
        </p:nvSpPr>
        <p:spPr>
          <a:xfrm>
            <a:off x="233045" y="133350"/>
            <a:ext cx="3803650" cy="789305"/>
          </a:xfrm>
          <a:prstGeom prst="round2SameRect">
            <a:avLst/>
          </a:prstGeom>
          <a:solidFill>
            <a:schemeClr val="bg1">
              <a:lumMod val="85000"/>
            </a:schemeClr>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sz="2400" b="1">
                <a:solidFill>
                  <a:schemeClr val="bg1">
                    <a:lumMod val="50000"/>
                  </a:schemeClr>
                </a:solidFill>
                <a:effectLst/>
                <a:latin typeface="+mj-ea"/>
                <a:ea typeface="+mj-ea"/>
                <a:cs typeface="+mj-ea"/>
                <a:sym typeface="+mn-ea"/>
              </a:rPr>
              <a:t>1、追问“什么”所导致的存在之遮蔽</a:t>
            </a:r>
            <a:endParaRPr sz="2400" b="1">
              <a:solidFill>
                <a:schemeClr val="bg1">
                  <a:lumMod val="50000"/>
                </a:schemeClr>
              </a:solidFill>
              <a:effectLst/>
              <a:latin typeface="+mj-ea"/>
              <a:ea typeface="+mj-ea"/>
              <a:cs typeface="+mj-ea"/>
              <a:sym typeface="+mn-ea"/>
            </a:endParaRPr>
          </a:p>
        </p:txBody>
      </p:sp>
      <p:sp>
        <p:nvSpPr>
          <p:cNvPr id="12" name="矩形 11"/>
          <p:cNvSpPr/>
          <p:nvPr/>
        </p:nvSpPr>
        <p:spPr>
          <a:xfrm>
            <a:off x="0" y="922655"/>
            <a:ext cx="12192000" cy="76200"/>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文本框 3"/>
          <p:cNvSpPr txBox="1"/>
          <p:nvPr>
            <p:custDataLst>
              <p:tags r:id="rId4"/>
            </p:custDataLst>
          </p:nvPr>
        </p:nvSpPr>
        <p:spPr>
          <a:xfrm>
            <a:off x="421555" y="2297442"/>
            <a:ext cx="6021190" cy="3582035"/>
          </a:xfrm>
          <a:prstGeom prst="rect">
            <a:avLst/>
          </a:prstGeom>
          <a:noFill/>
        </p:spPr>
        <p:txBody>
          <a:bodyPr wrap="square" rtlCol="0">
            <a:noAutofit/>
          </a:bodyPr>
          <a:lstStyle/>
          <a:p>
            <a:r>
              <a:rPr lang="en-US" sz="2400" b="1" dirty="0">
                <a:solidFill>
                  <a:schemeClr val="dk1"/>
                </a:solidFill>
                <a:latin typeface="+mj-ea"/>
                <a:ea typeface="+mj-ea"/>
                <a:cs typeface="+mj-ea"/>
              </a:rPr>
              <a:t>    </a:t>
            </a:r>
            <a:r>
              <a:rPr sz="2400" b="1" dirty="0" err="1">
                <a:solidFill>
                  <a:srgbClr val="FF0000"/>
                </a:solidFill>
                <a:latin typeface="+mj-ea"/>
                <a:ea typeface="+mj-ea"/>
                <a:cs typeface="+mj-ea"/>
              </a:rPr>
              <a:t>我的灵明，便是天地鬼神的主宰</a:t>
            </a:r>
            <a:r>
              <a:rPr sz="2400" b="1" dirty="0">
                <a:solidFill>
                  <a:srgbClr val="FF0000"/>
                </a:solidFill>
                <a:latin typeface="+mj-ea"/>
                <a:ea typeface="+mj-ea"/>
                <a:cs typeface="+mj-ea"/>
              </a:rPr>
              <a:t>。</a:t>
            </a:r>
            <a:r>
              <a:rPr lang="en-US" sz="2400" b="1" dirty="0">
                <a:latin typeface="+mj-ea"/>
                <a:ea typeface="+mj-ea"/>
                <a:cs typeface="+mj-ea"/>
              </a:rPr>
              <a:t>  </a:t>
            </a:r>
            <a:endParaRPr lang="en-US" sz="2400" b="1" dirty="0">
              <a:latin typeface="+mj-ea"/>
              <a:ea typeface="+mj-ea"/>
              <a:cs typeface="+mj-ea"/>
            </a:endParaRPr>
          </a:p>
          <a:p>
            <a:r>
              <a:rPr lang="en-US" sz="2400" b="1" dirty="0">
                <a:latin typeface="+mj-ea"/>
                <a:ea typeface="+mj-ea"/>
                <a:cs typeface="+mj-ea"/>
              </a:rPr>
              <a:t>   </a:t>
            </a:r>
            <a:endParaRPr sz="2400" b="1" dirty="0">
              <a:latin typeface="+mj-ea"/>
              <a:ea typeface="+mj-ea"/>
              <a:cs typeface="+mj-ea"/>
            </a:endParaRPr>
          </a:p>
          <a:p>
            <a:r>
              <a:rPr sz="2400" b="1" dirty="0">
                <a:latin typeface="+mj-ea"/>
                <a:ea typeface="+mj-ea"/>
                <a:cs typeface="+mj-ea"/>
              </a:rPr>
              <a:t> </a:t>
            </a:r>
            <a:r>
              <a:rPr lang="en-US" sz="2400" b="1" dirty="0">
                <a:latin typeface="+mj-ea"/>
                <a:ea typeface="+mj-ea"/>
                <a:cs typeface="+mj-ea"/>
              </a:rPr>
              <a:t>  </a:t>
            </a:r>
            <a:r>
              <a:rPr lang="en-US" sz="2400" b="1" dirty="0">
                <a:solidFill>
                  <a:schemeClr val="tx1"/>
                </a:solidFill>
                <a:latin typeface="+mj-ea"/>
                <a:ea typeface="+mj-ea"/>
                <a:cs typeface="+mj-ea"/>
              </a:rPr>
              <a:t> </a:t>
            </a:r>
            <a:r>
              <a:rPr sz="2400" b="1" dirty="0" err="1">
                <a:solidFill>
                  <a:schemeClr val="tx1"/>
                </a:solidFill>
                <a:latin typeface="+mj-ea"/>
                <a:ea typeface="+mj-ea"/>
                <a:cs typeface="+mj-ea"/>
              </a:rPr>
              <a:t>天地鬼神万物离去我的灵明，便没有天地鬼神万物了</a:t>
            </a:r>
            <a:r>
              <a:rPr sz="2400" b="1" dirty="0">
                <a:solidFill>
                  <a:schemeClr val="tx1"/>
                </a:solidFill>
                <a:latin typeface="+mj-ea"/>
                <a:ea typeface="+mj-ea"/>
                <a:cs typeface="+mj-ea"/>
              </a:rPr>
              <a:t>。</a:t>
            </a:r>
            <a:r>
              <a:rPr lang="zh-CN" sz="2400" b="1" dirty="0">
                <a:solidFill>
                  <a:srgbClr val="FF0000"/>
                </a:solidFill>
                <a:latin typeface="+mj-ea"/>
                <a:ea typeface="+mj-ea"/>
                <a:cs typeface="+mj-ea"/>
              </a:rPr>
              <a:t>（死亡对我的绝对虚无）</a:t>
            </a:r>
            <a:endParaRPr sz="2400" b="1" dirty="0">
              <a:solidFill>
                <a:schemeClr val="tx1"/>
              </a:solidFill>
              <a:latin typeface="+mj-ea"/>
              <a:ea typeface="+mj-ea"/>
              <a:cs typeface="+mj-ea"/>
            </a:endParaRPr>
          </a:p>
          <a:p>
            <a:endParaRPr sz="2400" b="1" dirty="0">
              <a:solidFill>
                <a:schemeClr val="tx1"/>
              </a:solidFill>
              <a:latin typeface="+mj-ea"/>
              <a:ea typeface="+mj-ea"/>
              <a:cs typeface="+mj-ea"/>
            </a:endParaRPr>
          </a:p>
          <a:p>
            <a:r>
              <a:rPr sz="2400" b="1" dirty="0">
                <a:solidFill>
                  <a:schemeClr val="tx1"/>
                </a:solidFill>
                <a:latin typeface="+mj-ea"/>
                <a:ea typeface="+mj-ea"/>
                <a:cs typeface="+mj-ea"/>
              </a:rPr>
              <a:t> </a:t>
            </a:r>
            <a:r>
              <a:rPr lang="en-US" sz="2400" b="1" dirty="0">
                <a:solidFill>
                  <a:schemeClr val="tx1"/>
                </a:solidFill>
                <a:latin typeface="+mj-ea"/>
                <a:ea typeface="+mj-ea"/>
                <a:cs typeface="+mj-ea"/>
              </a:rPr>
              <a:t>   </a:t>
            </a:r>
            <a:r>
              <a:rPr sz="2400" b="1" dirty="0" err="1">
                <a:solidFill>
                  <a:schemeClr val="tx1"/>
                </a:solidFill>
                <a:latin typeface="+mj-ea"/>
                <a:ea typeface="+mj-ea"/>
                <a:cs typeface="+mj-ea"/>
              </a:rPr>
              <a:t>我的灵明离却天地鬼神万物，亦没有我的灵明</a:t>
            </a:r>
            <a:r>
              <a:rPr sz="2400" b="1" dirty="0">
                <a:solidFill>
                  <a:schemeClr val="tx1"/>
                </a:solidFill>
                <a:latin typeface="+mj-ea"/>
                <a:ea typeface="+mj-ea"/>
                <a:cs typeface="+mj-ea"/>
              </a:rPr>
              <a:t>。</a:t>
            </a:r>
            <a:r>
              <a:rPr lang="zh-CN" sz="2400" b="1" dirty="0">
                <a:solidFill>
                  <a:srgbClr val="FF0000"/>
                </a:solidFill>
                <a:latin typeface="+mj-ea"/>
                <a:ea typeface="+mj-ea"/>
                <a:cs typeface="+mj-ea"/>
              </a:rPr>
              <a:t>（要珍惜当下，在当下的生活中寻找意义）</a:t>
            </a:r>
            <a:endParaRPr sz="2400" b="1" dirty="0">
              <a:solidFill>
                <a:srgbClr val="FF0000"/>
              </a:solidFill>
              <a:latin typeface="+mj-ea"/>
              <a:ea typeface="+mj-ea"/>
              <a:cs typeface="+mj-ea"/>
            </a:endParaRPr>
          </a:p>
          <a:p>
            <a:endParaRPr sz="2400" b="1" dirty="0">
              <a:solidFill>
                <a:schemeClr val="dk1"/>
              </a:solidFill>
              <a:latin typeface="+mj-ea"/>
              <a:ea typeface="+mj-ea"/>
              <a:cs typeface="+mj-ea"/>
            </a:endParaRPr>
          </a:p>
          <a:p>
            <a:pPr algn="r"/>
            <a:r>
              <a:rPr lang="en-US" sz="2000" b="1" dirty="0">
                <a:solidFill>
                  <a:schemeClr val="dk1"/>
                </a:solidFill>
                <a:latin typeface="+mj-ea"/>
                <a:ea typeface="+mj-ea"/>
                <a:cs typeface="+mj-ea"/>
              </a:rPr>
              <a:t>——</a:t>
            </a:r>
            <a:r>
              <a:rPr lang="zh-CN" altLang="en-US" sz="2000" b="1" dirty="0">
                <a:solidFill>
                  <a:schemeClr val="dk1"/>
                </a:solidFill>
                <a:latin typeface="+mj-ea"/>
                <a:ea typeface="+mj-ea"/>
                <a:cs typeface="+mj-ea"/>
              </a:rPr>
              <a:t>王阳明</a:t>
            </a:r>
            <a:r>
              <a:rPr lang="en-US" altLang="zh-CN" sz="2000" b="1" dirty="0">
                <a:solidFill>
                  <a:schemeClr val="dk1"/>
                </a:solidFill>
                <a:latin typeface="+mj-ea"/>
                <a:ea typeface="+mj-ea"/>
                <a:cs typeface="+mj-ea"/>
              </a:rPr>
              <a:t>:</a:t>
            </a:r>
            <a:r>
              <a:rPr lang="zh-CN" altLang="en-US" sz="2000" b="1" dirty="0">
                <a:solidFill>
                  <a:schemeClr val="dk1"/>
                </a:solidFill>
                <a:latin typeface="+mj-ea"/>
                <a:ea typeface="+mj-ea"/>
                <a:cs typeface="+mj-ea"/>
              </a:rPr>
              <a:t>《传习录》</a:t>
            </a:r>
            <a:endParaRPr lang="zh-CN" altLang="en-US" sz="2000" b="1" dirty="0">
              <a:solidFill>
                <a:schemeClr val="dk1"/>
              </a:solidFill>
              <a:latin typeface="+mj-ea"/>
              <a:ea typeface="+mj-ea"/>
              <a:cs typeface="+mj-ea"/>
            </a:endParaRPr>
          </a:p>
        </p:txBody>
      </p:sp>
      <p:sp>
        <p:nvSpPr>
          <p:cNvPr id="13314" name="标题 1"/>
          <p:cNvSpPr>
            <a:spLocks noGrp="1"/>
          </p:cNvSpPr>
          <p:nvPr>
            <p:custDataLst>
              <p:tags r:id="rId5"/>
            </p:custDataLst>
          </p:nvPr>
        </p:nvSpPr>
        <p:spPr>
          <a:xfrm>
            <a:off x="233045" y="1141730"/>
            <a:ext cx="12094845" cy="12674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zh-CN" altLang="en-US" sz="5400" kern="1200" dirty="0">
                <a:solidFill>
                  <a:schemeClr val="bg1"/>
                </a:solidFill>
                <a:latin typeface="黑体" panose="02010609060101010101" charset="-122"/>
                <a:ea typeface="黑体" panose="02010609060101010101" charset="-122"/>
                <a:cs typeface="+mj-cs"/>
              </a:defRPr>
            </a:lvl1pPr>
          </a:lstStyle>
          <a:p>
            <a:pPr algn="l" eaLnBrk="1" hangingPunct="1"/>
            <a:r>
              <a:rPr lang="en-US" altLang="zh-CN" sz="3200" b="1" dirty="0">
                <a:solidFill>
                  <a:schemeClr val="lt1">
                    <a:lumMod val="50000"/>
                  </a:schemeClr>
                </a:solidFill>
                <a:effectLst/>
                <a:latin typeface="+mj-ea"/>
                <a:ea typeface="+mj-ea"/>
                <a:cs typeface="+mj-ea"/>
                <a:sym typeface="+mn-ea"/>
              </a:rPr>
              <a:t>  </a:t>
            </a:r>
            <a:r>
              <a:rPr sz="3200" b="1" dirty="0">
                <a:solidFill>
                  <a:schemeClr val="accent1"/>
                </a:solidFill>
                <a:effectLst/>
                <a:latin typeface="+mj-ea"/>
                <a:ea typeface="+mj-ea"/>
                <a:cs typeface="+mj-ea"/>
                <a:sym typeface="+mn-ea"/>
              </a:rPr>
              <a:t>灵明</a:t>
            </a:r>
            <a:r>
              <a:rPr lang="en-US" altLang="zh-CN" sz="3200" b="1" dirty="0">
                <a:solidFill>
                  <a:schemeClr val="accent1"/>
                </a:solidFill>
                <a:effectLst/>
                <a:latin typeface="+mj-ea"/>
                <a:ea typeface="+mj-ea"/>
                <a:cs typeface="+mj-ea"/>
                <a:sym typeface="+mn-ea"/>
              </a:rPr>
              <a:t>-</a:t>
            </a:r>
            <a:r>
              <a:rPr sz="3200" b="1" dirty="0">
                <a:solidFill>
                  <a:schemeClr val="accent1"/>
                </a:solidFill>
                <a:effectLst/>
                <a:latin typeface="+mj-ea"/>
                <a:ea typeface="+mj-ea"/>
                <a:cs typeface="+mj-ea"/>
                <a:sym typeface="+mn-ea"/>
              </a:rPr>
              <a:t>世界之发窍：以自身的存在的澄明照亮世界</a:t>
            </a:r>
            <a:endParaRPr sz="3200" b="1" dirty="0">
              <a:solidFill>
                <a:schemeClr val="accent1"/>
              </a:solidFill>
              <a:effectLst/>
              <a:latin typeface="+mj-ea"/>
              <a:ea typeface="+mj-ea"/>
              <a:cs typeface="+mj-ea"/>
              <a:sym typeface="+mn-ea"/>
            </a:endParaRPr>
          </a:p>
        </p:txBody>
      </p:sp>
      <p:pic>
        <p:nvPicPr>
          <p:cNvPr id="106" name="图片 105"/>
          <p:cNvPicPr/>
          <p:nvPr/>
        </p:nvPicPr>
        <p:blipFill>
          <a:blip r:embed="rId6"/>
          <a:stretch>
            <a:fillRect/>
          </a:stretch>
        </p:blipFill>
        <p:spPr>
          <a:xfrm flipH="1">
            <a:off x="6783070" y="2312670"/>
            <a:ext cx="5068570" cy="3646805"/>
          </a:xfrm>
          <a:prstGeom prst="rect">
            <a:avLst/>
          </a:prstGeom>
          <a:noFill/>
          <a:ln w="9525">
            <a:noFill/>
          </a:ln>
        </p:spPr>
      </p:pic>
    </p:spTree>
    <p:custDataLst>
      <p:tags r:id="rId7"/>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custDataLst>
              <p:tags r:id="rId1"/>
            </p:custDataLst>
          </p:nvPr>
        </p:nvSpPr>
        <p:spPr>
          <a:xfrm>
            <a:off x="528955" y="450215"/>
            <a:ext cx="490220" cy="490220"/>
          </a:xfrm>
          <a:prstGeom prst="ellipse">
            <a:avLst/>
          </a:prstGeom>
          <a:gradFill>
            <a:gsLst>
              <a:gs pos="100000">
                <a:srgbClr val="EAEEF4"/>
              </a:gs>
              <a:gs pos="78000">
                <a:srgbClr val="AFCEFA"/>
              </a:gs>
              <a:gs pos="0">
                <a:srgbClr val="4B82F8"/>
              </a:gs>
            </a:gsLst>
            <a:lin ang="2700000"/>
          </a:gradFill>
          <a:ln>
            <a:noFill/>
          </a:ln>
          <a:effectLst>
            <a:outerShdw blurRad="736600" dist="152400" dir="2700000" sx="17000" sy="17000" algn="tl" rotWithShape="0">
              <a:srgbClr val="4B82F8">
                <a:alpha val="40000"/>
              </a:srgb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标题 1"/>
          <p:cNvSpPr>
            <a:spLocks noGrp="1"/>
          </p:cNvSpPr>
          <p:nvPr>
            <p:custDataLst>
              <p:tags r:id="rId2"/>
            </p:custDataLst>
          </p:nvPr>
        </p:nvSpPr>
        <p:spPr>
          <a:xfrm>
            <a:off x="1146810" y="450215"/>
            <a:ext cx="10596880" cy="6007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zh-CN" altLang="en-US" sz="5400" kern="1200" dirty="0">
                <a:solidFill>
                  <a:schemeClr val="bg1"/>
                </a:solidFill>
                <a:latin typeface="黑体" panose="02010609060101010101" charset="-122"/>
                <a:ea typeface="黑体" panose="02010609060101010101" charset="-122"/>
                <a:cs typeface="+mj-cs"/>
              </a:defRPr>
            </a:lvl1pPr>
          </a:lstStyle>
          <a:p>
            <a:pPr algn="l" eaLnBrk="1" hangingPunct="1"/>
            <a:r>
              <a:rPr sz="3200" b="1">
                <a:solidFill>
                  <a:srgbClr val="4B82F8"/>
                </a:solidFill>
                <a:latin typeface="仿宋" panose="02010609060101010101" charset="-122"/>
                <a:ea typeface="仿宋" panose="02010609060101010101" charset="-122"/>
                <a:cs typeface="+mn-cs"/>
                <a:sym typeface="+mn-ea"/>
              </a:rPr>
              <a:t>小结：海德格尔存在哲学的价值与问题</a:t>
            </a:r>
            <a:endParaRPr sz="3200" b="1">
              <a:solidFill>
                <a:schemeClr val="bg1">
                  <a:lumMod val="50000"/>
                </a:schemeClr>
              </a:solidFill>
              <a:latin typeface="仿宋" panose="02010609060101010101" charset="-122"/>
              <a:ea typeface="仿宋" panose="02010609060101010101" charset="-122"/>
              <a:cs typeface="+mn-cs"/>
              <a:sym typeface="+mn-ea"/>
            </a:endParaRPr>
          </a:p>
        </p:txBody>
      </p:sp>
      <p:sp>
        <p:nvSpPr>
          <p:cNvPr id="2" name="文本框 1"/>
          <p:cNvSpPr txBox="1"/>
          <p:nvPr>
            <p:custDataLst>
              <p:tags r:id="rId3"/>
            </p:custDataLst>
          </p:nvPr>
        </p:nvSpPr>
        <p:spPr>
          <a:xfrm>
            <a:off x="528955" y="1866900"/>
            <a:ext cx="8363585" cy="4130040"/>
          </a:xfrm>
          <a:prstGeom prst="rect">
            <a:avLst/>
          </a:prstGeom>
          <a:noFill/>
        </p:spPr>
        <p:txBody>
          <a:bodyPr wrap="square" rtlCol="0">
            <a:noAutofit/>
          </a:bodyPr>
          <a:lstStyle/>
          <a:p>
            <a:r>
              <a:rPr lang="en-US" sz="2800" b="1">
                <a:solidFill>
                  <a:schemeClr val="dk1"/>
                </a:solidFill>
                <a:effectLst/>
                <a:latin typeface="+mj-ea"/>
                <a:ea typeface="+mj-ea"/>
                <a:cs typeface="+mj-ea"/>
              </a:rPr>
              <a:t>   1</a:t>
            </a:r>
            <a:r>
              <a:rPr lang="zh-CN" altLang="en-US" sz="2800" b="1">
                <a:solidFill>
                  <a:schemeClr val="dk1"/>
                </a:solidFill>
                <a:effectLst/>
                <a:latin typeface="+mj-ea"/>
                <a:ea typeface="+mj-ea"/>
                <a:cs typeface="+mj-ea"/>
              </a:rPr>
              <a:t>、</a:t>
            </a:r>
            <a:r>
              <a:rPr lang="zh-CN" altLang="en-US" sz="2800" b="1">
                <a:solidFill>
                  <a:schemeClr val="dk1"/>
                </a:solidFill>
                <a:effectLst/>
                <a:latin typeface="+mj-ea"/>
                <a:ea typeface="+mj-ea"/>
                <a:cs typeface="+mj-ea"/>
                <a:sym typeface="+mn-ea"/>
              </a:rPr>
              <a:t>超越欧洲哲学传统上主客二分的思考范式</a:t>
            </a:r>
            <a:endParaRPr lang="zh-CN" altLang="en-US" sz="2800" b="1">
              <a:solidFill>
                <a:schemeClr val="dk1"/>
              </a:solidFill>
              <a:effectLst/>
              <a:latin typeface="+mj-ea"/>
              <a:ea typeface="+mj-ea"/>
              <a:cs typeface="+mj-ea"/>
            </a:endParaRPr>
          </a:p>
          <a:p>
            <a:endParaRPr lang="zh-CN" altLang="en-US" sz="2800" b="1">
              <a:solidFill>
                <a:schemeClr val="dk1"/>
              </a:solidFill>
              <a:effectLst/>
              <a:latin typeface="+mj-ea"/>
              <a:ea typeface="+mj-ea"/>
              <a:cs typeface="+mj-ea"/>
            </a:endParaRPr>
          </a:p>
          <a:p>
            <a:r>
              <a:rPr lang="en-US" altLang="zh-CN" sz="2800" b="1">
                <a:solidFill>
                  <a:schemeClr val="dk1"/>
                </a:solidFill>
                <a:effectLst/>
                <a:latin typeface="+mj-ea"/>
                <a:ea typeface="+mj-ea"/>
                <a:cs typeface="+mj-ea"/>
              </a:rPr>
              <a:t>   2</a:t>
            </a:r>
            <a:r>
              <a:rPr lang="zh-CN" altLang="en-US" sz="2800" b="1">
                <a:solidFill>
                  <a:schemeClr val="dk1"/>
                </a:solidFill>
                <a:effectLst/>
                <a:latin typeface="+mj-ea"/>
                <a:ea typeface="+mj-ea"/>
                <a:cs typeface="+mj-ea"/>
              </a:rPr>
              <a:t>、对现代人的生存状态与现代性进行了反思</a:t>
            </a:r>
            <a:endParaRPr lang="zh-CN" altLang="en-US" sz="2800" b="1">
              <a:solidFill>
                <a:schemeClr val="dk1"/>
              </a:solidFill>
              <a:effectLst/>
              <a:latin typeface="+mj-ea"/>
              <a:ea typeface="+mj-ea"/>
              <a:cs typeface="+mj-ea"/>
            </a:endParaRPr>
          </a:p>
          <a:p>
            <a:endParaRPr lang="zh-CN" altLang="en-US" sz="2800" b="1">
              <a:solidFill>
                <a:schemeClr val="dk1"/>
              </a:solidFill>
              <a:effectLst/>
              <a:latin typeface="+mj-ea"/>
              <a:ea typeface="+mj-ea"/>
              <a:cs typeface="+mj-ea"/>
            </a:endParaRPr>
          </a:p>
          <a:p>
            <a:r>
              <a:rPr lang="en-US" altLang="zh-CN" sz="2800" b="1">
                <a:solidFill>
                  <a:schemeClr val="dk1"/>
                </a:solidFill>
                <a:effectLst/>
                <a:latin typeface="+mj-ea"/>
                <a:ea typeface="+mj-ea"/>
                <a:cs typeface="+mj-ea"/>
              </a:rPr>
              <a:t>   3</a:t>
            </a:r>
            <a:r>
              <a:rPr lang="zh-CN" altLang="en-US" sz="2800" b="1">
                <a:solidFill>
                  <a:schemeClr val="dk1"/>
                </a:solidFill>
                <a:effectLst/>
                <a:latin typeface="+mj-ea"/>
                <a:ea typeface="+mj-ea"/>
                <a:cs typeface="+mj-ea"/>
              </a:rPr>
              <a:t>、对</a:t>
            </a:r>
            <a:r>
              <a:rPr lang="en-US" altLang="zh-CN" sz="2800" b="1">
                <a:solidFill>
                  <a:schemeClr val="dk1"/>
                </a:solidFill>
                <a:effectLst/>
                <a:latin typeface="+mj-ea"/>
                <a:ea typeface="+mj-ea"/>
                <a:cs typeface="+mj-ea"/>
              </a:rPr>
              <a:t>20</a:t>
            </a:r>
            <a:r>
              <a:rPr lang="zh-CN" altLang="en-US" sz="2800" b="1">
                <a:solidFill>
                  <a:schemeClr val="dk1"/>
                </a:solidFill>
                <a:effectLst/>
                <a:latin typeface="+mj-ea"/>
                <a:ea typeface="+mj-ea"/>
                <a:cs typeface="+mj-ea"/>
              </a:rPr>
              <a:t>世纪下半叶的欧洲戏剧、美学、精神分析学、西方马克思主义哲学等诸多哲学和非哲学领域的研究有着很大的影响与推动</a:t>
            </a:r>
            <a:endParaRPr lang="zh-CN" altLang="en-US" sz="2800" b="1">
              <a:solidFill>
                <a:schemeClr val="dk1"/>
              </a:solidFill>
              <a:effectLst/>
              <a:latin typeface="+mj-ea"/>
              <a:ea typeface="+mj-ea"/>
              <a:cs typeface="+mj-ea"/>
            </a:endParaRPr>
          </a:p>
          <a:p>
            <a:endParaRPr lang="zh-CN" altLang="en-US" sz="2800" b="1">
              <a:solidFill>
                <a:schemeClr val="dk1"/>
              </a:solidFill>
              <a:effectLst/>
              <a:latin typeface="+mj-ea"/>
              <a:ea typeface="+mj-ea"/>
              <a:cs typeface="+mj-ea"/>
            </a:endParaRPr>
          </a:p>
          <a:p>
            <a:r>
              <a:rPr lang="en-US" altLang="zh-CN" sz="2800" b="1">
                <a:solidFill>
                  <a:schemeClr val="dk1"/>
                </a:solidFill>
                <a:effectLst/>
                <a:latin typeface="+mj-ea"/>
                <a:ea typeface="+mj-ea"/>
                <a:cs typeface="+mj-ea"/>
              </a:rPr>
              <a:t>   4</a:t>
            </a:r>
            <a:r>
              <a:rPr lang="zh-CN" altLang="en-US" sz="2800" b="1">
                <a:solidFill>
                  <a:schemeClr val="dk1"/>
                </a:solidFill>
                <a:effectLst/>
                <a:latin typeface="+mj-ea"/>
                <a:ea typeface="+mj-ea"/>
                <a:cs typeface="+mj-ea"/>
              </a:rPr>
              <a:t>、质疑：存在哲学中伦理学的缺席</a:t>
            </a:r>
            <a:endParaRPr lang="zh-CN" altLang="en-US" sz="2800" b="1">
              <a:solidFill>
                <a:schemeClr val="dk1"/>
              </a:solidFill>
              <a:effectLst/>
              <a:latin typeface="+mj-ea"/>
              <a:ea typeface="+mj-ea"/>
              <a:cs typeface="+mj-ea"/>
            </a:endParaRPr>
          </a:p>
        </p:txBody>
      </p:sp>
      <p:pic>
        <p:nvPicPr>
          <p:cNvPr id="4" name="图片 3"/>
          <p:cNvPicPr>
            <a:picLocks noChangeAspect="1"/>
          </p:cNvPicPr>
          <p:nvPr/>
        </p:nvPicPr>
        <p:blipFill>
          <a:blip r:embed="rId4"/>
          <a:stretch>
            <a:fillRect/>
          </a:stretch>
        </p:blipFill>
        <p:spPr>
          <a:xfrm>
            <a:off x="8952865" y="1958340"/>
            <a:ext cx="2790825" cy="4333875"/>
          </a:xfrm>
          <a:prstGeom prst="rect">
            <a:avLst/>
          </a:prstGeom>
        </p:spPr>
      </p:pic>
    </p:spTree>
    <p:custDataLst>
      <p:tags r:id="rId5"/>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custDataLst>
              <p:tags r:id="rId1"/>
            </p:custDataLst>
          </p:nvPr>
        </p:nvSpPr>
        <p:spPr>
          <a:xfrm>
            <a:off x="528955" y="450215"/>
            <a:ext cx="490220" cy="490220"/>
          </a:xfrm>
          <a:prstGeom prst="ellipse">
            <a:avLst/>
          </a:prstGeom>
          <a:gradFill>
            <a:gsLst>
              <a:gs pos="100000">
                <a:srgbClr val="EAEEF4"/>
              </a:gs>
              <a:gs pos="78000">
                <a:srgbClr val="AFCEFA"/>
              </a:gs>
              <a:gs pos="0">
                <a:srgbClr val="4B82F8"/>
              </a:gs>
            </a:gsLst>
            <a:lin ang="2700000"/>
          </a:gradFill>
          <a:ln>
            <a:noFill/>
          </a:ln>
          <a:effectLst>
            <a:outerShdw blurRad="736600" dist="152400" dir="2700000" sx="17000" sy="17000" algn="tl" rotWithShape="0">
              <a:srgbClr val="4B82F8">
                <a:alpha val="40000"/>
              </a:srgb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标题 1"/>
          <p:cNvSpPr>
            <a:spLocks noGrp="1"/>
          </p:cNvSpPr>
          <p:nvPr>
            <p:custDataLst>
              <p:tags r:id="rId2"/>
            </p:custDataLst>
          </p:nvPr>
        </p:nvSpPr>
        <p:spPr>
          <a:xfrm>
            <a:off x="1146810" y="450215"/>
            <a:ext cx="10596880" cy="6007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zh-CN" altLang="en-US" sz="5400" kern="1200" dirty="0">
                <a:solidFill>
                  <a:schemeClr val="bg1"/>
                </a:solidFill>
                <a:latin typeface="黑体" panose="02010609060101010101" charset="-122"/>
                <a:ea typeface="黑体" panose="02010609060101010101" charset="-122"/>
                <a:cs typeface="+mj-cs"/>
              </a:defRPr>
            </a:lvl1pPr>
          </a:lstStyle>
          <a:p>
            <a:pPr algn="l" eaLnBrk="1" hangingPunct="1"/>
            <a:r>
              <a:rPr sz="3200" b="1">
                <a:solidFill>
                  <a:srgbClr val="4B82F8"/>
                </a:solidFill>
                <a:latin typeface="仿宋" panose="02010609060101010101" charset="-122"/>
                <a:ea typeface="仿宋" panose="02010609060101010101" charset="-122"/>
                <a:cs typeface="+mn-cs"/>
                <a:sym typeface="+mn-ea"/>
              </a:rPr>
              <a:t>作业</a:t>
            </a:r>
            <a:endParaRPr sz="3200" b="1">
              <a:solidFill>
                <a:srgbClr val="4B82F8"/>
              </a:solidFill>
              <a:latin typeface="仿宋" panose="02010609060101010101" charset="-122"/>
              <a:ea typeface="仿宋" panose="02010609060101010101" charset="-122"/>
              <a:cs typeface="+mn-cs"/>
              <a:sym typeface="+mn-ea"/>
            </a:endParaRPr>
          </a:p>
        </p:txBody>
      </p:sp>
      <p:sp>
        <p:nvSpPr>
          <p:cNvPr id="4" name="文本框 3"/>
          <p:cNvSpPr txBox="1"/>
          <p:nvPr>
            <p:custDataLst>
              <p:tags r:id="rId3"/>
            </p:custDataLst>
          </p:nvPr>
        </p:nvSpPr>
        <p:spPr>
          <a:xfrm>
            <a:off x="436675" y="2132948"/>
            <a:ext cx="7566421" cy="3934460"/>
          </a:xfrm>
          <a:prstGeom prst="rect">
            <a:avLst/>
          </a:prstGeom>
          <a:noFill/>
        </p:spPr>
        <p:txBody>
          <a:bodyPr wrap="square" rtlCol="0">
            <a:noAutofit/>
          </a:bodyPr>
          <a:lstStyle/>
          <a:p>
            <a:pPr>
              <a:lnSpc>
                <a:spcPct val="150000"/>
              </a:lnSpc>
              <a:buClrTx/>
              <a:buSzTx/>
              <a:buNone/>
            </a:pPr>
            <a:r>
              <a:rPr sz="2800" b="1" dirty="0">
                <a:latin typeface="仿宋" panose="02010609060101010101" charset="-122"/>
                <a:ea typeface="仿宋" panose="02010609060101010101" charset="-122"/>
                <a:cs typeface="仿宋" panose="02010609060101010101" charset="-122"/>
                <a:sym typeface="+mn-ea"/>
              </a:rPr>
              <a:t>匿名谈谈你最近的焦虑与烦恼（anxiety）？</a:t>
            </a:r>
            <a:endParaRPr sz="2800" b="1" dirty="0">
              <a:latin typeface="仿宋" panose="02010609060101010101" charset="-122"/>
              <a:ea typeface="仿宋" panose="02010609060101010101" charset="-122"/>
              <a:cs typeface="仿宋" panose="02010609060101010101" charset="-122"/>
              <a:sym typeface="+mn-ea"/>
            </a:endParaRPr>
          </a:p>
          <a:p>
            <a:pPr>
              <a:lnSpc>
                <a:spcPct val="150000"/>
              </a:lnSpc>
              <a:buClrTx/>
              <a:buSzTx/>
              <a:buNone/>
            </a:pPr>
            <a:endParaRPr sz="2800" b="1" dirty="0">
              <a:latin typeface="仿宋" panose="02010609060101010101" charset="-122"/>
              <a:ea typeface="仿宋" panose="02010609060101010101" charset="-122"/>
              <a:cs typeface="仿宋" panose="02010609060101010101" charset="-122"/>
              <a:sym typeface="+mn-ea"/>
            </a:endParaRPr>
          </a:p>
          <a:p>
            <a:pPr>
              <a:lnSpc>
                <a:spcPct val="150000"/>
              </a:lnSpc>
              <a:buClrTx/>
              <a:buSzTx/>
              <a:buNone/>
            </a:pPr>
            <a:r>
              <a:rPr sz="2800" b="1" dirty="0">
                <a:latin typeface="仿宋" panose="02010609060101010101" charset="-122"/>
                <a:ea typeface="仿宋" panose="02010609060101010101" charset="-122"/>
                <a:cs typeface="仿宋" panose="02010609060101010101" charset="-122"/>
                <a:sym typeface="+mn-ea"/>
              </a:rPr>
              <a:t>请填写在课程企业微信问卷星调查二维码中。</a:t>
            </a:r>
            <a:endParaRPr sz="2800" b="1" dirty="0">
              <a:latin typeface="仿宋" panose="02010609060101010101" charset="-122"/>
              <a:ea typeface="仿宋" panose="02010609060101010101" charset="-122"/>
              <a:cs typeface="仿宋" panose="02010609060101010101" charset="-122"/>
              <a:sym typeface="+mn-ea"/>
            </a:endParaRPr>
          </a:p>
        </p:txBody>
      </p:sp>
      <p:pic>
        <p:nvPicPr>
          <p:cNvPr id="100" name="图片 99"/>
          <p:cNvPicPr/>
          <p:nvPr/>
        </p:nvPicPr>
        <p:blipFill>
          <a:blip r:embed="rId4"/>
          <a:stretch>
            <a:fillRect/>
          </a:stretch>
        </p:blipFill>
        <p:spPr>
          <a:xfrm>
            <a:off x="7837852" y="1731272"/>
            <a:ext cx="3771900" cy="3771900"/>
          </a:xfrm>
          <a:prstGeom prst="rect">
            <a:avLst/>
          </a:prstGeom>
          <a:noFill/>
          <a:ln w="9525">
            <a:noFill/>
          </a:ln>
        </p:spPr>
      </p:pic>
    </p:spTree>
    <p:custDataLst>
      <p:tags r:id="rId5"/>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custDataLst>
              <p:tags r:id="rId1"/>
            </p:custDataLst>
          </p:nvPr>
        </p:nvSpPr>
        <p:spPr>
          <a:xfrm>
            <a:off x="1146810" y="450215"/>
            <a:ext cx="9917430" cy="6007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zh-CN" altLang="en-US" sz="5400" kern="1200" dirty="0">
                <a:solidFill>
                  <a:schemeClr val="bg1"/>
                </a:solidFill>
                <a:latin typeface="黑体" panose="02010609060101010101" charset="-122"/>
                <a:ea typeface="黑体" panose="02010609060101010101" charset="-122"/>
                <a:cs typeface="+mj-cs"/>
              </a:defRPr>
            </a:lvl1pPr>
          </a:lstStyle>
          <a:p>
            <a:pPr algn="l" eaLnBrk="1" hangingPunct="1"/>
            <a:r>
              <a:rPr sz="3200" b="1" dirty="0">
                <a:solidFill>
                  <a:srgbClr val="4B82F8"/>
                </a:solidFill>
                <a:latin typeface="仿宋" panose="02010609060101010101" charset="-122"/>
                <a:ea typeface="仿宋" panose="02010609060101010101" charset="-122"/>
                <a:cs typeface="+mn-cs"/>
                <a:sym typeface="+mn-ea"/>
              </a:rPr>
              <a:t>问题：这是什么？</a:t>
            </a:r>
            <a:r>
              <a:rPr lang="en-US" altLang="zh-CN" sz="3200" b="1" dirty="0">
                <a:solidFill>
                  <a:srgbClr val="4B82F8"/>
                </a:solidFill>
                <a:latin typeface="仿宋" panose="02010609060101010101" charset="-122"/>
                <a:ea typeface="仿宋" panose="02010609060101010101" charset="-122"/>
                <a:cs typeface="+mn-cs"/>
                <a:sym typeface="+mn-ea"/>
              </a:rPr>
              <a:t>    </a:t>
            </a:r>
            <a:endParaRPr lang="en-US" altLang="zh-CN" sz="3200" b="1" dirty="0">
              <a:solidFill>
                <a:srgbClr val="4B82F8"/>
              </a:solidFill>
              <a:latin typeface="仿宋" panose="02010609060101010101" charset="-122"/>
              <a:ea typeface="仿宋" panose="02010609060101010101" charset="-122"/>
              <a:cs typeface="+mn-cs"/>
              <a:sym typeface="+mn-ea"/>
            </a:endParaRPr>
          </a:p>
        </p:txBody>
      </p:sp>
      <p:sp>
        <p:nvSpPr>
          <p:cNvPr id="6" name="椭圆 5"/>
          <p:cNvSpPr/>
          <p:nvPr>
            <p:custDataLst>
              <p:tags r:id="rId2"/>
            </p:custDataLst>
          </p:nvPr>
        </p:nvSpPr>
        <p:spPr>
          <a:xfrm>
            <a:off x="528955" y="450215"/>
            <a:ext cx="490220" cy="490220"/>
          </a:xfrm>
          <a:prstGeom prst="ellipse">
            <a:avLst/>
          </a:prstGeom>
          <a:gradFill>
            <a:gsLst>
              <a:gs pos="100000">
                <a:srgbClr val="EAEEF4"/>
              </a:gs>
              <a:gs pos="78000">
                <a:srgbClr val="AFCEFA"/>
              </a:gs>
              <a:gs pos="0">
                <a:srgbClr val="4B82F8"/>
              </a:gs>
            </a:gsLst>
            <a:lin ang="2700000"/>
          </a:gradFill>
          <a:ln>
            <a:noFill/>
          </a:ln>
          <a:effectLst>
            <a:outerShdw blurRad="736600" dist="152400" dir="2700000" sx="17000" sy="17000" algn="tl" rotWithShape="0">
              <a:srgbClr val="4B82F8">
                <a:alpha val="40000"/>
              </a:srgb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16" name="图片 115"/>
          <p:cNvPicPr/>
          <p:nvPr>
            <p:custDataLst>
              <p:tags r:id="rId3"/>
            </p:custDataLst>
          </p:nvPr>
        </p:nvPicPr>
        <p:blipFill>
          <a:blip r:embed="rId4"/>
          <a:srcRect b="9385"/>
          <a:stretch>
            <a:fillRect/>
          </a:stretch>
        </p:blipFill>
        <p:spPr>
          <a:xfrm>
            <a:off x="6307455" y="3136900"/>
            <a:ext cx="5438775" cy="3292475"/>
          </a:xfrm>
          <a:prstGeom prst="rect">
            <a:avLst/>
          </a:prstGeom>
          <a:noFill/>
          <a:ln w="9525">
            <a:noFill/>
          </a:ln>
        </p:spPr>
      </p:pic>
      <p:sp>
        <p:nvSpPr>
          <p:cNvPr id="7171" name="矩形 7170"/>
          <p:cNvSpPr>
            <a:spLocks noGrp="1"/>
          </p:cNvSpPr>
          <p:nvPr>
            <p:custDataLst>
              <p:tags r:id="rId5"/>
            </p:custDataLst>
          </p:nvPr>
        </p:nvSpPr>
        <p:spPr>
          <a:xfrm>
            <a:off x="515620" y="1701165"/>
            <a:ext cx="5580380" cy="4539615"/>
          </a:xfrm>
          <a:prstGeom prst="rect">
            <a:avLst/>
          </a:prstGeom>
          <a:noFill/>
          <a:ln w="9525">
            <a:noFill/>
          </a:ln>
        </p:spPr>
        <p:txBody>
          <a:bodyPr vert="horz" wrap="square" anchor="t"/>
          <a:lstStyle>
            <a:lvl1pPr marL="342900" lvl="0" indent="-342900" algn="l" defTabSz="0" eaLnBrk="0" fontAlgn="base" latinLnBrk="0" hangingPunct="0">
              <a:lnSpc>
                <a:spcPct val="100000"/>
              </a:lnSpc>
              <a:spcBef>
                <a:spcPct val="20000"/>
              </a:spcBef>
              <a:spcAft>
                <a:spcPct val="0"/>
              </a:spcAft>
              <a:buChar char="•"/>
              <a:defRPr sz="2800" u="none" kern="1200" baseline="0">
                <a:solidFill>
                  <a:schemeClr val="bg1"/>
                </a:solidFill>
                <a:latin typeface="Microsoft Sans Serif" panose="020B0604020202020204" pitchFamily="2" charset="0"/>
                <a:ea typeface="Microsoft Sans Serif" panose="020B0604020202020204" pitchFamily="2" charset="0"/>
                <a:sym typeface="Microsoft Sans Serif" panose="020B0604020202020204" pitchFamily="2"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lnSpc>
                <a:spcPct val="100000"/>
              </a:lnSpc>
            </a:pPr>
            <a:r>
              <a:rPr lang="zh-CN" altLang="en-US" b="1" dirty="0">
                <a:solidFill>
                  <a:srgbClr val="7030A0"/>
                </a:solidFill>
                <a:effectLst/>
                <a:latin typeface="+mj-ea"/>
                <a:ea typeface="+mj-ea"/>
                <a:cs typeface="仿宋" panose="02010609060101010101" charset="-122"/>
              </a:rPr>
              <a:t>不同的意义世界追问方式：</a:t>
            </a:r>
            <a:endParaRPr lang="zh-CN" altLang="en-US" b="1" dirty="0">
              <a:solidFill>
                <a:schemeClr val="accent1"/>
              </a:solidFill>
              <a:effectLst/>
              <a:latin typeface="+mj-ea"/>
              <a:ea typeface="+mj-ea"/>
              <a:cs typeface="仿宋" panose="02010609060101010101" charset="-122"/>
            </a:endParaRPr>
          </a:p>
          <a:p>
            <a:pPr lvl="0">
              <a:lnSpc>
                <a:spcPts val="3000"/>
              </a:lnSpc>
            </a:pPr>
            <a:r>
              <a:rPr lang="zh-CN" altLang="en-US" b="1" dirty="0">
                <a:solidFill>
                  <a:schemeClr val="tx1"/>
                </a:solidFill>
                <a:effectLst/>
                <a:latin typeface="+mj-ea"/>
                <a:ea typeface="+mj-ea"/>
                <a:cs typeface="仿宋" panose="02010609060101010101" charset="-122"/>
              </a:rPr>
              <a:t>喜宴的交杯</a:t>
            </a:r>
            <a:endParaRPr lang="zh-CN" altLang="en-US" b="1" dirty="0">
              <a:solidFill>
                <a:schemeClr val="tx1"/>
              </a:solidFill>
              <a:effectLst/>
              <a:latin typeface="+mj-ea"/>
              <a:ea typeface="+mj-ea"/>
              <a:cs typeface="仿宋" panose="02010609060101010101" charset="-122"/>
            </a:endParaRPr>
          </a:p>
          <a:p>
            <a:pPr marL="0" lvl="0" indent="0">
              <a:lnSpc>
                <a:spcPts val="3000"/>
              </a:lnSpc>
              <a:buNone/>
            </a:pPr>
            <a:endParaRPr lang="zh-CN" altLang="en-US" b="1" dirty="0">
              <a:solidFill>
                <a:schemeClr val="tx1"/>
              </a:solidFill>
              <a:effectLst/>
              <a:latin typeface="+mj-ea"/>
              <a:ea typeface="+mj-ea"/>
              <a:cs typeface="仿宋" panose="02010609060101010101" charset="-122"/>
            </a:endParaRPr>
          </a:p>
          <a:p>
            <a:pPr lvl="0">
              <a:lnSpc>
                <a:spcPts val="3000"/>
              </a:lnSpc>
            </a:pPr>
            <a:r>
              <a:rPr lang="zh-CN" altLang="en-US" b="1" dirty="0">
                <a:solidFill>
                  <a:schemeClr val="tx1"/>
                </a:solidFill>
                <a:effectLst/>
                <a:latin typeface="+mj-ea"/>
                <a:ea typeface="+mj-ea"/>
                <a:cs typeface="仿宋" panose="02010609060101010101" charset="-122"/>
              </a:rPr>
              <a:t>坟前的祭品</a:t>
            </a:r>
            <a:endParaRPr lang="zh-CN" altLang="en-US" b="1" dirty="0">
              <a:solidFill>
                <a:schemeClr val="tx1"/>
              </a:solidFill>
              <a:effectLst/>
              <a:latin typeface="+mj-ea"/>
              <a:ea typeface="+mj-ea"/>
              <a:cs typeface="仿宋" panose="02010609060101010101" charset="-122"/>
            </a:endParaRPr>
          </a:p>
          <a:p>
            <a:pPr marL="0" lvl="0" indent="0">
              <a:lnSpc>
                <a:spcPts val="3000"/>
              </a:lnSpc>
              <a:buNone/>
            </a:pPr>
            <a:endParaRPr lang="zh-CN" altLang="en-US" b="1" dirty="0">
              <a:solidFill>
                <a:schemeClr val="tx1"/>
              </a:solidFill>
              <a:effectLst/>
              <a:latin typeface="+mj-ea"/>
              <a:ea typeface="+mj-ea"/>
              <a:cs typeface="仿宋" panose="02010609060101010101" charset="-122"/>
            </a:endParaRPr>
          </a:p>
          <a:p>
            <a:pPr lvl="0">
              <a:lnSpc>
                <a:spcPts val="3000"/>
              </a:lnSpc>
            </a:pPr>
            <a:r>
              <a:rPr lang="zh-CN" altLang="en-US" b="1" dirty="0">
                <a:solidFill>
                  <a:schemeClr val="tx1"/>
                </a:solidFill>
                <a:effectLst/>
                <a:latin typeface="+mj-ea"/>
                <a:ea typeface="+mj-ea"/>
                <a:cs typeface="仿宋" panose="02010609060101010101" charset="-122"/>
              </a:rPr>
              <a:t>李白的诗篇</a:t>
            </a:r>
            <a:endParaRPr lang="zh-CN" altLang="en-US" b="1" dirty="0">
              <a:solidFill>
                <a:schemeClr val="tx1"/>
              </a:solidFill>
              <a:effectLst/>
              <a:latin typeface="+mj-ea"/>
              <a:ea typeface="+mj-ea"/>
              <a:cs typeface="仿宋" panose="02010609060101010101" charset="-122"/>
            </a:endParaRPr>
          </a:p>
          <a:p>
            <a:pPr marL="0" lvl="0" indent="0">
              <a:lnSpc>
                <a:spcPts val="3000"/>
              </a:lnSpc>
              <a:buNone/>
            </a:pPr>
            <a:endParaRPr lang="zh-CN" altLang="en-US" b="1" dirty="0">
              <a:solidFill>
                <a:schemeClr val="tx1"/>
              </a:solidFill>
              <a:effectLst/>
              <a:latin typeface="+mj-ea"/>
              <a:ea typeface="+mj-ea"/>
              <a:cs typeface="仿宋" panose="02010609060101010101" charset="-122"/>
            </a:endParaRPr>
          </a:p>
          <a:p>
            <a:pPr lvl="0">
              <a:lnSpc>
                <a:spcPts val="3000"/>
              </a:lnSpc>
            </a:pPr>
            <a:r>
              <a:rPr lang="zh-CN" altLang="en-US" b="1" dirty="0">
                <a:solidFill>
                  <a:schemeClr val="tx1"/>
                </a:solidFill>
                <a:effectLst/>
                <a:latin typeface="+mj-ea"/>
                <a:ea typeface="+mj-ea"/>
                <a:cs typeface="仿宋" panose="02010609060101010101" charset="-122"/>
              </a:rPr>
              <a:t>失恋的愁绪</a:t>
            </a:r>
            <a:endParaRPr lang="en-US" altLang="zh-CN" b="1" dirty="0">
              <a:solidFill>
                <a:schemeClr val="tx1"/>
              </a:solidFill>
              <a:effectLst/>
              <a:latin typeface="+mj-ea"/>
              <a:ea typeface="+mj-ea"/>
              <a:cs typeface="仿宋" panose="02010609060101010101" charset="-122"/>
            </a:endParaRPr>
          </a:p>
          <a:p>
            <a:pPr lvl="0">
              <a:lnSpc>
                <a:spcPts val="3000"/>
              </a:lnSpc>
            </a:pPr>
            <a:endParaRPr lang="zh-CN" altLang="en-US" b="1" dirty="0">
              <a:solidFill>
                <a:schemeClr val="tx1"/>
              </a:solidFill>
              <a:effectLst/>
              <a:latin typeface="+mj-ea"/>
              <a:ea typeface="+mj-ea"/>
              <a:cs typeface="仿宋" panose="02010609060101010101" charset="-122"/>
            </a:endParaRPr>
          </a:p>
          <a:p>
            <a:pPr lvl="0">
              <a:lnSpc>
                <a:spcPts val="3000"/>
              </a:lnSpc>
            </a:pPr>
            <a:r>
              <a:rPr lang="zh-CN" altLang="en-US" b="1" dirty="0">
                <a:solidFill>
                  <a:schemeClr val="tx1"/>
                </a:solidFill>
                <a:effectLst/>
                <a:latin typeface="+mj-ea"/>
                <a:ea typeface="+mj-ea"/>
                <a:cs typeface="仿宋" panose="02010609060101010101" charset="-122"/>
              </a:rPr>
              <a:t>。。。</a:t>
            </a:r>
            <a:endParaRPr lang="zh-CN" altLang="en-US" dirty="0">
              <a:solidFill>
                <a:schemeClr val="lt1">
                  <a:lumMod val="50000"/>
                </a:schemeClr>
              </a:solidFill>
              <a:effectLst/>
              <a:latin typeface="+mj-ea"/>
              <a:ea typeface="+mj-ea"/>
              <a:cs typeface="仿宋" panose="02010609060101010101" charset="-122"/>
            </a:endParaRPr>
          </a:p>
          <a:p>
            <a:pPr lvl="0">
              <a:lnSpc>
                <a:spcPct val="100000"/>
              </a:lnSpc>
            </a:pPr>
            <a:endParaRPr lang="zh-CN" altLang="en-US" dirty="0">
              <a:solidFill>
                <a:schemeClr val="lt1">
                  <a:lumMod val="50000"/>
                </a:schemeClr>
              </a:solidFill>
              <a:effectLst/>
              <a:latin typeface="+mj-ea"/>
              <a:ea typeface="+mj-ea"/>
              <a:cs typeface="仿宋" panose="02010609060101010101" charset="-122"/>
            </a:endParaRPr>
          </a:p>
          <a:p>
            <a:pPr lvl="0">
              <a:buNone/>
            </a:pPr>
            <a:endParaRPr lang="zh-CN" altLang="en-US" sz="2400" dirty="0">
              <a:solidFill>
                <a:schemeClr val="lt1">
                  <a:lumMod val="50000"/>
                </a:schemeClr>
              </a:solidFill>
              <a:effectLst/>
              <a:latin typeface="+mj-ea"/>
              <a:ea typeface="+mj-ea"/>
              <a:cs typeface="仿宋" panose="02010609060101010101" charset="-122"/>
            </a:endParaRPr>
          </a:p>
          <a:p>
            <a:pPr lvl="0">
              <a:buNone/>
            </a:pPr>
            <a:endParaRPr lang="zh-CN" altLang="en-US" sz="2400" dirty="0">
              <a:solidFill>
                <a:schemeClr val="lt1">
                  <a:lumMod val="50000"/>
                </a:schemeClr>
              </a:solidFill>
              <a:effectLst/>
              <a:latin typeface="+mj-ea"/>
              <a:ea typeface="+mj-ea"/>
              <a:cs typeface="仿宋" panose="02010609060101010101" charset="-122"/>
            </a:endParaRPr>
          </a:p>
          <a:p>
            <a:pPr lvl="0"/>
            <a:endParaRPr lang="zh-CN" altLang="en-US" sz="2400" dirty="0">
              <a:solidFill>
                <a:schemeClr val="lt1">
                  <a:lumMod val="50000"/>
                </a:schemeClr>
              </a:solidFill>
              <a:effectLst/>
              <a:latin typeface="+mj-ea"/>
              <a:ea typeface="+mj-ea"/>
              <a:cs typeface="仿宋" panose="02010609060101010101" charset="-122"/>
            </a:endParaRPr>
          </a:p>
        </p:txBody>
      </p:sp>
      <p:sp>
        <p:nvSpPr>
          <p:cNvPr id="4" name="文本框 3"/>
          <p:cNvSpPr txBox="1"/>
          <p:nvPr>
            <p:custDataLst>
              <p:tags r:id="rId6"/>
            </p:custDataLst>
          </p:nvPr>
        </p:nvSpPr>
        <p:spPr>
          <a:xfrm>
            <a:off x="6307455" y="1747625"/>
            <a:ext cx="5136515" cy="953135"/>
          </a:xfrm>
          <a:prstGeom prst="rect">
            <a:avLst/>
          </a:prstGeom>
          <a:noFill/>
        </p:spPr>
        <p:txBody>
          <a:bodyPr wrap="square" rtlCol="0">
            <a:spAutoFit/>
          </a:bodyPr>
          <a:lstStyle/>
          <a:p>
            <a:pPr lvl="0">
              <a:lnSpc>
                <a:spcPct val="100000"/>
              </a:lnSpc>
            </a:pPr>
            <a:r>
              <a:rPr lang="zh-CN" altLang="en-US" sz="2800" b="1" dirty="0">
                <a:solidFill>
                  <a:schemeClr val="accent1"/>
                </a:solidFill>
                <a:effectLst/>
                <a:latin typeface="+mj-ea"/>
                <a:ea typeface="+mj-ea"/>
                <a:cs typeface="+mj-ea"/>
                <a:sym typeface="+mn-ea"/>
              </a:rPr>
              <a:t>当代平常的意义世界追问方式</a:t>
            </a:r>
            <a:endParaRPr lang="zh-CN" altLang="en-US" sz="2800" b="1" dirty="0">
              <a:solidFill>
                <a:schemeClr val="accent1"/>
              </a:solidFill>
              <a:effectLst/>
              <a:latin typeface="+mj-ea"/>
              <a:ea typeface="+mj-ea"/>
              <a:cs typeface="+mj-ea"/>
              <a:sym typeface="+mn-ea"/>
            </a:endParaRPr>
          </a:p>
          <a:p>
            <a:pPr lvl="0">
              <a:lnSpc>
                <a:spcPct val="100000"/>
              </a:lnSpc>
            </a:pPr>
            <a:r>
              <a:rPr lang="zh-CN" sz="2800" b="1" dirty="0">
                <a:solidFill>
                  <a:schemeClr val="dk1"/>
                </a:solidFill>
                <a:effectLst/>
                <a:latin typeface="+mj-ea"/>
                <a:ea typeface="+mj-ea"/>
                <a:cs typeface="+mj-ea"/>
                <a:sym typeface="+mn-ea"/>
              </a:rPr>
              <a:t>乙醇C₂H₆O和水</a:t>
            </a:r>
            <a:r>
              <a:rPr lang="en-US" altLang="zh-CN" sz="2800" b="1" dirty="0">
                <a:solidFill>
                  <a:schemeClr val="dk1"/>
                </a:solidFill>
                <a:effectLst/>
                <a:latin typeface="+mj-ea"/>
                <a:ea typeface="+mj-ea"/>
                <a:cs typeface="+mj-ea"/>
                <a:sym typeface="+mn-ea"/>
              </a:rPr>
              <a:t>H</a:t>
            </a:r>
            <a:r>
              <a:rPr lang="en-US" altLang="zh-CN" sz="2800" b="1" baseline="-25000" dirty="0">
                <a:solidFill>
                  <a:schemeClr val="dk1"/>
                </a:solidFill>
                <a:effectLst/>
                <a:latin typeface="+mj-ea"/>
                <a:ea typeface="+mj-ea"/>
                <a:cs typeface="+mj-ea"/>
                <a:sym typeface="+mn-ea"/>
              </a:rPr>
              <a:t>2</a:t>
            </a:r>
            <a:r>
              <a:rPr lang="en-US" altLang="zh-CN" sz="2800" b="1" dirty="0">
                <a:solidFill>
                  <a:schemeClr val="dk1"/>
                </a:solidFill>
                <a:effectLst/>
                <a:latin typeface="+mj-ea"/>
                <a:ea typeface="+mj-ea"/>
                <a:cs typeface="+mj-ea"/>
                <a:sym typeface="+mn-ea"/>
              </a:rPr>
              <a:t>O</a:t>
            </a:r>
            <a:r>
              <a:rPr lang="zh-CN" altLang="en-US" sz="2800" b="1" dirty="0">
                <a:solidFill>
                  <a:schemeClr val="dk1"/>
                </a:solidFill>
                <a:effectLst/>
                <a:latin typeface="+mj-ea"/>
                <a:ea typeface="+mj-ea"/>
                <a:cs typeface="+mj-ea"/>
                <a:sym typeface="+mn-ea"/>
              </a:rPr>
              <a:t>混合物：酒</a:t>
            </a:r>
            <a:endParaRPr lang="zh-CN" altLang="en-US" sz="2800" b="1" dirty="0">
              <a:solidFill>
                <a:schemeClr val="dk1"/>
              </a:solidFill>
              <a:effectLst/>
              <a:latin typeface="+mj-ea"/>
              <a:ea typeface="+mj-ea"/>
              <a:cs typeface="+mj-ea"/>
              <a:sym typeface="+mn-ea"/>
            </a:endParaRPr>
          </a:p>
        </p:txBody>
      </p:sp>
      <p:sp>
        <p:nvSpPr>
          <p:cNvPr id="3" name="文本框 2"/>
          <p:cNvSpPr txBox="1"/>
          <p:nvPr/>
        </p:nvSpPr>
        <p:spPr>
          <a:xfrm>
            <a:off x="4392295" y="450215"/>
            <a:ext cx="4657725" cy="552450"/>
          </a:xfrm>
          <a:prstGeom prst="rect">
            <a:avLst/>
          </a:prstGeom>
          <a:noFill/>
        </p:spPr>
        <p:txBody>
          <a:bodyPr wrap="square" rtlCol="0">
            <a:noAutofit/>
          </a:bodyPr>
          <a:lstStyle/>
          <a:p>
            <a:r>
              <a:rPr sz="3200" b="1" dirty="0">
                <a:solidFill>
                  <a:srgbClr val="7030A0"/>
                </a:solidFill>
                <a:latin typeface="Arial" panose="020B0604020202020204" pitchFamily="34" charset="0"/>
                <a:ea typeface="仿宋" panose="02010609060101010101" charset="-122"/>
                <a:cs typeface="Arial" panose="020B0604020202020204" pitchFamily="34" charset="0"/>
                <a:sym typeface="+mn-ea"/>
              </a:rPr>
              <a:t>→</a:t>
            </a:r>
            <a:r>
              <a:rPr lang="en-US" altLang="zh-CN" sz="3200" b="1" dirty="0">
                <a:solidFill>
                  <a:srgbClr val="7030A0"/>
                </a:solidFill>
                <a:latin typeface="仿宋" panose="02010609060101010101" charset="-122"/>
                <a:ea typeface="仿宋" panose="02010609060101010101" charset="-122"/>
                <a:sym typeface="+mn-ea"/>
              </a:rPr>
              <a:t> </a:t>
            </a:r>
            <a:r>
              <a:rPr sz="3200" b="1" dirty="0" err="1">
                <a:solidFill>
                  <a:srgbClr val="7030A0"/>
                </a:solidFill>
                <a:latin typeface="仿宋" panose="02010609060101010101" charset="-122"/>
                <a:ea typeface="仿宋" panose="02010609060101010101" charset="-122"/>
                <a:sym typeface="+mn-ea"/>
              </a:rPr>
              <a:t>这是</a:t>
            </a:r>
            <a:r>
              <a:rPr sz="3200" b="1" dirty="0">
                <a:solidFill>
                  <a:srgbClr val="7030A0"/>
                </a:solidFill>
                <a:latin typeface="仿宋" panose="02010609060101010101" charset="-122"/>
                <a:ea typeface="仿宋" panose="02010609060101010101" charset="-122"/>
                <a:sym typeface="+mn-ea"/>
              </a:rPr>
              <a:t>？</a:t>
            </a:r>
            <a:r>
              <a:rPr lang="zh-CN" sz="3200" b="1" dirty="0">
                <a:solidFill>
                  <a:srgbClr val="7030A0"/>
                </a:solidFill>
                <a:latin typeface="仿宋" panose="02010609060101010101" charset="-122"/>
                <a:ea typeface="仿宋" panose="02010609060101010101" charset="-122"/>
                <a:sym typeface="+mn-ea"/>
              </a:rPr>
              <a:t>（这如何是）</a:t>
            </a:r>
            <a:endParaRPr lang="zh-CN" sz="3200" b="1" dirty="0">
              <a:solidFill>
                <a:srgbClr val="7030A0"/>
              </a:solidFill>
              <a:latin typeface="仿宋" panose="02010609060101010101" charset="-122"/>
              <a:ea typeface="仿宋" panose="02010609060101010101" charset="-122"/>
              <a:sym typeface="+mn-ea"/>
            </a:endParaRPr>
          </a:p>
        </p:txBody>
      </p:sp>
      <p:cxnSp>
        <p:nvCxnSpPr>
          <p:cNvPr id="9" name="连接符: 曲线 8"/>
          <p:cNvCxnSpPr>
            <a:endCxn id="4" idx="0"/>
          </p:cNvCxnSpPr>
          <p:nvPr/>
        </p:nvCxnSpPr>
        <p:spPr>
          <a:xfrm>
            <a:off x="3103927" y="1049125"/>
            <a:ext cx="5771786" cy="698500"/>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连接符: 曲线 11"/>
          <p:cNvCxnSpPr>
            <a:endCxn id="7171" idx="0"/>
          </p:cNvCxnSpPr>
          <p:nvPr/>
        </p:nvCxnSpPr>
        <p:spPr>
          <a:xfrm rot="10800000" flipV="1">
            <a:off x="3305810" y="940435"/>
            <a:ext cx="2147034" cy="760730"/>
          </a:xfrm>
          <a:prstGeom prst="curvedConnector2">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171">
                                            <p:txEl>
                                              <p:pRg st="1" end="1"/>
                                            </p:txEl>
                                          </p:spTgt>
                                        </p:tgtEl>
                                        <p:attrNameLst>
                                          <p:attrName>style.visibility</p:attrName>
                                        </p:attrNameLst>
                                      </p:cBhvr>
                                      <p:to>
                                        <p:strVal val="visible"/>
                                      </p:to>
                                    </p:set>
                                    <p:animEffect transition="in" filter="barn(inVertical)">
                                      <p:cBhvr>
                                        <p:cTn id="30" dur="500"/>
                                        <p:tgtEl>
                                          <p:spTgt spid="7171">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7171">
                                            <p:txEl>
                                              <p:pRg st="3" end="3"/>
                                            </p:txEl>
                                          </p:spTgt>
                                        </p:tgtEl>
                                        <p:attrNameLst>
                                          <p:attrName>style.visibility</p:attrName>
                                        </p:attrNameLst>
                                      </p:cBhvr>
                                      <p:to>
                                        <p:strVal val="visible"/>
                                      </p:to>
                                    </p:set>
                                    <p:animEffect transition="in" filter="barn(inVertical)">
                                      <p:cBhvr>
                                        <p:cTn id="35" dur="500"/>
                                        <p:tgtEl>
                                          <p:spTgt spid="7171">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7171">
                                            <p:txEl>
                                              <p:pRg st="5" end="5"/>
                                            </p:txEl>
                                          </p:spTgt>
                                        </p:tgtEl>
                                        <p:attrNameLst>
                                          <p:attrName>style.visibility</p:attrName>
                                        </p:attrNameLst>
                                      </p:cBhvr>
                                      <p:to>
                                        <p:strVal val="visible"/>
                                      </p:to>
                                    </p:set>
                                    <p:animEffect transition="in" filter="barn(inVertical)">
                                      <p:cBhvr>
                                        <p:cTn id="40" dur="500"/>
                                        <p:tgtEl>
                                          <p:spTgt spid="7171">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7171">
                                            <p:txEl>
                                              <p:pRg st="7" end="7"/>
                                            </p:txEl>
                                          </p:spTgt>
                                        </p:tgtEl>
                                        <p:attrNameLst>
                                          <p:attrName>style.visibility</p:attrName>
                                        </p:attrNameLst>
                                      </p:cBhvr>
                                      <p:to>
                                        <p:strVal val="visible"/>
                                      </p:to>
                                    </p:set>
                                    <p:animEffect transition="in" filter="barn(inVertical)">
                                      <p:cBhvr>
                                        <p:cTn id="45" dur="500"/>
                                        <p:tgtEl>
                                          <p:spTgt spid="7171">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7171">
                                            <p:txEl>
                                              <p:pRg st="9" end="9"/>
                                            </p:txEl>
                                          </p:spTgt>
                                        </p:tgtEl>
                                        <p:attrNameLst>
                                          <p:attrName>style.visibility</p:attrName>
                                        </p:attrNameLst>
                                      </p:cBhvr>
                                      <p:to>
                                        <p:strVal val="visible"/>
                                      </p:to>
                                    </p:set>
                                    <p:animEffect transition="in" filter="barn(inVertical)">
                                      <p:cBhvr>
                                        <p:cTn id="50" dur="500"/>
                                        <p:tgtEl>
                                          <p:spTgt spid="7171">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7171">
                                            <p:txEl>
                                              <p:pRg st="0" end="0"/>
                                            </p:txEl>
                                          </p:spTgt>
                                        </p:tgtEl>
                                        <p:attrNameLst>
                                          <p:attrName>style.visibility</p:attrName>
                                        </p:attrNameLst>
                                      </p:cBhvr>
                                      <p:to>
                                        <p:strVal val="visible"/>
                                      </p:to>
                                    </p:set>
                                    <p:animEffect transition="in" filter="barn(inVertical)">
                                      <p:cBhvr>
                                        <p:cTn id="55" dur="500"/>
                                        <p:tgtEl>
                                          <p:spTgt spid="71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3" grpId="0"/>
      <p:bldP spid="3"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custDataLst>
              <p:tags r:id="rId1"/>
            </p:custDataLst>
          </p:nvPr>
        </p:nvSpPr>
        <p:spPr>
          <a:xfrm>
            <a:off x="528955" y="450215"/>
            <a:ext cx="490220" cy="490220"/>
          </a:xfrm>
          <a:prstGeom prst="ellipse">
            <a:avLst/>
          </a:prstGeom>
          <a:gradFill>
            <a:gsLst>
              <a:gs pos="100000">
                <a:srgbClr val="EAEEF4"/>
              </a:gs>
              <a:gs pos="78000">
                <a:srgbClr val="AFCEFA"/>
              </a:gs>
              <a:gs pos="0">
                <a:srgbClr val="4B82F8"/>
              </a:gs>
            </a:gsLst>
            <a:lin ang="2700000"/>
          </a:gradFill>
          <a:ln>
            <a:noFill/>
          </a:ln>
          <a:effectLst>
            <a:outerShdw blurRad="736600" dist="152400" dir="2700000" sx="17000" sy="17000" algn="tl" rotWithShape="0">
              <a:srgbClr val="4B82F8">
                <a:alpha val="40000"/>
              </a:srgb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标题 1"/>
          <p:cNvSpPr>
            <a:spLocks noGrp="1"/>
          </p:cNvSpPr>
          <p:nvPr>
            <p:custDataLst>
              <p:tags r:id="rId2"/>
            </p:custDataLst>
          </p:nvPr>
        </p:nvSpPr>
        <p:spPr>
          <a:xfrm>
            <a:off x="1146810" y="450215"/>
            <a:ext cx="10596880" cy="6007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zh-CN" altLang="en-US" sz="5400" kern="1200" dirty="0">
                <a:solidFill>
                  <a:schemeClr val="bg1"/>
                </a:solidFill>
                <a:latin typeface="黑体" panose="02010609060101010101" charset="-122"/>
                <a:ea typeface="黑体" panose="02010609060101010101" charset="-122"/>
                <a:cs typeface="+mj-cs"/>
              </a:defRPr>
            </a:lvl1pPr>
          </a:lstStyle>
          <a:p>
            <a:pPr algn="l" eaLnBrk="1" hangingPunct="1"/>
            <a:r>
              <a:rPr sz="3200" b="1">
                <a:solidFill>
                  <a:srgbClr val="4B82F8"/>
                </a:solidFill>
                <a:latin typeface="仿宋" panose="02010609060101010101" charset="-122"/>
                <a:ea typeface="仿宋" panose="02010609060101010101" charset="-122"/>
                <a:cs typeface="+mn-cs"/>
                <a:sym typeface="+mn-ea"/>
              </a:rPr>
              <a:t>拓展阅读文献</a:t>
            </a:r>
            <a:endParaRPr sz="3200" b="1">
              <a:solidFill>
                <a:srgbClr val="4B82F8"/>
              </a:solidFill>
              <a:latin typeface="仿宋" panose="02010609060101010101" charset="-122"/>
              <a:ea typeface="仿宋" panose="02010609060101010101" charset="-122"/>
              <a:cs typeface="+mn-cs"/>
              <a:sym typeface="+mn-ea"/>
            </a:endParaRPr>
          </a:p>
        </p:txBody>
      </p:sp>
      <p:sp>
        <p:nvSpPr>
          <p:cNvPr id="4" name="文本框 3"/>
          <p:cNvSpPr txBox="1"/>
          <p:nvPr>
            <p:custDataLst>
              <p:tags r:id="rId3"/>
            </p:custDataLst>
          </p:nvPr>
        </p:nvSpPr>
        <p:spPr>
          <a:xfrm>
            <a:off x="445770" y="1468755"/>
            <a:ext cx="11592432" cy="5151755"/>
          </a:xfrm>
          <a:prstGeom prst="rect">
            <a:avLst/>
          </a:prstGeom>
          <a:noFill/>
        </p:spPr>
        <p:txBody>
          <a:bodyPr wrap="square" rtlCol="0">
            <a:noAutofit/>
          </a:bodyPr>
          <a:lstStyle/>
          <a:p>
            <a:pPr>
              <a:lnSpc>
                <a:spcPct val="100000"/>
              </a:lnSpc>
              <a:buClrTx/>
              <a:buSzTx/>
              <a:buNone/>
            </a:pPr>
            <a:r>
              <a:rPr sz="2400" b="1" dirty="0">
                <a:latin typeface="仿宋" panose="02010609060101010101" charset="-122"/>
                <a:ea typeface="仿宋" panose="02010609060101010101" charset="-122"/>
                <a:cs typeface="仿宋" panose="02010609060101010101" charset="-122"/>
                <a:sym typeface="+mn-ea"/>
              </a:rPr>
              <a:t>1、（德）海德格尔 著《存在与时间》，陈嘉映、王庆节 译，生活·读书·新知三联书店，2006年。</a:t>
            </a:r>
            <a:endParaRPr sz="2400" b="1" dirty="0">
              <a:latin typeface="仿宋" panose="02010609060101010101" charset="-122"/>
              <a:ea typeface="仿宋" panose="02010609060101010101" charset="-122"/>
              <a:cs typeface="仿宋" panose="02010609060101010101" charset="-122"/>
              <a:sym typeface="+mn-ea"/>
            </a:endParaRPr>
          </a:p>
          <a:p>
            <a:pPr>
              <a:lnSpc>
                <a:spcPct val="100000"/>
              </a:lnSpc>
              <a:buClrTx/>
              <a:buSzTx/>
              <a:buNone/>
            </a:pPr>
            <a:endParaRPr sz="2400" b="1" dirty="0">
              <a:latin typeface="仿宋" panose="02010609060101010101" charset="-122"/>
              <a:ea typeface="仿宋" panose="02010609060101010101" charset="-122"/>
              <a:cs typeface="仿宋" panose="02010609060101010101" charset="-122"/>
              <a:sym typeface="+mn-ea"/>
            </a:endParaRPr>
          </a:p>
          <a:p>
            <a:pPr>
              <a:lnSpc>
                <a:spcPct val="100000"/>
              </a:lnSpc>
              <a:buClrTx/>
              <a:buSzTx/>
              <a:buNone/>
            </a:pPr>
            <a:r>
              <a:rPr sz="2400" b="1" dirty="0">
                <a:latin typeface="仿宋" panose="02010609060101010101" charset="-122"/>
                <a:ea typeface="仿宋" panose="02010609060101010101" charset="-122"/>
                <a:cs typeface="仿宋" panose="02010609060101010101" charset="-122"/>
                <a:sym typeface="+mn-ea"/>
              </a:rPr>
              <a:t>2、（德）海德格尔 著《艺术作品的本源》，孙周兴 译，商务印书馆，2022年。</a:t>
            </a:r>
            <a:endParaRPr sz="2400" b="1" dirty="0">
              <a:latin typeface="仿宋" panose="02010609060101010101" charset="-122"/>
              <a:ea typeface="仿宋" panose="02010609060101010101" charset="-122"/>
              <a:cs typeface="仿宋" panose="02010609060101010101" charset="-122"/>
              <a:sym typeface="+mn-ea"/>
            </a:endParaRPr>
          </a:p>
          <a:p>
            <a:pPr>
              <a:lnSpc>
                <a:spcPct val="100000"/>
              </a:lnSpc>
              <a:buClrTx/>
              <a:buSzTx/>
              <a:buNone/>
            </a:pPr>
            <a:endParaRPr sz="2400" b="1" dirty="0">
              <a:latin typeface="仿宋" panose="02010609060101010101" charset="-122"/>
              <a:ea typeface="仿宋" panose="02010609060101010101" charset="-122"/>
              <a:cs typeface="仿宋" panose="02010609060101010101" charset="-122"/>
              <a:sym typeface="+mn-ea"/>
            </a:endParaRPr>
          </a:p>
          <a:p>
            <a:pPr>
              <a:lnSpc>
                <a:spcPct val="100000"/>
              </a:lnSpc>
              <a:buClrTx/>
              <a:buSzTx/>
              <a:buNone/>
            </a:pPr>
            <a:r>
              <a:rPr sz="2400" b="1" dirty="0">
                <a:latin typeface="仿宋" panose="02010609060101010101" charset="-122"/>
                <a:ea typeface="仿宋" panose="02010609060101010101" charset="-122"/>
                <a:cs typeface="仿宋" panose="02010609060101010101" charset="-122"/>
                <a:sym typeface="+mn-ea"/>
              </a:rPr>
              <a:t>3、 [清] 曹雪芹 著 《红楼梦》，人民文学出版社，2008年。</a:t>
            </a:r>
            <a:endParaRPr sz="2400" b="1" dirty="0">
              <a:latin typeface="仿宋" panose="02010609060101010101" charset="-122"/>
              <a:ea typeface="仿宋" panose="02010609060101010101" charset="-122"/>
              <a:cs typeface="仿宋" panose="02010609060101010101" charset="-122"/>
              <a:sym typeface="+mn-ea"/>
            </a:endParaRPr>
          </a:p>
          <a:p>
            <a:pPr>
              <a:lnSpc>
                <a:spcPct val="100000"/>
              </a:lnSpc>
              <a:buClrTx/>
              <a:buSzTx/>
              <a:buNone/>
            </a:pPr>
            <a:endParaRPr sz="2400" b="1" dirty="0">
              <a:latin typeface="仿宋" panose="02010609060101010101" charset="-122"/>
              <a:ea typeface="仿宋" panose="02010609060101010101" charset="-122"/>
              <a:cs typeface="仿宋" panose="02010609060101010101" charset="-122"/>
              <a:sym typeface="+mn-ea"/>
            </a:endParaRPr>
          </a:p>
          <a:p>
            <a:pPr>
              <a:lnSpc>
                <a:spcPct val="100000"/>
              </a:lnSpc>
              <a:buClrTx/>
              <a:buSzTx/>
              <a:buNone/>
            </a:pPr>
            <a:r>
              <a:rPr sz="2400" b="1" dirty="0">
                <a:latin typeface="仿宋" panose="02010609060101010101" charset="-122"/>
                <a:ea typeface="仿宋" panose="02010609060101010101" charset="-122"/>
                <a:cs typeface="仿宋" panose="02010609060101010101" charset="-122"/>
                <a:sym typeface="+mn-ea"/>
              </a:rPr>
              <a:t>4、（德）施密特 著《马克思的自然概念》，欧力同 等 译，商务印书馆，1988年。</a:t>
            </a:r>
            <a:endParaRPr sz="2400" b="1" dirty="0">
              <a:latin typeface="仿宋" panose="02010609060101010101" charset="-122"/>
              <a:ea typeface="仿宋" panose="02010609060101010101" charset="-122"/>
              <a:cs typeface="仿宋" panose="02010609060101010101" charset="-122"/>
              <a:sym typeface="+mn-ea"/>
            </a:endParaRPr>
          </a:p>
          <a:p>
            <a:pPr>
              <a:lnSpc>
                <a:spcPct val="100000"/>
              </a:lnSpc>
              <a:buClrTx/>
              <a:buSzTx/>
              <a:buNone/>
            </a:pPr>
            <a:endParaRPr sz="2400" b="1" dirty="0">
              <a:latin typeface="仿宋" panose="02010609060101010101" charset="-122"/>
              <a:ea typeface="仿宋" panose="02010609060101010101" charset="-122"/>
              <a:cs typeface="仿宋" panose="02010609060101010101" charset="-122"/>
              <a:sym typeface="+mn-ea"/>
            </a:endParaRPr>
          </a:p>
          <a:p>
            <a:pPr>
              <a:lnSpc>
                <a:spcPct val="100000"/>
              </a:lnSpc>
              <a:buClrTx/>
              <a:buSzTx/>
              <a:buNone/>
            </a:pPr>
            <a:r>
              <a:rPr lang="en-US" sz="2400" b="1" dirty="0">
                <a:latin typeface="仿宋" panose="02010609060101010101" charset="-122"/>
                <a:ea typeface="仿宋" panose="02010609060101010101" charset="-122"/>
                <a:cs typeface="仿宋" panose="02010609060101010101" charset="-122"/>
                <a:sym typeface="+mn-ea"/>
              </a:rPr>
              <a:t>5</a:t>
            </a:r>
            <a:r>
              <a:rPr sz="2400" b="1" dirty="0">
                <a:latin typeface="仿宋" panose="02010609060101010101" charset="-122"/>
                <a:ea typeface="仿宋" panose="02010609060101010101" charset="-122"/>
                <a:cs typeface="仿宋" panose="02010609060101010101" charset="-122"/>
                <a:sym typeface="+mn-ea"/>
              </a:rPr>
              <a:t>、（美） 陈荣捷 著《传习录详注集评》，华东师范大学出版社，2009年。</a:t>
            </a:r>
            <a:endParaRPr sz="2400" b="1" dirty="0">
              <a:latin typeface="仿宋" panose="02010609060101010101" charset="-122"/>
              <a:ea typeface="仿宋" panose="02010609060101010101" charset="-122"/>
              <a:cs typeface="仿宋" panose="02010609060101010101" charset="-122"/>
              <a:sym typeface="+mn-ea"/>
            </a:endParaRPr>
          </a:p>
        </p:txBody>
      </p:sp>
    </p:spTree>
    <p:custDataLst>
      <p:tags r:id="rId4"/>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AEEF4"/>
        </a:solidFill>
        <a:effectLst/>
      </p:bgPr>
    </p:bg>
    <p:spTree>
      <p:nvGrpSpPr>
        <p:cNvPr id="1" name=""/>
        <p:cNvGrpSpPr/>
        <p:nvPr/>
      </p:nvGrpSpPr>
      <p:grpSpPr>
        <a:xfrm>
          <a:off x="0" y="0"/>
          <a:ext cx="0" cy="0"/>
          <a:chOff x="0" y="0"/>
          <a:chExt cx="0" cy="0"/>
        </a:xfrm>
      </p:grpSpPr>
      <p:sp>
        <p:nvSpPr>
          <p:cNvPr id="19" name="椭圆 18"/>
          <p:cNvSpPr/>
          <p:nvPr>
            <p:custDataLst>
              <p:tags r:id="rId1"/>
            </p:custDataLst>
          </p:nvPr>
        </p:nvSpPr>
        <p:spPr>
          <a:xfrm>
            <a:off x="8803640" y="-1893570"/>
            <a:ext cx="4130675" cy="4130675"/>
          </a:xfrm>
          <a:prstGeom prst="ellipse">
            <a:avLst/>
          </a:prstGeom>
          <a:gradFill>
            <a:gsLst>
              <a:gs pos="100000">
                <a:srgbClr val="EAEEF4">
                  <a:alpha val="0"/>
                </a:srgbClr>
              </a:gs>
              <a:gs pos="78000">
                <a:srgbClr val="AFCEFA">
                  <a:alpha val="0"/>
                </a:srgbClr>
              </a:gs>
              <a:gs pos="0">
                <a:srgbClr val="4B82F8">
                  <a:alpha val="65000"/>
                </a:srgbClr>
              </a:gs>
            </a:gsLst>
            <a:path path="circle">
              <a:fillToRect l="50000" t="50000" r="50000" b="50000"/>
            </a:path>
            <a:tileRect/>
          </a:gradFill>
          <a:ln>
            <a:noFill/>
          </a:ln>
          <a:effectLst>
            <a:softEdge rad="63500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 name="椭圆 5"/>
          <p:cNvSpPr/>
          <p:nvPr>
            <p:custDataLst>
              <p:tags r:id="rId2"/>
            </p:custDataLst>
          </p:nvPr>
        </p:nvSpPr>
        <p:spPr>
          <a:xfrm>
            <a:off x="8803640" y="2018665"/>
            <a:ext cx="1704340" cy="1704340"/>
          </a:xfrm>
          <a:prstGeom prst="ellipse">
            <a:avLst/>
          </a:prstGeom>
          <a:gradFill>
            <a:gsLst>
              <a:gs pos="100000">
                <a:srgbClr val="EAEEF4"/>
              </a:gs>
              <a:gs pos="78000">
                <a:srgbClr val="AFCEFA"/>
              </a:gs>
              <a:gs pos="0">
                <a:srgbClr val="4B82F8"/>
              </a:gs>
            </a:gsLst>
            <a:path path="circle">
              <a:fillToRect l="50000" t="50000" r="50000" b="50000"/>
            </a:path>
            <a:tileRect/>
          </a:gradFill>
          <a:ln>
            <a:noFill/>
          </a:ln>
          <a:effectLst>
            <a:outerShdw blurRad="736600" dist="952500" dir="2700000" sx="67000" sy="67000" algn="tl" rotWithShape="0">
              <a:srgbClr val="4B82F8">
                <a:alpha val="40000"/>
              </a:srgb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椭圆 6"/>
          <p:cNvSpPr/>
          <p:nvPr>
            <p:custDataLst>
              <p:tags r:id="rId3"/>
            </p:custDataLst>
          </p:nvPr>
        </p:nvSpPr>
        <p:spPr>
          <a:xfrm>
            <a:off x="4399280" y="-1949450"/>
            <a:ext cx="5787390" cy="5787390"/>
          </a:xfrm>
          <a:prstGeom prst="ellipse">
            <a:avLst/>
          </a:prstGeom>
          <a:gradFill>
            <a:gsLst>
              <a:gs pos="88000">
                <a:srgbClr val="EAEEF4"/>
              </a:gs>
              <a:gs pos="58000">
                <a:srgbClr val="AFCEFA">
                  <a:alpha val="0"/>
                </a:srgbClr>
              </a:gs>
              <a:gs pos="0">
                <a:srgbClr val="4B82F8">
                  <a:alpha val="0"/>
                </a:srgbClr>
              </a:gs>
            </a:gsLst>
            <a:path path="circle">
              <a:fillToRect l="50000" t="50000" r="50000" b="50000"/>
            </a:path>
            <a:tileRect/>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椭圆 7"/>
          <p:cNvSpPr/>
          <p:nvPr>
            <p:custDataLst>
              <p:tags r:id="rId4"/>
            </p:custDataLst>
          </p:nvPr>
        </p:nvSpPr>
        <p:spPr>
          <a:xfrm>
            <a:off x="9116060" y="2810510"/>
            <a:ext cx="4584700" cy="4584700"/>
          </a:xfrm>
          <a:prstGeom prst="ellipse">
            <a:avLst/>
          </a:prstGeom>
          <a:gradFill>
            <a:gsLst>
              <a:gs pos="100000">
                <a:srgbClr val="EAEEF4"/>
              </a:gs>
              <a:gs pos="53000">
                <a:srgbClr val="AFCEFA">
                  <a:alpha val="0"/>
                </a:srgbClr>
              </a:gs>
              <a:gs pos="0">
                <a:srgbClr val="4B82F8">
                  <a:alpha val="0"/>
                </a:srgbClr>
              </a:gs>
            </a:gsLst>
            <a:path path="circle">
              <a:fillToRect l="50000" t="50000" r="50000" b="50000"/>
            </a:path>
            <a:tileRect/>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文本框 9"/>
          <p:cNvSpPr txBox="1"/>
          <p:nvPr/>
        </p:nvSpPr>
        <p:spPr>
          <a:xfrm>
            <a:off x="1781810" y="2853055"/>
            <a:ext cx="7249795" cy="1151890"/>
          </a:xfrm>
          <a:prstGeom prst="rect">
            <a:avLst/>
          </a:prstGeom>
          <a:noFill/>
        </p:spPr>
        <p:txBody>
          <a:bodyPr wrap="square" rtlCol="0">
            <a:noAutofit/>
          </a:bodyPr>
          <a:lstStyle/>
          <a:p>
            <a:pPr algn="l"/>
            <a:r>
              <a:rPr lang="zh-CN" sz="6000" b="1" dirty="0">
                <a:solidFill>
                  <a:srgbClr val="4B86FC"/>
                </a:solidFill>
                <a:latin typeface="仿宋" panose="02010609060101010101" charset="-122"/>
                <a:ea typeface="仿宋" panose="02010609060101010101" charset="-122"/>
                <a:sym typeface="+mn-ea"/>
              </a:rPr>
              <a:t>谢</a:t>
            </a:r>
            <a:r>
              <a:rPr lang="en-US" altLang="zh-CN" sz="6000" b="1" dirty="0">
                <a:solidFill>
                  <a:srgbClr val="4B86FC"/>
                </a:solidFill>
                <a:latin typeface="仿宋" panose="02010609060101010101" charset="-122"/>
                <a:ea typeface="仿宋" panose="02010609060101010101" charset="-122"/>
                <a:sym typeface="+mn-ea"/>
              </a:rPr>
              <a:t> </a:t>
            </a:r>
            <a:r>
              <a:rPr lang="zh-CN" sz="6000" b="1" dirty="0">
                <a:solidFill>
                  <a:srgbClr val="4B86FC"/>
                </a:solidFill>
                <a:latin typeface="仿宋" panose="02010609060101010101" charset="-122"/>
                <a:ea typeface="仿宋" panose="02010609060101010101" charset="-122"/>
                <a:sym typeface="+mn-ea"/>
              </a:rPr>
              <a:t>谢</a:t>
            </a:r>
            <a:endParaRPr lang="zh-CN" sz="6000" b="1" dirty="0">
              <a:solidFill>
                <a:srgbClr val="4B86FC"/>
              </a:solidFill>
              <a:latin typeface="仿宋" panose="02010609060101010101" charset="-122"/>
              <a:ea typeface="仿宋" panose="02010609060101010101" charset="-122"/>
              <a:sym typeface="+mn-ea"/>
            </a:endParaRPr>
          </a:p>
        </p:txBody>
      </p:sp>
      <p:sp>
        <p:nvSpPr>
          <p:cNvPr id="13" name="椭圆 12"/>
          <p:cNvSpPr/>
          <p:nvPr>
            <p:custDataLst>
              <p:tags r:id="rId5"/>
            </p:custDataLst>
          </p:nvPr>
        </p:nvSpPr>
        <p:spPr>
          <a:xfrm>
            <a:off x="1553845" y="6034405"/>
            <a:ext cx="3002280" cy="3002280"/>
          </a:xfrm>
          <a:prstGeom prst="ellipse">
            <a:avLst/>
          </a:prstGeom>
          <a:gradFill>
            <a:gsLst>
              <a:gs pos="88000">
                <a:srgbClr val="EAEEF4"/>
              </a:gs>
              <a:gs pos="58000">
                <a:srgbClr val="AFCEFA">
                  <a:alpha val="0"/>
                </a:srgbClr>
              </a:gs>
              <a:gs pos="0">
                <a:srgbClr val="4B82F8">
                  <a:alpha val="0"/>
                </a:srgbClr>
              </a:gs>
            </a:gsLst>
            <a:path path="circle">
              <a:fillToRect l="50000" t="50000" r="50000" b="50000"/>
            </a:path>
            <a:tileRect/>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1" name="椭圆 20"/>
          <p:cNvSpPr/>
          <p:nvPr>
            <p:custDataLst>
              <p:tags r:id="rId6"/>
            </p:custDataLst>
          </p:nvPr>
        </p:nvSpPr>
        <p:spPr>
          <a:xfrm>
            <a:off x="-1259205" y="2237105"/>
            <a:ext cx="2382520" cy="2382520"/>
          </a:xfrm>
          <a:prstGeom prst="ellipse">
            <a:avLst/>
          </a:prstGeom>
          <a:gradFill>
            <a:gsLst>
              <a:gs pos="100000">
                <a:srgbClr val="EAEEF4"/>
              </a:gs>
              <a:gs pos="78000">
                <a:srgbClr val="AFCEFA"/>
              </a:gs>
              <a:gs pos="0">
                <a:srgbClr val="4B82F8"/>
              </a:gs>
            </a:gsLst>
            <a:path path="circle">
              <a:fillToRect l="50000" t="50000" r="50000" b="50000"/>
            </a:path>
            <a:tileRect/>
          </a:gradFill>
          <a:ln>
            <a:noFill/>
          </a:ln>
          <a:effectLst>
            <a:outerShdw blurRad="736600" dist="1155700" dir="2700000" sx="67000" sy="67000" algn="tl" rotWithShape="0">
              <a:srgbClr val="4B82F8">
                <a:alpha val="40000"/>
              </a:srgb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ustDataLst>
      <p:tags r:id="rId7"/>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AEEF4"/>
        </a:solidFill>
        <a:effectLst/>
      </p:bgPr>
    </p:bg>
    <p:spTree>
      <p:nvGrpSpPr>
        <p:cNvPr id="1" name=""/>
        <p:cNvGrpSpPr/>
        <p:nvPr/>
      </p:nvGrpSpPr>
      <p:grpSpPr>
        <a:xfrm>
          <a:off x="0" y="0"/>
          <a:ext cx="0" cy="0"/>
          <a:chOff x="0" y="0"/>
          <a:chExt cx="0" cy="0"/>
        </a:xfrm>
      </p:grpSpPr>
      <p:pic>
        <p:nvPicPr>
          <p:cNvPr id="5" name="图片 4" descr="摄图网_500758708_书是人类进步的阶梯(非企业商用)"/>
          <p:cNvPicPr>
            <a:picLocks noChangeAspect="1"/>
          </p:cNvPicPr>
          <p:nvPr/>
        </p:nvPicPr>
        <p:blipFill>
          <a:blip r:embed="rId1"/>
          <a:srcRect l="12326" r="43806"/>
          <a:stretch>
            <a:fillRect/>
          </a:stretch>
        </p:blipFill>
        <p:spPr>
          <a:xfrm>
            <a:off x="0" y="0"/>
            <a:ext cx="4011295" cy="6858000"/>
          </a:xfrm>
          <a:prstGeom prst="rect">
            <a:avLst/>
          </a:prstGeom>
        </p:spPr>
      </p:pic>
      <p:sp>
        <p:nvSpPr>
          <p:cNvPr id="3" name="矩形 2"/>
          <p:cNvSpPr/>
          <p:nvPr/>
        </p:nvSpPr>
        <p:spPr>
          <a:xfrm>
            <a:off x="0" y="-12065"/>
            <a:ext cx="4011295" cy="6870065"/>
          </a:xfrm>
          <a:prstGeom prst="rect">
            <a:avLst/>
          </a:prstGeom>
          <a:solidFill>
            <a:schemeClr val="accent1">
              <a:alpha val="7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文本框 9"/>
          <p:cNvSpPr txBox="1"/>
          <p:nvPr>
            <p:custDataLst>
              <p:tags r:id="rId2"/>
            </p:custDataLst>
          </p:nvPr>
        </p:nvSpPr>
        <p:spPr>
          <a:xfrm>
            <a:off x="4783455" y="725170"/>
            <a:ext cx="7240905" cy="1976120"/>
          </a:xfrm>
          <a:prstGeom prst="rect">
            <a:avLst/>
          </a:prstGeom>
          <a:noFill/>
        </p:spPr>
        <p:txBody>
          <a:bodyPr wrap="square" rtlCol="0">
            <a:noAutofit/>
          </a:bodyPr>
          <a:lstStyle/>
          <a:p>
            <a:r>
              <a:rPr lang="zh-CN" sz="6000" b="1" dirty="0">
                <a:solidFill>
                  <a:srgbClr val="4B82F8"/>
                </a:solidFill>
                <a:latin typeface="仿宋" panose="02010609060101010101" charset="-122"/>
                <a:ea typeface="仿宋" panose="02010609060101010101" charset="-122"/>
                <a:sym typeface="+mn-ea"/>
              </a:rPr>
              <a:t>存在哲学：不同的意义世界追问方式</a:t>
            </a:r>
            <a:endParaRPr lang="zh-CN" sz="6000" b="1" dirty="0">
              <a:solidFill>
                <a:srgbClr val="4B82F8"/>
              </a:solidFill>
              <a:latin typeface="仿宋" panose="02010609060101010101" charset="-122"/>
              <a:ea typeface="仿宋" panose="02010609060101010101" charset="-122"/>
              <a:sym typeface="+mn-ea"/>
            </a:endParaRPr>
          </a:p>
        </p:txBody>
      </p:sp>
      <p:sp>
        <p:nvSpPr>
          <p:cNvPr id="18" name="副标题 17"/>
          <p:cNvSpPr>
            <a:spLocks noGrp="1"/>
          </p:cNvSpPr>
          <p:nvPr>
            <p:ph type="subTitle" idx="4294967295"/>
            <p:custDataLst>
              <p:tags r:id="rId3"/>
            </p:custDataLst>
          </p:nvPr>
        </p:nvSpPr>
        <p:spPr>
          <a:xfrm>
            <a:off x="553720" y="2997200"/>
            <a:ext cx="2903855" cy="850900"/>
          </a:xfrm>
        </p:spPr>
        <p:txBody>
          <a:bodyPr>
            <a:normAutofit fontScale="25000" lnSpcReduction="20000"/>
          </a:bodyPr>
          <a:lstStyle/>
          <a:p>
            <a:pPr marL="0" lvl="0" indent="0" algn="ctr">
              <a:lnSpc>
                <a:spcPct val="100000"/>
              </a:lnSpc>
              <a:spcBef>
                <a:spcPts val="0"/>
              </a:spcBef>
              <a:spcAft>
                <a:spcPts val="1000"/>
              </a:spcAft>
              <a:buSzPct val="100000"/>
              <a:buNone/>
            </a:pPr>
            <a:r>
              <a:rPr lang="zh-CN" altLang="en-US" sz="19200" b="1" dirty="0">
                <a:solidFill>
                  <a:schemeClr val="bg1"/>
                </a:solidFill>
                <a:latin typeface="仿宋" panose="02010609060101010101" charset="-122"/>
              </a:rPr>
              <a:t>教学内容</a:t>
            </a:r>
            <a:endParaRPr lang="zh-CN" altLang="en-US" sz="19200" b="1" dirty="0">
              <a:solidFill>
                <a:schemeClr val="bg1"/>
              </a:solidFill>
              <a:latin typeface="仿宋" panose="02010609060101010101" charset="-122"/>
            </a:endParaRPr>
          </a:p>
          <a:p>
            <a:pPr marL="0" lvl="0" indent="0" algn="l">
              <a:lnSpc>
                <a:spcPct val="100000"/>
              </a:lnSpc>
              <a:spcBef>
                <a:spcPts val="0"/>
              </a:spcBef>
              <a:spcAft>
                <a:spcPts val="1000"/>
              </a:spcAft>
              <a:buSzPct val="100000"/>
              <a:buNone/>
            </a:pPr>
            <a:endParaRPr lang="en-US" altLang="zh-CN" sz="19200" dirty="0">
              <a:solidFill>
                <a:schemeClr val="dk1">
                  <a:lumMod val="75000"/>
                  <a:lumOff val="25000"/>
                </a:schemeClr>
              </a:solidFill>
              <a:latin typeface="仿宋" panose="02010609060101010101" charset="-122"/>
            </a:endParaRPr>
          </a:p>
          <a:p>
            <a:pPr marL="0" lvl="0" indent="0" algn="l">
              <a:lnSpc>
                <a:spcPct val="100000"/>
              </a:lnSpc>
              <a:spcBef>
                <a:spcPts val="0"/>
              </a:spcBef>
              <a:spcAft>
                <a:spcPts val="1000"/>
              </a:spcAft>
              <a:buSzPct val="100000"/>
              <a:buNone/>
            </a:pPr>
            <a:endParaRPr lang="en-US" altLang="zh-CN" sz="19200" dirty="0">
              <a:solidFill>
                <a:schemeClr val="dk1">
                  <a:lumMod val="75000"/>
                  <a:lumOff val="25000"/>
                </a:schemeClr>
              </a:solidFill>
              <a:latin typeface="仿宋" panose="02010609060101010101" charset="-122"/>
            </a:endParaRPr>
          </a:p>
        </p:txBody>
      </p:sp>
      <p:sp>
        <p:nvSpPr>
          <p:cNvPr id="4" name="文本框 3"/>
          <p:cNvSpPr txBox="1"/>
          <p:nvPr>
            <p:custDataLst>
              <p:tags r:id="rId4"/>
            </p:custDataLst>
          </p:nvPr>
        </p:nvSpPr>
        <p:spPr>
          <a:xfrm>
            <a:off x="4783455" y="3094355"/>
            <a:ext cx="7682230" cy="2676525"/>
          </a:xfrm>
          <a:prstGeom prst="rect">
            <a:avLst/>
          </a:prstGeom>
          <a:noFill/>
        </p:spPr>
        <p:txBody>
          <a:bodyPr wrap="square" rtlCol="0">
            <a:spAutoFit/>
          </a:bodyPr>
          <a:lstStyle/>
          <a:p>
            <a:r>
              <a:rPr sz="2800" b="1" dirty="0">
                <a:effectLst/>
                <a:latin typeface="仿宋" panose="02010609060101010101" charset="-122"/>
                <a:ea typeface="仿宋" panose="02010609060101010101" charset="-122"/>
                <a:cs typeface="仿宋" panose="02010609060101010101" charset="-122"/>
              </a:rPr>
              <a:t>1、</a:t>
            </a:r>
            <a:r>
              <a:rPr lang="zh-CN" sz="2800" b="1" dirty="0">
                <a:effectLst/>
                <a:latin typeface="仿宋" panose="02010609060101010101" charset="-122"/>
                <a:ea typeface="仿宋" panose="02010609060101010101" charset="-122"/>
                <a:cs typeface="仿宋" panose="02010609060101010101" charset="-122"/>
              </a:rPr>
              <a:t>追问“什么”所导致的存在之遮蔽</a:t>
            </a:r>
            <a:endParaRPr sz="2800" b="1" dirty="0">
              <a:effectLst/>
              <a:latin typeface="仿宋" panose="02010609060101010101" charset="-122"/>
              <a:ea typeface="仿宋" panose="02010609060101010101" charset="-122"/>
              <a:cs typeface="仿宋" panose="02010609060101010101" charset="-122"/>
            </a:endParaRPr>
          </a:p>
          <a:p>
            <a:endParaRPr sz="2800" b="1" dirty="0">
              <a:effectLst/>
              <a:latin typeface="仿宋" panose="02010609060101010101" charset="-122"/>
              <a:ea typeface="仿宋" panose="02010609060101010101" charset="-122"/>
              <a:cs typeface="仿宋" panose="02010609060101010101" charset="-122"/>
            </a:endParaRPr>
          </a:p>
          <a:p>
            <a:r>
              <a:rPr sz="2800" b="1" dirty="0">
                <a:effectLst/>
                <a:latin typeface="仿宋" panose="02010609060101010101" charset="-122"/>
                <a:ea typeface="仿宋" panose="02010609060101010101" charset="-122"/>
                <a:cs typeface="仿宋" panose="02010609060101010101" charset="-122"/>
              </a:rPr>
              <a:t>2、被抛入时间中的此在之沉沦</a:t>
            </a:r>
            <a:endParaRPr sz="2800" b="1" dirty="0">
              <a:effectLst/>
              <a:latin typeface="仿宋" panose="02010609060101010101" charset="-122"/>
              <a:ea typeface="仿宋" panose="02010609060101010101" charset="-122"/>
              <a:cs typeface="仿宋" panose="02010609060101010101" charset="-122"/>
            </a:endParaRPr>
          </a:p>
          <a:p>
            <a:endParaRPr sz="2800" b="1" dirty="0">
              <a:effectLst/>
              <a:latin typeface="仿宋" panose="02010609060101010101" charset="-122"/>
              <a:ea typeface="仿宋" panose="02010609060101010101" charset="-122"/>
              <a:cs typeface="仿宋" panose="02010609060101010101" charset="-122"/>
            </a:endParaRPr>
          </a:p>
          <a:p>
            <a:r>
              <a:rPr sz="2800" b="1" dirty="0">
                <a:effectLst/>
                <a:latin typeface="仿宋" panose="02010609060101010101" charset="-122"/>
                <a:ea typeface="仿宋" panose="02010609060101010101" charset="-122"/>
                <a:cs typeface="仿宋" panose="02010609060101010101" charset="-122"/>
              </a:rPr>
              <a:t>3、</a:t>
            </a:r>
            <a:r>
              <a:rPr lang="zh-CN" sz="2800" b="1" dirty="0">
                <a:effectLst/>
                <a:latin typeface="仿宋" panose="02010609060101010101" charset="-122"/>
                <a:ea typeface="仿宋" panose="02010609060101010101" charset="-122"/>
                <a:cs typeface="仿宋" panose="02010609060101010101" charset="-122"/>
              </a:rPr>
              <a:t>向死而存带来的存在之澄明</a:t>
            </a:r>
            <a:endParaRPr sz="2800" b="1" dirty="0">
              <a:effectLst/>
              <a:latin typeface="仿宋" panose="02010609060101010101" charset="-122"/>
              <a:ea typeface="仿宋" panose="02010609060101010101" charset="-122"/>
              <a:cs typeface="仿宋" panose="02010609060101010101" charset="-122"/>
            </a:endParaRPr>
          </a:p>
          <a:p>
            <a:endParaRPr sz="2800" b="1" dirty="0">
              <a:effectLst/>
              <a:latin typeface="仿宋" panose="02010609060101010101" charset="-122"/>
              <a:ea typeface="仿宋" panose="02010609060101010101" charset="-122"/>
              <a:cs typeface="仿宋" panose="02010609060101010101" charset="-122"/>
            </a:endParaRPr>
          </a:p>
        </p:txBody>
      </p:sp>
    </p:spTree>
    <p:custDataLst>
      <p:tags r:id="rId5"/>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AEEF4"/>
        </a:solidFill>
        <a:effectLst/>
      </p:bgPr>
    </p:bg>
    <p:spTree>
      <p:nvGrpSpPr>
        <p:cNvPr id="1" name=""/>
        <p:cNvGrpSpPr/>
        <p:nvPr/>
      </p:nvGrpSpPr>
      <p:grpSpPr>
        <a:xfrm>
          <a:off x="0" y="0"/>
          <a:ext cx="0" cy="0"/>
          <a:chOff x="0" y="0"/>
          <a:chExt cx="0" cy="0"/>
        </a:xfrm>
      </p:grpSpPr>
      <p:sp>
        <p:nvSpPr>
          <p:cNvPr id="4" name="文本框 3"/>
          <p:cNvSpPr txBox="1"/>
          <p:nvPr/>
        </p:nvSpPr>
        <p:spPr>
          <a:xfrm>
            <a:off x="1272540" y="2305259"/>
            <a:ext cx="9646920" cy="1753235"/>
          </a:xfrm>
          <a:prstGeom prst="rect">
            <a:avLst/>
          </a:prstGeom>
          <a:noFill/>
        </p:spPr>
        <p:txBody>
          <a:bodyPr wrap="square" rtlCol="0" anchor="t">
            <a:spAutoFit/>
          </a:bodyPr>
          <a:lstStyle/>
          <a:p>
            <a:pPr algn="ctr"/>
            <a:r>
              <a:rPr lang="zh-CN" altLang="en-US" sz="5400" b="1" dirty="0">
                <a:solidFill>
                  <a:schemeClr val="accent1"/>
                </a:solidFill>
                <a:effectLst/>
                <a:latin typeface="仿宋" panose="02010609060101010101" charset="-122"/>
                <a:ea typeface="仿宋" panose="02010609060101010101" charset="-122"/>
                <a:cs typeface="仿宋" panose="02010609060101010101" charset="-122"/>
                <a:sym typeface="+mn-ea"/>
              </a:rPr>
              <a:t>1、追问“什么”所导致的存在之遮蔽</a:t>
            </a:r>
            <a:endParaRPr lang="zh-CN" altLang="en-US" sz="5400" b="1" dirty="0">
              <a:solidFill>
                <a:schemeClr val="accent1"/>
              </a:solidFill>
              <a:effectLst/>
              <a:latin typeface="仿宋" panose="02010609060101010101" charset="-122"/>
              <a:ea typeface="仿宋" panose="02010609060101010101" charset="-122"/>
              <a:cs typeface="仿宋" panose="02010609060101010101" charset="-122"/>
              <a:sym typeface="+mn-ea"/>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AEEF4"/>
        </a:solidFill>
        <a:effectLst/>
      </p:bgPr>
    </p:bg>
    <p:spTree>
      <p:nvGrpSpPr>
        <p:cNvPr id="1" name=""/>
        <p:cNvGrpSpPr/>
        <p:nvPr/>
      </p:nvGrpSpPr>
      <p:grpSpPr>
        <a:xfrm>
          <a:off x="0" y="0"/>
          <a:ext cx="0" cy="0"/>
          <a:chOff x="0" y="0"/>
          <a:chExt cx="0" cy="0"/>
        </a:xfrm>
      </p:grpSpPr>
      <p:sp>
        <p:nvSpPr>
          <p:cNvPr id="6" name="同侧圆角矩形 5"/>
          <p:cNvSpPr/>
          <p:nvPr>
            <p:custDataLst>
              <p:tags r:id="rId1"/>
            </p:custDataLst>
          </p:nvPr>
        </p:nvSpPr>
        <p:spPr>
          <a:xfrm>
            <a:off x="4191000" y="133350"/>
            <a:ext cx="3803650" cy="789305"/>
          </a:xfrm>
          <a:prstGeom prst="round2SameRect">
            <a:avLst/>
          </a:prstGeom>
          <a:solidFill>
            <a:schemeClr val="bg1">
              <a:lumMod val="85000"/>
            </a:schemeClr>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b="1">
                <a:solidFill>
                  <a:schemeClr val="bg1">
                    <a:lumMod val="50000"/>
                  </a:schemeClr>
                </a:solidFill>
                <a:effectLst/>
                <a:latin typeface="+mj-ea"/>
                <a:ea typeface="+mj-ea"/>
                <a:cs typeface="+mj-ea"/>
                <a:sym typeface="+mn-ea"/>
              </a:rPr>
              <a:t>2、被抛入时间中的此在之沉沦</a:t>
            </a:r>
            <a:endParaRPr lang="zh-CN" altLang="en-US" sz="2400" b="1">
              <a:solidFill>
                <a:schemeClr val="bg1">
                  <a:lumMod val="50000"/>
                </a:schemeClr>
              </a:solidFill>
              <a:effectLst/>
              <a:latin typeface="+mj-ea"/>
              <a:ea typeface="+mj-ea"/>
              <a:cs typeface="+mj-ea"/>
              <a:sym typeface="+mn-ea"/>
            </a:endParaRPr>
          </a:p>
        </p:txBody>
      </p:sp>
      <p:sp>
        <p:nvSpPr>
          <p:cNvPr id="7" name="同侧圆角矩形 6"/>
          <p:cNvSpPr/>
          <p:nvPr>
            <p:custDataLst>
              <p:tags r:id="rId2"/>
            </p:custDataLst>
          </p:nvPr>
        </p:nvSpPr>
        <p:spPr>
          <a:xfrm>
            <a:off x="8147685" y="133350"/>
            <a:ext cx="3803650" cy="789305"/>
          </a:xfrm>
          <a:prstGeom prst="round2SameRect">
            <a:avLst/>
          </a:prstGeom>
          <a:solidFill>
            <a:schemeClr val="bg1">
              <a:lumMod val="85000"/>
            </a:schemeClr>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b="1">
                <a:solidFill>
                  <a:schemeClr val="bg1">
                    <a:lumMod val="50000"/>
                  </a:schemeClr>
                </a:solidFill>
                <a:effectLst/>
                <a:latin typeface="+mj-ea"/>
                <a:ea typeface="+mj-ea"/>
                <a:cs typeface="+mj-ea"/>
                <a:sym typeface="+mn-ea"/>
              </a:rPr>
              <a:t>3、向死而存带来的存在之澄明</a:t>
            </a:r>
            <a:endParaRPr lang="zh-CN" altLang="en-US" sz="2400" b="1">
              <a:solidFill>
                <a:schemeClr val="bg1">
                  <a:lumMod val="50000"/>
                </a:schemeClr>
              </a:solidFill>
              <a:effectLst/>
              <a:latin typeface="+mj-ea"/>
              <a:ea typeface="+mj-ea"/>
              <a:cs typeface="+mj-ea"/>
              <a:sym typeface="+mn-ea"/>
            </a:endParaRPr>
          </a:p>
        </p:txBody>
      </p:sp>
      <p:sp>
        <p:nvSpPr>
          <p:cNvPr id="2" name="同侧圆角矩形 1"/>
          <p:cNvSpPr/>
          <p:nvPr>
            <p:custDataLst>
              <p:tags r:id="rId3"/>
            </p:custDataLst>
          </p:nvPr>
        </p:nvSpPr>
        <p:spPr>
          <a:xfrm>
            <a:off x="233045" y="133350"/>
            <a:ext cx="3803650" cy="789305"/>
          </a:xfrm>
          <a:prstGeom prst="round2SameRect">
            <a:avLst/>
          </a:prstGeom>
          <a:solidFill>
            <a:srgbClr val="4B82F8"/>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sz="2400" b="1">
                <a:solidFill>
                  <a:schemeClr val="bg1"/>
                </a:solidFill>
                <a:effectLst/>
                <a:latin typeface="+mj-ea"/>
                <a:ea typeface="+mj-ea"/>
                <a:cs typeface="+mj-ea"/>
                <a:sym typeface="+mn-ea"/>
              </a:rPr>
              <a:t>1、追问“什么”所导致的存在之遮蔽</a:t>
            </a:r>
            <a:endParaRPr sz="2400" b="1">
              <a:solidFill>
                <a:schemeClr val="bg1"/>
              </a:solidFill>
              <a:effectLst/>
              <a:latin typeface="+mj-ea"/>
              <a:ea typeface="+mj-ea"/>
              <a:cs typeface="+mj-ea"/>
              <a:sym typeface="+mn-ea"/>
            </a:endParaRPr>
          </a:p>
        </p:txBody>
      </p:sp>
      <p:sp>
        <p:nvSpPr>
          <p:cNvPr id="12" name="矩形 11"/>
          <p:cNvSpPr/>
          <p:nvPr/>
        </p:nvSpPr>
        <p:spPr>
          <a:xfrm>
            <a:off x="0" y="922655"/>
            <a:ext cx="12192000" cy="76200"/>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3314" name="标题 1"/>
          <p:cNvSpPr>
            <a:spLocks noGrp="1"/>
          </p:cNvSpPr>
          <p:nvPr>
            <p:custDataLst>
              <p:tags r:id="rId4"/>
            </p:custDataLst>
          </p:nvPr>
        </p:nvSpPr>
        <p:spPr>
          <a:xfrm>
            <a:off x="343448" y="1278890"/>
            <a:ext cx="11125200" cy="12674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zh-CN" altLang="en-US" sz="5400" kern="1200" dirty="0">
                <a:solidFill>
                  <a:schemeClr val="bg1"/>
                </a:solidFill>
                <a:latin typeface="黑体" panose="02010609060101010101" charset="-122"/>
                <a:ea typeface="黑体" panose="02010609060101010101" charset="-122"/>
                <a:cs typeface="+mj-cs"/>
              </a:defRPr>
            </a:lvl1pPr>
          </a:lstStyle>
          <a:p>
            <a:pPr algn="l" eaLnBrk="1" hangingPunct="1">
              <a:buClrTx/>
              <a:buSzTx/>
              <a:buFontTx/>
            </a:pPr>
            <a:r>
              <a:rPr sz="3200" b="1" dirty="0">
                <a:solidFill>
                  <a:schemeClr val="accent1"/>
                </a:solidFill>
                <a:effectLst/>
                <a:latin typeface="+mj-ea"/>
                <a:ea typeface="+mj-ea"/>
                <a:cs typeface="+mj-ea"/>
                <a:sym typeface="+mn-ea"/>
              </a:rPr>
              <a:t>物质技术进步与人类存在的异化</a:t>
            </a:r>
            <a:endParaRPr sz="3200" b="1" dirty="0">
              <a:solidFill>
                <a:schemeClr val="accent1"/>
              </a:solidFill>
              <a:effectLst/>
              <a:latin typeface="+mj-ea"/>
              <a:ea typeface="+mj-ea"/>
              <a:cs typeface="+mj-ea"/>
              <a:sym typeface="+mn-ea"/>
            </a:endParaRPr>
          </a:p>
        </p:txBody>
      </p:sp>
      <p:sp>
        <p:nvSpPr>
          <p:cNvPr id="8" name="文本框 7"/>
          <p:cNvSpPr txBox="1"/>
          <p:nvPr>
            <p:custDataLst>
              <p:tags r:id="rId5"/>
            </p:custDataLst>
          </p:nvPr>
        </p:nvSpPr>
        <p:spPr>
          <a:xfrm>
            <a:off x="372110" y="2546350"/>
            <a:ext cx="7052310" cy="3907790"/>
          </a:xfrm>
          <a:prstGeom prst="rect">
            <a:avLst/>
          </a:prstGeom>
          <a:noFill/>
        </p:spPr>
        <p:txBody>
          <a:bodyPr wrap="square" rtlCol="0">
            <a:spAutoFit/>
          </a:bodyPr>
          <a:lstStyle/>
          <a:p>
            <a:pPr>
              <a:lnSpc>
                <a:spcPct val="150000"/>
              </a:lnSpc>
            </a:pPr>
            <a:r>
              <a:rPr lang="en-US" sz="3200" b="1" dirty="0">
                <a:effectLst/>
                <a:latin typeface="+mj-ea"/>
                <a:ea typeface="+mj-ea"/>
                <a:cs typeface="+mj-ea"/>
                <a:sym typeface="+mn-ea"/>
              </a:rPr>
              <a:t>   </a:t>
            </a:r>
            <a:r>
              <a:rPr sz="3200" b="1" dirty="0">
                <a:effectLst/>
                <a:latin typeface="+mj-ea"/>
                <a:ea typeface="+mj-ea"/>
                <a:cs typeface="+mj-ea"/>
                <a:sym typeface="+mn-ea"/>
              </a:rPr>
              <a:t>我们的一切发明和进步的成果,似乎仅仅赋予精神的生命以物质的力量,</a:t>
            </a:r>
            <a:r>
              <a:rPr sz="3200" b="1" dirty="0">
                <a:solidFill>
                  <a:srgbClr val="FF0000"/>
                </a:solidFill>
                <a:effectLst/>
                <a:latin typeface="+mj-ea"/>
                <a:ea typeface="+mj-ea"/>
                <a:cs typeface="+mj-ea"/>
                <a:sym typeface="+mn-ea"/>
              </a:rPr>
              <a:t>而抽掉了人的生存，使之贬低成一种物质的力量。</a:t>
            </a:r>
            <a:endParaRPr sz="3200" b="1" dirty="0">
              <a:solidFill>
                <a:srgbClr val="FF0000"/>
              </a:solidFill>
              <a:effectLst/>
              <a:latin typeface="+mj-ea"/>
              <a:ea typeface="+mj-ea"/>
              <a:cs typeface="+mj-ea"/>
              <a:sym typeface="+mn-ea"/>
            </a:endParaRPr>
          </a:p>
          <a:p>
            <a:endParaRPr sz="2800" b="1" dirty="0">
              <a:effectLst/>
              <a:latin typeface="+mj-ea"/>
              <a:ea typeface="+mj-ea"/>
              <a:cs typeface="+mj-ea"/>
              <a:sym typeface="+mn-ea"/>
            </a:endParaRPr>
          </a:p>
          <a:p>
            <a:pPr algn="r"/>
            <a:r>
              <a:rPr sz="2800" b="1" dirty="0">
                <a:effectLst/>
                <a:latin typeface="+mj-ea"/>
                <a:ea typeface="+mj-ea"/>
                <a:cs typeface="+mj-ea"/>
                <a:sym typeface="+mn-ea"/>
              </a:rPr>
              <a:t>                    ——马克思</a:t>
            </a:r>
            <a:endParaRPr sz="2800" b="1" dirty="0">
              <a:effectLst/>
              <a:latin typeface="+mj-ea"/>
              <a:ea typeface="+mj-ea"/>
              <a:cs typeface="+mj-ea"/>
              <a:sym typeface="+mn-ea"/>
            </a:endParaRPr>
          </a:p>
        </p:txBody>
      </p:sp>
      <p:pic>
        <p:nvPicPr>
          <p:cNvPr id="10" name="图片 9" descr="抠图下载-trim-WwvnxyFC"/>
          <p:cNvPicPr>
            <a:picLocks noChangeAspect="1"/>
          </p:cNvPicPr>
          <p:nvPr>
            <p:custDataLst>
              <p:tags r:id="rId6"/>
            </p:custDataLst>
          </p:nvPr>
        </p:nvPicPr>
        <p:blipFill>
          <a:blip r:embed="rId7"/>
          <a:srcRect b="21722"/>
          <a:stretch>
            <a:fillRect/>
          </a:stretch>
        </p:blipFill>
        <p:spPr>
          <a:xfrm>
            <a:off x="7424420" y="2145030"/>
            <a:ext cx="4603115" cy="4712970"/>
          </a:xfrm>
          <a:prstGeom prst="rect">
            <a:avLst/>
          </a:prstGeom>
        </p:spPr>
      </p:pic>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2"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linds(horizontal)">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2"/>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AEEF4"/>
        </a:solidFill>
        <a:effectLst/>
      </p:bgPr>
    </p:bg>
    <p:spTree>
      <p:nvGrpSpPr>
        <p:cNvPr id="1" name=""/>
        <p:cNvGrpSpPr/>
        <p:nvPr/>
      </p:nvGrpSpPr>
      <p:grpSpPr>
        <a:xfrm>
          <a:off x="0" y="0"/>
          <a:ext cx="0" cy="0"/>
          <a:chOff x="0" y="0"/>
          <a:chExt cx="0" cy="0"/>
        </a:xfrm>
      </p:grpSpPr>
      <p:sp>
        <p:nvSpPr>
          <p:cNvPr id="6" name="同侧圆角矩形 5"/>
          <p:cNvSpPr/>
          <p:nvPr>
            <p:custDataLst>
              <p:tags r:id="rId1"/>
            </p:custDataLst>
          </p:nvPr>
        </p:nvSpPr>
        <p:spPr>
          <a:xfrm>
            <a:off x="4191000" y="133350"/>
            <a:ext cx="3803650" cy="789305"/>
          </a:xfrm>
          <a:prstGeom prst="round2SameRect">
            <a:avLst/>
          </a:prstGeom>
          <a:solidFill>
            <a:schemeClr val="bg1">
              <a:lumMod val="85000"/>
            </a:schemeClr>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b="1">
                <a:solidFill>
                  <a:schemeClr val="bg1">
                    <a:lumMod val="50000"/>
                  </a:schemeClr>
                </a:solidFill>
                <a:effectLst/>
                <a:latin typeface="+mj-ea"/>
                <a:ea typeface="+mj-ea"/>
                <a:cs typeface="+mj-ea"/>
                <a:sym typeface="+mn-ea"/>
              </a:rPr>
              <a:t>2、被抛入时间中的此在之沉沦</a:t>
            </a:r>
            <a:endParaRPr lang="zh-CN" altLang="en-US" sz="2400" b="1">
              <a:solidFill>
                <a:schemeClr val="bg1">
                  <a:lumMod val="50000"/>
                </a:schemeClr>
              </a:solidFill>
              <a:effectLst/>
              <a:latin typeface="+mj-ea"/>
              <a:ea typeface="+mj-ea"/>
              <a:cs typeface="+mj-ea"/>
              <a:sym typeface="+mn-ea"/>
            </a:endParaRPr>
          </a:p>
        </p:txBody>
      </p:sp>
      <p:sp>
        <p:nvSpPr>
          <p:cNvPr id="7" name="同侧圆角矩形 6"/>
          <p:cNvSpPr/>
          <p:nvPr>
            <p:custDataLst>
              <p:tags r:id="rId2"/>
            </p:custDataLst>
          </p:nvPr>
        </p:nvSpPr>
        <p:spPr>
          <a:xfrm>
            <a:off x="8147685" y="133350"/>
            <a:ext cx="3803650" cy="789305"/>
          </a:xfrm>
          <a:prstGeom prst="round2SameRect">
            <a:avLst/>
          </a:prstGeom>
          <a:solidFill>
            <a:schemeClr val="bg1">
              <a:lumMod val="85000"/>
            </a:schemeClr>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b="1">
                <a:solidFill>
                  <a:schemeClr val="bg1">
                    <a:lumMod val="50000"/>
                  </a:schemeClr>
                </a:solidFill>
                <a:effectLst/>
                <a:latin typeface="+mj-ea"/>
                <a:ea typeface="+mj-ea"/>
                <a:cs typeface="+mj-ea"/>
                <a:sym typeface="+mn-ea"/>
              </a:rPr>
              <a:t>3、向死而存带来的存在之澄明</a:t>
            </a:r>
            <a:endParaRPr lang="zh-CN" altLang="en-US" sz="2400" b="1">
              <a:solidFill>
                <a:schemeClr val="bg1">
                  <a:lumMod val="50000"/>
                </a:schemeClr>
              </a:solidFill>
              <a:effectLst/>
              <a:latin typeface="+mj-ea"/>
              <a:ea typeface="+mj-ea"/>
              <a:cs typeface="+mj-ea"/>
              <a:sym typeface="+mn-ea"/>
            </a:endParaRPr>
          </a:p>
        </p:txBody>
      </p:sp>
      <p:sp>
        <p:nvSpPr>
          <p:cNvPr id="2" name="同侧圆角矩形 1"/>
          <p:cNvSpPr/>
          <p:nvPr>
            <p:custDataLst>
              <p:tags r:id="rId3"/>
            </p:custDataLst>
          </p:nvPr>
        </p:nvSpPr>
        <p:spPr>
          <a:xfrm>
            <a:off x="233045" y="133350"/>
            <a:ext cx="3803650" cy="789305"/>
          </a:xfrm>
          <a:prstGeom prst="round2SameRect">
            <a:avLst/>
          </a:prstGeom>
          <a:solidFill>
            <a:srgbClr val="4B82F8"/>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sz="2400" b="1">
                <a:solidFill>
                  <a:schemeClr val="bg1"/>
                </a:solidFill>
                <a:effectLst/>
                <a:latin typeface="+mj-ea"/>
                <a:ea typeface="+mj-ea"/>
                <a:cs typeface="+mj-ea"/>
                <a:sym typeface="+mn-ea"/>
              </a:rPr>
              <a:t>1、追问“什么”所导致的存在之遮蔽</a:t>
            </a:r>
            <a:endParaRPr sz="2400" b="1">
              <a:solidFill>
                <a:schemeClr val="bg1"/>
              </a:solidFill>
              <a:effectLst/>
              <a:latin typeface="+mj-ea"/>
              <a:ea typeface="+mj-ea"/>
              <a:cs typeface="+mj-ea"/>
              <a:sym typeface="+mn-ea"/>
            </a:endParaRPr>
          </a:p>
        </p:txBody>
      </p:sp>
      <p:sp>
        <p:nvSpPr>
          <p:cNvPr id="12" name="矩形 11"/>
          <p:cNvSpPr/>
          <p:nvPr/>
        </p:nvSpPr>
        <p:spPr>
          <a:xfrm>
            <a:off x="0" y="922655"/>
            <a:ext cx="12192000" cy="76200"/>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文本框 2"/>
          <p:cNvSpPr txBox="1"/>
          <p:nvPr>
            <p:custDataLst>
              <p:tags r:id="rId4"/>
            </p:custDataLst>
          </p:nvPr>
        </p:nvSpPr>
        <p:spPr>
          <a:xfrm>
            <a:off x="526415" y="2011680"/>
            <a:ext cx="6515735" cy="1938020"/>
          </a:xfrm>
          <a:prstGeom prst="rect">
            <a:avLst/>
          </a:prstGeom>
          <a:noFill/>
        </p:spPr>
        <p:txBody>
          <a:bodyPr wrap="square" rtlCol="0">
            <a:spAutoFit/>
          </a:bodyPr>
          <a:lstStyle/>
          <a:p>
            <a:r>
              <a:rPr lang="zh-CN" altLang="en-US" sz="2400" b="1" dirty="0">
                <a:solidFill>
                  <a:schemeClr val="accent1"/>
                </a:solidFill>
                <a:effectLst/>
                <a:latin typeface="+mj-ea"/>
                <a:ea typeface="+mj-ea"/>
                <a:cs typeface="仿宋" panose="02010609060101010101" charset="-122"/>
              </a:rPr>
              <a:t>前苏格拉底哲学、诗意的、本真式的追问方式</a:t>
            </a:r>
            <a:endParaRPr lang="zh-CN" altLang="en-US" sz="2400" b="1" dirty="0">
              <a:solidFill>
                <a:schemeClr val="accent1"/>
              </a:solidFill>
              <a:effectLst/>
              <a:latin typeface="+mj-ea"/>
              <a:ea typeface="+mj-ea"/>
              <a:cs typeface="仿宋" panose="02010609060101010101" charset="-122"/>
            </a:endParaRPr>
          </a:p>
          <a:p>
            <a:r>
              <a:rPr lang="zh-CN" altLang="en-US" sz="2400" b="1" dirty="0">
                <a:solidFill>
                  <a:schemeClr val="accent1"/>
                </a:solidFill>
                <a:effectLst/>
                <a:latin typeface="+mj-ea"/>
                <a:ea typeface="+mj-ea"/>
                <a:cs typeface="仿宋" panose="02010609060101010101" charset="-122"/>
              </a:rPr>
              <a:t>（如何是、存在）：</a:t>
            </a:r>
            <a:endParaRPr lang="zh-CN" altLang="en-US" sz="2400" b="1" dirty="0">
              <a:solidFill>
                <a:schemeClr val="dk1"/>
              </a:solidFill>
              <a:effectLst/>
              <a:latin typeface="+mj-ea"/>
              <a:ea typeface="+mj-ea"/>
              <a:cs typeface="仿宋" panose="02010609060101010101" charset="-122"/>
            </a:endParaRPr>
          </a:p>
          <a:p>
            <a:r>
              <a:rPr lang="zh-CN" altLang="en-US" sz="2400" b="1" dirty="0">
                <a:solidFill>
                  <a:schemeClr val="dk1"/>
                </a:solidFill>
                <a:effectLst/>
                <a:latin typeface="+mj-ea"/>
                <a:ea typeface="+mj-ea"/>
                <a:cs typeface="仿宋" panose="02010609060101010101" charset="-122"/>
              </a:rPr>
              <a:t>但人与世界万物血肉相连。</a:t>
            </a:r>
            <a:endParaRPr lang="zh-CN" altLang="en-US" sz="2400" b="1" dirty="0">
              <a:solidFill>
                <a:schemeClr val="dk1"/>
              </a:solidFill>
              <a:effectLst/>
              <a:latin typeface="+mj-ea"/>
              <a:ea typeface="+mj-ea"/>
              <a:cs typeface="仿宋" panose="02010609060101010101" charset="-122"/>
            </a:endParaRPr>
          </a:p>
          <a:p>
            <a:r>
              <a:rPr lang="zh-CN" altLang="en-US" sz="2400" b="1" dirty="0">
                <a:solidFill>
                  <a:schemeClr val="dk1"/>
                </a:solidFill>
                <a:effectLst/>
                <a:latin typeface="+mj-ea"/>
                <a:ea typeface="+mj-ea"/>
                <a:cs typeface="仿宋" panose="02010609060101010101" charset="-122"/>
              </a:rPr>
              <a:t>在根本上，人与万物在</a:t>
            </a:r>
            <a:r>
              <a:rPr lang="zh-CN" altLang="en-US" sz="2400" b="1" dirty="0">
                <a:solidFill>
                  <a:srgbClr val="FF0000"/>
                </a:solidFill>
                <a:effectLst/>
                <a:latin typeface="+mj-ea"/>
                <a:ea typeface="+mj-ea"/>
                <a:cs typeface="仿宋" panose="02010609060101010101" charset="-122"/>
              </a:rPr>
              <a:t>时间中</a:t>
            </a:r>
            <a:r>
              <a:rPr lang="zh-CN" altLang="en-US" sz="2400" b="1" dirty="0">
                <a:solidFill>
                  <a:schemeClr val="dk1"/>
                </a:solidFill>
                <a:effectLst/>
                <a:latin typeface="+mj-ea"/>
                <a:ea typeface="+mj-ea"/>
                <a:cs typeface="仿宋" panose="02010609060101010101" charset="-122"/>
              </a:rPr>
              <a:t>相互展开、绽放其自身的意义</a:t>
            </a:r>
            <a:endParaRPr lang="zh-CN" altLang="en-US" sz="2400" b="1" dirty="0">
              <a:solidFill>
                <a:schemeClr val="dk1"/>
              </a:solidFill>
              <a:effectLst/>
              <a:latin typeface="+mj-ea"/>
              <a:ea typeface="+mj-ea"/>
              <a:cs typeface="仿宋" panose="02010609060101010101" charset="-122"/>
            </a:endParaRPr>
          </a:p>
        </p:txBody>
      </p:sp>
      <p:sp>
        <p:nvSpPr>
          <p:cNvPr id="5" name="文本框 4"/>
          <p:cNvSpPr txBox="1"/>
          <p:nvPr>
            <p:custDataLst>
              <p:tags r:id="rId5"/>
            </p:custDataLst>
          </p:nvPr>
        </p:nvSpPr>
        <p:spPr>
          <a:xfrm>
            <a:off x="460375" y="4368800"/>
            <a:ext cx="6416675" cy="2093595"/>
          </a:xfrm>
          <a:prstGeom prst="rect">
            <a:avLst/>
          </a:prstGeom>
          <a:noFill/>
        </p:spPr>
        <p:txBody>
          <a:bodyPr wrap="square" rtlCol="0">
            <a:noAutofit/>
          </a:bodyPr>
          <a:lstStyle/>
          <a:p>
            <a:r>
              <a:rPr lang="zh-CN" altLang="en-US" sz="2400" b="1" dirty="0">
                <a:solidFill>
                  <a:schemeClr val="accent1"/>
                </a:solidFill>
                <a:effectLst/>
                <a:latin typeface="+mj-ea"/>
                <a:ea typeface="+mj-ea"/>
                <a:cs typeface="仿宋" panose="02010609060101010101" charset="-122"/>
              </a:rPr>
              <a:t>自柏拉图以来，技术式、现代式的追问方式</a:t>
            </a:r>
            <a:endParaRPr lang="zh-CN" altLang="en-US" sz="2400" b="1" dirty="0">
              <a:solidFill>
                <a:schemeClr val="accent1"/>
              </a:solidFill>
              <a:effectLst/>
              <a:latin typeface="+mj-ea"/>
              <a:ea typeface="+mj-ea"/>
              <a:cs typeface="仿宋" panose="02010609060101010101" charset="-122"/>
            </a:endParaRPr>
          </a:p>
          <a:p>
            <a:r>
              <a:rPr lang="zh-CN" altLang="en-US" sz="2400" b="1" dirty="0">
                <a:solidFill>
                  <a:schemeClr val="accent1"/>
                </a:solidFill>
                <a:effectLst/>
                <a:latin typeface="+mj-ea"/>
                <a:ea typeface="+mj-ea"/>
                <a:cs typeface="仿宋" panose="02010609060101010101" charset="-122"/>
              </a:rPr>
              <a:t>（是什么、存在者）：</a:t>
            </a:r>
            <a:endParaRPr lang="zh-CN" altLang="en-US" sz="2400" b="1" dirty="0">
              <a:solidFill>
                <a:schemeClr val="dk1"/>
              </a:solidFill>
              <a:effectLst/>
              <a:latin typeface="+mj-ea"/>
              <a:ea typeface="+mj-ea"/>
              <a:cs typeface="仿宋" panose="02010609060101010101" charset="-122"/>
            </a:endParaRPr>
          </a:p>
          <a:p>
            <a:r>
              <a:rPr lang="zh-CN" altLang="en-US" sz="2400" b="1" dirty="0">
                <a:solidFill>
                  <a:schemeClr val="dk1"/>
                </a:solidFill>
                <a:effectLst/>
                <a:latin typeface="+mj-ea"/>
                <a:ea typeface="+mj-ea"/>
                <a:cs typeface="仿宋" panose="02010609060101010101" charset="-122"/>
              </a:rPr>
              <a:t>作为认识对象的外在世界</a:t>
            </a:r>
            <a:endParaRPr lang="zh-CN" altLang="en-US" sz="2400" b="1" dirty="0">
              <a:solidFill>
                <a:schemeClr val="dk1"/>
              </a:solidFill>
              <a:effectLst/>
              <a:latin typeface="+mj-ea"/>
              <a:ea typeface="+mj-ea"/>
              <a:cs typeface="仿宋" panose="02010609060101010101" charset="-122"/>
            </a:endParaRPr>
          </a:p>
          <a:p>
            <a:r>
              <a:rPr lang="zh-CN" altLang="en-US" sz="2400" b="1" dirty="0">
                <a:solidFill>
                  <a:schemeClr val="dk1"/>
                </a:solidFill>
                <a:effectLst/>
                <a:latin typeface="+mj-ea"/>
                <a:ea typeface="+mj-ea"/>
                <a:cs typeface="仿宋" panose="02010609060101010101" charset="-122"/>
              </a:rPr>
              <a:t>通过单向度的认识与把握，我们给万物</a:t>
            </a:r>
            <a:r>
              <a:rPr lang="zh-CN" altLang="en-US" sz="2400" b="1" dirty="0">
                <a:solidFill>
                  <a:srgbClr val="FF0000"/>
                </a:solidFill>
                <a:effectLst/>
                <a:latin typeface="+mj-ea"/>
                <a:ea typeface="+mj-ea"/>
                <a:cs typeface="仿宋" panose="02010609060101010101" charset="-122"/>
              </a:rPr>
              <a:t>确定、永恒的</a:t>
            </a:r>
            <a:r>
              <a:rPr lang="zh-CN" altLang="en-US" sz="2400" b="1" dirty="0">
                <a:solidFill>
                  <a:schemeClr val="dk1"/>
                </a:solidFill>
                <a:effectLst/>
                <a:latin typeface="+mj-ea"/>
                <a:ea typeface="+mj-ea"/>
                <a:cs typeface="仿宋" panose="02010609060101010101" charset="-122"/>
              </a:rPr>
              <a:t>名称与意义</a:t>
            </a:r>
            <a:endParaRPr lang="zh-CN" altLang="en-US" sz="2400" b="1" dirty="0">
              <a:solidFill>
                <a:schemeClr val="dk1"/>
              </a:solidFill>
              <a:effectLst/>
              <a:latin typeface="+mj-ea"/>
              <a:ea typeface="+mj-ea"/>
              <a:cs typeface="仿宋" panose="02010609060101010101" charset="-122"/>
            </a:endParaRPr>
          </a:p>
        </p:txBody>
      </p:sp>
      <p:pic>
        <p:nvPicPr>
          <p:cNvPr id="104" name="图片 103"/>
          <p:cNvPicPr/>
          <p:nvPr>
            <p:custDataLst>
              <p:tags r:id="rId6"/>
            </p:custDataLst>
          </p:nvPr>
        </p:nvPicPr>
        <p:blipFill>
          <a:blip r:embed="rId7"/>
          <a:stretch>
            <a:fillRect/>
          </a:stretch>
        </p:blipFill>
        <p:spPr>
          <a:xfrm>
            <a:off x="7151370" y="2143125"/>
            <a:ext cx="4634230" cy="4319270"/>
          </a:xfrm>
          <a:prstGeom prst="rect">
            <a:avLst/>
          </a:prstGeom>
          <a:noFill/>
          <a:ln w="9525">
            <a:noFill/>
          </a:ln>
        </p:spPr>
      </p:pic>
      <p:sp>
        <p:nvSpPr>
          <p:cNvPr id="4" name="文本框 3"/>
          <p:cNvSpPr txBox="1"/>
          <p:nvPr/>
        </p:nvSpPr>
        <p:spPr>
          <a:xfrm>
            <a:off x="233045" y="1287780"/>
            <a:ext cx="11520170" cy="583565"/>
          </a:xfrm>
          <a:prstGeom prst="rect">
            <a:avLst/>
          </a:prstGeom>
          <a:noFill/>
        </p:spPr>
        <p:txBody>
          <a:bodyPr wrap="square" rtlCol="0">
            <a:spAutoFit/>
          </a:bodyPr>
          <a:p>
            <a:r>
              <a:rPr lang="en-US" altLang="zh-CN" sz="3200" b="1">
                <a:solidFill>
                  <a:schemeClr val="accent1"/>
                </a:solidFill>
                <a:effectLst/>
                <a:latin typeface="+mj-ea"/>
                <a:ea typeface="+mj-ea"/>
                <a:cs typeface="+mj-ea"/>
              </a:rPr>
              <a:t>  </a:t>
            </a:r>
            <a:r>
              <a:rPr lang="zh-CN" altLang="en-US" sz="3200" b="1">
                <a:solidFill>
                  <a:schemeClr val="accent1"/>
                </a:solidFill>
                <a:effectLst/>
                <a:latin typeface="+mj-ea"/>
                <a:ea typeface="+mj-ea"/>
                <a:cs typeface="+mj-ea"/>
                <a:sym typeface="+mn-ea"/>
              </a:rPr>
              <a:t>追问</a:t>
            </a:r>
            <a:r>
              <a:rPr lang="en-US" altLang="zh-CN" sz="3200" b="1">
                <a:solidFill>
                  <a:schemeClr val="accent1"/>
                </a:solidFill>
                <a:effectLst/>
                <a:latin typeface="+mj-ea"/>
                <a:ea typeface="+mj-ea"/>
                <a:cs typeface="+mj-ea"/>
                <a:sym typeface="+mn-ea"/>
              </a:rPr>
              <a:t>“</a:t>
            </a:r>
            <a:r>
              <a:rPr lang="zh-CN" altLang="en-US" sz="3200" b="1">
                <a:solidFill>
                  <a:schemeClr val="accent1"/>
                </a:solidFill>
                <a:effectLst/>
                <a:latin typeface="+mj-ea"/>
                <a:ea typeface="+mj-ea"/>
                <a:cs typeface="+mj-ea"/>
                <a:sym typeface="+mn-ea"/>
              </a:rPr>
              <a:t>存在本身</a:t>
            </a:r>
            <a:r>
              <a:rPr lang="en-US" altLang="zh-CN" sz="3200" b="1">
                <a:solidFill>
                  <a:schemeClr val="accent1"/>
                </a:solidFill>
                <a:effectLst/>
                <a:latin typeface="+mj-ea"/>
                <a:ea typeface="+mj-ea"/>
                <a:cs typeface="+mj-ea"/>
                <a:sym typeface="+mn-ea"/>
              </a:rPr>
              <a:t>”</a:t>
            </a:r>
            <a:r>
              <a:rPr lang="zh-CN" altLang="en-US" sz="3200" b="1">
                <a:solidFill>
                  <a:schemeClr val="accent1"/>
                </a:solidFill>
                <a:effectLst/>
                <a:latin typeface="+mj-ea"/>
                <a:ea typeface="+mj-ea"/>
                <a:cs typeface="+mj-ea"/>
                <a:sym typeface="+mn-ea"/>
              </a:rPr>
              <a:t>异化为</a:t>
            </a:r>
            <a:r>
              <a:rPr lang="zh-CN" altLang="en-US" sz="3200" b="1">
                <a:solidFill>
                  <a:schemeClr val="accent1"/>
                </a:solidFill>
                <a:effectLst/>
                <a:latin typeface="+mj-ea"/>
                <a:ea typeface="+mj-ea"/>
                <a:cs typeface="+mj-ea"/>
              </a:rPr>
              <a:t>追问</a:t>
            </a:r>
            <a:r>
              <a:rPr lang="en-US" altLang="zh-CN" sz="3200" b="1">
                <a:solidFill>
                  <a:schemeClr val="accent1"/>
                </a:solidFill>
                <a:effectLst/>
                <a:latin typeface="+mj-ea"/>
                <a:ea typeface="+mj-ea"/>
                <a:cs typeface="+mj-ea"/>
              </a:rPr>
              <a:t>“</a:t>
            </a:r>
            <a:r>
              <a:rPr lang="zh-CN" altLang="en-US" sz="3200" b="1">
                <a:solidFill>
                  <a:schemeClr val="accent1"/>
                </a:solidFill>
                <a:effectLst/>
                <a:latin typeface="+mj-ea"/>
                <a:ea typeface="+mj-ea"/>
                <a:cs typeface="+mj-ea"/>
              </a:rPr>
              <a:t>存在者</a:t>
            </a:r>
            <a:r>
              <a:rPr lang="en-US" altLang="zh-CN" sz="3200" b="1">
                <a:solidFill>
                  <a:schemeClr val="accent1"/>
                </a:solidFill>
                <a:effectLst/>
                <a:latin typeface="+mj-ea"/>
                <a:ea typeface="+mj-ea"/>
                <a:cs typeface="+mj-ea"/>
              </a:rPr>
              <a:t>”</a:t>
            </a:r>
            <a:r>
              <a:rPr lang="zh-CN" altLang="en-US" sz="3200" b="1">
                <a:solidFill>
                  <a:schemeClr val="accent1"/>
                </a:solidFill>
                <a:effectLst/>
                <a:latin typeface="+mj-ea"/>
                <a:ea typeface="+mj-ea"/>
                <a:cs typeface="+mj-ea"/>
              </a:rPr>
              <a:t>，遮蔽了</a:t>
            </a:r>
            <a:r>
              <a:rPr lang="en-US" altLang="zh-CN" sz="3200" b="1">
                <a:solidFill>
                  <a:schemeClr val="accent1"/>
                </a:solidFill>
                <a:effectLst/>
                <a:latin typeface="+mj-ea"/>
                <a:ea typeface="+mj-ea"/>
                <a:cs typeface="+mj-ea"/>
              </a:rPr>
              <a:t>“</a:t>
            </a:r>
            <a:r>
              <a:rPr lang="zh-CN" altLang="en-US" sz="3200" b="1">
                <a:solidFill>
                  <a:schemeClr val="accent1"/>
                </a:solidFill>
                <a:effectLst/>
                <a:latin typeface="+mj-ea"/>
                <a:ea typeface="+mj-ea"/>
                <a:cs typeface="+mj-ea"/>
              </a:rPr>
              <a:t>存在</a:t>
            </a:r>
            <a:r>
              <a:rPr lang="en-US" altLang="zh-CN" sz="3200" b="1">
                <a:solidFill>
                  <a:schemeClr val="accent1"/>
                </a:solidFill>
                <a:effectLst/>
                <a:latin typeface="+mj-ea"/>
                <a:ea typeface="+mj-ea"/>
                <a:cs typeface="+mj-ea"/>
              </a:rPr>
              <a:t>”</a:t>
            </a:r>
            <a:endParaRPr lang="en-US" altLang="zh-CN" sz="3200" b="1">
              <a:solidFill>
                <a:schemeClr val="accent1"/>
              </a:solidFill>
              <a:effectLst/>
              <a:latin typeface="+mj-ea"/>
              <a:ea typeface="+mj-ea"/>
              <a:cs typeface="+mj-ea"/>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AEEF4"/>
        </a:solidFill>
        <a:effectLst/>
      </p:bgPr>
    </p:bg>
    <p:spTree>
      <p:nvGrpSpPr>
        <p:cNvPr id="1" name=""/>
        <p:cNvGrpSpPr/>
        <p:nvPr/>
      </p:nvGrpSpPr>
      <p:grpSpPr>
        <a:xfrm>
          <a:off x="0" y="0"/>
          <a:ext cx="0" cy="0"/>
          <a:chOff x="0" y="0"/>
          <a:chExt cx="0" cy="0"/>
        </a:xfrm>
      </p:grpSpPr>
      <p:sp>
        <p:nvSpPr>
          <p:cNvPr id="4" name="文本框 3"/>
          <p:cNvSpPr txBox="1"/>
          <p:nvPr/>
        </p:nvSpPr>
        <p:spPr>
          <a:xfrm>
            <a:off x="1272540" y="2967990"/>
            <a:ext cx="9646920" cy="922020"/>
          </a:xfrm>
          <a:prstGeom prst="rect">
            <a:avLst/>
          </a:prstGeom>
          <a:noFill/>
        </p:spPr>
        <p:txBody>
          <a:bodyPr wrap="square" rtlCol="0" anchor="t">
            <a:spAutoFit/>
          </a:bodyPr>
          <a:lstStyle/>
          <a:p>
            <a:pPr algn="ctr"/>
            <a:r>
              <a:rPr lang="zh-CN" altLang="en-US" sz="5400" b="1">
                <a:solidFill>
                  <a:schemeClr val="accent1"/>
                </a:solidFill>
                <a:effectLst/>
                <a:latin typeface="仿宋" panose="02010609060101010101" charset="-122"/>
                <a:ea typeface="仿宋" panose="02010609060101010101" charset="-122"/>
                <a:cs typeface="仿宋" panose="02010609060101010101" charset="-122"/>
                <a:sym typeface="+mn-ea"/>
              </a:rPr>
              <a:t>2、被抛入时间中的此在之沉沦</a:t>
            </a:r>
            <a:endParaRPr lang="zh-CN" altLang="en-US" sz="5400" b="1">
              <a:solidFill>
                <a:schemeClr val="accent1"/>
              </a:solidFill>
              <a:effectLst/>
              <a:latin typeface="仿宋" panose="02010609060101010101" charset="-122"/>
              <a:ea typeface="仿宋" panose="02010609060101010101" charset="-122"/>
              <a:cs typeface="仿宋" panose="02010609060101010101" charset="-122"/>
              <a:sym typeface="+mn-ea"/>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AEEF4"/>
        </a:solidFill>
        <a:effectLst/>
      </p:bgPr>
    </p:bg>
    <p:spTree>
      <p:nvGrpSpPr>
        <p:cNvPr id="1" name=""/>
        <p:cNvGrpSpPr/>
        <p:nvPr/>
      </p:nvGrpSpPr>
      <p:grpSpPr>
        <a:xfrm>
          <a:off x="0" y="0"/>
          <a:ext cx="0" cy="0"/>
          <a:chOff x="0" y="0"/>
          <a:chExt cx="0" cy="0"/>
        </a:xfrm>
      </p:grpSpPr>
      <p:sp>
        <p:nvSpPr>
          <p:cNvPr id="6" name="同侧圆角矩形 5"/>
          <p:cNvSpPr/>
          <p:nvPr>
            <p:custDataLst>
              <p:tags r:id="rId1"/>
            </p:custDataLst>
          </p:nvPr>
        </p:nvSpPr>
        <p:spPr>
          <a:xfrm>
            <a:off x="4191000" y="133350"/>
            <a:ext cx="3803650" cy="789305"/>
          </a:xfrm>
          <a:prstGeom prst="round2SameRect">
            <a:avLst/>
          </a:prstGeom>
          <a:solidFill>
            <a:srgbClr val="4B82F8"/>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b="1">
                <a:solidFill>
                  <a:schemeClr val="bg1"/>
                </a:solidFill>
                <a:effectLst/>
                <a:latin typeface="+mj-ea"/>
                <a:ea typeface="+mj-ea"/>
                <a:cs typeface="+mj-ea"/>
                <a:sym typeface="+mn-ea"/>
              </a:rPr>
              <a:t>2、被抛入时间中的此在之沉沦</a:t>
            </a:r>
            <a:endParaRPr lang="zh-CN" altLang="en-US" sz="2400" b="1">
              <a:solidFill>
                <a:schemeClr val="bg1"/>
              </a:solidFill>
              <a:effectLst/>
              <a:latin typeface="+mj-ea"/>
              <a:ea typeface="+mj-ea"/>
              <a:cs typeface="+mj-ea"/>
              <a:sym typeface="+mn-ea"/>
            </a:endParaRPr>
          </a:p>
        </p:txBody>
      </p:sp>
      <p:sp>
        <p:nvSpPr>
          <p:cNvPr id="7" name="同侧圆角矩形 6"/>
          <p:cNvSpPr/>
          <p:nvPr>
            <p:custDataLst>
              <p:tags r:id="rId2"/>
            </p:custDataLst>
          </p:nvPr>
        </p:nvSpPr>
        <p:spPr>
          <a:xfrm>
            <a:off x="8147685" y="133350"/>
            <a:ext cx="3803650" cy="789305"/>
          </a:xfrm>
          <a:prstGeom prst="round2SameRect">
            <a:avLst/>
          </a:prstGeom>
          <a:solidFill>
            <a:schemeClr val="bg1">
              <a:lumMod val="85000"/>
            </a:schemeClr>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b="1">
                <a:solidFill>
                  <a:schemeClr val="bg1">
                    <a:lumMod val="50000"/>
                  </a:schemeClr>
                </a:solidFill>
                <a:effectLst/>
                <a:latin typeface="+mj-ea"/>
                <a:ea typeface="+mj-ea"/>
                <a:cs typeface="+mj-ea"/>
                <a:sym typeface="+mn-ea"/>
              </a:rPr>
              <a:t>3、向死而存带来的存在之澄明</a:t>
            </a:r>
            <a:endParaRPr lang="zh-CN" altLang="en-US" sz="2400" b="1">
              <a:solidFill>
                <a:schemeClr val="bg1">
                  <a:lumMod val="50000"/>
                </a:schemeClr>
              </a:solidFill>
              <a:effectLst/>
              <a:latin typeface="+mj-ea"/>
              <a:ea typeface="+mj-ea"/>
              <a:cs typeface="+mj-ea"/>
              <a:sym typeface="+mn-ea"/>
            </a:endParaRPr>
          </a:p>
        </p:txBody>
      </p:sp>
      <p:sp>
        <p:nvSpPr>
          <p:cNvPr id="2" name="同侧圆角矩形 1"/>
          <p:cNvSpPr/>
          <p:nvPr>
            <p:custDataLst>
              <p:tags r:id="rId3"/>
            </p:custDataLst>
          </p:nvPr>
        </p:nvSpPr>
        <p:spPr>
          <a:xfrm>
            <a:off x="233045" y="133350"/>
            <a:ext cx="3803650" cy="789305"/>
          </a:xfrm>
          <a:prstGeom prst="round2SameRect">
            <a:avLst/>
          </a:prstGeom>
          <a:solidFill>
            <a:schemeClr val="bg1">
              <a:lumMod val="85000"/>
            </a:schemeClr>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sz="2400" b="1">
                <a:solidFill>
                  <a:schemeClr val="bg1">
                    <a:lumMod val="50000"/>
                  </a:schemeClr>
                </a:solidFill>
                <a:effectLst/>
                <a:latin typeface="+mj-ea"/>
                <a:ea typeface="+mj-ea"/>
                <a:cs typeface="+mj-ea"/>
                <a:sym typeface="+mn-ea"/>
              </a:rPr>
              <a:t>1、追问“什么”所导致的存在之遮蔽</a:t>
            </a:r>
            <a:endParaRPr sz="2400" b="1">
              <a:solidFill>
                <a:schemeClr val="bg1">
                  <a:lumMod val="50000"/>
                </a:schemeClr>
              </a:solidFill>
              <a:effectLst/>
              <a:latin typeface="+mj-ea"/>
              <a:ea typeface="+mj-ea"/>
              <a:cs typeface="+mj-ea"/>
              <a:sym typeface="+mn-ea"/>
            </a:endParaRPr>
          </a:p>
        </p:txBody>
      </p:sp>
      <p:sp>
        <p:nvSpPr>
          <p:cNvPr id="12" name="矩形 11"/>
          <p:cNvSpPr/>
          <p:nvPr/>
        </p:nvSpPr>
        <p:spPr>
          <a:xfrm>
            <a:off x="0" y="922655"/>
            <a:ext cx="12192000" cy="76200"/>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任意形状 8"/>
          <p:cNvSpPr/>
          <p:nvPr userDrawn="1">
            <p:custDataLst>
              <p:tags r:id="rId4"/>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panose="020B0503020204020204" charset="-122"/>
              <a:ea typeface="微软雅黑" panose="020B0503020204020204" charset="-122"/>
              <a:cs typeface="仿宋" panose="02010609060101010101" charset="-122"/>
            </a:endParaRPr>
          </a:p>
        </p:txBody>
      </p:sp>
      <p:sp>
        <p:nvSpPr>
          <p:cNvPr id="7171" name="矩形 7170"/>
          <p:cNvSpPr>
            <a:spLocks noGrp="1"/>
          </p:cNvSpPr>
          <p:nvPr>
            <p:custDataLst>
              <p:tags r:id="rId5"/>
            </p:custDataLst>
          </p:nvPr>
        </p:nvSpPr>
        <p:spPr>
          <a:xfrm>
            <a:off x="309880" y="2298065"/>
            <a:ext cx="7009130" cy="4159885"/>
          </a:xfrm>
          <a:prstGeom prst="rect">
            <a:avLst/>
          </a:prstGeom>
          <a:noFill/>
          <a:ln w="9525">
            <a:noFill/>
          </a:ln>
        </p:spPr>
        <p:txBody>
          <a:bodyPr vert="horz" wrap="square" anchor="t"/>
          <a:lstStyle>
            <a:lvl1pPr marL="342900" lvl="0" indent="-342900" algn="l" defTabSz="0" eaLnBrk="0" fontAlgn="base" latinLnBrk="0" hangingPunct="0">
              <a:lnSpc>
                <a:spcPct val="100000"/>
              </a:lnSpc>
              <a:spcBef>
                <a:spcPct val="20000"/>
              </a:spcBef>
              <a:spcAft>
                <a:spcPct val="0"/>
              </a:spcAft>
              <a:buChar char="•"/>
              <a:defRPr sz="2800" u="none" kern="1200" baseline="0">
                <a:solidFill>
                  <a:schemeClr val="bg1"/>
                </a:solidFill>
                <a:latin typeface="Microsoft Sans Serif" panose="020B0604020202020204" pitchFamily="2" charset="0"/>
                <a:ea typeface="Microsoft Sans Serif" panose="020B0604020202020204" pitchFamily="2" charset="0"/>
                <a:sym typeface="Microsoft Sans Serif" panose="020B0604020202020204" pitchFamily="2" charset="0"/>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lgn="l">
              <a:buNone/>
            </a:pPr>
            <a:endParaRPr lang="zh-CN" altLang="en-US" sz="2000" b="1" dirty="0">
              <a:solidFill>
                <a:schemeClr val="tx1"/>
              </a:solidFill>
              <a:effectLst/>
              <a:latin typeface="+mj-ea"/>
              <a:ea typeface="+mj-ea"/>
              <a:cs typeface="+mj-ea"/>
            </a:endParaRPr>
          </a:p>
          <a:p>
            <a:pPr lvl="0" algn="l">
              <a:buClrTx/>
              <a:buSzTx/>
              <a:buNone/>
            </a:pPr>
            <a:r>
              <a:rPr lang="zh-CN" altLang="en-US" b="1" dirty="0">
                <a:solidFill>
                  <a:schemeClr val="tx1"/>
                </a:solidFill>
                <a:effectLst/>
                <a:latin typeface="+mj-ea"/>
                <a:ea typeface="+mj-ea"/>
                <a:cs typeface="+mj-ea"/>
              </a:rPr>
              <a:t>陈子昂：</a:t>
            </a:r>
            <a:r>
              <a:rPr lang="en-US" altLang="zh-CN" b="1" dirty="0">
                <a:solidFill>
                  <a:schemeClr val="tx1"/>
                </a:solidFill>
                <a:effectLst/>
                <a:latin typeface="+mj-ea"/>
                <a:ea typeface="+mj-ea"/>
                <a:cs typeface="+mj-ea"/>
              </a:rPr>
              <a:t>  </a:t>
            </a:r>
            <a:r>
              <a:rPr lang="zh-CN" altLang="en-US" b="1" dirty="0">
                <a:solidFill>
                  <a:schemeClr val="tx1"/>
                </a:solidFill>
                <a:effectLst/>
                <a:latin typeface="+mj-ea"/>
                <a:ea typeface="+mj-ea"/>
                <a:cs typeface="+mj-ea"/>
              </a:rPr>
              <a:t>前不见古人，后不见来者，</a:t>
            </a:r>
            <a:endParaRPr lang="zh-CN" altLang="en-US" b="1" dirty="0">
              <a:solidFill>
                <a:schemeClr val="tx1"/>
              </a:solidFill>
              <a:effectLst/>
              <a:latin typeface="+mj-ea"/>
              <a:ea typeface="+mj-ea"/>
              <a:cs typeface="+mj-ea"/>
            </a:endParaRPr>
          </a:p>
          <a:p>
            <a:pPr lvl="0" algn="l">
              <a:buClrTx/>
              <a:buSzTx/>
              <a:buNone/>
            </a:pPr>
            <a:r>
              <a:rPr lang="zh-CN" altLang="en-US" b="1" dirty="0">
                <a:solidFill>
                  <a:schemeClr val="tx1"/>
                </a:solidFill>
                <a:effectLst/>
                <a:latin typeface="+mj-ea"/>
                <a:ea typeface="+mj-ea"/>
                <a:cs typeface="+mj-ea"/>
              </a:rPr>
              <a:t> </a:t>
            </a:r>
            <a:r>
              <a:rPr lang="en-US" altLang="zh-CN" b="1" dirty="0">
                <a:solidFill>
                  <a:schemeClr val="tx1"/>
                </a:solidFill>
                <a:effectLst/>
                <a:latin typeface="+mj-ea"/>
                <a:ea typeface="+mj-ea"/>
                <a:cs typeface="+mj-ea"/>
              </a:rPr>
              <a:t>         </a:t>
            </a:r>
            <a:r>
              <a:rPr lang="zh-CN" altLang="en-US" b="1" dirty="0">
                <a:solidFill>
                  <a:schemeClr val="tx1"/>
                </a:solidFill>
                <a:effectLst/>
                <a:latin typeface="+mj-ea"/>
                <a:ea typeface="+mj-ea"/>
                <a:cs typeface="+mj-ea"/>
              </a:rPr>
              <a:t>念天地之</a:t>
            </a:r>
            <a:r>
              <a:rPr lang="zh-CN" altLang="en-US" b="1" dirty="0">
                <a:solidFill>
                  <a:srgbClr val="FF0000"/>
                </a:solidFill>
                <a:effectLst/>
                <a:latin typeface="+mj-ea"/>
                <a:ea typeface="+mj-ea"/>
                <a:cs typeface="+mj-ea"/>
              </a:rPr>
              <a:t>悠悠</a:t>
            </a:r>
            <a:r>
              <a:rPr lang="zh-CN" altLang="en-US" b="1" dirty="0">
                <a:solidFill>
                  <a:schemeClr val="tx1"/>
                </a:solidFill>
                <a:effectLst/>
                <a:latin typeface="+mj-ea"/>
                <a:ea typeface="+mj-ea"/>
                <a:cs typeface="+mj-ea"/>
              </a:rPr>
              <a:t>，</a:t>
            </a:r>
            <a:r>
              <a:rPr lang="zh-CN" altLang="en-US" b="1" dirty="0">
                <a:solidFill>
                  <a:srgbClr val="FF0000"/>
                </a:solidFill>
                <a:effectLst/>
                <a:latin typeface="+mj-ea"/>
                <a:ea typeface="+mj-ea"/>
                <a:cs typeface="+mj-ea"/>
              </a:rPr>
              <a:t>独</a:t>
            </a:r>
            <a:r>
              <a:rPr lang="zh-CN" altLang="en-US" b="1" dirty="0">
                <a:solidFill>
                  <a:schemeClr val="tx1"/>
                </a:solidFill>
                <a:effectLst/>
                <a:latin typeface="+mj-ea"/>
                <a:ea typeface="+mj-ea"/>
                <a:cs typeface="+mj-ea"/>
              </a:rPr>
              <a:t>怆然而涕下！</a:t>
            </a:r>
            <a:endParaRPr lang="zh-CN" altLang="en-US" b="1" dirty="0">
              <a:solidFill>
                <a:schemeClr val="tx1"/>
              </a:solidFill>
              <a:effectLst/>
              <a:latin typeface="+mj-ea"/>
              <a:ea typeface="+mj-ea"/>
              <a:cs typeface="+mj-ea"/>
            </a:endParaRPr>
          </a:p>
          <a:p>
            <a:pPr lvl="0" algn="l">
              <a:buClrTx/>
              <a:buSzTx/>
              <a:buNone/>
            </a:pPr>
            <a:endParaRPr lang="zh-CN" altLang="en-US" b="1" dirty="0">
              <a:solidFill>
                <a:schemeClr val="tx1"/>
              </a:solidFill>
              <a:effectLst/>
              <a:latin typeface="+mj-ea"/>
              <a:ea typeface="+mj-ea"/>
              <a:cs typeface="+mj-ea"/>
            </a:endParaRPr>
          </a:p>
          <a:p>
            <a:pPr lvl="0" algn="l">
              <a:buNone/>
            </a:pPr>
            <a:r>
              <a:rPr lang="zh-CN" altLang="en-US" b="1" dirty="0">
                <a:solidFill>
                  <a:schemeClr val="tx1"/>
                </a:solidFill>
                <a:effectLst/>
                <a:latin typeface="+mj-ea"/>
                <a:ea typeface="+mj-ea"/>
                <a:cs typeface="+mj-ea"/>
              </a:rPr>
              <a:t>李贺：</a:t>
            </a:r>
            <a:r>
              <a:rPr lang="en-US" altLang="zh-CN" b="1" dirty="0">
                <a:solidFill>
                  <a:schemeClr val="tx1"/>
                </a:solidFill>
                <a:effectLst/>
                <a:latin typeface="+mj-ea"/>
                <a:ea typeface="+mj-ea"/>
                <a:cs typeface="+mj-ea"/>
              </a:rPr>
              <a:t>    </a:t>
            </a:r>
            <a:r>
              <a:rPr lang="zh-CN" altLang="en-US" b="1" dirty="0">
                <a:solidFill>
                  <a:schemeClr val="tx1"/>
                </a:solidFill>
                <a:effectLst/>
                <a:latin typeface="+mj-ea"/>
                <a:ea typeface="+mj-ea"/>
                <a:cs typeface="+mj-ea"/>
              </a:rPr>
              <a:t>飞光飞光，劝尔一杯酒。</a:t>
            </a:r>
            <a:endParaRPr lang="zh-CN" altLang="en-US" b="1" dirty="0">
              <a:solidFill>
                <a:schemeClr val="tx1"/>
              </a:solidFill>
              <a:effectLst/>
              <a:latin typeface="+mj-ea"/>
              <a:ea typeface="+mj-ea"/>
              <a:cs typeface="+mj-ea"/>
            </a:endParaRPr>
          </a:p>
          <a:p>
            <a:pPr lvl="0" algn="l">
              <a:buNone/>
            </a:pPr>
            <a:r>
              <a:rPr lang="zh-CN" altLang="en-US" b="1" dirty="0">
                <a:solidFill>
                  <a:schemeClr val="tx1"/>
                </a:solidFill>
                <a:effectLst/>
                <a:latin typeface="+mj-ea"/>
                <a:ea typeface="+mj-ea"/>
                <a:cs typeface="+mj-ea"/>
              </a:rPr>
              <a:t> </a:t>
            </a:r>
            <a:r>
              <a:rPr lang="en-US" altLang="zh-CN" b="1" dirty="0">
                <a:solidFill>
                  <a:schemeClr val="tx1"/>
                </a:solidFill>
                <a:effectLst/>
                <a:latin typeface="+mj-ea"/>
                <a:ea typeface="+mj-ea"/>
                <a:cs typeface="+mj-ea"/>
              </a:rPr>
              <a:t>         </a:t>
            </a:r>
            <a:r>
              <a:rPr lang="zh-CN" altLang="en-US" b="1" dirty="0">
                <a:solidFill>
                  <a:schemeClr val="tx1"/>
                </a:solidFill>
                <a:effectLst/>
                <a:latin typeface="+mj-ea"/>
                <a:ea typeface="+mj-ea"/>
                <a:cs typeface="+mj-ea"/>
              </a:rPr>
              <a:t>吾不识青天高，黄地厚，</a:t>
            </a:r>
            <a:endParaRPr lang="zh-CN" altLang="en-US" b="1" dirty="0">
              <a:solidFill>
                <a:schemeClr val="tx1"/>
              </a:solidFill>
              <a:effectLst/>
              <a:latin typeface="+mj-ea"/>
              <a:ea typeface="+mj-ea"/>
              <a:cs typeface="+mj-ea"/>
            </a:endParaRPr>
          </a:p>
          <a:p>
            <a:pPr lvl="0" algn="l">
              <a:buNone/>
            </a:pPr>
            <a:r>
              <a:rPr lang="en-US" altLang="zh-CN" b="1" dirty="0">
                <a:solidFill>
                  <a:schemeClr val="tx1"/>
                </a:solidFill>
                <a:effectLst/>
                <a:latin typeface="+mj-ea"/>
                <a:ea typeface="+mj-ea"/>
                <a:cs typeface="+mj-ea"/>
              </a:rPr>
              <a:t>          </a:t>
            </a:r>
            <a:r>
              <a:rPr lang="zh-CN" altLang="en-US" b="1" dirty="0">
                <a:solidFill>
                  <a:schemeClr val="tx1"/>
                </a:solidFill>
                <a:effectLst/>
                <a:latin typeface="+mj-ea"/>
                <a:ea typeface="+mj-ea"/>
                <a:cs typeface="+mj-ea"/>
              </a:rPr>
              <a:t>唯见月寒日暖，来</a:t>
            </a:r>
            <a:r>
              <a:rPr lang="zh-CN" altLang="en-US" b="1" dirty="0">
                <a:solidFill>
                  <a:srgbClr val="FF0000"/>
                </a:solidFill>
                <a:effectLst/>
                <a:latin typeface="+mj-ea"/>
                <a:ea typeface="+mj-ea"/>
                <a:cs typeface="+mj-ea"/>
              </a:rPr>
              <a:t>煎</a:t>
            </a:r>
            <a:r>
              <a:rPr lang="zh-CN" altLang="en-US" b="1" dirty="0">
                <a:solidFill>
                  <a:schemeClr val="tx1"/>
                </a:solidFill>
                <a:effectLst/>
                <a:latin typeface="+mj-ea"/>
                <a:ea typeface="+mj-ea"/>
                <a:cs typeface="+mj-ea"/>
              </a:rPr>
              <a:t>人寿。</a:t>
            </a:r>
            <a:endParaRPr lang="zh-CN" altLang="en-US" b="1" dirty="0">
              <a:solidFill>
                <a:schemeClr val="tx1"/>
              </a:solidFill>
              <a:effectLst/>
              <a:latin typeface="+mj-ea"/>
              <a:ea typeface="+mj-ea"/>
              <a:cs typeface="+mj-ea"/>
            </a:endParaRPr>
          </a:p>
          <a:p>
            <a:pPr lvl="0" algn="l">
              <a:buNone/>
            </a:pPr>
            <a:endParaRPr lang="zh-CN" altLang="en-US" b="1" dirty="0">
              <a:solidFill>
                <a:schemeClr val="tx1"/>
              </a:solidFill>
              <a:effectLst/>
              <a:latin typeface="+mj-ea"/>
              <a:ea typeface="+mj-ea"/>
              <a:cs typeface="+mj-ea"/>
            </a:endParaRPr>
          </a:p>
        </p:txBody>
      </p:sp>
      <p:sp>
        <p:nvSpPr>
          <p:cNvPr id="13314" name="标题 1"/>
          <p:cNvSpPr>
            <a:spLocks noGrp="1"/>
          </p:cNvSpPr>
          <p:nvPr>
            <p:custDataLst>
              <p:tags r:id="rId6"/>
            </p:custDataLst>
          </p:nvPr>
        </p:nvSpPr>
        <p:spPr>
          <a:xfrm>
            <a:off x="309880" y="1377950"/>
            <a:ext cx="11640820" cy="6673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zh-CN" altLang="en-US" sz="5400" kern="1200" dirty="0">
                <a:solidFill>
                  <a:schemeClr val="bg1"/>
                </a:solidFill>
                <a:latin typeface="黑体" panose="02010609060101010101" charset="-122"/>
                <a:ea typeface="黑体" panose="02010609060101010101" charset="-122"/>
                <a:cs typeface="+mj-cs"/>
              </a:defRPr>
            </a:lvl1pPr>
          </a:lstStyle>
          <a:p>
            <a:pPr algn="l" eaLnBrk="1" hangingPunct="1"/>
            <a:r>
              <a:rPr sz="3200" b="1">
                <a:solidFill>
                  <a:srgbClr val="FF0000"/>
                </a:solidFill>
                <a:effectLst/>
                <a:latin typeface="+mj-ea"/>
                <a:ea typeface="+mj-ea"/>
                <a:cs typeface="+mj-ea"/>
              </a:rPr>
              <a:t>被抛</a:t>
            </a:r>
            <a:r>
              <a:rPr sz="3200" b="1">
                <a:solidFill>
                  <a:schemeClr val="accent1"/>
                </a:solidFill>
                <a:effectLst/>
                <a:latin typeface="+mj-ea"/>
                <a:ea typeface="+mj-ea"/>
                <a:cs typeface="+mj-ea"/>
              </a:rPr>
              <a:t>入时间之中的此在（</a:t>
            </a:r>
            <a:r>
              <a:rPr lang="en-US" altLang="zh-CN" sz="3200" b="1">
                <a:solidFill>
                  <a:schemeClr val="accent1"/>
                </a:solidFill>
                <a:effectLst/>
                <a:latin typeface="+mj-ea"/>
                <a:ea typeface="+mj-ea"/>
                <a:cs typeface="+mj-ea"/>
              </a:rPr>
              <a:t>Dasein</a:t>
            </a:r>
            <a:r>
              <a:rPr sz="3200" b="1">
                <a:solidFill>
                  <a:schemeClr val="accent1"/>
                </a:solidFill>
                <a:effectLst/>
                <a:latin typeface="+mj-ea"/>
                <a:ea typeface="+mj-ea"/>
                <a:cs typeface="+mj-ea"/>
              </a:rPr>
              <a:t>）：此时此刻当下亲身参与其中</a:t>
            </a:r>
            <a:r>
              <a:rPr lang="en-US" altLang="zh-CN" sz="3200" b="1">
                <a:solidFill>
                  <a:schemeClr val="lt1">
                    <a:lumMod val="50000"/>
                  </a:schemeClr>
                </a:solidFill>
                <a:effectLst/>
                <a:latin typeface="+mj-ea"/>
                <a:ea typeface="+mj-ea"/>
                <a:cs typeface="+mj-ea"/>
              </a:rPr>
              <a:t> </a:t>
            </a:r>
            <a:endParaRPr lang="en-US" altLang="zh-CN" sz="3200" b="1">
              <a:solidFill>
                <a:schemeClr val="lt1">
                  <a:lumMod val="50000"/>
                </a:schemeClr>
              </a:solidFill>
              <a:effectLst/>
              <a:latin typeface="+mj-ea"/>
              <a:ea typeface="+mj-ea"/>
              <a:cs typeface="+mj-ea"/>
            </a:endParaRPr>
          </a:p>
        </p:txBody>
      </p:sp>
      <p:pic>
        <p:nvPicPr>
          <p:cNvPr id="3" name="图片 2"/>
          <p:cNvPicPr/>
          <p:nvPr/>
        </p:nvPicPr>
        <p:blipFill>
          <a:blip r:embed="rId7"/>
          <a:stretch>
            <a:fillRect/>
          </a:stretch>
        </p:blipFill>
        <p:spPr>
          <a:xfrm>
            <a:off x="7486650" y="2506345"/>
            <a:ext cx="4225290" cy="3900805"/>
          </a:xfrm>
          <a:prstGeom prst="rect">
            <a:avLst/>
          </a:prstGeom>
          <a:noFill/>
          <a:ln w="9525">
            <a:noFill/>
          </a:ln>
        </p:spPr>
      </p:pic>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barn(inVertical)">
                                      <p:cBhvr>
                                        <p:cTn id="7" dur="500"/>
                                        <p:tgtEl>
                                          <p:spTgt spid="7171">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171">
                                            <p:txEl>
                                              <p:pRg st="2" end="2"/>
                                            </p:txEl>
                                          </p:spTgt>
                                        </p:tgtEl>
                                        <p:attrNameLst>
                                          <p:attrName>style.visibility</p:attrName>
                                        </p:attrNameLst>
                                      </p:cBhvr>
                                      <p:to>
                                        <p:strVal val="visible"/>
                                      </p:to>
                                    </p:set>
                                    <p:animEffect transition="in" filter="barn(inVertical)">
                                      <p:cBhvr>
                                        <p:cTn id="10" dur="500"/>
                                        <p:tgtEl>
                                          <p:spTgt spid="7171">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animEffect transition="in" filter="barn(inVertical)">
                                      <p:cBhvr>
                                        <p:cTn id="15" dur="500"/>
                                        <p:tgtEl>
                                          <p:spTgt spid="7171">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7171">
                                            <p:txEl>
                                              <p:pRg st="5" end="5"/>
                                            </p:txEl>
                                          </p:spTgt>
                                        </p:tgtEl>
                                        <p:attrNameLst>
                                          <p:attrName>style.visibility</p:attrName>
                                        </p:attrNameLst>
                                      </p:cBhvr>
                                      <p:to>
                                        <p:strVal val="visible"/>
                                      </p:to>
                                    </p:set>
                                    <p:animEffect transition="in" filter="barn(inVertical)">
                                      <p:cBhvr>
                                        <p:cTn id="18" dur="500"/>
                                        <p:tgtEl>
                                          <p:spTgt spid="7171">
                                            <p:txEl>
                                              <p:pRg st="5" end="5"/>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animEffect transition="in" filter="barn(inVertical)">
                                      <p:cBhvr>
                                        <p:cTn id="21" dur="500"/>
                                        <p:tgtEl>
                                          <p:spTgt spid="7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AEEF4"/>
        </a:solidFill>
        <a:effectLst/>
      </p:bgPr>
    </p:bg>
    <p:spTree>
      <p:nvGrpSpPr>
        <p:cNvPr id="1" name=""/>
        <p:cNvGrpSpPr/>
        <p:nvPr/>
      </p:nvGrpSpPr>
      <p:grpSpPr>
        <a:xfrm>
          <a:off x="0" y="0"/>
          <a:ext cx="0" cy="0"/>
          <a:chOff x="0" y="0"/>
          <a:chExt cx="0" cy="0"/>
        </a:xfrm>
      </p:grpSpPr>
      <p:sp>
        <p:nvSpPr>
          <p:cNvPr id="6" name="同侧圆角矩形 5"/>
          <p:cNvSpPr/>
          <p:nvPr>
            <p:custDataLst>
              <p:tags r:id="rId1"/>
            </p:custDataLst>
          </p:nvPr>
        </p:nvSpPr>
        <p:spPr>
          <a:xfrm>
            <a:off x="4191000" y="133350"/>
            <a:ext cx="3803650" cy="789305"/>
          </a:xfrm>
          <a:prstGeom prst="round2SameRect">
            <a:avLst/>
          </a:prstGeom>
          <a:solidFill>
            <a:srgbClr val="4B82F8"/>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b="1">
                <a:solidFill>
                  <a:schemeClr val="bg1"/>
                </a:solidFill>
                <a:effectLst/>
                <a:latin typeface="+mj-ea"/>
                <a:ea typeface="+mj-ea"/>
                <a:cs typeface="+mj-ea"/>
                <a:sym typeface="+mn-ea"/>
              </a:rPr>
              <a:t>2、被抛入时间中的此在之沉沦</a:t>
            </a:r>
            <a:endParaRPr lang="zh-CN" altLang="en-US" sz="2400" b="1">
              <a:solidFill>
                <a:schemeClr val="bg1"/>
              </a:solidFill>
              <a:effectLst/>
              <a:latin typeface="+mj-ea"/>
              <a:ea typeface="+mj-ea"/>
              <a:cs typeface="+mj-ea"/>
              <a:sym typeface="+mn-ea"/>
            </a:endParaRPr>
          </a:p>
        </p:txBody>
      </p:sp>
      <p:sp>
        <p:nvSpPr>
          <p:cNvPr id="7" name="同侧圆角矩形 6"/>
          <p:cNvSpPr/>
          <p:nvPr>
            <p:custDataLst>
              <p:tags r:id="rId2"/>
            </p:custDataLst>
          </p:nvPr>
        </p:nvSpPr>
        <p:spPr>
          <a:xfrm>
            <a:off x="8147685" y="133350"/>
            <a:ext cx="3803650" cy="789305"/>
          </a:xfrm>
          <a:prstGeom prst="round2SameRect">
            <a:avLst/>
          </a:prstGeom>
          <a:solidFill>
            <a:schemeClr val="bg1">
              <a:lumMod val="85000"/>
            </a:schemeClr>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b="1">
                <a:solidFill>
                  <a:schemeClr val="bg1">
                    <a:lumMod val="50000"/>
                  </a:schemeClr>
                </a:solidFill>
                <a:effectLst/>
                <a:latin typeface="+mj-ea"/>
                <a:ea typeface="+mj-ea"/>
                <a:cs typeface="+mj-ea"/>
                <a:sym typeface="+mn-ea"/>
              </a:rPr>
              <a:t>3、向死而存带来的存在之澄明</a:t>
            </a:r>
            <a:endParaRPr lang="zh-CN" altLang="en-US" sz="2400" b="1">
              <a:solidFill>
                <a:schemeClr val="bg1">
                  <a:lumMod val="50000"/>
                </a:schemeClr>
              </a:solidFill>
              <a:effectLst/>
              <a:latin typeface="+mj-ea"/>
              <a:ea typeface="+mj-ea"/>
              <a:cs typeface="+mj-ea"/>
              <a:sym typeface="+mn-ea"/>
            </a:endParaRPr>
          </a:p>
        </p:txBody>
      </p:sp>
      <p:sp>
        <p:nvSpPr>
          <p:cNvPr id="2" name="同侧圆角矩形 1"/>
          <p:cNvSpPr/>
          <p:nvPr>
            <p:custDataLst>
              <p:tags r:id="rId3"/>
            </p:custDataLst>
          </p:nvPr>
        </p:nvSpPr>
        <p:spPr>
          <a:xfrm>
            <a:off x="233045" y="133350"/>
            <a:ext cx="3803650" cy="789305"/>
          </a:xfrm>
          <a:prstGeom prst="round2SameRect">
            <a:avLst/>
          </a:prstGeom>
          <a:solidFill>
            <a:schemeClr val="bg1">
              <a:lumMod val="85000"/>
            </a:schemeClr>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sz="2400" b="1">
                <a:solidFill>
                  <a:schemeClr val="bg1">
                    <a:lumMod val="50000"/>
                  </a:schemeClr>
                </a:solidFill>
                <a:effectLst/>
                <a:latin typeface="+mj-ea"/>
                <a:ea typeface="+mj-ea"/>
                <a:cs typeface="+mj-ea"/>
                <a:sym typeface="+mn-ea"/>
              </a:rPr>
              <a:t>1、追问“什么”所导致的存在之遮蔽</a:t>
            </a:r>
            <a:endParaRPr sz="2400" b="1">
              <a:solidFill>
                <a:schemeClr val="bg1">
                  <a:lumMod val="50000"/>
                </a:schemeClr>
              </a:solidFill>
              <a:effectLst/>
              <a:latin typeface="+mj-ea"/>
              <a:ea typeface="+mj-ea"/>
              <a:cs typeface="+mj-ea"/>
              <a:sym typeface="+mn-ea"/>
            </a:endParaRPr>
          </a:p>
        </p:txBody>
      </p:sp>
      <p:sp>
        <p:nvSpPr>
          <p:cNvPr id="12" name="矩形 11"/>
          <p:cNvSpPr/>
          <p:nvPr/>
        </p:nvSpPr>
        <p:spPr>
          <a:xfrm>
            <a:off x="0" y="922655"/>
            <a:ext cx="12192000" cy="76200"/>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任意形状 8"/>
          <p:cNvSpPr/>
          <p:nvPr userDrawn="1">
            <p:custDataLst>
              <p:tags r:id="rId4"/>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panose="020B0503020204020204" charset="-122"/>
              <a:ea typeface="微软雅黑" panose="020B0503020204020204" charset="-122"/>
              <a:cs typeface="仿宋" panose="02010609060101010101" charset="-122"/>
            </a:endParaRPr>
          </a:p>
        </p:txBody>
      </p:sp>
      <p:sp>
        <p:nvSpPr>
          <p:cNvPr id="13314" name="标题 1"/>
          <p:cNvSpPr>
            <a:spLocks noGrp="1"/>
          </p:cNvSpPr>
          <p:nvPr>
            <p:custDataLst>
              <p:tags r:id="rId5"/>
            </p:custDataLst>
          </p:nvPr>
        </p:nvSpPr>
        <p:spPr>
          <a:xfrm>
            <a:off x="574675" y="1377950"/>
            <a:ext cx="8572500" cy="6673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zh-CN" altLang="en-US" sz="5400" kern="1200" dirty="0">
                <a:solidFill>
                  <a:schemeClr val="bg1"/>
                </a:solidFill>
                <a:latin typeface="黑体" panose="02010609060101010101" charset="-122"/>
                <a:ea typeface="黑体" panose="02010609060101010101" charset="-122"/>
                <a:cs typeface="+mj-cs"/>
              </a:defRPr>
            </a:lvl1pPr>
          </a:lstStyle>
          <a:p>
            <a:pPr algn="l" eaLnBrk="1" hangingPunct="1"/>
            <a:r>
              <a:rPr sz="3200" b="1" dirty="0">
                <a:solidFill>
                  <a:srgbClr val="4B82F8"/>
                </a:solidFill>
                <a:effectLst/>
                <a:latin typeface="+mj-ea"/>
                <a:ea typeface="+mj-ea"/>
                <a:cs typeface="+mj-ea"/>
              </a:rPr>
              <a:t>飞光如何</a:t>
            </a:r>
            <a:r>
              <a:rPr sz="3200" b="1" dirty="0">
                <a:solidFill>
                  <a:srgbClr val="FF0000"/>
                </a:solidFill>
                <a:effectLst/>
                <a:latin typeface="+mj-ea"/>
                <a:ea typeface="+mj-ea"/>
                <a:cs typeface="+mj-ea"/>
              </a:rPr>
              <a:t>煎</a:t>
            </a:r>
            <a:r>
              <a:rPr sz="3200" b="1" dirty="0">
                <a:solidFill>
                  <a:srgbClr val="4B82F8"/>
                </a:solidFill>
                <a:effectLst/>
                <a:latin typeface="+mj-ea"/>
                <a:ea typeface="+mj-ea"/>
                <a:cs typeface="+mj-ea"/>
              </a:rPr>
              <a:t>人寿:宝珠→死珠→鱼眼</a:t>
            </a:r>
            <a:endParaRPr sz="3200" b="1" dirty="0">
              <a:solidFill>
                <a:srgbClr val="4B82F8"/>
              </a:solidFill>
              <a:effectLst/>
              <a:latin typeface="+mj-ea"/>
              <a:ea typeface="+mj-ea"/>
              <a:cs typeface="+mj-ea"/>
            </a:endParaRPr>
          </a:p>
        </p:txBody>
      </p:sp>
      <p:sp>
        <p:nvSpPr>
          <p:cNvPr id="8" name="文本框 7"/>
          <p:cNvSpPr txBox="1"/>
          <p:nvPr>
            <p:custDataLst>
              <p:tags r:id="rId6"/>
            </p:custDataLst>
          </p:nvPr>
        </p:nvSpPr>
        <p:spPr>
          <a:xfrm>
            <a:off x="407035" y="2168525"/>
            <a:ext cx="6530975" cy="4058920"/>
          </a:xfrm>
          <a:prstGeom prst="rect">
            <a:avLst/>
          </a:prstGeom>
          <a:noFill/>
        </p:spPr>
        <p:txBody>
          <a:bodyPr wrap="square" rtlCol="0">
            <a:noAutofit/>
          </a:bodyPr>
          <a:lstStyle/>
          <a:p>
            <a:pPr>
              <a:lnSpc>
                <a:spcPct val="100000"/>
              </a:lnSpc>
            </a:pPr>
            <a:r>
              <a:rPr lang="en-US" altLang="zh-CN" sz="2800" b="1" dirty="0">
                <a:solidFill>
                  <a:srgbClr val="000000"/>
                </a:solidFill>
                <a:latin typeface="+mj-ea"/>
                <a:ea typeface="+mj-ea"/>
                <a:cs typeface="+mj-ea"/>
                <a:sym typeface="+mn-ea"/>
              </a:rPr>
              <a:t>   </a:t>
            </a:r>
            <a:r>
              <a:rPr lang="zh-CN" altLang="en-US" sz="2800" b="1" dirty="0">
                <a:solidFill>
                  <a:srgbClr val="000000"/>
                </a:solidFill>
                <a:latin typeface="+mj-ea"/>
                <a:ea typeface="+mj-ea"/>
                <a:cs typeface="+mj-ea"/>
                <a:sym typeface="+mn-ea"/>
              </a:rPr>
              <a:t>女孩儿未出嫁，是颗</a:t>
            </a:r>
            <a:r>
              <a:rPr lang="zh-CN" altLang="en-US" sz="2800" b="1" dirty="0">
                <a:solidFill>
                  <a:srgbClr val="FF0000"/>
                </a:solidFill>
                <a:effectLst>
                  <a:outerShdw blurRad="38100" dist="25400" dir="5400000" algn="ctr" rotWithShape="0">
                    <a:srgbClr val="6E747A">
                      <a:alpha val="43000"/>
                    </a:srgbClr>
                  </a:outerShdw>
                </a:effectLst>
                <a:latin typeface="+mj-ea"/>
                <a:ea typeface="+mj-ea"/>
                <a:cs typeface="+mj-ea"/>
                <a:sym typeface="+mn-ea"/>
              </a:rPr>
              <a:t>无价之宝珠</a:t>
            </a:r>
            <a:r>
              <a:rPr lang="zh-CN" altLang="en-US" sz="2800" b="1" dirty="0">
                <a:solidFill>
                  <a:srgbClr val="000000"/>
                </a:solidFill>
                <a:latin typeface="+mj-ea"/>
                <a:ea typeface="+mj-ea"/>
                <a:cs typeface="+mj-ea"/>
                <a:sym typeface="+mn-ea"/>
              </a:rPr>
              <a:t>，出了嫁，不知怎么就变出许多的不好的毛病来，虽是颗珠子，却没有光彩宝色，</a:t>
            </a:r>
            <a:r>
              <a:rPr lang="zh-CN" altLang="en-US" sz="2800" b="1" dirty="0">
                <a:solidFill>
                  <a:srgbClr val="FF0000"/>
                </a:solidFill>
                <a:effectLst>
                  <a:outerShdw blurRad="38100" dist="25400" dir="5400000" algn="ctr" rotWithShape="0">
                    <a:srgbClr val="6E747A">
                      <a:alpha val="43000"/>
                    </a:srgbClr>
                  </a:outerShdw>
                </a:effectLst>
                <a:latin typeface="+mj-ea"/>
                <a:ea typeface="+mj-ea"/>
                <a:cs typeface="+mj-ea"/>
                <a:sym typeface="+mn-ea"/>
              </a:rPr>
              <a:t>是颗死珠了</a:t>
            </a:r>
            <a:r>
              <a:rPr lang="zh-CN" altLang="en-US" sz="2800" b="1" dirty="0">
                <a:solidFill>
                  <a:srgbClr val="000000"/>
                </a:solidFill>
                <a:latin typeface="+mj-ea"/>
                <a:ea typeface="+mj-ea"/>
                <a:cs typeface="+mj-ea"/>
                <a:sym typeface="+mn-ea"/>
              </a:rPr>
              <a:t>；再老了，更变的不是珠子，竟是</a:t>
            </a:r>
            <a:r>
              <a:rPr lang="zh-CN" altLang="en-US" sz="2800" b="1" dirty="0">
                <a:solidFill>
                  <a:srgbClr val="FF0000"/>
                </a:solidFill>
                <a:effectLst>
                  <a:outerShdw blurRad="38100" dist="25400" dir="5400000" algn="ctr" rotWithShape="0">
                    <a:srgbClr val="6E747A">
                      <a:alpha val="43000"/>
                    </a:srgbClr>
                  </a:outerShdw>
                </a:effectLst>
                <a:latin typeface="+mj-ea"/>
                <a:ea typeface="+mj-ea"/>
                <a:cs typeface="+mj-ea"/>
                <a:sym typeface="+mn-ea"/>
              </a:rPr>
              <a:t>鱼眼睛</a:t>
            </a:r>
            <a:r>
              <a:rPr lang="zh-CN" altLang="en-US" sz="2800" b="1" dirty="0">
                <a:solidFill>
                  <a:srgbClr val="000000"/>
                </a:solidFill>
                <a:latin typeface="+mj-ea"/>
                <a:ea typeface="+mj-ea"/>
                <a:cs typeface="+mj-ea"/>
                <a:sym typeface="+mn-ea"/>
              </a:rPr>
              <a:t>了。分明一个人，怎么变出</a:t>
            </a:r>
            <a:r>
              <a:rPr lang="zh-CN" altLang="en-US" sz="2800" b="1" dirty="0">
                <a:solidFill>
                  <a:srgbClr val="FF0000"/>
                </a:solidFill>
                <a:effectLst>
                  <a:outerShdw blurRad="38100" dist="25400" dir="5400000" algn="ctr" rotWithShape="0">
                    <a:srgbClr val="6E747A">
                      <a:alpha val="43000"/>
                    </a:srgbClr>
                  </a:outerShdw>
                </a:effectLst>
                <a:latin typeface="+mj-ea"/>
                <a:ea typeface="+mj-ea"/>
                <a:cs typeface="+mj-ea"/>
                <a:sym typeface="+mn-ea"/>
              </a:rPr>
              <a:t>三样来</a:t>
            </a:r>
            <a:r>
              <a:rPr lang="zh-CN" altLang="en-US" sz="2800" b="1" dirty="0">
                <a:solidFill>
                  <a:srgbClr val="000000"/>
                </a:solidFill>
                <a:latin typeface="+mj-ea"/>
                <a:ea typeface="+mj-ea"/>
                <a:cs typeface="+mj-ea"/>
                <a:sym typeface="+mn-ea"/>
              </a:rPr>
              <a:t>。</a:t>
            </a:r>
            <a:endParaRPr lang="zh-CN" altLang="en-US" sz="2800" b="1" dirty="0">
              <a:solidFill>
                <a:srgbClr val="000000"/>
              </a:solidFill>
              <a:latin typeface="+mj-ea"/>
              <a:ea typeface="+mj-ea"/>
              <a:cs typeface="+mj-ea"/>
              <a:sym typeface="+mn-ea"/>
            </a:endParaRPr>
          </a:p>
          <a:p>
            <a:pPr>
              <a:lnSpc>
                <a:spcPct val="100000"/>
              </a:lnSpc>
            </a:pPr>
            <a:r>
              <a:rPr lang="en-US" altLang="zh-CN" sz="2800" b="1" dirty="0">
                <a:solidFill>
                  <a:srgbClr val="000000"/>
                </a:solidFill>
                <a:latin typeface="+mj-ea"/>
                <a:ea typeface="+mj-ea"/>
                <a:cs typeface="+mj-ea"/>
                <a:sym typeface="+mn-ea"/>
              </a:rPr>
              <a:t>    </a:t>
            </a:r>
            <a:endParaRPr lang="en-US" altLang="zh-CN" sz="2800" b="1" dirty="0">
              <a:solidFill>
                <a:srgbClr val="000000"/>
              </a:solidFill>
              <a:latin typeface="+mj-ea"/>
              <a:ea typeface="+mj-ea"/>
              <a:cs typeface="+mj-ea"/>
              <a:sym typeface="+mn-ea"/>
            </a:endParaRPr>
          </a:p>
          <a:p>
            <a:pPr algn="r">
              <a:lnSpc>
                <a:spcPct val="100000"/>
              </a:lnSpc>
            </a:pPr>
            <a:r>
              <a:rPr lang="en-US" altLang="zh-CN" sz="2000" b="1" dirty="0">
                <a:solidFill>
                  <a:srgbClr val="000000"/>
                </a:solidFill>
                <a:latin typeface="+mj-ea"/>
                <a:ea typeface="+mj-ea"/>
                <a:cs typeface="+mj-ea"/>
                <a:sym typeface="+mn-ea"/>
              </a:rPr>
              <a:t> ——</a:t>
            </a:r>
            <a:r>
              <a:rPr lang="zh-CN" altLang="en-US" sz="2000" b="1" dirty="0">
                <a:solidFill>
                  <a:srgbClr val="000000"/>
                </a:solidFill>
                <a:latin typeface="+mj-ea"/>
                <a:ea typeface="+mj-ea"/>
                <a:cs typeface="+mj-ea"/>
                <a:sym typeface="+mn-ea"/>
              </a:rPr>
              <a:t>《红楼梦》</a:t>
            </a:r>
            <a:r>
              <a:rPr lang="en-US" altLang="zh-CN" sz="2000" b="1" dirty="0">
                <a:solidFill>
                  <a:srgbClr val="000000"/>
                </a:solidFill>
                <a:latin typeface="+mj-ea"/>
                <a:ea typeface="+mj-ea"/>
                <a:cs typeface="+mj-ea"/>
                <a:sym typeface="+mn-ea"/>
              </a:rPr>
              <a:t> </a:t>
            </a:r>
            <a:r>
              <a:rPr lang="zh-CN" altLang="en-US" sz="2000" b="1" dirty="0">
                <a:solidFill>
                  <a:srgbClr val="000000"/>
                </a:solidFill>
                <a:latin typeface="+mj-ea"/>
                <a:ea typeface="+mj-ea"/>
                <a:cs typeface="+mj-ea"/>
                <a:sym typeface="+mn-ea"/>
              </a:rPr>
              <a:t>五十九回</a:t>
            </a:r>
            <a:r>
              <a:rPr lang="en-US" altLang="zh-CN" sz="2000" b="1" dirty="0">
                <a:solidFill>
                  <a:srgbClr val="000000"/>
                </a:solidFill>
                <a:latin typeface="+mj-ea"/>
                <a:ea typeface="+mj-ea"/>
                <a:cs typeface="+mj-ea"/>
                <a:sym typeface="+mn-ea"/>
              </a:rPr>
              <a:t>  </a:t>
            </a:r>
            <a:endParaRPr lang="en-US" altLang="zh-CN" sz="2000" b="1" dirty="0">
              <a:solidFill>
                <a:srgbClr val="000000"/>
              </a:solidFill>
              <a:latin typeface="+mj-ea"/>
              <a:ea typeface="+mj-ea"/>
              <a:cs typeface="+mj-ea"/>
              <a:sym typeface="+mn-ea"/>
            </a:endParaRPr>
          </a:p>
          <a:p>
            <a:pPr algn="r">
              <a:lnSpc>
                <a:spcPct val="100000"/>
              </a:lnSpc>
            </a:pPr>
            <a:r>
              <a:rPr lang="zh-CN" altLang="en-US" sz="2000" b="1" dirty="0">
                <a:solidFill>
                  <a:schemeClr val="tx1"/>
                </a:solidFill>
                <a:effectLst>
                  <a:outerShdw blurRad="38100" dist="25400" dir="5400000" algn="ctr" rotWithShape="0">
                    <a:srgbClr val="6E747A">
                      <a:alpha val="43000"/>
                    </a:srgbClr>
                  </a:outerShdw>
                </a:effectLst>
                <a:latin typeface="+mj-ea"/>
                <a:ea typeface="+mj-ea"/>
                <a:cs typeface="+mj-ea"/>
                <a:sym typeface="+mn-ea"/>
              </a:rPr>
              <a:t>柳叶渚边嗔莺叱燕 绦芸轩里召将飞符</a:t>
            </a:r>
            <a:endParaRPr lang="zh-CN" altLang="en-US" sz="2000" b="1" dirty="0">
              <a:solidFill>
                <a:schemeClr val="tx1"/>
              </a:solidFill>
              <a:effectLst>
                <a:outerShdw blurRad="38100" dist="25400" dir="5400000" algn="ctr" rotWithShape="0">
                  <a:srgbClr val="6E747A">
                    <a:alpha val="43000"/>
                  </a:srgbClr>
                </a:outerShdw>
              </a:effectLst>
              <a:latin typeface="+mj-ea"/>
              <a:ea typeface="+mj-ea"/>
              <a:cs typeface="+mj-ea"/>
              <a:sym typeface="+mn-ea"/>
            </a:endParaRPr>
          </a:p>
        </p:txBody>
      </p:sp>
      <p:pic>
        <p:nvPicPr>
          <p:cNvPr id="109" name="图片 108"/>
          <p:cNvPicPr/>
          <p:nvPr>
            <p:custDataLst>
              <p:tags r:id="rId7"/>
            </p:custDataLst>
          </p:nvPr>
        </p:nvPicPr>
        <p:blipFill>
          <a:blip r:embed="rId8"/>
          <a:stretch>
            <a:fillRect/>
          </a:stretch>
        </p:blipFill>
        <p:spPr>
          <a:xfrm>
            <a:off x="7128510" y="2168525"/>
            <a:ext cx="4702810" cy="3900170"/>
          </a:xfrm>
          <a:prstGeom prst="rect">
            <a:avLst/>
          </a:prstGeom>
          <a:noFill/>
          <a:ln w="9525">
            <a:noFill/>
          </a:ln>
        </p:spPr>
      </p:pic>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barn(inVertical)">
                                      <p:cBhvr>
                                        <p:cTn id="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9.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 name="KSO_WM_UNIT_PLACING_PICTURE_USER_VIEWPORT" val="{&quot;height&quot;:6995,&quot;width&quot;:6600}"/>
</p:tagLst>
</file>

<file path=ppt/tags/tag132.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BEAUTIFY_FLAG" val=""/>
</p:tagLst>
</file>

<file path=ppt/tags/tag1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UNIT_ISCONTENTSTITLE" val="0"/>
  <p:tag name="KSO_WM_UNIT_ISNUMDGMTITLE" val="0"/>
  <p:tag name="KSO_WM_UNIT_NOCLEAR" val="0"/>
  <p:tag name="KSO_WM_UNIT_VALUE" val="70"/>
  <p:tag name="KSO_WM_UNIT_HIGHLIGHT" val="0"/>
  <p:tag name="KSO_WM_UNIT_COMPATIBLE" val="0"/>
  <p:tag name="KSO_WM_UNIT_DIAGRAM_ISNUMVISUAL" val="0"/>
  <p:tag name="KSO_WM_UNIT_DIAGRAM_ISREFERUNIT" val="0"/>
  <p:tag name="KSO_WM_UNIT_TYPE" val="b"/>
  <p:tag name="KSO_WM_UNIT_INDEX" val="1"/>
  <p:tag name="KSO_WM_UNIT_ID" val="custom20206915_1*b*1"/>
  <p:tag name="KSO_WM_TEMPLATE_CATEGORY" val="custom"/>
  <p:tag name="KSO_WM_TEMPLATE_INDEX" val="20206915"/>
  <p:tag name="KSO_WM_UNIT_LAYERLEVEL" val="1"/>
  <p:tag name="KSO_WM_TAG_VERSION" val="1.0"/>
  <p:tag name="KSO_WM_BEAUTIFY_FLAG" val=""/>
  <p:tag name="KSO_WM_UNIT_PRESET_TEXT" val="单击此处添加副标题"/>
  <p:tag name="KSO_WM_UNIT_TEXT_FILL_FORE_SCHEMECOLOR_INDEX_BRIGHTNESS" val="0.25"/>
  <p:tag name="KSO_WM_UNIT_TEXT_FILL_FORE_SCHEMECOLOR_INDEX" val="13"/>
  <p:tag name="KSO_WM_UNIT_TEXT_FILL_TYPE" val="1"/>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151.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54.xml><?xml version="1.0" encoding="utf-8"?>
<p:tagLst xmlns:p="http://schemas.openxmlformats.org/presentationml/2006/main">
  <p:tag name="KSO_WM_BEAUTIFY_FLAG" val="#wm#"/>
  <p:tag name="KSO_WM_TEMPLATE_CATEGORY" val="custom"/>
  <p:tag name="KSO_WM_TEMPLATE_INDEX" val="20205081"/>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59.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BEAUTIFY_FLAG" va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BEAUTIFY_FLAG" val=""/>
</p:tagLst>
</file>

<file path=ppt/tags/tag16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66.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BEAUTIFY_FLAG" val=""/>
</p:tagLst>
</file>

<file path=ppt/tags/tag181.xml><?xml version="1.0" encoding="utf-8"?>
<p:tagLst xmlns:p="http://schemas.openxmlformats.org/presentationml/2006/main">
  <p:tag name="KSO_WM_UNIT_TEXT_FILL_FORE_SCHEMECOLOR_INDEX_1_BRIGHTNESS" val="0"/>
  <p:tag name="KSO_WM_UNIT_TEXT_FILL_FORE_SCHEMECOLOR_INDEX_1" val="14"/>
  <p:tag name="KSO_WM_UNIT_TEXT_FILL_FORE_SCHEMECOLOR_INDEX_1_POS" val="0.01"/>
  <p:tag name="KSO_WM_UNIT_TEXT_FILL_FORE_SCHEMECOLOR_INDEX_1_TRANS" val="0"/>
  <p:tag name="KSO_WM_UNIT_TEXT_FILL_FORE_SCHEMECOLOR_INDEX_2_BRIGHTNESS" val="0"/>
  <p:tag name="KSO_WM_UNIT_TEXT_FILL_FORE_SCHEMECOLOR_INDEX_2" val="14"/>
  <p:tag name="KSO_WM_UNIT_TEXT_FILL_FORE_SCHEMECOLOR_INDEX_2_POS" val="1"/>
  <p:tag name="KSO_WM_UNIT_TEXT_FILL_FORE_SCHEMECOLOR_INDEX_2_TRANS" val="0"/>
  <p:tag name="KSO_WM_UNIT_TEXT_FILL_GRADIENT_TYPE" val="0"/>
  <p:tag name="KSO_WM_UNIT_TEXT_FILL_GRADIENT_ANGLE" val="90"/>
  <p:tag name="KSO_WM_UNIT_TEXT_FILL_GRADIENT_DIRECTION" val="1"/>
  <p:tag name="KSO_WM_UNIT_TEXT_FILL_TYPE" val="3"/>
  <p:tag name="KSO_WM_BEAUTIFY_FLAG" val=""/>
</p:tagLst>
</file>

<file path=ppt/tags/tag18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BEAUTIFY_FLAG" val=""/>
</p:tagLst>
</file>

<file path=ppt/tags/tag187.xml><?xml version="1.0" encoding="utf-8"?>
<p:tagLst xmlns:p="http://schemas.openxmlformats.org/presentationml/2006/main">
  <p:tag name="KSO_WM_BEAUTIFY_FLAG" val=""/>
  <p:tag name="KSO_WM_UNIT_TEXT_FILL_FORE_SCHEMECOLOR_INDEX_BRIGHTNESS" val="0"/>
  <p:tag name="KSO_WM_UNIT_TEXT_FILL_FORE_SCHEMECOLOR_INDEX" val="13"/>
  <p:tag name="KSO_WM_UNIT_TEXT_FILL_TYPE" val="1"/>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BEAUTIFY_FLAG" val=""/>
</p:tagLst>
</file>

<file path=ppt/tags/tag194.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19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96.xml><?xml version="1.0" encoding="utf-8"?>
<p:tagLst xmlns:p="http://schemas.openxmlformats.org/presentationml/2006/main">
  <p:tag name="KSO_WM_BEAUTIFY_FLAG" val="#wm#"/>
  <p:tag name="KSO_WM_TEMPLATE_CATEGORY" val="custom"/>
  <p:tag name="KSO_WM_TEMPLATE_INDEX" val="20205081"/>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BEAUTIFY_FLAG" val=""/>
</p:tagLst>
</file>

<file path=ppt/tags/tag201.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BEAUTIFY_FLAG" val=""/>
</p:tagLst>
</file>

<file path=ppt/tags/tag208.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BEAUTIFY_FLAG" val=""/>
</p:tagLst>
</file>

<file path=ppt/tags/tag20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 name="KSO_WM_UNIT_TEXT_FILL_FORE_SCHEMECOLOR_INDEX_BRIGHTNESS" val="0"/>
  <p:tag name="KSO_WM_UNIT_TEXT_FILL_FORE_SCHEMECOLOR_INDEX" val="13"/>
  <p:tag name="KSO_WM_UNIT_TEXT_FILL_TYPE" val="1"/>
</p:tagLst>
</file>

<file path=ppt/tags/tag214.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BEAUTIFY_FLAG" val=""/>
</p:tagLst>
</file>

<file path=ppt/tags/tag21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BEAUTIFY_FLAG" val=""/>
</p:tagLst>
</file>

<file path=ppt/tags/tag218.xml><?xml version="1.0" encoding="utf-8"?>
<p:tagLst xmlns:p="http://schemas.openxmlformats.org/presentationml/2006/main">
  <p:tag name="KSO_WM_BEAUTIFY_FLAG" val=""/>
  <p:tag name="KSO_WM_UNIT_TEXT_FILL_FORE_SCHEMECOLOR_INDEX_BRIGHTNESS" val="0"/>
  <p:tag name="KSO_WM_UNIT_TEXT_FILL_FORE_SCHEMECOLOR_INDEX" val="13"/>
  <p:tag name="KSO_WM_UNIT_TEXT_FILL_TYPE" val="1"/>
</p:tagLst>
</file>

<file path=ppt/tags/tag21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BEAUTIFY_FLAG" val=""/>
</p:tagLst>
</file>

<file path=ppt/tags/tag222.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22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BEAUTIFY_FLAG" val=""/>
</p:tagLst>
</file>

<file path=ppt/tags/tag226.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22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35.xml><?xml version="1.0" encoding="utf-8"?>
<p:tagLst xmlns:p="http://schemas.openxmlformats.org/presentationml/2006/main">
  <p:tag name="COMMONDATA" val="eyJoZGlkIjoiMjcxYzk2YTY3NDdmYTAyZDY0NzFjYjE2ZjIyZDc1ODEifQ=="/>
  <p:tag name="KSO_WPP_MARK_KEY" val="90e6e993-fea0-4a22-a464-28d2f08fa53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heme/theme1.xml><?xml version="1.0" encoding="utf-8"?>
<a:theme xmlns:a="http://schemas.openxmlformats.org/drawingml/2006/main" name="1_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仿宋"/>
        <a:cs typeface=""/>
      </a:majorFont>
      <a:minorFont>
        <a:latin typeface="Arial"/>
        <a:ea typeface="仿宋"/>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WPS">
  <a:themeElements>
    <a:clrScheme name="4B82F8">
      <a:dk1>
        <a:srgbClr val="000000"/>
      </a:dk1>
      <a:lt1>
        <a:srgbClr val="FFFFFF"/>
      </a:lt1>
      <a:dk2>
        <a:srgbClr val="44546A"/>
      </a:dk2>
      <a:lt2>
        <a:srgbClr val="E7E6E6"/>
      </a:lt2>
      <a:accent1>
        <a:srgbClr val="4B82F8"/>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仿宋"/>
        <a:cs typeface=""/>
      </a:majorFont>
      <a:minorFont>
        <a:latin typeface="Arial"/>
        <a:ea typeface="仿宋"/>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2348</Words>
  <Application>WPS 演示</Application>
  <PresentationFormat>宽屏</PresentationFormat>
  <Paragraphs>254</Paragraphs>
  <Slides>21</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21</vt:i4>
      </vt:variant>
    </vt:vector>
  </HeadingPairs>
  <TitlesOfParts>
    <vt:vector size="33" baseType="lpstr">
      <vt:lpstr>Arial</vt:lpstr>
      <vt:lpstr>宋体</vt:lpstr>
      <vt:lpstr>Wingdings</vt:lpstr>
      <vt:lpstr>仿宋</vt:lpstr>
      <vt:lpstr>Wingdings</vt:lpstr>
      <vt:lpstr>黑体</vt:lpstr>
      <vt:lpstr>Microsoft Sans Serif</vt:lpstr>
      <vt:lpstr>微软雅黑</vt:lpstr>
      <vt:lpstr>Arial Unicode MS</vt:lpstr>
      <vt:lpstr>Calibri</vt:lpstr>
      <vt:lpstr>1_WPS</vt:lpstr>
      <vt:lpstr>2_WPS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sssscy126com</cp:lastModifiedBy>
  <cp:revision>188</cp:revision>
  <dcterms:created xsi:type="dcterms:W3CDTF">2019-06-19T02:08:00Z</dcterms:created>
  <dcterms:modified xsi:type="dcterms:W3CDTF">2024-03-14T18:06:12Z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BD7FAA2BFCD049D7A30D5EC948DEE58E_13</vt:lpwstr>
  </property>
</Properties>
</file>