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3"/>
    <p:sldId id="297" r:id="rId4"/>
    <p:sldId id="258" r:id="rId5"/>
    <p:sldId id="259" r:id="rId6"/>
    <p:sldId id="260" r:id="rId7"/>
    <p:sldId id="261" r:id="rId8"/>
    <p:sldId id="269" r:id="rId9"/>
    <p:sldId id="270" r:id="rId10"/>
    <p:sldId id="271" r:id="rId11"/>
    <p:sldId id="286" r:id="rId12"/>
    <p:sldId id="272" r:id="rId13"/>
    <p:sldId id="274" r:id="rId14"/>
    <p:sldId id="275" r:id="rId15"/>
    <p:sldId id="276" r:id="rId16"/>
    <p:sldId id="278" r:id="rId17"/>
    <p:sldId id="279" r:id="rId18"/>
    <p:sldId id="316" r:id="rId19"/>
    <p:sldId id="262" r:id="rId20"/>
    <p:sldId id="263" r:id="rId21"/>
    <p:sldId id="264" r:id="rId22"/>
    <p:sldId id="265" r:id="rId23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sssc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2F8"/>
    <a:srgbClr val="EAEEF4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80" y="184"/>
      </p:cViewPr>
      <p:guideLst>
        <p:guide orient="horz" pos="217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203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234950" y="1200785"/>
            <a:ext cx="11715750" cy="5453380"/>
          </a:xfrm>
          <a:prstGeom prst="roundRect">
            <a:avLst>
              <a:gd name="adj" fmla="val 3772"/>
            </a:avLst>
          </a:pr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30000"/>
                </a:schemeClr>
              </a:gs>
            </a:gsLst>
            <a:lin ang="27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image" Target="../media/image4.jpeg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1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image" Target="../media/image4.jpeg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tags" Target="../tags/tag1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51.xml"/><Relationship Id="rId7" Type="http://schemas.openxmlformats.org/officeDocument/2006/relationships/image" Target="../media/image7.png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58.xml"/><Relationship Id="rId7" Type="http://schemas.openxmlformats.org/officeDocument/2006/relationships/image" Target="../media/image8.png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image" Target="../media/image9.png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5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76.xml"/><Relationship Id="rId11" Type="http://schemas.openxmlformats.org/officeDocument/2006/relationships/image" Target="../media/image11.png"/><Relationship Id="rId10" Type="http://schemas.openxmlformats.org/officeDocument/2006/relationships/tags" Target="../tags/tag175.xml"/><Relationship Id="rId1" Type="http://schemas.openxmlformats.org/officeDocument/2006/relationships/tags" Target="../tags/tag16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82.xml"/><Relationship Id="rId6" Type="http://schemas.openxmlformats.org/officeDocument/2006/relationships/image" Target="../media/image12.jpeg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87.xml"/><Relationship Id="rId5" Type="http://schemas.openxmlformats.org/officeDocument/2006/relationships/image" Target="../media/image13.jpeg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1.xml"/><Relationship Id="rId4" Type="http://schemas.openxmlformats.org/officeDocument/2006/relationships/image" Target="../media/image14.png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1.xml"/><Relationship Id="rId5" Type="http://schemas.openxmlformats.org/officeDocument/2006/relationships/image" Target="../media/image1.jpe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8.xml"/><Relationship Id="rId7" Type="http://schemas.openxmlformats.org/officeDocument/2006/relationships/image" Target="../media/image2.jpeg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image" Target="../media/image4.jpeg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image" Target="../media/image6.jpeg"/><Relationship Id="rId12" Type="http://schemas.openxmlformats.org/officeDocument/2006/relationships/tags" Target="../tags/tag93.xml"/><Relationship Id="rId11" Type="http://schemas.openxmlformats.org/officeDocument/2006/relationships/image" Target="../media/image5.GIF"/><Relationship Id="rId10" Type="http://schemas.openxmlformats.org/officeDocument/2006/relationships/tags" Target="../tags/tag92.xml"/><Relationship Id="rId1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image" Target="../media/image4.jpeg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9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image" Target="../media/image4.jpeg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52600" y="894080"/>
            <a:ext cx="8375015" cy="1961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周敦颐的《太极图》及其哲学论争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88160" y="3119755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哲学导论</a:t>
            </a:r>
            <a:endParaRPr lang="zh-CN" sz="48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788160" y="4940300"/>
            <a:ext cx="67240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授课对象：</a:t>
            </a:r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社会学一年级必修、全校选修</a:t>
            </a:r>
            <a:endParaRPr lang="zh-CN" altLang="en-US" sz="2400" b="1" spc="200" dirty="0"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课程设计序号：</a:t>
            </a:r>
            <a:r>
              <a:rPr lang="en-US" altLang="zh-CN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11</a:t>
            </a:r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2780" y="4445000"/>
            <a:ext cx="1738630" cy="0"/>
          </a:xfrm>
          <a:prstGeom prst="line">
            <a:avLst/>
          </a:prstGeom>
          <a:ln w="25400">
            <a:solidFill>
              <a:srgbClr val="4B82F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7985" y="133350"/>
            <a:ext cx="381000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2、朱熹与陆九渊对《&lt;太极图&gt;说》首句的争论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6165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3、儒家还是道家：《太极图》源流考辨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1、《太极图》与宋明道学的气化宇宙论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57555" y="2708275"/>
            <a:ext cx="5638800" cy="3256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sym typeface="+mn-ea"/>
              </a:rPr>
              <a:t>    </a:t>
            </a:r>
            <a:r>
              <a:rPr lang="zh-CN" altLang="en-US" sz="2400" b="1" dirty="0">
                <a:sym typeface="+mn-ea"/>
              </a:rPr>
              <a:t>“无极”二字出于《老子•知其雄》</a:t>
            </a:r>
            <a:r>
              <a:rPr lang="zh-CN" altLang="en-US" sz="2400" b="1" dirty="0">
                <a:solidFill>
                  <a:schemeClr val="accent1"/>
                </a:solidFill>
                <a:sym typeface="+mn-ea"/>
              </a:rPr>
              <a:t>（“常德不忒，复归于无极”）</a:t>
            </a:r>
            <a:r>
              <a:rPr lang="zh-CN" altLang="en-US" sz="2400" b="1" dirty="0">
                <a:sym typeface="+mn-ea"/>
              </a:rPr>
              <a:t>章，吾圣人之书所无有也。……《老子》首章言“无名天地之始，有名万物之母”，而卒同之，</a:t>
            </a:r>
            <a:r>
              <a:rPr lang="zh-CN" altLang="en-US" sz="2400" b="1" dirty="0">
                <a:solidFill>
                  <a:schemeClr val="accent1"/>
                </a:solidFill>
                <a:sym typeface="+mn-ea"/>
              </a:rPr>
              <a:t>此老氏之宗旨也。</a:t>
            </a:r>
            <a:r>
              <a:rPr lang="zh-CN" altLang="en-US" sz="2400" b="1" dirty="0">
                <a:sym typeface="+mn-ea"/>
              </a:rPr>
              <a:t>“无极而太极”，即是此旨。</a:t>
            </a:r>
            <a:endParaRPr lang="zh-CN" altLang="en-US" sz="2400" b="1" dirty="0">
              <a:sym typeface="+mn-ea"/>
            </a:endParaRPr>
          </a:p>
          <a:p>
            <a:endParaRPr lang="zh-CN" altLang="en-US" sz="2400" b="1" dirty="0">
              <a:sym typeface="+mn-ea"/>
            </a:endParaRPr>
          </a:p>
          <a:p>
            <a:pPr algn="r"/>
            <a:r>
              <a:rPr lang="zh-CN" altLang="en-US" b="1" dirty="0">
                <a:sym typeface="+mn-ea"/>
              </a:rPr>
              <a:t>——《陆九渊集·卷二·与朱元晦》</a:t>
            </a:r>
            <a:endParaRPr lang="zh-CN" altLang="en-US" b="1" dirty="0"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62915" y="1500505"/>
            <a:ext cx="11153775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2800" b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陆九渊：“无极</a:t>
            </a:r>
            <a:r>
              <a:rPr sz="2800" b="1">
                <a:solidFill>
                  <a:srgbClr val="4B82F8"/>
                </a:solidFill>
                <a:latin typeface="+mn-lt"/>
                <a:ea typeface="+mn-ea"/>
                <a:cs typeface="+mn-cs"/>
                <a:sym typeface="+mn-ea"/>
              </a:rPr>
              <a:t>（名词）</a:t>
            </a:r>
            <a:r>
              <a:rPr sz="2800" b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而太极”即“无极生太极”</a:t>
            </a:r>
            <a:r>
              <a:rPr sz="2800" b="1">
                <a:solidFill>
                  <a:srgbClr val="4B82F8"/>
                </a:solidFill>
                <a:latin typeface="+mn-lt"/>
                <a:ea typeface="+mn-ea"/>
                <a:cs typeface="+mn-cs"/>
                <a:sym typeface="+mn-ea"/>
              </a:rPr>
              <a:t>（无中生有）</a:t>
            </a:r>
            <a:endParaRPr sz="2800" b="1">
              <a:solidFill>
                <a:srgbClr val="FF0000"/>
              </a:solidFill>
              <a:latin typeface="+mn-lt"/>
              <a:ea typeface="+mn-ea"/>
              <a:cs typeface="+mn-cs"/>
              <a:sym typeface="+mn-ea"/>
            </a:endParaRPr>
          </a:p>
          <a:p>
            <a:pPr eaLnBrk="1" hangingPunct="1"/>
            <a:endParaRPr sz="2800" b="1">
              <a:solidFill>
                <a:schemeClr val="accent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4460" y="1343660"/>
            <a:ext cx="3217545" cy="519049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>
            <p:custDataLst>
              <p:tags r:id="rId8"/>
            </p:custDataLst>
          </p:nvPr>
        </p:nvCxnSpPr>
        <p:spPr>
          <a:xfrm>
            <a:off x="7654925" y="3000375"/>
            <a:ext cx="3729990" cy="39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7390130" y="508825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形而下</a:t>
            </a:r>
            <a:endParaRPr lang="zh-CN" altLang="en-US" b="1"/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7458075" y="263207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形而上</a:t>
            </a:r>
            <a:endParaRPr lang="zh-CN" altLang="en-US" b="1"/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9118600" y="2403475"/>
            <a:ext cx="902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太极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76055" y="1713230"/>
            <a:ext cx="726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无极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7985" y="133350"/>
            <a:ext cx="381000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2、朱熹与陆九渊对《&lt;太极图&gt;说》首句的争论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6165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3、儒家还是道家：《太极图》源流考辨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1、《太极图》与宋明道学的气化宇宙论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68325" y="3059430"/>
            <a:ext cx="5638800" cy="3290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dirty="0">
                <a:sym typeface="+mn-ea"/>
              </a:rPr>
              <a:t>      </a:t>
            </a:r>
            <a:r>
              <a:rPr lang="zh-CN" altLang="en-US" sz="2400" b="1" dirty="0">
                <a:sym typeface="+mn-ea"/>
              </a:rPr>
              <a:t>太极生阴阳，</a:t>
            </a:r>
            <a:r>
              <a:rPr lang="zh-CN" altLang="en-US" sz="2400" b="1" dirty="0">
                <a:solidFill>
                  <a:schemeClr val="accent1"/>
                </a:solidFill>
                <a:sym typeface="+mn-ea"/>
              </a:rPr>
              <a:t>理生气也。</a:t>
            </a:r>
            <a:endParaRPr lang="zh-CN" altLang="en-US" sz="2400" b="1" dirty="0">
              <a:sym typeface="+mn-ea"/>
            </a:endParaRPr>
          </a:p>
          <a:p>
            <a:endParaRPr lang="zh-CN" altLang="en-US" sz="2400" b="1" dirty="0">
              <a:sym typeface="+mn-ea"/>
            </a:endParaRPr>
          </a:p>
          <a:p>
            <a:pPr algn="r"/>
            <a:r>
              <a:rPr lang="zh-CN" altLang="en-US" sz="1800" b="1" dirty="0">
                <a:sym typeface="+mn-ea"/>
              </a:rPr>
              <a:t>——《朱子全书·二十六册·杨与立记语录》</a:t>
            </a:r>
            <a:endParaRPr lang="zh-CN" altLang="en-US" sz="1800" b="1" dirty="0">
              <a:sym typeface="+mn-ea"/>
            </a:endParaRPr>
          </a:p>
          <a:p>
            <a:pPr algn="r"/>
            <a:endParaRPr lang="zh-CN" altLang="en-US" sz="2400" b="1" dirty="0">
              <a:sym typeface="+mn-ea"/>
            </a:endParaRPr>
          </a:p>
          <a:p>
            <a:pPr algn="l"/>
            <a:r>
              <a:rPr lang="en-US" altLang="zh-CN" sz="2400" b="1" dirty="0">
                <a:sym typeface="+mn-ea"/>
              </a:rPr>
              <a:t>      </a:t>
            </a:r>
            <a:r>
              <a:rPr lang="zh-CN" altLang="en-US" sz="2400" b="1" dirty="0">
                <a:solidFill>
                  <a:schemeClr val="accent1"/>
                </a:solidFill>
                <a:sym typeface="+mn-ea"/>
              </a:rPr>
              <a:t>一阴一阳已是形而上者，况太极乎？</a:t>
            </a:r>
            <a:r>
              <a:rPr lang="zh-CN" altLang="en-US" sz="2400" b="1" dirty="0">
                <a:sym typeface="+mn-ea"/>
              </a:rPr>
              <a:t> ……至如以阴阳为形器而不得为道者，此尤不敢闻命。</a:t>
            </a:r>
            <a:endParaRPr lang="en-US" altLang="zh-CN" sz="2400" b="1" dirty="0">
              <a:sym typeface="+mn-ea"/>
            </a:endParaRPr>
          </a:p>
          <a:p>
            <a:pPr algn="l"/>
            <a:endParaRPr lang="en-US" altLang="zh-CN" sz="2400" b="1" dirty="0">
              <a:sym typeface="+mn-ea"/>
            </a:endParaRPr>
          </a:p>
          <a:p>
            <a:pPr algn="r">
              <a:buClrTx/>
              <a:buSzTx/>
              <a:buFontTx/>
            </a:pPr>
            <a:r>
              <a:rPr lang="zh-CN" altLang="en-US" sz="1800" b="1" dirty="0">
                <a:sym typeface="+mn-ea"/>
              </a:rPr>
              <a:t>——《陆九渊集·卷二·与朱元晦》</a:t>
            </a:r>
            <a:endParaRPr lang="zh-CN" altLang="en-US" sz="1800" b="1" dirty="0"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02005" y="1356995"/>
            <a:ext cx="5532755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朱熹与陆九渊的争论焦点：</a:t>
            </a:r>
            <a:endParaRPr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eaLnBrk="1" hangingPunct="1"/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形上与形下的</a:t>
            </a:r>
            <a:r>
              <a:rPr sz="32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红线</a:t>
            </a:r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划在哪里</a:t>
            </a:r>
            <a:endParaRPr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6990" y="1159510"/>
            <a:ext cx="3217545" cy="519049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连接符 10"/>
          <p:cNvCxnSpPr/>
          <p:nvPr>
            <p:custDataLst>
              <p:tags r:id="rId8"/>
            </p:custDataLst>
          </p:nvPr>
        </p:nvCxnSpPr>
        <p:spPr>
          <a:xfrm>
            <a:off x="7489190" y="2816225"/>
            <a:ext cx="3729990" cy="39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7312660" y="490410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形而下</a:t>
            </a:r>
            <a:endParaRPr lang="zh-CN" altLang="en-US" b="1"/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7380605" y="2447925"/>
            <a:ext cx="1564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形而上（静）</a:t>
            </a:r>
            <a:endParaRPr lang="zh-CN" altLang="en-US" b="1"/>
          </a:p>
        </p:txBody>
      </p: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>
            <a:off x="7380605" y="3634105"/>
            <a:ext cx="3729990" cy="39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10257155" y="2534920"/>
            <a:ext cx="86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朱熹</a:t>
            </a:r>
            <a:endParaRPr lang="zh-CN" altLang="en-US" b="1"/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10257155" y="3265805"/>
            <a:ext cx="1155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陆九渊</a:t>
            </a:r>
            <a:endParaRPr lang="zh-CN" altLang="en-US" b="1"/>
          </a:p>
        </p:txBody>
      </p:sp>
      <p:sp>
        <p:nvSpPr>
          <p:cNvPr id="3" name="文本框 2"/>
          <p:cNvSpPr txBox="1"/>
          <p:nvPr/>
        </p:nvSpPr>
        <p:spPr>
          <a:xfrm>
            <a:off x="9176385" y="2265045"/>
            <a:ext cx="441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理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803005" y="1657350"/>
            <a:ext cx="946150" cy="12426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8990965" y="1447800"/>
            <a:ext cx="1647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无极（道家）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12660" y="3205480"/>
            <a:ext cx="1564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形而上（动）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8" grpId="0"/>
      <p:bldP spid="18" grpId="1"/>
      <p:bldP spid="19" grpId="0"/>
      <p:bldP spid="19" grpId="1"/>
      <p:bldP spid="8" grpId="0"/>
      <p:bldP spid="8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5160" y="2552700"/>
            <a:ext cx="109016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3、儒家还是道家：《太极图》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ctr"/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源流考辨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798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2、朱熹与陆九渊对《&lt;太极图&gt;说》首句的争论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61655" y="133350"/>
            <a:ext cx="381000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3、儒家还是道家：《太极图》源流考辨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1、《太极图》与宋明道学的气化宇宙论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85445" y="1191895"/>
            <a:ext cx="8507095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陆九渊认为《太极图》源于道家的直接证据</a:t>
            </a:r>
            <a:endParaRPr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02" name="文本框 101"/>
          <p:cNvSpPr txBox="1"/>
          <p:nvPr>
            <p:custDataLst>
              <p:tags r:id="rId5"/>
            </p:custDataLst>
          </p:nvPr>
        </p:nvSpPr>
        <p:spPr>
          <a:xfrm>
            <a:off x="782955" y="2459355"/>
            <a:ext cx="5878195" cy="3846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0"/>
              <a:t>     </a:t>
            </a:r>
            <a:r>
              <a:rPr lang="zh-CN" altLang="en-US" sz="3200" b="1"/>
              <a:t>朱子发（朱震）谓：“濓溪得《太极图》于穆伯长，伯长之传出于陈希夷</a:t>
            </a:r>
            <a:r>
              <a:rPr lang="zh-CN" altLang="en-US" sz="3200" b="1">
                <a:solidFill>
                  <a:srgbClr val="4B82F8"/>
                </a:solidFill>
              </a:rPr>
              <a:t>（陈抟）</a:t>
            </a:r>
            <a:r>
              <a:rPr lang="zh-CN" altLang="en-US" sz="3200" b="1"/>
              <a:t>”，其必有考。</a:t>
            </a:r>
            <a:r>
              <a:rPr lang="zh-CN" altLang="en-US" sz="3200" b="1">
                <a:solidFill>
                  <a:srgbClr val="4B82F8"/>
                </a:solidFill>
              </a:rPr>
              <a:t>希夷之学，老氏之学也。</a:t>
            </a:r>
            <a:endParaRPr lang="zh-CN" altLang="en-US" sz="3200" b="1">
              <a:solidFill>
                <a:srgbClr val="4B82F8"/>
              </a:solidFill>
            </a:endParaRPr>
          </a:p>
          <a:p>
            <a:pPr indent="0"/>
            <a:endParaRPr lang="zh-CN" altLang="en-US" sz="3200" b="1"/>
          </a:p>
          <a:p>
            <a:pPr indent="0" algn="r"/>
            <a:r>
              <a:rPr lang="zh-CN" altLang="en-US" sz="2000" b="1">
                <a:sym typeface="+mn-ea"/>
              </a:rPr>
              <a:t>——《陆九渊集·卷二·与朱元晦》</a:t>
            </a:r>
            <a:endParaRPr lang="zh-CN" altLang="en-US" sz="2000">
              <a:sym typeface="+mn-ea"/>
            </a:endParaRPr>
          </a:p>
          <a:p>
            <a:pPr indent="0"/>
            <a:endParaRPr lang="en-US" altLang="zh-CN" sz="3200" b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75955" y="2244725"/>
            <a:ext cx="3138805" cy="384746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798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2、朱熹与陆九渊对《&lt;太极图&gt;说》首句的争论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61655" y="133350"/>
            <a:ext cx="381000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3、儒家还是道家：《太极图》源流考辨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1、《太极图》与宋明道学的气化宇宙论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85445" y="1191895"/>
            <a:ext cx="8507095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朱熹认为《太极图》为周敦颐自作的根据</a:t>
            </a:r>
            <a:endParaRPr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835025" y="2787015"/>
            <a:ext cx="4887595" cy="2679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l"/>
            <a:r>
              <a:rPr lang="en-US" altLang="zh-CN" sz="3200" b="0"/>
              <a:t>   </a:t>
            </a:r>
            <a:r>
              <a:rPr lang="zh-CN" altLang="en-US" sz="3200" b="1"/>
              <a:t>（</a:t>
            </a:r>
            <a:r>
              <a:rPr lang="zh-CN" altLang="en-US" sz="2800" b="1"/>
              <a:t>周敦颐）尤善谈名理，深于易学，作</a:t>
            </a:r>
            <a:r>
              <a:rPr lang="zh-CN" altLang="en-US" sz="2800" b="1" u="sng">
                <a:solidFill>
                  <a:schemeClr val="accent1"/>
                </a:solidFill>
              </a:rPr>
              <a:t>《太极图》</a:t>
            </a:r>
            <a:r>
              <a:rPr lang="zh-CN" altLang="en-US" sz="2800" b="1"/>
              <a:t>、《易说》、《易通》，数十篇。</a:t>
            </a:r>
            <a:endParaRPr lang="zh-CN" altLang="en-US" sz="2800" b="1"/>
          </a:p>
          <a:p>
            <a:pPr indent="0" algn="l"/>
            <a:endParaRPr lang="zh-CN" altLang="en-US" sz="2800" b="1"/>
          </a:p>
          <a:p>
            <a:pPr indent="0"/>
            <a:endParaRPr lang="zh-CN" altLang="en-US" sz="2000" b="1">
              <a:sym typeface="+mn-ea"/>
            </a:endParaRPr>
          </a:p>
          <a:p>
            <a:pPr indent="0" algn="r"/>
            <a:r>
              <a:rPr lang="zh-CN" altLang="en-US" sz="2000" b="1">
                <a:sym typeface="+mn-ea"/>
              </a:rPr>
              <a:t>——潘兴嗣：《濂溪先生墓志铭》</a:t>
            </a:r>
            <a:endParaRPr lang="zh-CN" altLang="en-US" sz="2000">
              <a:sym typeface="+mn-ea"/>
            </a:endParaRPr>
          </a:p>
          <a:p>
            <a:pPr indent="0"/>
            <a:endParaRPr lang="zh-CN" altLang="en-US" sz="3200" b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61735" y="2211070"/>
            <a:ext cx="5334635" cy="40220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798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2、朱熹与陆九渊对《&lt;太极图&gt;说》首句的争论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61655" y="133350"/>
            <a:ext cx="381000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3、儒家还是道家：《太极图》源流考辨</a:t>
            </a:r>
            <a:endParaRPr lang="zh-CN" altLang="en-US" sz="20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1、《太极图》与宋明道学的气化宇宙论</a:t>
            </a:r>
            <a:endParaRPr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85445" y="1191895"/>
            <a:ext cx="1121156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清人毛奇龄的考证：《太极图》来自道书《真元品》附图</a:t>
            </a:r>
            <a:endParaRPr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02" name="文本框 101"/>
          <p:cNvSpPr txBox="1"/>
          <p:nvPr>
            <p:custDataLst>
              <p:tags r:id="rId5"/>
            </p:custDataLst>
          </p:nvPr>
        </p:nvSpPr>
        <p:spPr>
          <a:xfrm>
            <a:off x="582295" y="2545080"/>
            <a:ext cx="6055995" cy="4088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altLang="zh-CN" sz="3200" b="1"/>
              <a:t>     </a:t>
            </a:r>
            <a:r>
              <a:rPr lang="en-US" altLang="zh-CN" sz="2800" b="1"/>
              <a:t> </a:t>
            </a:r>
            <a:r>
              <a:rPr lang="zh-CN" altLang="en-US" sz="2800" b="1"/>
              <a:t>在</a:t>
            </a:r>
            <a:r>
              <a:rPr lang="zh-CN" altLang="en-US" sz="2800" b="1">
                <a:solidFill>
                  <a:srgbClr val="4B82F8"/>
                </a:solidFill>
              </a:rPr>
              <a:t>隋唐之间</a:t>
            </a:r>
            <a:r>
              <a:rPr lang="zh-CN" altLang="en-US" sz="2800" b="1"/>
              <a:t>，有道士作《真元品》者，</a:t>
            </a:r>
            <a:r>
              <a:rPr lang="zh-CN" altLang="en-US" sz="2800" b="1">
                <a:solidFill>
                  <a:srgbClr val="4B82F8"/>
                </a:solidFill>
              </a:rPr>
              <a:t>先窃其图入《品》中</a:t>
            </a:r>
            <a:r>
              <a:rPr lang="zh-CN" altLang="en-US" sz="2800" b="1"/>
              <a:t>，为太极先天之图，此即抟之窃之所自始，</a:t>
            </a:r>
            <a:r>
              <a:rPr lang="zh-CN" altLang="en-US" sz="2800" b="1">
                <a:solidFill>
                  <a:srgbClr val="4B82F8"/>
                </a:solidFill>
              </a:rPr>
              <a:t>且称名有“无极”二字，</a:t>
            </a:r>
            <a:r>
              <a:rPr lang="zh-CN" altLang="en-US" sz="2800" b="1" u="sng">
                <a:solidFill>
                  <a:srgbClr val="4B82F8"/>
                </a:solidFill>
              </a:rPr>
              <a:t>在唐玄宗《序》中</a:t>
            </a:r>
            <a:r>
              <a:rPr lang="zh-CN" altLang="en-US" sz="2800" b="1">
                <a:solidFill>
                  <a:srgbClr val="4B82F8"/>
                </a:solidFill>
              </a:rPr>
              <a:t>。则必隋唐先有其图</a:t>
            </a:r>
            <a:r>
              <a:rPr lang="zh-CN" altLang="en-US" sz="2800" b="1"/>
              <a:t>，而抟又从而转窃之。</a:t>
            </a:r>
            <a:endParaRPr lang="zh-CN" altLang="en-US" sz="2800" b="1"/>
          </a:p>
          <a:p>
            <a:pPr indent="0"/>
            <a:endParaRPr lang="zh-CN" altLang="en-US" sz="3200" b="1"/>
          </a:p>
          <a:p>
            <a:pPr indent="0" algn="r"/>
            <a:r>
              <a:rPr lang="zh-CN" altLang="en-US" sz="2000" b="1">
                <a:sym typeface="+mn-ea"/>
              </a:rPr>
              <a:t>——毛奇龄：《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&lt;</a:t>
            </a:r>
            <a:r>
              <a:rPr lang="zh-CN" altLang="en-US" sz="2000" b="1">
                <a:sym typeface="+mn-ea"/>
              </a:rPr>
              <a:t>太极图说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&gt;</a:t>
            </a:r>
            <a:r>
              <a:rPr lang="zh-CN" altLang="en-US" sz="2000" b="1">
                <a:sym typeface="+mn-ea"/>
              </a:rPr>
              <a:t>遗议》</a:t>
            </a:r>
            <a:endParaRPr lang="zh-CN" altLang="en-US" sz="2000" b="1">
              <a:sym typeface="+mn-ea"/>
            </a:endParaRPr>
          </a:p>
          <a:p>
            <a:pPr indent="0"/>
            <a:endParaRPr lang="en-US" altLang="zh-CN" sz="3200" b="1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81190" y="2545080"/>
            <a:ext cx="4866640" cy="3680460"/>
          </a:xfrm>
          <a:prstGeom prst="rect">
            <a:avLst/>
          </a:prstGeom>
        </p:spPr>
      </p:pic>
      <p:sp>
        <p:nvSpPr>
          <p:cNvPr id="11" name="椭圆 10"/>
          <p:cNvSpPr/>
          <p:nvPr>
            <p:custDataLst>
              <p:tags r:id="rId8"/>
            </p:custDataLst>
          </p:nvPr>
        </p:nvSpPr>
        <p:spPr>
          <a:xfrm>
            <a:off x="7727315" y="4796790"/>
            <a:ext cx="1334770" cy="628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798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2、朱熹与陆九渊对《&lt;太极图&gt;说》首句的争论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61655" y="133350"/>
            <a:ext cx="381000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3、儒家还是道家：《太极图》源流考辨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1、《太极图》与宋明道学的气化宇宙论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85445" y="1052830"/>
            <a:ext cx="1121156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/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发现毛</a:t>
            </a:r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奇龄</a:t>
            </a:r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之误，问题回到原点</a:t>
            </a:r>
            <a:endParaRPr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69925" y="1930400"/>
            <a:ext cx="5550535" cy="2738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0"/>
              <a:t> </a:t>
            </a:r>
            <a:r>
              <a:rPr lang="en-US" altLang="zh-CN" sz="2800" b="0"/>
              <a:t>     </a:t>
            </a:r>
            <a:r>
              <a:rPr lang="zh-CN" altLang="en-US" sz="2800" b="1">
                <a:sym typeface="+mn-ea"/>
              </a:rPr>
              <a:t>是以图立形仪, 欲世民归命信礼而求长生。仍可敬之。伏闻称赞上方天尊忏文。钦哉！</a:t>
            </a:r>
            <a:endParaRPr lang="zh-CN" altLang="en-US" sz="2800" b="1">
              <a:sym typeface="+mn-ea"/>
            </a:endParaRPr>
          </a:p>
          <a:p>
            <a:pPr indent="0"/>
            <a:endParaRPr lang="zh-CN" altLang="en-US" sz="3200" b="0"/>
          </a:p>
          <a:p>
            <a:pPr indent="0" algn="r"/>
            <a:r>
              <a:rPr lang="zh-CN" altLang="en-US" sz="2000" b="1">
                <a:sym typeface="+mn-ea"/>
              </a:rPr>
              <a:t>——《真元品·唐明皇御制序》</a:t>
            </a:r>
            <a:endParaRPr lang="zh-CN" altLang="en-US" sz="2000" b="1">
              <a:sym typeface="+mn-ea"/>
            </a:endParaRPr>
          </a:p>
          <a:p>
            <a:pPr indent="0"/>
            <a:endParaRPr lang="en-US" altLang="zh-CN" sz="3200" b="1"/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4043045" y="2059940"/>
            <a:ext cx="760730" cy="431800"/>
          </a:xfrm>
          <a:prstGeom prst="rect">
            <a:avLst/>
          </a:prstGeom>
          <a:solidFill>
            <a:srgbClr val="FF0000">
              <a:alpha val="48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64540" y="4133215"/>
            <a:ext cx="5331460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     </a:t>
            </a:r>
            <a:r>
              <a:rPr lang="zh-CN" altLang="en-US" sz="2800" b="1" dirty="0"/>
              <a:t>孔子曰：“苛政猛于虎也！”吾尝疑乎是，今以蒋氏观之，犹信。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800" b="1" dirty="0"/>
              <a:t>故为之说，以俟夫观</a:t>
            </a:r>
            <a:r>
              <a:rPr lang="zh-CN" altLang="en-US" sz="2800" b="1" dirty="0">
                <a:solidFill>
                  <a:srgbClr val="4B82F8"/>
                </a:solidFill>
              </a:rPr>
              <a:t>人风（民风）</a:t>
            </a:r>
            <a:r>
              <a:rPr lang="zh-CN" altLang="en-US" sz="2800" b="1" dirty="0"/>
              <a:t>者得焉。</a:t>
            </a:r>
            <a:endParaRPr lang="zh-CN" altLang="en-US" sz="2800" b="1" dirty="0"/>
          </a:p>
          <a:p>
            <a:endParaRPr lang="zh-CN" altLang="en-US" b="1" dirty="0"/>
          </a:p>
          <a:p>
            <a:pPr algn="r"/>
            <a:r>
              <a:rPr lang="en-US" altLang="zh-CN" b="1" dirty="0"/>
              <a:t>——</a:t>
            </a:r>
            <a:r>
              <a:rPr lang="zh-CN" altLang="en-US" b="1" dirty="0"/>
              <a:t>柳宗元：《捕蛇者说》</a:t>
            </a:r>
            <a:endParaRPr lang="zh-CN" altLang="en-US" b="1" dirty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462010" y="4445000"/>
            <a:ext cx="2274570" cy="19678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462010" y="2320290"/>
            <a:ext cx="2256790" cy="20339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738620" y="2374265"/>
            <a:ext cx="82042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</a:rPr>
              <a:t>未</a:t>
            </a:r>
            <a:endParaRPr lang="zh-CN" altLang="en-US" sz="4400" b="1">
              <a:solidFill>
                <a:srgbClr val="FF0000"/>
              </a:solidFill>
            </a:endParaRPr>
          </a:p>
          <a:p>
            <a:endParaRPr lang="zh-CN" altLang="en-US" sz="4400" b="1">
              <a:solidFill>
                <a:srgbClr val="FF0000"/>
              </a:solidFill>
            </a:endParaRPr>
          </a:p>
          <a:p>
            <a:r>
              <a:rPr lang="zh-CN" altLang="en-US" sz="4400" b="1">
                <a:solidFill>
                  <a:srgbClr val="FF0000"/>
                </a:solidFill>
              </a:rPr>
              <a:t>避</a:t>
            </a:r>
            <a:endParaRPr lang="zh-CN" altLang="en-US" sz="4400" b="1">
              <a:solidFill>
                <a:srgbClr val="FF0000"/>
              </a:solidFill>
            </a:endParaRPr>
          </a:p>
          <a:p>
            <a:endParaRPr lang="zh-CN" altLang="en-US" sz="4400" b="1">
              <a:solidFill>
                <a:srgbClr val="FF0000"/>
              </a:solidFill>
            </a:endParaRPr>
          </a:p>
          <a:p>
            <a:r>
              <a:rPr lang="zh-CN" altLang="en-US" sz="4400" b="1">
                <a:solidFill>
                  <a:srgbClr val="FF0000"/>
                </a:solidFill>
              </a:rPr>
              <a:t>讳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/>
      <p:bldP spid="8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798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2、朱熹与陆九渊对《&lt;太极图&gt;说》首句的争论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61655" y="133350"/>
            <a:ext cx="381000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3、儒家还是道家：《太极图》源流考辨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1、《太极图》与宋明道学的气化宇宙论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33680" y="1191895"/>
            <a:ext cx="1173734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/>
            <a:endParaRPr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4990" y="2393950"/>
            <a:ext cx="507174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个人看法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：《太极图》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与《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太极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图说》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应该是周敦颐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创作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的儒家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宇宙论图式。</a:t>
            </a:r>
            <a:endParaRPr lang="zh-CN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endParaRPr lang="zh-CN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去除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太极为理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的部分，朱熹的诠释更接近周敦颐原意</a:t>
            </a:r>
            <a:r>
              <a:rPr 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lang="zh-CN" sz="3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55995" y="2393950"/>
            <a:ext cx="5715000" cy="382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09575" y="1419860"/>
            <a:ext cx="11497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研究中国传统哲学的必要条件：文史哲合一，道不可为学科裂</a:t>
            </a:r>
            <a:endParaRPr lang="zh-CN" altLang="en-US"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小结：周敦颐《太极图》在中国哲学史上的意义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17220" y="1642110"/>
            <a:ext cx="660463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1</a:t>
            </a:r>
            <a:r>
              <a:rPr lang="zh-CN" altLang="en-US" sz="2800" b="1"/>
              <a:t>、开启了象数易图的时代。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en-US" altLang="zh-CN" sz="2800" b="1"/>
              <a:t>2</a:t>
            </a:r>
            <a:r>
              <a:rPr lang="zh-CN" altLang="en-US" sz="2800" b="1"/>
              <a:t>、构造了一个基于宋明道学世界观的太极</a:t>
            </a:r>
            <a:r>
              <a:rPr lang="en-US" altLang="zh-CN" sz="2800" b="1"/>
              <a:t>-</a:t>
            </a:r>
            <a:r>
              <a:rPr lang="zh-CN" altLang="en-US" sz="2800" b="1"/>
              <a:t>阴阳的宇宙生成体系。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en-US" altLang="zh-CN" sz="2800" b="1"/>
              <a:t>3</a:t>
            </a:r>
            <a:r>
              <a:rPr lang="zh-CN" altLang="en-US" sz="2800" b="1"/>
              <a:t>、确立了一个唯物</a:t>
            </a:r>
            <a:r>
              <a:rPr lang="en-US" altLang="zh-CN" sz="2800" b="1"/>
              <a:t>-</a:t>
            </a:r>
            <a:r>
              <a:rPr lang="zh-CN" altLang="en-US" sz="2800" b="1"/>
              <a:t>实在的儒学宇宙论模型，回应了佛教的虚无主义宇宙观。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en-US" altLang="zh-CN" sz="2800" b="1"/>
              <a:t>4</a:t>
            </a:r>
            <a:r>
              <a:rPr lang="zh-CN" altLang="en-US" sz="2800" b="1"/>
              <a:t>、奠基了宋明道学主流之一的湖湘学派。</a:t>
            </a:r>
            <a:endParaRPr lang="zh-CN" altLang="en-US" sz="2800" b="1"/>
          </a:p>
        </p:txBody>
      </p:sp>
      <p:pic>
        <p:nvPicPr>
          <p:cNvPr id="9" name="图片 8"/>
          <p:cNvPicPr/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7620" y="1467485"/>
            <a:ext cx="4089400" cy="49333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作业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96900" y="1873885"/>
            <a:ext cx="6603154" cy="4150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 err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 err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在李申《易图考》一书中任选一张感兴趣的图，阅读并说明其图式内涵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 err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 err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请填写在课程企业微信问卷星调查二维码中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477125" y="1873885"/>
            <a:ext cx="3771900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6810" y="450215"/>
            <a:ext cx="875665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宇宙本源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00355" y="1551940"/>
            <a:ext cx="6219190" cy="433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3200" b="1">
                <a:solidFill>
                  <a:schemeClr val="accent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太虚无形，气之本体，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其聚其散，变化之客形尔。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……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气坱然太虚，升降飞扬，未尝止息，《易》所谓</a:t>
            </a:r>
            <a:r>
              <a:rPr lang="en-US" altLang="zh-CN" sz="3200" b="1">
                <a:solidFill>
                  <a:schemeClr val="accent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“絪緼”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，庄生所谓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生物以息相吹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野马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者与！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4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r"/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张载：《正蒙》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779260" y="1551305"/>
            <a:ext cx="4925060" cy="48933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拓展阅读文献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95630" y="1923415"/>
            <a:ext cx="11001375" cy="3432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1、《周敦颐集》，陈克明 点校，中华书局，2009年。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2、《陆九渊集》，钟哲 点校，中华书局，2012年。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3、（清）黄宗羲 撰《宋元学案》，中华书局，2017年。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4、李申 著《易图考》，中央编译出版社，2017年。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5、李申 著《&lt;太极图&gt;渊源辩》，《周易研究》，1991年1期。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81810" y="2853055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r>
              <a:rPr lang="en-US" alt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6810" y="450215"/>
            <a:ext cx="875665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气贯天人：先秦汉初哲学中生机-气化宇宙论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830580" y="3236595"/>
            <a:ext cx="55079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4B82F8"/>
                </a:solidFill>
                <a:sym typeface="+mn-ea"/>
              </a:rPr>
              <a:t>    </a:t>
            </a:r>
            <a:r>
              <a:rPr lang="zh-CN" altLang="en-US" sz="2000" b="1" dirty="0">
                <a:solidFill>
                  <a:srgbClr val="4B82F8"/>
                </a:solidFill>
                <a:sym typeface="+mn-ea"/>
              </a:rPr>
              <a:t>精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氣</a:t>
            </a:r>
            <a:r>
              <a:rPr lang="zh-CN" altLang="en-US" sz="2000" b="1" dirty="0">
                <a:sym typeface="+mn-ea"/>
              </a:rPr>
              <a:t>一上一下，圜周复杂，无所稽留，故曰天道圜。</a:t>
            </a:r>
            <a:endParaRPr lang="zh-CN" altLang="en-US" sz="2000" b="1" dirty="0">
              <a:sym typeface="+mn-ea"/>
            </a:endParaRPr>
          </a:p>
          <a:p>
            <a:pPr algn="r"/>
            <a:r>
              <a:rPr lang="zh-CN" altLang="en-US" sz="2000" b="1" dirty="0">
                <a:sym typeface="+mn-ea"/>
              </a:rPr>
              <a:t>——《吕氏春秋·季春纪》</a:t>
            </a:r>
            <a:endParaRPr lang="zh-CN" altLang="en-US" sz="2000" b="1" dirty="0"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801370" y="4516120"/>
            <a:ext cx="56064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None/>
            </a:pPr>
            <a:r>
              <a:rPr lang="en-US" altLang="zh-CN" sz="2000" b="1">
                <a:sym typeface="+mn-ea"/>
              </a:rPr>
              <a:t>    </a:t>
            </a:r>
            <a:r>
              <a:rPr lang="zh-CN" altLang="en-US" sz="2000" b="1">
                <a:sym typeface="+mn-ea"/>
              </a:rPr>
              <a:t>寒极生热，热极生寒，</a:t>
            </a:r>
            <a:r>
              <a:rPr lang="zh-CN" altLang="en-US" sz="2000" b="1">
                <a:solidFill>
                  <a:srgbClr val="4B82F8"/>
                </a:solidFill>
                <a:sym typeface="+mn-ea"/>
              </a:rPr>
              <a:t>寒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氣</a:t>
            </a:r>
            <a:r>
              <a:rPr lang="zh-CN" altLang="en-US" sz="2000" b="1">
                <a:solidFill>
                  <a:srgbClr val="4B82F8"/>
                </a:solidFill>
                <a:sym typeface="+mn-ea"/>
              </a:rPr>
              <a:t>生浊，热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氣</a:t>
            </a:r>
            <a:r>
              <a:rPr lang="zh-CN" altLang="en-US" sz="2000" b="1">
                <a:solidFill>
                  <a:srgbClr val="4B82F8"/>
                </a:solidFill>
                <a:sym typeface="+mn-ea"/>
              </a:rPr>
              <a:t>生清。</a:t>
            </a:r>
            <a:r>
              <a:rPr lang="zh-CN" altLang="en-US" sz="2000" b="1">
                <a:sym typeface="+mn-ea"/>
              </a:rPr>
              <a:t>清气在下，则生飧泄；浊气在上，则生肿胀。此</a:t>
            </a:r>
            <a:r>
              <a:rPr lang="zh-CN" altLang="en-US" sz="2000" b="1">
                <a:solidFill>
                  <a:srgbClr val="4B82F8"/>
                </a:solidFill>
                <a:sym typeface="+mn-ea"/>
              </a:rPr>
              <a:t>阴阳</a:t>
            </a:r>
            <a:r>
              <a:rPr lang="zh-CN" altLang="en-US" sz="2000" b="1">
                <a:sym typeface="+mn-ea"/>
              </a:rPr>
              <a:t>反作，病之逆从也。</a:t>
            </a:r>
            <a:endParaRPr lang="zh-CN" altLang="en-US" sz="2000" b="1">
              <a:sym typeface="+mn-ea"/>
            </a:endParaRPr>
          </a:p>
          <a:p>
            <a:pPr algn="r">
              <a:buClrTx/>
              <a:buSzTx/>
              <a:buNone/>
            </a:pPr>
            <a:r>
              <a:rPr lang="zh-CN" altLang="en-US" sz="2000" b="1">
                <a:sym typeface="+mn-ea"/>
              </a:rPr>
              <a:t>——《黄帝内经·素问·第五》</a:t>
            </a:r>
            <a:endParaRPr lang="zh-CN" altLang="en-US" sz="2000" b="1"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801370" y="1911350"/>
            <a:ext cx="5342255" cy="1158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 dirty="0"/>
              <a:t>     </a:t>
            </a:r>
            <a:r>
              <a:rPr lang="zh-CN" altLang="en-US" sz="2000" b="1" dirty="0"/>
              <a:t>人之生，气之聚也；聚则为生，散则为气……故曰</a:t>
            </a:r>
            <a:r>
              <a:rPr lang="zh-CN" altLang="en-US" sz="2000" b="1" dirty="0">
                <a:solidFill>
                  <a:srgbClr val="4B82F8"/>
                </a:solidFill>
              </a:rPr>
              <a:t>通天下一</a:t>
            </a:r>
            <a:r>
              <a:rPr lang="zh-CN" altLang="en-US" sz="2000" b="1" dirty="0">
                <a:solidFill>
                  <a:srgbClr val="FF0000"/>
                </a:solidFill>
              </a:rPr>
              <a:t>氣</a:t>
            </a:r>
            <a:r>
              <a:rPr lang="zh-CN" altLang="en-US" sz="2000" b="1" dirty="0">
                <a:solidFill>
                  <a:srgbClr val="4B82F8"/>
                </a:solidFill>
              </a:rPr>
              <a:t>耳</a:t>
            </a:r>
            <a:r>
              <a:rPr lang="zh-CN" altLang="en-US" sz="2000" b="1" dirty="0"/>
              <a:t>。</a:t>
            </a:r>
            <a:endParaRPr lang="zh-CN" altLang="en-US" sz="2000" b="1" dirty="0"/>
          </a:p>
          <a:p>
            <a:pPr algn="r"/>
            <a:r>
              <a:rPr lang="zh-CN" altLang="en-US" sz="2000" b="1" dirty="0"/>
              <a:t>——《庄子</a:t>
            </a:r>
            <a:r>
              <a:rPr lang="zh-CN" altLang="en-US" sz="2000" b="1" dirty="0">
                <a:sym typeface="+mn-ea"/>
              </a:rPr>
              <a:t>·知北游</a:t>
            </a:r>
            <a:r>
              <a:rPr lang="zh-CN" altLang="en-US" sz="2000" b="1" dirty="0"/>
              <a:t>》</a:t>
            </a:r>
            <a:endParaRPr lang="zh-CN" altLang="en-US" sz="2000" b="1" dirty="0"/>
          </a:p>
        </p:txBody>
      </p:sp>
      <p:pic>
        <p:nvPicPr>
          <p:cNvPr id="101" name="图片 100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03720" y="1631950"/>
            <a:ext cx="4150360" cy="45986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摄图网_500758708_书是人类进步的阶梯(非企业商用)"/>
          <p:cNvPicPr>
            <a:picLocks noChangeAspect="1"/>
          </p:cNvPicPr>
          <p:nvPr/>
        </p:nvPicPr>
        <p:blipFill>
          <a:blip r:embed="rId1"/>
          <a:srcRect l="12326" r="43806"/>
          <a:stretch>
            <a:fillRect/>
          </a:stretch>
        </p:blipFill>
        <p:spPr>
          <a:xfrm>
            <a:off x="0" y="0"/>
            <a:ext cx="401129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2065"/>
            <a:ext cx="4011295" cy="687006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783455" y="501650"/>
            <a:ext cx="7249795" cy="1887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周敦颐的《太极图》及其哲学论争</a:t>
            </a:r>
            <a:endParaRPr lang="zh-CN" sz="60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553720" y="2997200"/>
            <a:ext cx="2903855" cy="850900"/>
          </a:xfrm>
        </p:spPr>
        <p:txBody>
          <a:bodyPr>
            <a:normAutofit fontScale="25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7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教学内容</a:t>
            </a:r>
            <a:endParaRPr lang="zh-CN" altLang="en-US" sz="176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7600" b="1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7600" b="1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83455" y="2997200"/>
            <a:ext cx="6965950" cy="26765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sz="2800" b="1" dirty="0">
                <a:ln w="6350">
                  <a:noFill/>
                </a:ln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1、《太极图》与宋明道学的气化宇宙论</a:t>
            </a:r>
            <a:endParaRPr sz="2800" b="1" dirty="0">
              <a:ln w="6350">
                <a:noFill/>
              </a:ln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ln w="6350">
                <a:noFill/>
              </a:ln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ln w="6350">
                  <a:noFill/>
                </a:ln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2、朱熹与陆九渊对《&lt;太极图&gt;说》首句的争论</a:t>
            </a:r>
            <a:endParaRPr sz="2800" b="1" dirty="0">
              <a:ln w="6350">
                <a:noFill/>
              </a:ln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ln w="6350">
                <a:noFill/>
              </a:ln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ln w="6350">
                  <a:noFill/>
                </a:ln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3、儒家还是道家：《太极图》源流考辨</a:t>
            </a:r>
            <a:endParaRPr sz="2800" b="1" dirty="0">
              <a:ln w="6350">
                <a:noFill/>
              </a:ln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5160" y="2852843"/>
            <a:ext cx="109016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5400" b="1" dirty="0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1、《</a:t>
            </a:r>
            <a:r>
              <a:rPr sz="5400" b="1" dirty="0" err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太极图》基本内涵概说</a:t>
            </a:r>
            <a:endParaRPr sz="5400" b="1" dirty="0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798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2、朱熹与陆九渊对《&lt;太极图&gt;说》首句的争论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6165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3、儒家还是道家：《太极图》源流考辨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1000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1、《太极图》与宋明道学的气化宇宙论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26440" y="2712085"/>
            <a:ext cx="5638800" cy="1612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dirty="0">
                <a:sym typeface="+mn-ea"/>
              </a:rPr>
              <a:t>     </a:t>
            </a:r>
            <a:r>
              <a:rPr lang="zh-CN" altLang="en-US" sz="2400" b="1" dirty="0">
                <a:sym typeface="+mn-ea"/>
              </a:rPr>
              <a:t>无极而太极。太极动而生阳，动极而静，静而生阴，静极复动。</a:t>
            </a:r>
            <a:endParaRPr lang="zh-CN" altLang="en-US" sz="2400" b="1" dirty="0">
              <a:sym typeface="+mn-ea"/>
            </a:endParaRPr>
          </a:p>
          <a:p>
            <a:endParaRPr lang="zh-CN" altLang="en-US" sz="2400" b="1" dirty="0"/>
          </a:p>
          <a:p>
            <a:r>
              <a:rPr lang="en-US" altLang="zh-CN" sz="2400" b="1" dirty="0">
                <a:sym typeface="+mn-ea"/>
              </a:rPr>
              <a:t>      </a:t>
            </a:r>
            <a:r>
              <a:rPr lang="zh-CN" altLang="en-US" sz="2400" b="1" dirty="0">
                <a:solidFill>
                  <a:srgbClr val="4B82F8"/>
                </a:solidFill>
                <a:sym typeface="+mn-ea"/>
              </a:rPr>
              <a:t>一动一静，互为其根。分阴分阳，两仪立焉。</a:t>
            </a:r>
            <a:endParaRPr lang="zh-CN" altLang="en-US" sz="2400" b="1" dirty="0">
              <a:solidFill>
                <a:srgbClr val="4B82F8"/>
              </a:solidFill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48615" y="1151255"/>
            <a:ext cx="1152017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《太极图说》对先秦</a:t>
            </a:r>
            <a:r>
              <a:rPr lang="en-US" altLang="zh-CN"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生机、动态</a:t>
            </a:r>
            <a:r>
              <a:rPr lang="en-US" altLang="zh-CN"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</a:t>
            </a:r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气化</a:t>
            </a:r>
            <a:r>
              <a:rPr lang="en-US" altLang="zh-CN"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宇宙生成论的体系化</a:t>
            </a:r>
            <a:endParaRPr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7985" y="1358265"/>
            <a:ext cx="3217545" cy="519049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4" name="直接连接符 13"/>
          <p:cNvCxnSpPr/>
          <p:nvPr>
            <p:custDataLst>
              <p:tags r:id="rId8"/>
            </p:custDataLst>
          </p:nvPr>
        </p:nvCxnSpPr>
        <p:spPr>
          <a:xfrm>
            <a:off x="7821295" y="3014980"/>
            <a:ext cx="3729990" cy="39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7721600" y="2646680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形而上</a:t>
            </a:r>
            <a:endParaRPr lang="zh-CN" altLang="en-US" b="1"/>
          </a:p>
        </p:txBody>
      </p:sp>
      <p:pic>
        <p:nvPicPr>
          <p:cNvPr id="101" name="图片 100" descr="C:\Users\ssssc\Pictures\阴阳鱼动态.gif阴阳鱼动态"/>
          <p:cNvPicPr/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1529080" y="4784725"/>
            <a:ext cx="1397635" cy="1456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043045" y="4784725"/>
            <a:ext cx="1516380" cy="145605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6" name="曲线连接符 15"/>
          <p:cNvCxnSpPr/>
          <p:nvPr>
            <p:custDataLst>
              <p:tags r:id="rId14"/>
            </p:custDataLst>
          </p:nvPr>
        </p:nvCxnSpPr>
        <p:spPr>
          <a:xfrm rot="10800000" flipV="1">
            <a:off x="5631180" y="3340735"/>
            <a:ext cx="3601085" cy="2102485"/>
          </a:xfrm>
          <a:prstGeom prst="curvedConnector3">
            <a:avLst>
              <a:gd name="adj1" fmla="val 49991"/>
            </a:avLst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7653655" y="5102860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形而下</a:t>
            </a:r>
            <a:endParaRPr lang="zh-CN" altLang="en-US" b="1"/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798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2、朱熹与陆九渊对《&lt;太极图&gt;说》首句的争论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6165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3、儒家还是道家：《太极图》源流考辨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1000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1、《太极图》与宋明道学的气化宇宙论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14139" y="2042795"/>
            <a:ext cx="6704648" cy="3203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ym typeface="+mn-ea"/>
              </a:rPr>
              <a:t>    </a:t>
            </a:r>
            <a:r>
              <a:rPr lang="zh-CN" altLang="en-US" sz="2800" b="1" dirty="0">
                <a:sym typeface="+mn-ea"/>
              </a:rPr>
              <a:t>阳变阴合，而生水火木金土。五气顺布，四时行焉。</a:t>
            </a:r>
            <a:r>
              <a:rPr lang="zh-CN" altLang="en-US" sz="2800" b="1" dirty="0">
                <a:solidFill>
                  <a:srgbClr val="4B82F8"/>
                </a:solidFill>
                <a:sym typeface="+mn-ea"/>
              </a:rPr>
              <a:t>五行一阴阳也，阴阳一太极也，太极本无极也。</a:t>
            </a:r>
            <a:endParaRPr lang="en-US" altLang="zh-CN" sz="2800" b="1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ym typeface="+mn-ea"/>
              </a:rPr>
              <a:t>     </a:t>
            </a:r>
            <a:r>
              <a:rPr lang="zh-CN" altLang="en-US" sz="2800" b="1" dirty="0">
                <a:sym typeface="+mn-ea"/>
              </a:rPr>
              <a:t>五行之生也，各一其性。无极之真，二五之精，妙合而凝。乾道成男，坤道成女。</a:t>
            </a:r>
            <a:r>
              <a:rPr lang="zh-CN" altLang="en-US" sz="2800" b="1" dirty="0">
                <a:solidFill>
                  <a:srgbClr val="4B82F8"/>
                </a:solidFill>
                <a:sym typeface="+mn-ea"/>
              </a:rPr>
              <a:t>二气交感，化生万物。</a:t>
            </a:r>
            <a:r>
              <a:rPr lang="zh-CN" altLang="en-US" sz="2800" b="1" dirty="0">
                <a:sym typeface="+mn-ea"/>
              </a:rPr>
              <a:t>万物</a:t>
            </a:r>
            <a:r>
              <a:rPr lang="zh-CN" altLang="en-US" sz="2800" b="1" dirty="0">
                <a:solidFill>
                  <a:srgbClr val="4B82F8"/>
                </a:solidFill>
                <a:sym typeface="+mn-ea"/>
              </a:rPr>
              <a:t>生生</a:t>
            </a:r>
            <a:r>
              <a:rPr lang="zh-CN" altLang="en-US" sz="2800" b="1" dirty="0">
                <a:sym typeface="+mn-ea"/>
              </a:rPr>
              <a:t>而变化无穷焉。</a:t>
            </a:r>
            <a:endParaRPr lang="zh-CN" altLang="en-US" sz="2800" b="1" dirty="0"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14139" y="1050290"/>
            <a:ext cx="692658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活的宇宙：万物皆阴阳二气交感而生</a:t>
            </a:r>
            <a:endParaRPr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6990" y="1159510"/>
            <a:ext cx="3217545" cy="519049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连接符 10"/>
          <p:cNvCxnSpPr/>
          <p:nvPr>
            <p:custDataLst>
              <p:tags r:id="rId8"/>
            </p:custDataLst>
          </p:nvPr>
        </p:nvCxnSpPr>
        <p:spPr>
          <a:xfrm>
            <a:off x="7498715" y="2809875"/>
            <a:ext cx="3808730" cy="45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7312660" y="490410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形而下</a:t>
            </a:r>
            <a:endParaRPr lang="zh-CN" altLang="en-US" b="1"/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7380605" y="244792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形而上</a:t>
            </a:r>
            <a:endParaRPr lang="zh-CN" altLang="en-US" b="1"/>
          </a:p>
        </p:txBody>
      </p:sp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5160" y="2552700"/>
            <a:ext cx="109016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2、朱熹与陆九渊对《&lt;太极图&gt;说》首句的争论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7985" y="133350"/>
            <a:ext cx="381000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2、朱熹与陆九渊对《&lt;太极图&gt;说》首句的争论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6165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3、儒家还是道家：《太极图》源流考辨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100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1、《太极图》与宋明道学的气化宇宙论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57555" y="2365375"/>
            <a:ext cx="5638800" cy="3256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sym typeface="+mn-ea"/>
              </a:rPr>
              <a:t>    </a:t>
            </a:r>
            <a:r>
              <a:rPr lang="zh-CN" altLang="en-US" sz="2400" b="1" dirty="0">
                <a:sym typeface="+mn-ea"/>
              </a:rPr>
              <a:t>孔子赞《易》，自太极一下，未尝言无极也。而周子言之。……圣人之意，正以其究竟至极，无名可名，故特谓之太极。犹曰“</a:t>
            </a:r>
            <a:r>
              <a:rPr lang="zh-CN" altLang="en-US" sz="2400" b="1" dirty="0">
                <a:solidFill>
                  <a:srgbClr val="4B82F8"/>
                </a:solidFill>
                <a:sym typeface="+mn-ea"/>
              </a:rPr>
              <a:t>举天下之至极无以加此</a:t>
            </a:r>
            <a:r>
              <a:rPr lang="zh-CN" altLang="en-US" sz="2400" b="1" dirty="0">
                <a:sym typeface="+mn-ea"/>
              </a:rPr>
              <a:t>”云尔……以为通贯全体，无乎不在，则又初无声臭影响之可言也。</a:t>
            </a:r>
            <a:endParaRPr lang="zh-CN" altLang="en-US" sz="2400" b="1" dirty="0">
              <a:sym typeface="+mn-ea"/>
            </a:endParaRPr>
          </a:p>
          <a:p>
            <a:endParaRPr lang="zh-CN" altLang="en-US" sz="2800" b="1" dirty="0">
              <a:sym typeface="+mn-ea"/>
            </a:endParaRPr>
          </a:p>
          <a:p>
            <a:pPr algn="r"/>
            <a:r>
              <a:rPr lang="zh-CN" altLang="en-US" b="1" dirty="0">
                <a:sym typeface="+mn-ea"/>
              </a:rPr>
              <a:t>——黄宗羲：《宋元学案·辩&lt;太极图说&gt;书》</a:t>
            </a:r>
            <a:endParaRPr lang="zh-CN" altLang="en-US" b="1" dirty="0"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62915" y="922655"/>
            <a:ext cx="11153775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2800" b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朱熹：“无极</a:t>
            </a:r>
            <a:r>
              <a:rPr sz="2800" b="1">
                <a:solidFill>
                  <a:srgbClr val="4B82F8"/>
                </a:solidFill>
                <a:latin typeface="+mn-lt"/>
                <a:ea typeface="+mn-ea"/>
                <a:cs typeface="+mn-cs"/>
                <a:sym typeface="+mn-ea"/>
              </a:rPr>
              <a:t>（形容词）</a:t>
            </a:r>
            <a:r>
              <a:rPr sz="2800" b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而太极”即</a:t>
            </a:r>
            <a:r>
              <a:rPr sz="28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ea"/>
              </a:rPr>
              <a:t>“至极全体无以复加之太极”</a:t>
            </a:r>
            <a:endParaRPr sz="2800" b="1">
              <a:solidFill>
                <a:schemeClr val="accent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4460" y="1343660"/>
            <a:ext cx="3217545" cy="519049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>
            <p:custDataLst>
              <p:tags r:id="rId8"/>
            </p:custDataLst>
          </p:nvPr>
        </p:nvCxnSpPr>
        <p:spPr>
          <a:xfrm>
            <a:off x="7654925" y="3000375"/>
            <a:ext cx="3729990" cy="39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7390130" y="508825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形而下</a:t>
            </a:r>
            <a:endParaRPr lang="zh-CN" altLang="en-US" b="1"/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7458075" y="263207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形而上</a:t>
            </a:r>
            <a:endParaRPr lang="zh-CN" altLang="en-US" b="1"/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9112250" y="2411095"/>
            <a:ext cx="902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太极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0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1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2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3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3.xml><?xml version="1.0" encoding="utf-8"?>
<p:tagLst xmlns:p="http://schemas.openxmlformats.org/presentationml/2006/main">
  <p:tag name="KSO_WPP_MARK_KEY" val="8f5c99bd-816d-44d4-9ebb-ee1973ce964d"/>
  <p:tag name="COMMONDATA" val="eyJoZGlkIjoiMjcxYzk2YTY3NDdmYTAyZDY0NzFjYjE2ZjIyZDc1ODEifQ=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5_1*b*1"/>
  <p:tag name="KSO_WM_TEMPLATE_CATEGORY" val="custom"/>
  <p:tag name="KSO_WM_TEMPLATE_INDEX" val="20206915"/>
  <p:tag name="KSO_WM_UNIT_LAYERLEVEL" val="1"/>
  <p:tag name="KSO_WM_TAG_VERSION" val="1.0"/>
  <p:tag name="KSO_WM_BEAUTIFY_FLAG" val=""/>
  <p:tag name="KSO_WM_UNIT_PRESET_TEXT" val="单击此处添加副标题"/>
  <p:tag name="KSO_WM_UNIT_TEXT_FILL_FORE_SCHEMECOLOR_INDEX_BRIGHTNESS" val="0.25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8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WPS">
  <a:themeElements>
    <a:clrScheme name="4B82F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B82F8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2553</Words>
  <Application>WPS 演示</Application>
  <PresentationFormat>宽屏</PresentationFormat>
  <Paragraphs>254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仿宋</vt:lpstr>
      <vt:lpstr>Wingdings</vt:lpstr>
      <vt:lpstr>黑体</vt:lpstr>
      <vt:lpstr>微软雅黑</vt:lpstr>
      <vt:lpstr>Arial Unicode MS</vt:lpstr>
      <vt:lpstr>Calibri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sssscy126com</cp:lastModifiedBy>
  <cp:revision>194</cp:revision>
  <dcterms:created xsi:type="dcterms:W3CDTF">2019-06-19T02:08:00Z</dcterms:created>
  <dcterms:modified xsi:type="dcterms:W3CDTF">2024-03-15T07:48:35Z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2EC6BE3FEB6C48DE9CC7D87ECB09A028_13</vt:lpwstr>
  </property>
</Properties>
</file>