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91" r:id="rId4"/>
    <p:sldId id="258" r:id="rId5"/>
    <p:sldId id="264" r:id="rId6"/>
    <p:sldId id="320" r:id="rId7"/>
    <p:sldId id="325" r:id="rId8"/>
    <p:sldId id="335" r:id="rId9"/>
    <p:sldId id="274" r:id="rId10"/>
    <p:sldId id="321" r:id="rId11"/>
    <p:sldId id="329" r:id="rId12"/>
    <p:sldId id="331" r:id="rId13"/>
    <p:sldId id="332" r:id="rId14"/>
    <p:sldId id="322" r:id="rId15"/>
    <p:sldId id="275" r:id="rId16"/>
    <p:sldId id="293" r:id="rId17"/>
    <p:sldId id="324" r:id="rId18"/>
    <p:sldId id="333" r:id="rId19"/>
    <p:sldId id="334" r:id="rId20"/>
    <p:sldId id="276" r:id="rId21"/>
    <p:sldId id="326" r:id="rId22"/>
    <p:sldId id="327" r:id="rId23"/>
    <p:sldId id="273" r:id="rId24"/>
    <p:sldId id="277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9" userDrawn="1">
          <p15:clr>
            <a:srgbClr val="A4A3A4"/>
          </p15:clr>
        </p15:guide>
        <p15:guide id="2" pos="3858" userDrawn="1">
          <p15:clr>
            <a:srgbClr val="A4A3A4"/>
          </p15:clr>
        </p15:guide>
        <p15:guide id="3" pos="3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87"/>
  </p:normalViewPr>
  <p:slideViewPr>
    <p:cSldViewPr snapToGrid="0" snapToObjects="1" showGuides="1">
      <p:cViewPr varScale="1">
        <p:scale>
          <a:sx n="102" d="100"/>
          <a:sy n="102" d="100"/>
        </p:scale>
        <p:origin x="138" y="252"/>
      </p:cViewPr>
      <p:guideLst>
        <p:guide orient="horz" pos="2209"/>
        <p:guide pos="3858"/>
        <p:guide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8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5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24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microsoft.com/office/2007/relationships/media" Target="../media/media5.mp4"/><Relationship Id="rId5" Type="http://schemas.openxmlformats.org/officeDocument/2006/relationships/video" Target="../media/media5.mp4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0.png"/><Relationship Id="rId1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引       论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956788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86828" y="724277"/>
            <a:ext cx="10067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假设你穿了一条特别柔软且具有弹性的裤子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能否在双脚不离地的前提下将其内外翻转</a:t>
            </a:r>
            <a:r>
              <a:rPr lang="en-US" altLang="zh-CN" sz="2000" dirty="0" smtClean="0"/>
              <a:t>?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7" y="1904903"/>
            <a:ext cx="4413887" cy="38530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04" y="1904903"/>
            <a:ext cx="5761219" cy="3853006"/>
          </a:xfrm>
          <a:prstGeom prst="rect">
            <a:avLst/>
          </a:prstGeom>
        </p:spPr>
      </p:pic>
      <p:pic>
        <p:nvPicPr>
          <p:cNvPr id="3" name="20240309_104502Edi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258" y="1910281"/>
            <a:ext cx="4417216" cy="3847628"/>
          </a:xfrm>
          <a:prstGeom prst="rect">
            <a:avLst/>
          </a:prstGeom>
        </p:spPr>
      </p:pic>
      <p:pic>
        <p:nvPicPr>
          <p:cNvPr id="4" name="20240309_104804Edi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0554" y="1910281"/>
            <a:ext cx="5765898" cy="38476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90715" y="5825766"/>
            <a:ext cx="1819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</a:rPr>
              <a:t>环面</a:t>
            </a:r>
            <a:r>
              <a:rPr lang="zh-CN" altLang="en-US" sz="2000" dirty="0" smtClean="0"/>
              <a:t>的翻转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8248454" y="5825766"/>
            <a:ext cx="1593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1"/>
                </a:solidFill>
              </a:rPr>
              <a:t>裤子</a:t>
            </a:r>
            <a:r>
              <a:rPr lang="zh-CN" altLang="en-US" sz="2000" dirty="0" smtClean="0"/>
              <a:t>的翻转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550434" y="399401"/>
            <a:ext cx="6240481" cy="1899534"/>
            <a:chOff x="2550434" y="399401"/>
            <a:chExt cx="6240481" cy="189953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434" y="941048"/>
              <a:ext cx="2057404" cy="135788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884" y="399401"/>
              <a:ext cx="1746031" cy="1899534"/>
            </a:xfrm>
            <a:prstGeom prst="rect">
              <a:avLst/>
            </a:prstGeom>
          </p:spPr>
        </p:pic>
        <p:sp>
          <p:nvSpPr>
            <p:cNvPr id="5" name="不等号 4"/>
            <p:cNvSpPr/>
            <p:nvPr/>
          </p:nvSpPr>
          <p:spPr>
            <a:xfrm>
              <a:off x="5323438" y="1448554"/>
              <a:ext cx="760491" cy="425513"/>
            </a:xfrm>
            <a:prstGeom prst="mathNot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295729" y="3602842"/>
            <a:ext cx="4421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拓扑物质形态用</a:t>
            </a:r>
            <a:r>
              <a:rPr lang="zh-CN" altLang="en-US" sz="2000" dirty="0" smtClean="0">
                <a:solidFill>
                  <a:schemeClr val="accent1"/>
                </a:solidFill>
              </a:rPr>
              <a:t>拓扑不变量</a:t>
            </a:r>
            <a:r>
              <a:rPr lang="en-US" altLang="zh-CN" sz="2000" dirty="0" smtClean="0"/>
              <a:t>,</a:t>
            </a:r>
            <a:r>
              <a:rPr lang="en-US" altLang="zh-CN" sz="2000" dirty="0" smtClean="0">
                <a:solidFill>
                  <a:schemeClr val="accent1"/>
                </a:solidFill>
              </a:rPr>
              <a:t> </a:t>
            </a:r>
            <a:r>
              <a:rPr lang="zh-CN" altLang="en-US" sz="2000" dirty="0" smtClean="0"/>
              <a:t>如</a:t>
            </a:r>
            <a:r>
              <a:rPr lang="zh-CN" altLang="en-US" sz="2000" dirty="0" smtClean="0">
                <a:solidFill>
                  <a:schemeClr val="accent1"/>
                </a:solidFill>
              </a:rPr>
              <a:t> </a:t>
            </a:r>
            <a:r>
              <a:rPr lang="en-US" altLang="zh-CN" sz="2000" dirty="0" smtClean="0">
                <a:solidFill>
                  <a:schemeClr val="accent1"/>
                </a:solidFill>
              </a:rPr>
              <a:t>Euler </a:t>
            </a:r>
            <a:r>
              <a:rPr lang="zh-CN" altLang="en-US" sz="2000" dirty="0" smtClean="0">
                <a:solidFill>
                  <a:schemeClr val="accent1"/>
                </a:solidFill>
              </a:rPr>
              <a:t>示性数、亏格数</a:t>
            </a:r>
            <a:r>
              <a:rPr lang="zh-CN" altLang="en-US" sz="2000" dirty="0" smtClean="0"/>
              <a:t>来刻画</a:t>
            </a:r>
            <a:r>
              <a:rPr lang="zh-CN" altLang="en-US" sz="2000" dirty="0"/>
              <a:t>新</a:t>
            </a:r>
            <a:r>
              <a:rPr lang="zh-CN" altLang="en-US" sz="2000" dirty="0" smtClean="0"/>
              <a:t>的物质形态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1063534" y="2776578"/>
            <a:ext cx="5585460" cy="3394206"/>
            <a:chOff x="1063534" y="2776578"/>
            <a:chExt cx="5585460" cy="3394206"/>
          </a:xfrm>
        </p:grpSpPr>
        <p:sp>
          <p:nvSpPr>
            <p:cNvPr id="7" name="文本框 6"/>
            <p:cNvSpPr txBox="1"/>
            <p:nvPr/>
          </p:nvSpPr>
          <p:spPr>
            <a:xfrm>
              <a:off x="2036190" y="5770674"/>
              <a:ext cx="3629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1"/>
                  </a:solidFill>
                </a:rPr>
                <a:t>亏格数</a:t>
              </a:r>
              <a:r>
                <a:rPr lang="en-US" altLang="zh-CN" sz="2000" dirty="0" smtClean="0">
                  <a:solidFill>
                    <a:schemeClr val="accent1"/>
                  </a:solidFill>
                </a:rPr>
                <a:t>(g</a:t>
              </a:r>
              <a:r>
                <a:rPr lang="en-US" altLang="zh-CN" sz="2000" dirty="0" smtClean="0">
                  <a:solidFill>
                    <a:schemeClr val="accent1"/>
                  </a:solidFill>
                </a:rPr>
                <a:t>)</a:t>
              </a:r>
              <a:r>
                <a:rPr lang="en-US" altLang="zh-CN" sz="2000" dirty="0" smtClean="0"/>
                <a:t>: </a:t>
              </a:r>
              <a:r>
                <a:rPr lang="zh-CN" altLang="en-US" sz="2000" dirty="0" smtClean="0"/>
                <a:t>曲面上的“孔洞”个数</a:t>
              </a:r>
              <a:endParaRPr lang="zh-CN" altLang="en-US" sz="2000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3534" y="2776578"/>
              <a:ext cx="5585460" cy="29413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91153" y="4853354"/>
            <a:ext cx="1090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基本群</a:t>
            </a:r>
            <a:endParaRPr lang="zh-CN" altLang="en-US" sz="2000" dirty="0"/>
          </a:p>
        </p:txBody>
      </p:sp>
      <p:sp>
        <p:nvSpPr>
          <p:cNvPr id="4" name="燕尾形箭头 3"/>
          <p:cNvSpPr/>
          <p:nvPr/>
        </p:nvSpPr>
        <p:spPr>
          <a:xfrm rot="5400000">
            <a:off x="2728546" y="5424182"/>
            <a:ext cx="474785" cy="33410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63664" y="5934808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代数拓扑</a:t>
            </a:r>
            <a:endParaRPr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7021" y="1327226"/>
            <a:ext cx="5865202" cy="328914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212016" y="4870938"/>
            <a:ext cx="1406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纽结理论</a:t>
            </a:r>
            <a:endParaRPr lang="zh-CN" altLang="en-US" sz="20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3692769" y="5301420"/>
            <a:ext cx="5152293" cy="896486"/>
            <a:chOff x="3692769" y="5301420"/>
            <a:chExt cx="5152293" cy="896486"/>
          </a:xfrm>
        </p:grpSpPr>
        <p:sp>
          <p:nvSpPr>
            <p:cNvPr id="9" name="直角上箭头 8"/>
            <p:cNvSpPr/>
            <p:nvPr/>
          </p:nvSpPr>
          <p:spPr>
            <a:xfrm>
              <a:off x="3692769" y="5828629"/>
              <a:ext cx="1995854" cy="369277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607168" y="5350177"/>
              <a:ext cx="2602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生物学</a:t>
              </a:r>
              <a:r>
                <a:rPr lang="en-US" altLang="zh-CN" sz="2000" dirty="0" smtClean="0"/>
                <a:t>(</a:t>
              </a:r>
              <a:r>
                <a:rPr lang="zh-CN" altLang="en-US" sz="2000" dirty="0" smtClean="0"/>
                <a:t>脑神经</a:t>
              </a:r>
              <a:r>
                <a:rPr lang="en-US" altLang="zh-CN" sz="2000" dirty="0" smtClean="0"/>
                <a:t>, DNA)</a:t>
              </a:r>
              <a:endParaRPr lang="zh-CN" altLang="en-US" sz="2000" dirty="0"/>
            </a:p>
          </p:txBody>
        </p:sp>
        <p:sp>
          <p:nvSpPr>
            <p:cNvPr id="11" name="圆角右箭头 10"/>
            <p:cNvSpPr/>
            <p:nvPr/>
          </p:nvSpPr>
          <p:spPr>
            <a:xfrm rot="10800000">
              <a:off x="7095392" y="5301420"/>
              <a:ext cx="1749670" cy="386191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9" y="1184328"/>
            <a:ext cx="3848637" cy="3562847"/>
          </a:xfrm>
          <a:prstGeom prst="rect">
            <a:avLst/>
          </a:prstGeom>
        </p:spPr>
      </p:pic>
      <p:pic>
        <p:nvPicPr>
          <p:cNvPr id="2" name="20240309_114753Edi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112226" y="1190625"/>
            <a:ext cx="3848100" cy="3562350"/>
          </a:xfrm>
          <a:prstGeom prst="rect">
            <a:avLst/>
          </a:prstGeom>
        </p:spPr>
      </p:pic>
      <p:pic>
        <p:nvPicPr>
          <p:cNvPr id="7" name="20240309_115249Edit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7021" y="1097698"/>
            <a:ext cx="5865202" cy="3694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5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22410" y="1103846"/>
            <a:ext cx="3009119" cy="565150"/>
            <a:chOff x="465220" y="1257811"/>
            <a:chExt cx="1934936" cy="423863"/>
          </a:xfrm>
          <a:solidFill>
            <a:srgbClr val="02423F"/>
          </a:solidFill>
        </p:grpSpPr>
        <p:sp>
          <p:nvSpPr>
            <p:cNvPr id="3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4" name="Text Box 21"/>
            <p:cNvSpPr txBox="1">
              <a:spLocks noChangeArrowheads="1"/>
            </p:cNvSpPr>
            <p:nvPr/>
          </p:nvSpPr>
          <p:spPr bwMode="invGray">
            <a:xfrm>
              <a:off x="465220" y="1287832"/>
              <a:ext cx="1934936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几何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(Geometry)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78294" y="2034073"/>
            <a:ext cx="4851918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来源于古希腊语</a:t>
            </a:r>
            <a:r>
              <a:rPr lang="en-US" altLang="zh-CN" sz="2000" dirty="0" smtClean="0"/>
              <a:t>:  geo = earth; 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               </a:t>
            </a:r>
            <a:r>
              <a:rPr lang="en-US" altLang="zh-CN" sz="2000" dirty="0" err="1" smtClean="0"/>
              <a:t>metry</a:t>
            </a:r>
            <a:r>
              <a:rPr lang="en-US" altLang="zh-CN" sz="2000" dirty="0" smtClean="0"/>
              <a:t> = measurement</a:t>
            </a:r>
            <a:endParaRPr lang="zh-CN" altLang="en-US" sz="200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7110704" y="1109527"/>
            <a:ext cx="3009119" cy="565150"/>
            <a:chOff x="465220" y="1257811"/>
            <a:chExt cx="1934936" cy="423863"/>
          </a:xfrm>
          <a:solidFill>
            <a:srgbClr val="02423F"/>
          </a:solidFill>
        </p:grpSpPr>
        <p:sp>
          <p:nvSpPr>
            <p:cNvPr id="33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4" name="Text Box 21"/>
            <p:cNvSpPr txBox="1">
              <a:spLocks noChangeArrowheads="1"/>
            </p:cNvSpPr>
            <p:nvPr/>
          </p:nvSpPr>
          <p:spPr bwMode="invGray">
            <a:xfrm>
              <a:off x="465220" y="1287832"/>
              <a:ext cx="1934936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拓扑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(Topology)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6553200" y="2034072"/>
            <a:ext cx="4851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来源于希腊语</a:t>
            </a:r>
            <a:r>
              <a:rPr lang="en-US" altLang="zh-CN" sz="2000" dirty="0" smtClean="0"/>
              <a:t>:  geo = position; 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                        </a:t>
            </a:r>
            <a:r>
              <a:rPr lang="en-US" altLang="zh-CN" sz="2000" dirty="0" err="1" smtClean="0"/>
              <a:t>metry</a:t>
            </a:r>
            <a:r>
              <a:rPr lang="en-US" altLang="zh-CN" sz="2000" dirty="0" smtClean="0"/>
              <a:t> = discourse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4254760" y="369693"/>
            <a:ext cx="5243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拓扑学是一门</a:t>
            </a:r>
            <a:r>
              <a:rPr lang="zh-CN" altLang="en-US" sz="2000" dirty="0" smtClean="0">
                <a:solidFill>
                  <a:srgbClr val="FF0000"/>
                </a:solidFill>
              </a:rPr>
              <a:t>不带度量</a:t>
            </a:r>
            <a:r>
              <a:rPr lang="zh-CN" altLang="en-US" sz="2000" dirty="0" smtClean="0"/>
              <a:t>的几何学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2341985" y="3391809"/>
            <a:ext cx="3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常义几何学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定量分析</a:t>
            </a:r>
            <a:endParaRPr lang="zh-CN" altLang="en-US" sz="2000" dirty="0"/>
          </a:p>
        </p:txBody>
      </p:sp>
      <p:sp>
        <p:nvSpPr>
          <p:cNvPr id="36" name="文本框 35"/>
          <p:cNvSpPr txBox="1"/>
          <p:nvPr/>
        </p:nvSpPr>
        <p:spPr>
          <a:xfrm>
            <a:off x="7448940" y="3409130"/>
            <a:ext cx="3666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广</a:t>
            </a:r>
            <a:r>
              <a:rPr lang="zh-CN" altLang="en-US" sz="2000" dirty="0" smtClean="0"/>
              <a:t>义几何学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定性分析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886408" y="4711959"/>
            <a:ext cx="10366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人们过去普遍认为自然科学应该尽可能的将一切量化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所以在拓扑理论诞生后的一段时间里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甚至很多数学家都不愿意承认这是一门严肃的学科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/>
      <p:bldP spid="7" grpId="0"/>
      <p:bldP spid="8" grpId="0"/>
      <p:bldP spid="3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谁会关心拓扑</a:t>
            </a:r>
            <a:endParaRPr kumimoji="1"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58788" y="772357"/>
            <a:ext cx="10111666" cy="50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拓扑学完美地融入了现代数学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并且深刻地促进了现代科学的发展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pSp>
        <p:nvGrpSpPr>
          <p:cNvPr id="32" name="组合 31"/>
          <p:cNvGrpSpPr/>
          <p:nvPr/>
        </p:nvGrpSpPr>
        <p:grpSpPr>
          <a:xfrm>
            <a:off x="1008078" y="1613732"/>
            <a:ext cx="2409825" cy="2508249"/>
            <a:chOff x="8948182" y="772357"/>
            <a:chExt cx="2409825" cy="250824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8182" y="772357"/>
              <a:ext cx="2409825" cy="20955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490229" y="2880496"/>
              <a:ext cx="1580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1"/>
                  </a:solidFill>
                </a:rPr>
                <a:t>拓扑</a:t>
              </a:r>
              <a:r>
                <a:rPr lang="zh-CN" altLang="en-US" sz="2000" dirty="0" smtClean="0"/>
                <a:t>异构酶</a:t>
              </a:r>
              <a:endParaRPr lang="zh-CN" altLang="en-US" sz="2000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2145" y="4599703"/>
            <a:ext cx="4434180" cy="1834967"/>
            <a:chOff x="7097913" y="3881294"/>
            <a:chExt cx="4434180" cy="1834967"/>
          </a:xfrm>
        </p:grpSpPr>
        <p:pic>
          <p:nvPicPr>
            <p:cNvPr id="14562" name="Picture 226" descr="undefin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913" y="3881294"/>
              <a:ext cx="4434180" cy="1370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/>
            <p:cNvSpPr txBox="1"/>
            <p:nvPr/>
          </p:nvSpPr>
          <p:spPr>
            <a:xfrm>
              <a:off x="8531440" y="5316151"/>
              <a:ext cx="17489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1"/>
                  </a:solidFill>
                </a:rPr>
                <a:t>拓扑</a:t>
              </a:r>
              <a:r>
                <a:rPr lang="zh-CN" altLang="en-US" sz="2000" dirty="0" smtClean="0"/>
                <a:t>数据分析</a:t>
              </a:r>
              <a:endParaRPr lang="zh-CN" altLang="en-US" sz="20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科学研究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014621" y="1613732"/>
            <a:ext cx="5504156" cy="3777129"/>
            <a:chOff x="736846" y="1538989"/>
            <a:chExt cx="5504156" cy="37771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46" y="1538989"/>
              <a:ext cx="5504156" cy="328884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641106" y="4916008"/>
              <a:ext cx="1695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accent1"/>
                  </a:solidFill>
                </a:rPr>
                <a:t>拓扑</a:t>
              </a:r>
              <a:r>
                <a:rPr lang="zh-CN" altLang="en-US" sz="2000" dirty="0" smtClean="0"/>
                <a:t>优化</a:t>
              </a:r>
              <a:endParaRPr lang="zh-CN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68" y="395652"/>
            <a:ext cx="4694176" cy="626012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78869" y="486696"/>
            <a:ext cx="4607169" cy="4775652"/>
            <a:chOff x="6778869" y="486696"/>
            <a:chExt cx="4607169" cy="477565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538" y="486696"/>
              <a:ext cx="2630878" cy="324124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778869" y="4246685"/>
              <a:ext cx="46071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/>
                <a:t>拓扑物理学</a:t>
              </a:r>
              <a:r>
                <a:rPr lang="zh-CN" altLang="en-US" sz="2000" dirty="0" smtClean="0"/>
                <a:t>的大门刚刚打开！</a:t>
              </a:r>
              <a:endParaRPr lang="en-US" altLang="zh-CN" sz="2000" dirty="0" smtClean="0"/>
            </a:p>
            <a:p>
              <a:pPr>
                <a:lnSpc>
                  <a:spcPct val="150000"/>
                </a:lnSpc>
              </a:pPr>
              <a:r>
                <a:rPr lang="en-US" altLang="zh-CN" sz="2000" dirty="0" smtClean="0"/>
                <a:t>                                        —— </a:t>
              </a:r>
              <a:r>
                <a:rPr lang="zh-CN" altLang="en-US" sz="2000" dirty="0" smtClean="0"/>
                <a:t>方忠院士</a:t>
              </a:r>
              <a:endParaRPr lang="zh-CN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468090" y="2691016"/>
            <a:ext cx="2361799" cy="2432080"/>
            <a:chOff x="8468090" y="2691016"/>
            <a:chExt cx="2361799" cy="243208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090" y="2691016"/>
              <a:ext cx="2361799" cy="188041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176485" y="4722986"/>
              <a:ext cx="13303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魔术设计</a:t>
              </a:r>
              <a:endParaRPr lang="zh-CN" altLang="en-US" sz="2000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日常生活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67154" y="1037492"/>
            <a:ext cx="3631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拓扑学提供了丰富的设计灵感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8" name="图片 7" descr="a6efce1b9d16fdfa361cc855abed105995ee7b8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338" y="2415182"/>
            <a:ext cx="2368550" cy="22320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40385" y="2784095"/>
            <a:ext cx="3571875" cy="2516247"/>
            <a:chOff x="740385" y="2784095"/>
            <a:chExt cx="3571875" cy="251624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5" y="2784095"/>
              <a:ext cx="3571875" cy="200025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941633" y="4900232"/>
              <a:ext cx="1169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湖南馆</a:t>
              </a:r>
              <a:endParaRPr lang="zh-CN" altLang="en-US" sz="2000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39049" y="2069122"/>
            <a:ext cx="2095500" cy="3631330"/>
            <a:chOff x="5339049" y="2069122"/>
            <a:chExt cx="2095500" cy="36313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049" y="2069122"/>
              <a:ext cx="2095500" cy="312420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850061" y="5300342"/>
              <a:ext cx="1073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中国结</a:t>
              </a:r>
              <a:endParaRPr lang="zh-CN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76" y="721181"/>
            <a:ext cx="9425233" cy="5331094"/>
          </a:xfrm>
          <a:prstGeom prst="rect">
            <a:avLst/>
          </a:prstGeom>
        </p:spPr>
      </p:pic>
      <p:pic>
        <p:nvPicPr>
          <p:cNvPr id="3" name="20240309_133030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376" y="681871"/>
            <a:ext cx="9539533" cy="53704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47035" y="6200745"/>
            <a:ext cx="2111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地铁线路</a:t>
            </a:r>
            <a:r>
              <a:rPr lang="zh-CN" altLang="en-US" sz="2000" dirty="0" smtClean="0">
                <a:solidFill>
                  <a:schemeClr val="accent1"/>
                </a:solidFill>
              </a:rPr>
              <a:t>拓扑</a:t>
            </a:r>
            <a:r>
              <a:rPr lang="zh-CN" altLang="en-US" sz="2000" dirty="0"/>
              <a:t>图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拓扑会走向哪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89045" y="1407244"/>
            <a:ext cx="10189028" cy="4641597"/>
            <a:chOff x="989045" y="1407244"/>
            <a:chExt cx="10189028" cy="4641597"/>
          </a:xfrm>
        </p:grpSpPr>
        <p:sp>
          <p:nvSpPr>
            <p:cNvPr id="10" name="文本框 9"/>
            <p:cNvSpPr txBox="1"/>
            <p:nvPr/>
          </p:nvSpPr>
          <p:spPr>
            <a:xfrm>
              <a:off x="989045" y="5033178"/>
              <a:ext cx="101890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 smtClean="0"/>
                <a:t>2016 </a:t>
              </a:r>
              <a:r>
                <a:rPr lang="zh-CN" altLang="en-US" sz="2000" dirty="0" smtClean="0"/>
                <a:t>年的诺贝尔物理学奖被授</a:t>
              </a:r>
              <a:r>
                <a:rPr lang="zh-CN" altLang="en-US" sz="2000" dirty="0"/>
                <a:t>于</a:t>
              </a:r>
              <a:r>
                <a:rPr lang="zh-CN" altLang="en-US" sz="2000" dirty="0" smtClean="0"/>
                <a:t> </a:t>
              </a:r>
              <a:r>
                <a:rPr lang="en-US" altLang="zh-CN" sz="2000" dirty="0" smtClean="0"/>
                <a:t>F. Duncan, M. Haldane </a:t>
              </a:r>
              <a:r>
                <a:rPr lang="zh-CN" altLang="en-US" sz="2000" dirty="0" smtClean="0"/>
                <a:t>与 </a:t>
              </a:r>
              <a:r>
                <a:rPr lang="en-US" altLang="zh-CN" sz="2000" dirty="0" smtClean="0"/>
                <a:t>J. </a:t>
              </a:r>
              <a:r>
                <a:rPr lang="en-US" altLang="zh-CN" sz="2000" dirty="0" err="1" smtClean="0"/>
                <a:t>Kosterlitz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以</a:t>
              </a:r>
              <a:r>
                <a:rPr lang="zh-CN" altLang="en-US" sz="2000" dirty="0" smtClean="0"/>
                <a:t>表彰</a:t>
              </a:r>
              <a:r>
                <a:rPr lang="zh-CN" altLang="en-US" sz="2000" dirty="0" smtClean="0"/>
                <a:t>在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拓扑</a:t>
              </a:r>
              <a:r>
                <a:rPr lang="zh-CN" altLang="en-US" sz="2000" dirty="0" smtClean="0"/>
                <a:t>相变和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拓扑</a:t>
              </a:r>
              <a:r>
                <a:rPr lang="zh-CN" altLang="en-US" sz="2000" dirty="0" smtClean="0"/>
                <a:t>物质形态研究中做出的巨大贡献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084324" y="1407244"/>
              <a:ext cx="5585460" cy="294132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51970" y="191296"/>
            <a:ext cx="4957522" cy="3547075"/>
            <a:chOff x="651970" y="191296"/>
            <a:chExt cx="4957522" cy="3547075"/>
          </a:xfrm>
        </p:grpSpPr>
        <p:sp>
          <p:nvSpPr>
            <p:cNvPr id="6" name="文本框 5"/>
            <p:cNvSpPr txBox="1"/>
            <p:nvPr/>
          </p:nvSpPr>
          <p:spPr>
            <a:xfrm>
              <a:off x="651970" y="191296"/>
              <a:ext cx="495752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spc="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ibaba PuHuiTi" pitchFamily="18" charset="-122"/>
                  <a:ea typeface="Alibaba PuHuiTi" pitchFamily="18" charset="-122"/>
                  <a:cs typeface="Alibaba PuHuiTi" pitchFamily="18" charset="-122"/>
                </a:rPr>
                <a:t>拓扑是什么</a:t>
              </a:r>
              <a:endPara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983" y="1833371"/>
              <a:ext cx="1905000" cy="1905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389011" y="439615"/>
            <a:ext cx="2682392" cy="4216015"/>
            <a:chOff x="8389011" y="439615"/>
            <a:chExt cx="2682392" cy="421601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011" y="439615"/>
              <a:ext cx="2682392" cy="3508129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9073661" y="3947744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吴文俊院士</a:t>
              </a:r>
              <a:endParaRPr lang="en-US" altLang="zh-CN" sz="2000" dirty="0" smtClean="0"/>
            </a:p>
            <a:p>
              <a:r>
                <a:rPr lang="en-US" altLang="zh-CN" sz="2000" dirty="0" smtClean="0"/>
                <a:t>(1919-2017)</a:t>
              </a:r>
              <a:endParaRPr lang="zh-CN" altLang="en-US" sz="2000" dirty="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505808" y="342901"/>
            <a:ext cx="4132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初</a:t>
            </a:r>
            <a:r>
              <a:rPr lang="zh-CN" altLang="en-US" sz="2000" dirty="0" smtClean="0"/>
              <a:t>识满纸荒唐言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细解方知其中味</a:t>
            </a:r>
            <a:endParaRPr lang="zh-CN" altLang="en-US" sz="2000" dirty="0"/>
          </a:p>
        </p:txBody>
      </p:sp>
      <p:sp>
        <p:nvSpPr>
          <p:cNvPr id="5" name="文本框 4"/>
          <p:cNvSpPr txBox="1"/>
          <p:nvPr/>
        </p:nvSpPr>
        <p:spPr>
          <a:xfrm>
            <a:off x="597877" y="1327638"/>
            <a:ext cx="7455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1947-1950, </a:t>
            </a:r>
            <a:r>
              <a:rPr lang="zh-CN" altLang="en-US" sz="2000" dirty="0" smtClean="0"/>
              <a:t>先后跟随数学大师 </a:t>
            </a:r>
            <a:r>
              <a:rPr lang="en-US" altLang="zh-CN" sz="2000" dirty="0" smtClean="0"/>
              <a:t>C</a:t>
            </a:r>
            <a:r>
              <a:rPr lang="en-US" altLang="zh-CN" sz="2000" dirty="0"/>
              <a:t>. </a:t>
            </a:r>
            <a:r>
              <a:rPr lang="en-US" altLang="zh-CN" sz="2000" dirty="0" err="1" smtClean="0"/>
              <a:t>Ehresmann</a:t>
            </a:r>
            <a:r>
              <a:rPr lang="en-US" altLang="zh-CN" sz="2000" dirty="0" smtClean="0"/>
              <a:t>, H. </a:t>
            </a:r>
            <a:r>
              <a:rPr lang="en-US" altLang="zh-CN" sz="2000" dirty="0" err="1" smtClean="0"/>
              <a:t>Cartan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学习研究拓扑理论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硕果累累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他的工作成为了拓扑学研究的</a:t>
            </a:r>
            <a:r>
              <a:rPr lang="zh-CN" altLang="en-US" sz="2000" b="1" dirty="0" smtClean="0"/>
              <a:t>分水岭</a:t>
            </a:r>
            <a:r>
              <a:rPr lang="en-US" altLang="zh-CN" sz="2000" dirty="0" smtClean="0"/>
              <a:t>. </a:t>
            </a:r>
            <a:endParaRPr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597876" y="2529596"/>
            <a:ext cx="745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自 </a:t>
            </a:r>
            <a:r>
              <a:rPr lang="en-US" altLang="zh-CN" sz="2000" dirty="0" smtClean="0"/>
              <a:t>1951 </a:t>
            </a:r>
            <a:r>
              <a:rPr lang="zh-CN" altLang="en-US" sz="2000" dirty="0" smtClean="0"/>
              <a:t>起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放弃法国大学提供的优渥科研与物质条件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回国执教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从此扎根在</a:t>
            </a:r>
            <a:r>
              <a:rPr lang="zh-CN" altLang="en-US" sz="2000" dirty="0"/>
              <a:t>这片</a:t>
            </a:r>
            <a:r>
              <a:rPr lang="zh-CN" altLang="en-US" sz="2000" dirty="0" smtClean="0"/>
              <a:t>热土</a:t>
            </a:r>
            <a:r>
              <a:rPr lang="en-US" altLang="zh-CN" sz="2000" dirty="0" smtClean="0"/>
              <a:t>, </a:t>
            </a:r>
            <a:r>
              <a:rPr lang="zh-CN" altLang="en-US" sz="2000" dirty="0"/>
              <a:t>为</a:t>
            </a:r>
            <a:r>
              <a:rPr lang="zh-CN" altLang="en-US" sz="2000" dirty="0" smtClean="0"/>
              <a:t>新中国的数学科研和教育无私地奉献了一生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597877" y="4844562"/>
            <a:ext cx="11051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吴先生所获成就无数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除了对于拓扑学理论本身的推动之外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还积极将其应用到交叉学科与生产生活中</a:t>
            </a:r>
            <a:r>
              <a:rPr lang="en-US" altLang="zh-CN" sz="2000" dirty="0" smtClean="0"/>
              <a:t>. </a:t>
            </a:r>
            <a:r>
              <a:rPr lang="zh-CN" altLang="en-US" sz="2000" dirty="0" smtClean="0"/>
              <a:t>其中最为瞩目的就是对</a:t>
            </a:r>
            <a:r>
              <a:rPr lang="zh-CN" altLang="en-US" sz="2000" dirty="0" smtClean="0">
                <a:solidFill>
                  <a:schemeClr val="accent1"/>
                </a:solidFill>
              </a:rPr>
              <a:t>中国古代数学</a:t>
            </a:r>
            <a:r>
              <a:rPr lang="zh-CN" altLang="en-US" sz="2000" dirty="0" smtClean="0"/>
              <a:t>的发展与传播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并且将其与拓扑学相结合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开创了数学机械化领域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21715" y="556895"/>
            <a:ext cx="4762500" cy="3893820"/>
            <a:chOff x="5365" y="1338"/>
            <a:chExt cx="7500" cy="61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" y="1338"/>
              <a:ext cx="7500" cy="535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6678" y="6840"/>
              <a:ext cx="4874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首届国家最高科学技术奖</a:t>
              </a:r>
              <a:endParaRPr lang="zh-CN" altLang="en-US" sz="2000" dirty="0"/>
            </a:p>
          </p:txBody>
        </p:sp>
      </p:grpSp>
      <p:sp>
        <p:nvSpPr>
          <p:cNvPr id="4" name="椭圆 3"/>
          <p:cNvSpPr/>
          <p:nvPr>
            <p:custDataLst>
              <p:tags r:id="rId2"/>
            </p:custDataLst>
          </p:nvPr>
        </p:nvSpPr>
        <p:spPr>
          <a:xfrm>
            <a:off x="7607081" y="4311161"/>
            <a:ext cx="1229774" cy="1229774"/>
          </a:xfrm>
          <a:prstGeom prst="ellipse">
            <a:avLst/>
          </a:prstGeom>
          <a:noFill/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0" name="弧形 29"/>
          <p:cNvSpPr/>
          <p:nvPr>
            <p:custDataLst>
              <p:tags r:id="rId3"/>
            </p:custDataLst>
          </p:nvPr>
        </p:nvSpPr>
        <p:spPr>
          <a:xfrm rot="11880000">
            <a:off x="6933453" y="3639046"/>
            <a:ext cx="2591651" cy="2592156"/>
          </a:xfrm>
          <a:prstGeom prst="arc">
            <a:avLst>
              <a:gd name="adj1" fmla="val 12533615"/>
              <a:gd name="adj2" fmla="val 17184069"/>
            </a:avLst>
          </a:prstGeom>
          <a:ln>
            <a:solidFill>
              <a:schemeClr val="tx1">
                <a:lumMod val="65000"/>
                <a:lumOff val="35000"/>
                <a:alpha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>
            <a:off x="8919041" y="5165297"/>
            <a:ext cx="828925" cy="828925"/>
          </a:xfrm>
          <a:prstGeom prst="ellipse">
            <a:avLst/>
          </a:prstGeom>
          <a:noFill/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0" name="任意多边形: 形状 3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7720024" y="4424609"/>
            <a:ext cx="1000484" cy="1000484"/>
          </a:xfrm>
          <a:custGeom>
            <a:avLst/>
            <a:gdLst>
              <a:gd name="connsiteX0" fmla="*/ 0 w 1536103"/>
              <a:gd name="connsiteY0" fmla="*/ 768052 h 1536103"/>
              <a:gd name="connsiteX1" fmla="*/ 768052 w 1536103"/>
              <a:gd name="connsiteY1" fmla="*/ 0 h 1536103"/>
              <a:gd name="connsiteX2" fmla="*/ 1536104 w 1536103"/>
              <a:gd name="connsiteY2" fmla="*/ 768052 h 1536103"/>
              <a:gd name="connsiteX3" fmla="*/ 768052 w 1536103"/>
              <a:gd name="connsiteY3" fmla="*/ 1536104 h 1536103"/>
              <a:gd name="connsiteX4" fmla="*/ 0 w 1536103"/>
              <a:gd name="connsiteY4" fmla="*/ 768052 h 153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103" h="1536103">
                <a:moveTo>
                  <a:pt x="0" y="768052"/>
                </a:moveTo>
                <a:cubicBezTo>
                  <a:pt x="0" y="343869"/>
                  <a:pt x="343869" y="0"/>
                  <a:pt x="768052" y="0"/>
                </a:cubicBezTo>
                <a:cubicBezTo>
                  <a:pt x="1192235" y="0"/>
                  <a:pt x="1536104" y="343869"/>
                  <a:pt x="1536104" y="768052"/>
                </a:cubicBezTo>
                <a:cubicBezTo>
                  <a:pt x="1536104" y="1192235"/>
                  <a:pt x="1192235" y="1536104"/>
                  <a:pt x="768052" y="1536104"/>
                </a:cubicBezTo>
                <a:cubicBezTo>
                  <a:pt x="343869" y="1536104"/>
                  <a:pt x="0" y="1192235"/>
                  <a:pt x="0" y="768052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Overflow="overflow" horzOverflow="overflow" vert="horz" wrap="square" lIns="71755" tIns="71755" rIns="71755" bIns="71755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000" b="1">
                <a:solidFill>
                  <a:srgbClr val="FFFFFF"/>
                </a:solidFill>
                <a:latin typeface="+mj-ea"/>
                <a:ea typeface="+mj-ea"/>
                <a:cs typeface="+mj-ea"/>
                <a:sym typeface="+mn-ea"/>
              </a:rPr>
              <a:t>拓扑学</a:t>
            </a:r>
            <a:endParaRPr lang="zh-CN" altLang="en-US" sz="20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6"/>
            </p:custDataLst>
          </p:nvPr>
        </p:nvSpPr>
        <p:spPr>
          <a:xfrm>
            <a:off x="9862422" y="5395218"/>
            <a:ext cx="2345596" cy="7144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0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社会价值</a:t>
            </a:r>
            <a:endParaRPr lang="zh-CN" altLang="en-US" sz="20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4212272" y="5386328"/>
            <a:ext cx="2359209" cy="71446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20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生产应用</a:t>
            </a:r>
            <a:endParaRPr lang="zh-CN" altLang="en-US" sz="20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8" name="任意多边形: 形状 45"/>
          <p:cNvSpPr/>
          <p:nvPr>
            <p:custDataLst>
              <p:tags r:id="rId8"/>
            </p:custDataLst>
          </p:nvPr>
        </p:nvSpPr>
        <p:spPr>
          <a:xfrm>
            <a:off x="7892969" y="3300215"/>
            <a:ext cx="657997" cy="657997"/>
          </a:xfrm>
          <a:custGeom>
            <a:avLst/>
            <a:gdLst>
              <a:gd name="connsiteX0" fmla="*/ 0 w 1075272"/>
              <a:gd name="connsiteY0" fmla="*/ 537636 h 1075272"/>
              <a:gd name="connsiteX1" fmla="*/ 537636 w 1075272"/>
              <a:gd name="connsiteY1" fmla="*/ 0 h 1075272"/>
              <a:gd name="connsiteX2" fmla="*/ 1075272 w 1075272"/>
              <a:gd name="connsiteY2" fmla="*/ 537636 h 1075272"/>
              <a:gd name="connsiteX3" fmla="*/ 537636 w 1075272"/>
              <a:gd name="connsiteY3" fmla="*/ 1075272 h 1075272"/>
              <a:gd name="connsiteX4" fmla="*/ 0 w 1075272"/>
              <a:gd name="connsiteY4" fmla="*/ 537636 h 107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272" h="1075272">
                <a:moveTo>
                  <a:pt x="0" y="537636"/>
                </a:moveTo>
                <a:cubicBezTo>
                  <a:pt x="0" y="240708"/>
                  <a:pt x="240708" y="0"/>
                  <a:pt x="537636" y="0"/>
                </a:cubicBezTo>
                <a:cubicBezTo>
                  <a:pt x="834564" y="0"/>
                  <a:pt x="1075272" y="240708"/>
                  <a:pt x="1075272" y="537636"/>
                </a:cubicBezTo>
                <a:cubicBezTo>
                  <a:pt x="1075272" y="834564"/>
                  <a:pt x="834564" y="1075272"/>
                  <a:pt x="537636" y="1075272"/>
                </a:cubicBezTo>
                <a:cubicBezTo>
                  <a:pt x="240708" y="1075272"/>
                  <a:pt x="0" y="834564"/>
                  <a:pt x="0" y="53763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9"/>
            </p:custDataLst>
          </p:nvPr>
        </p:nvSpPr>
        <p:spPr>
          <a:xfrm>
            <a:off x="6687397" y="5165297"/>
            <a:ext cx="828925" cy="828925"/>
          </a:xfrm>
          <a:prstGeom prst="ellipse">
            <a:avLst/>
          </a:prstGeom>
          <a:noFill/>
          <a:ln w="6350">
            <a:solidFill>
              <a:schemeClr val="tx1">
                <a:lumMod val="65000"/>
                <a:lumOff val="35000"/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772566" y="3214499"/>
            <a:ext cx="2889640" cy="3016451"/>
            <a:chOff x="6773114" y="3214499"/>
            <a:chExt cx="2889640" cy="3016451"/>
          </a:xfrm>
        </p:grpSpPr>
        <p:sp>
          <p:nvSpPr>
            <p:cNvPr id="31" name="弧形 30"/>
            <p:cNvSpPr/>
            <p:nvPr>
              <p:custDataLst>
                <p:tags r:id="rId10"/>
              </p:custDataLst>
            </p:nvPr>
          </p:nvSpPr>
          <p:spPr>
            <a:xfrm rot="16500000">
              <a:off x="6933957" y="3639046"/>
              <a:ext cx="2592156" cy="2591651"/>
            </a:xfrm>
            <a:prstGeom prst="arc">
              <a:avLst>
                <a:gd name="adj1" fmla="val 15158834"/>
                <a:gd name="adj2" fmla="val 19822435"/>
              </a:avLst>
            </a:prstGeom>
            <a:ln>
              <a:solidFill>
                <a:schemeClr val="tx1">
                  <a:lumMod val="65000"/>
                  <a:lumOff val="35000"/>
                  <a:alpha val="2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773114" y="3214499"/>
              <a:ext cx="2889640" cy="3015695"/>
              <a:chOff x="6773114" y="3214499"/>
              <a:chExt cx="2889640" cy="3015695"/>
            </a:xfrm>
          </p:grpSpPr>
          <p:sp>
            <p:nvSpPr>
              <p:cNvPr id="28" name="弧形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25890" y="3638038"/>
                <a:ext cx="2591651" cy="2592156"/>
              </a:xfrm>
              <a:prstGeom prst="arc">
                <a:avLst>
                  <a:gd name="adj1" fmla="val 17283238"/>
                  <a:gd name="adj2" fmla="val 301686"/>
                </a:avLst>
              </a:prstGeom>
              <a:ln>
                <a:solidFill>
                  <a:schemeClr val="tx1">
                    <a:lumMod val="65000"/>
                    <a:lumOff val="35000"/>
                    <a:alpha val="2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>
                <p:custDataLst>
                  <p:tags r:id="rId12"/>
                </p:custDataLst>
              </p:nvPr>
            </p:nvSpPr>
            <p:spPr>
              <a:xfrm>
                <a:off x="9004757" y="5251013"/>
                <a:ext cx="657997" cy="657997"/>
              </a:xfrm>
              <a:custGeom>
                <a:avLst/>
                <a:gdLst>
                  <a:gd name="connsiteX0" fmla="*/ 0 w 1075272"/>
                  <a:gd name="connsiteY0" fmla="*/ 537636 h 1075272"/>
                  <a:gd name="connsiteX1" fmla="*/ 537636 w 1075272"/>
                  <a:gd name="connsiteY1" fmla="*/ 0 h 1075272"/>
                  <a:gd name="connsiteX2" fmla="*/ 1075272 w 1075272"/>
                  <a:gd name="connsiteY2" fmla="*/ 537636 h 1075272"/>
                  <a:gd name="connsiteX3" fmla="*/ 537636 w 1075272"/>
                  <a:gd name="connsiteY3" fmla="*/ 1075272 h 1075272"/>
                  <a:gd name="connsiteX4" fmla="*/ 0 w 1075272"/>
                  <a:gd name="connsiteY4" fmla="*/ 537636 h 107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5272" h="1075272">
                    <a:moveTo>
                      <a:pt x="0" y="537636"/>
                    </a:moveTo>
                    <a:cubicBezTo>
                      <a:pt x="0" y="240708"/>
                      <a:pt x="240708" y="0"/>
                      <a:pt x="537636" y="0"/>
                    </a:cubicBezTo>
                    <a:cubicBezTo>
                      <a:pt x="834564" y="0"/>
                      <a:pt x="1075272" y="240708"/>
                      <a:pt x="1075272" y="537636"/>
                    </a:cubicBezTo>
                    <a:cubicBezTo>
                      <a:pt x="1075272" y="834564"/>
                      <a:pt x="834564" y="1075272"/>
                      <a:pt x="537636" y="1075272"/>
                    </a:cubicBezTo>
                    <a:cubicBezTo>
                      <a:pt x="240708" y="1075272"/>
                      <a:pt x="0" y="834564"/>
                      <a:pt x="0" y="53763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100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8100000" algn="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zh-CN" altLang="en-US" dirty="0"/>
              </a:p>
            </p:txBody>
          </p:sp>
          <p:sp>
            <p:nvSpPr>
              <p:cNvPr id="14" name="椭圆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7807253" y="3214499"/>
                <a:ext cx="828925" cy="828925"/>
              </a:xfrm>
              <a:prstGeom prst="ellipse">
                <a:avLst/>
              </a:prstGeom>
              <a:noFill/>
              <a:ln w="6350">
                <a:solidFill>
                  <a:schemeClr val="tx1">
                    <a:lumMod val="65000"/>
                    <a:lumOff val="35000"/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22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6773114" y="5251013"/>
                <a:ext cx="657997" cy="657997"/>
              </a:xfrm>
              <a:custGeom>
                <a:avLst/>
                <a:gdLst>
                  <a:gd name="connsiteX0" fmla="*/ 0 w 1075272"/>
                  <a:gd name="connsiteY0" fmla="*/ 537636 h 1075272"/>
                  <a:gd name="connsiteX1" fmla="*/ 537636 w 1075272"/>
                  <a:gd name="connsiteY1" fmla="*/ 0 h 1075272"/>
                  <a:gd name="connsiteX2" fmla="*/ 1075272 w 1075272"/>
                  <a:gd name="connsiteY2" fmla="*/ 537636 h 1075272"/>
                  <a:gd name="connsiteX3" fmla="*/ 537636 w 1075272"/>
                  <a:gd name="connsiteY3" fmla="*/ 1075272 h 1075272"/>
                  <a:gd name="connsiteX4" fmla="*/ 0 w 1075272"/>
                  <a:gd name="connsiteY4" fmla="*/ 537636 h 1075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5272" h="1075272">
                    <a:moveTo>
                      <a:pt x="0" y="537636"/>
                    </a:moveTo>
                    <a:cubicBezTo>
                      <a:pt x="0" y="240708"/>
                      <a:pt x="240708" y="0"/>
                      <a:pt x="537636" y="0"/>
                    </a:cubicBezTo>
                    <a:cubicBezTo>
                      <a:pt x="834564" y="0"/>
                      <a:pt x="1075272" y="240708"/>
                      <a:pt x="1075272" y="537636"/>
                    </a:cubicBezTo>
                    <a:cubicBezTo>
                      <a:pt x="1075272" y="834564"/>
                      <a:pt x="834564" y="1075272"/>
                      <a:pt x="537636" y="1075272"/>
                    </a:cubicBezTo>
                    <a:cubicBezTo>
                      <a:pt x="240708" y="1075272"/>
                      <a:pt x="0" y="834564"/>
                      <a:pt x="0" y="53763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1000">
                    <a:schemeClr val="accent1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8100000" algn="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numCol="1" spcCol="0" rtlCol="0" fromWordArt="0" anchor="ctr" anchorCtr="0" forceAA="0" compatLnSpc="1"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/>
                <a:endParaRPr lang="zh-CN" altLang="en-US"/>
              </a:p>
            </p:txBody>
          </p:sp>
        </p:grpSp>
        <p:sp>
          <p:nvSpPr>
            <p:cNvPr id="5" name="图形 8" descr="343439383331313b343532303033313bd3a6d3c3c9ccb3c7"/>
            <p:cNvSpPr/>
            <p:nvPr>
              <p:custDataLst>
                <p:tags r:id="rId15"/>
              </p:custDataLst>
            </p:nvPr>
          </p:nvSpPr>
          <p:spPr>
            <a:xfrm>
              <a:off x="8109276" y="3507447"/>
              <a:ext cx="224764" cy="243030"/>
            </a:xfrm>
            <a:custGeom>
              <a:avLst/>
              <a:gdLst>
                <a:gd name="connsiteX0" fmla="*/ 230106 w 283065"/>
                <a:gd name="connsiteY0" fmla="*/ 306184 h 306070"/>
                <a:gd name="connsiteX1" fmla="*/ 53190 w 283065"/>
                <a:gd name="connsiteY1" fmla="*/ 306184 h 306070"/>
                <a:gd name="connsiteX2" fmla="*/ 115 w 283065"/>
                <a:gd name="connsiteY2" fmla="*/ 255172 h 306070"/>
                <a:gd name="connsiteX3" fmla="*/ 115 w 283065"/>
                <a:gd name="connsiteY3" fmla="*/ 51126 h 306070"/>
                <a:gd name="connsiteX4" fmla="*/ 53190 w 283065"/>
                <a:gd name="connsiteY4" fmla="*/ 114 h 306070"/>
                <a:gd name="connsiteX5" fmla="*/ 230106 w 283065"/>
                <a:gd name="connsiteY5" fmla="*/ 114 h 306070"/>
                <a:gd name="connsiteX6" fmla="*/ 283181 w 283065"/>
                <a:gd name="connsiteY6" fmla="*/ 51126 h 306070"/>
                <a:gd name="connsiteX7" fmla="*/ 283181 w 283065"/>
                <a:gd name="connsiteY7" fmla="*/ 255172 h 306070"/>
                <a:gd name="connsiteX8" fmla="*/ 230106 w 283065"/>
                <a:gd name="connsiteY8" fmla="*/ 306184 h 306070"/>
                <a:gd name="connsiteX9" fmla="*/ 141648 w 283065"/>
                <a:gd name="connsiteY9" fmla="*/ 141004 h 306070"/>
                <a:gd name="connsiteX10" fmla="*/ 212414 w 283065"/>
                <a:gd name="connsiteY10" fmla="*/ 70559 h 306070"/>
                <a:gd name="connsiteX11" fmla="*/ 194723 w 283065"/>
                <a:gd name="connsiteY11" fmla="*/ 52947 h 306070"/>
                <a:gd name="connsiteX12" fmla="*/ 177031 w 283065"/>
                <a:gd name="connsiteY12" fmla="*/ 70559 h 306070"/>
                <a:gd name="connsiteX13" fmla="*/ 141648 w 283065"/>
                <a:gd name="connsiteY13" fmla="*/ 105781 h 306070"/>
                <a:gd name="connsiteX14" fmla="*/ 106265 w 283065"/>
                <a:gd name="connsiteY14" fmla="*/ 70559 h 306070"/>
                <a:gd name="connsiteX15" fmla="*/ 88573 w 283065"/>
                <a:gd name="connsiteY15" fmla="*/ 52947 h 306070"/>
                <a:gd name="connsiteX16" fmla="*/ 70881 w 283065"/>
                <a:gd name="connsiteY16" fmla="*/ 70559 h 306070"/>
                <a:gd name="connsiteX17" fmla="*/ 141648 w 283065"/>
                <a:gd name="connsiteY17" fmla="*/ 141004 h 306070"/>
                <a:gd name="connsiteX18" fmla="*/ 177031 w 283065"/>
                <a:gd name="connsiteY18" fmla="*/ 246671 h 306070"/>
                <a:gd name="connsiteX19" fmla="*/ 194723 w 283065"/>
                <a:gd name="connsiteY19" fmla="*/ 229059 h 306070"/>
                <a:gd name="connsiteX20" fmla="*/ 177031 w 283065"/>
                <a:gd name="connsiteY20" fmla="*/ 211448 h 306070"/>
                <a:gd name="connsiteX21" fmla="*/ 106265 w 283065"/>
                <a:gd name="connsiteY21" fmla="*/ 211448 h 306070"/>
                <a:gd name="connsiteX22" fmla="*/ 88573 w 283065"/>
                <a:gd name="connsiteY22" fmla="*/ 229059 h 306070"/>
                <a:gd name="connsiteX23" fmla="*/ 106265 w 283065"/>
                <a:gd name="connsiteY23" fmla="*/ 246671 h 306070"/>
                <a:gd name="connsiteX24" fmla="*/ 177031 w 283065"/>
                <a:gd name="connsiteY24" fmla="*/ 246671 h 30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065" h="306070">
                  <a:moveTo>
                    <a:pt x="230106" y="306184"/>
                  </a:moveTo>
                  <a:lnTo>
                    <a:pt x="53190" y="306184"/>
                  </a:lnTo>
                  <a:cubicBezTo>
                    <a:pt x="23114" y="306184"/>
                    <a:pt x="115" y="284079"/>
                    <a:pt x="115" y="255172"/>
                  </a:cubicBezTo>
                  <a:lnTo>
                    <a:pt x="115" y="51126"/>
                  </a:lnTo>
                  <a:cubicBezTo>
                    <a:pt x="115" y="22219"/>
                    <a:pt x="23114" y="114"/>
                    <a:pt x="53190" y="114"/>
                  </a:cubicBezTo>
                  <a:lnTo>
                    <a:pt x="230106" y="114"/>
                  </a:lnTo>
                  <a:cubicBezTo>
                    <a:pt x="260182" y="114"/>
                    <a:pt x="283181" y="22219"/>
                    <a:pt x="283181" y="51126"/>
                  </a:cubicBezTo>
                  <a:lnTo>
                    <a:pt x="283181" y="255172"/>
                  </a:lnTo>
                  <a:cubicBezTo>
                    <a:pt x="283181" y="284079"/>
                    <a:pt x="260182" y="306184"/>
                    <a:pt x="230106" y="306184"/>
                  </a:cubicBezTo>
                  <a:moveTo>
                    <a:pt x="141648" y="141004"/>
                  </a:moveTo>
                  <a:cubicBezTo>
                    <a:pt x="180569" y="141004"/>
                    <a:pt x="212414" y="109303"/>
                    <a:pt x="212414" y="70559"/>
                  </a:cubicBezTo>
                  <a:cubicBezTo>
                    <a:pt x="212414" y="59992"/>
                    <a:pt x="205337" y="52947"/>
                    <a:pt x="194723" y="52947"/>
                  </a:cubicBezTo>
                  <a:cubicBezTo>
                    <a:pt x="184108" y="52947"/>
                    <a:pt x="177031" y="59992"/>
                    <a:pt x="177031" y="70559"/>
                  </a:cubicBezTo>
                  <a:cubicBezTo>
                    <a:pt x="177031" y="89931"/>
                    <a:pt x="161108" y="105781"/>
                    <a:pt x="141648" y="105781"/>
                  </a:cubicBezTo>
                  <a:cubicBezTo>
                    <a:pt x="122187" y="105781"/>
                    <a:pt x="106265" y="89931"/>
                    <a:pt x="106265" y="70559"/>
                  </a:cubicBezTo>
                  <a:cubicBezTo>
                    <a:pt x="106265" y="59992"/>
                    <a:pt x="99188" y="52947"/>
                    <a:pt x="88573" y="52947"/>
                  </a:cubicBezTo>
                  <a:cubicBezTo>
                    <a:pt x="77958" y="52947"/>
                    <a:pt x="70881" y="59992"/>
                    <a:pt x="70881" y="70559"/>
                  </a:cubicBezTo>
                  <a:cubicBezTo>
                    <a:pt x="70881" y="109303"/>
                    <a:pt x="102726" y="141004"/>
                    <a:pt x="141648" y="141004"/>
                  </a:cubicBezTo>
                  <a:moveTo>
                    <a:pt x="177031" y="246671"/>
                  </a:moveTo>
                  <a:cubicBezTo>
                    <a:pt x="187646" y="246671"/>
                    <a:pt x="194723" y="239626"/>
                    <a:pt x="194723" y="229059"/>
                  </a:cubicBezTo>
                  <a:cubicBezTo>
                    <a:pt x="194723" y="218493"/>
                    <a:pt x="187646" y="211448"/>
                    <a:pt x="177031" y="211448"/>
                  </a:cubicBezTo>
                  <a:lnTo>
                    <a:pt x="106265" y="211448"/>
                  </a:lnTo>
                  <a:cubicBezTo>
                    <a:pt x="95650" y="211448"/>
                    <a:pt x="88573" y="218493"/>
                    <a:pt x="88573" y="229059"/>
                  </a:cubicBezTo>
                  <a:cubicBezTo>
                    <a:pt x="88573" y="239626"/>
                    <a:pt x="95650" y="246671"/>
                    <a:pt x="106265" y="246671"/>
                  </a:cubicBezTo>
                  <a:lnTo>
                    <a:pt x="177031" y="246671"/>
                  </a:lnTo>
                </a:path>
              </a:pathLst>
            </a:custGeom>
            <a:gradFill>
              <a:gsLst>
                <a:gs pos="0">
                  <a:srgbClr val="FFFFFF"/>
                </a:gs>
                <a:gs pos="99999">
                  <a:srgbClr val="FFFFFF">
                    <a:alpha val="60000"/>
                  </a:srgbClr>
                </a:gs>
              </a:gsLst>
              <a:lin ang="5400000" scaled="1"/>
            </a:gradFill>
            <a:ln w="10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" name="图形 26" descr="343435383038363b343532323339383bd6b4d0d0cad6b6ce"/>
          <p:cNvSpPr/>
          <p:nvPr>
            <p:custDataLst>
              <p:tags r:id="rId16"/>
            </p:custDataLst>
          </p:nvPr>
        </p:nvSpPr>
        <p:spPr>
          <a:xfrm>
            <a:off x="6998496" y="5457740"/>
            <a:ext cx="206787" cy="244202"/>
          </a:xfrm>
          <a:custGeom>
            <a:avLst/>
            <a:gdLst>
              <a:gd name="connsiteX0" fmla="*/ 217434 w 260425"/>
              <a:gd name="connsiteY0" fmla="*/ -377 h 307545"/>
              <a:gd name="connsiteX1" fmla="*/ 194220 w 260425"/>
              <a:gd name="connsiteY1" fmla="*/ -377 h 307545"/>
              <a:gd name="connsiteX2" fmla="*/ 194220 w 260425"/>
              <a:gd name="connsiteY2" fmla="*/ 121001 h 307545"/>
              <a:gd name="connsiteX3" fmla="*/ 188020 w 260425"/>
              <a:gd name="connsiteY3" fmla="*/ 127233 h 307545"/>
              <a:gd name="connsiteX4" fmla="*/ 185083 w 260425"/>
              <a:gd name="connsiteY4" fmla="*/ 126490 h 307545"/>
              <a:gd name="connsiteX5" fmla="*/ 158880 w 260425"/>
              <a:gd name="connsiteY5" fmla="*/ 112328 h 307545"/>
              <a:gd name="connsiteX6" fmla="*/ 152928 w 260425"/>
              <a:gd name="connsiteY6" fmla="*/ 112371 h 307545"/>
              <a:gd name="connsiteX7" fmla="*/ 128075 w 260425"/>
              <a:gd name="connsiteY7" fmla="*/ 126273 h 307545"/>
              <a:gd name="connsiteX8" fmla="*/ 119642 w 260425"/>
              <a:gd name="connsiteY8" fmla="*/ 123858 h 307545"/>
              <a:gd name="connsiteX9" fmla="*/ 118859 w 260425"/>
              <a:gd name="connsiteY9" fmla="*/ 120828 h 307545"/>
              <a:gd name="connsiteX10" fmla="*/ 118859 w 260425"/>
              <a:gd name="connsiteY10" fmla="*/ -377 h 307545"/>
              <a:gd name="connsiteX11" fmla="*/ 30969 w 260425"/>
              <a:gd name="connsiteY11" fmla="*/ -377 h 307545"/>
              <a:gd name="connsiteX12" fmla="*/ -384 w 260425"/>
              <a:gd name="connsiteY12" fmla="*/ 31004 h 307545"/>
              <a:gd name="connsiteX13" fmla="*/ -384 w 260425"/>
              <a:gd name="connsiteY13" fmla="*/ 275779 h 307545"/>
              <a:gd name="connsiteX14" fmla="*/ 30969 w 260425"/>
              <a:gd name="connsiteY14" fmla="*/ 307168 h 307545"/>
              <a:gd name="connsiteX15" fmla="*/ 228689 w 260425"/>
              <a:gd name="connsiteY15" fmla="*/ 307168 h 307545"/>
              <a:gd name="connsiteX16" fmla="*/ 260042 w 260425"/>
              <a:gd name="connsiteY16" fmla="*/ 275777 h 307545"/>
              <a:gd name="connsiteX17" fmla="*/ 260042 w 260425"/>
              <a:gd name="connsiteY17" fmla="*/ 31002 h 307545"/>
              <a:gd name="connsiteX18" fmla="*/ 228689 w 260425"/>
              <a:gd name="connsiteY18" fmla="*/ -377 h 307545"/>
              <a:gd name="connsiteX19" fmla="*/ 217434 w 260425"/>
              <a:gd name="connsiteY19" fmla="*/ -377 h 30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0425" h="307545">
                <a:moveTo>
                  <a:pt x="217434" y="-377"/>
                </a:moveTo>
                <a:lnTo>
                  <a:pt x="194220" y="-377"/>
                </a:lnTo>
                <a:lnTo>
                  <a:pt x="194220" y="121001"/>
                </a:lnTo>
                <a:cubicBezTo>
                  <a:pt x="194220" y="124443"/>
                  <a:pt x="191445" y="127233"/>
                  <a:pt x="188020" y="127233"/>
                </a:cubicBezTo>
                <a:cubicBezTo>
                  <a:pt x="186995" y="127233"/>
                  <a:pt x="185986" y="126978"/>
                  <a:pt x="185083" y="126490"/>
                </a:cubicBezTo>
                <a:lnTo>
                  <a:pt x="158880" y="112328"/>
                </a:lnTo>
                <a:cubicBezTo>
                  <a:pt x="157018" y="111322"/>
                  <a:pt x="154775" y="111338"/>
                  <a:pt x="152928" y="112371"/>
                </a:cubicBezTo>
                <a:lnTo>
                  <a:pt x="128075" y="126273"/>
                </a:lnTo>
                <a:cubicBezTo>
                  <a:pt x="125083" y="127947"/>
                  <a:pt x="121307" y="126866"/>
                  <a:pt x="119642" y="123858"/>
                </a:cubicBezTo>
                <a:cubicBezTo>
                  <a:pt x="119129" y="122932"/>
                  <a:pt x="118859" y="121888"/>
                  <a:pt x="118859" y="120828"/>
                </a:cubicBezTo>
                <a:lnTo>
                  <a:pt x="118859" y="-377"/>
                </a:lnTo>
                <a:lnTo>
                  <a:pt x="30969" y="-377"/>
                </a:lnTo>
                <a:cubicBezTo>
                  <a:pt x="13658" y="-377"/>
                  <a:pt x="-378" y="13671"/>
                  <a:pt x="-384" y="31004"/>
                </a:cubicBezTo>
                <a:lnTo>
                  <a:pt x="-384" y="275779"/>
                </a:lnTo>
                <a:cubicBezTo>
                  <a:pt x="-384" y="293115"/>
                  <a:pt x="13653" y="307168"/>
                  <a:pt x="30969" y="307168"/>
                </a:cubicBezTo>
                <a:lnTo>
                  <a:pt x="228689" y="307168"/>
                </a:lnTo>
                <a:cubicBezTo>
                  <a:pt x="246005" y="307168"/>
                  <a:pt x="260042" y="293115"/>
                  <a:pt x="260042" y="275777"/>
                </a:cubicBezTo>
                <a:lnTo>
                  <a:pt x="260042" y="31002"/>
                </a:lnTo>
                <a:cubicBezTo>
                  <a:pt x="260036" y="13671"/>
                  <a:pt x="246000" y="-377"/>
                  <a:pt x="228689" y="-377"/>
                </a:cubicBezTo>
                <a:lnTo>
                  <a:pt x="217434" y="-377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40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" name="图形 25" descr="343435383038363b343532323339393bd6b4d0d0d5aad2aa"/>
          <p:cNvSpPr/>
          <p:nvPr>
            <p:custDataLst>
              <p:tags r:id="rId17"/>
            </p:custDataLst>
          </p:nvPr>
        </p:nvSpPr>
        <p:spPr>
          <a:xfrm>
            <a:off x="9230140" y="5457740"/>
            <a:ext cx="206787" cy="244202"/>
          </a:xfrm>
          <a:custGeom>
            <a:avLst/>
            <a:gdLst>
              <a:gd name="connsiteX0" fmla="*/ 86142 w 260425"/>
              <a:gd name="connsiteY0" fmla="*/ 32326 h 307545"/>
              <a:gd name="connsiteX1" fmla="*/ 129829 w 260425"/>
              <a:gd name="connsiteY1" fmla="*/ -392 h 307545"/>
              <a:gd name="connsiteX2" fmla="*/ 173516 w 260425"/>
              <a:gd name="connsiteY2" fmla="*/ 32326 h 307545"/>
              <a:gd name="connsiteX3" fmla="*/ 233999 w 260425"/>
              <a:gd name="connsiteY3" fmla="*/ 32326 h 307545"/>
              <a:gd name="connsiteX4" fmla="*/ 260042 w 260425"/>
              <a:gd name="connsiteY4" fmla="*/ 58500 h 307545"/>
              <a:gd name="connsiteX5" fmla="*/ 260042 w 260425"/>
              <a:gd name="connsiteY5" fmla="*/ 280979 h 307545"/>
              <a:gd name="connsiteX6" fmla="*/ 233999 w 260425"/>
              <a:gd name="connsiteY6" fmla="*/ 307153 h 307545"/>
              <a:gd name="connsiteX7" fmla="*/ 25659 w 260425"/>
              <a:gd name="connsiteY7" fmla="*/ 307153 h 307545"/>
              <a:gd name="connsiteX8" fmla="*/ -384 w 260425"/>
              <a:gd name="connsiteY8" fmla="*/ 280979 h 307545"/>
              <a:gd name="connsiteX9" fmla="*/ -384 w 260425"/>
              <a:gd name="connsiteY9" fmla="*/ 58500 h 307545"/>
              <a:gd name="connsiteX10" fmla="*/ 25659 w 260425"/>
              <a:gd name="connsiteY10" fmla="*/ 32326 h 307545"/>
              <a:gd name="connsiteX11" fmla="*/ 86142 w 260425"/>
              <a:gd name="connsiteY11" fmla="*/ 32326 h 307545"/>
              <a:gd name="connsiteX12" fmla="*/ 129829 w 260425"/>
              <a:gd name="connsiteY12" fmla="*/ 51956 h 307545"/>
              <a:gd name="connsiteX13" fmla="*/ 142850 w 260425"/>
              <a:gd name="connsiteY13" fmla="*/ 38869 h 307545"/>
              <a:gd name="connsiteX14" fmla="*/ 129829 w 260425"/>
              <a:gd name="connsiteY14" fmla="*/ 25782 h 307545"/>
              <a:gd name="connsiteX15" fmla="*/ 116808 w 260425"/>
              <a:gd name="connsiteY15" fmla="*/ 38869 h 307545"/>
              <a:gd name="connsiteX16" fmla="*/ 129829 w 260425"/>
              <a:gd name="connsiteY16" fmla="*/ 51956 h 307545"/>
              <a:gd name="connsiteX17" fmla="*/ 64722 w 260425"/>
              <a:gd name="connsiteY17" fmla="*/ 97761 h 307545"/>
              <a:gd name="connsiteX18" fmla="*/ 51701 w 260425"/>
              <a:gd name="connsiteY18" fmla="*/ 110848 h 307545"/>
              <a:gd name="connsiteX19" fmla="*/ 64722 w 260425"/>
              <a:gd name="connsiteY19" fmla="*/ 123935 h 307545"/>
              <a:gd name="connsiteX20" fmla="*/ 194935 w 260425"/>
              <a:gd name="connsiteY20" fmla="*/ 123935 h 307545"/>
              <a:gd name="connsiteX21" fmla="*/ 207957 w 260425"/>
              <a:gd name="connsiteY21" fmla="*/ 110848 h 307545"/>
              <a:gd name="connsiteX22" fmla="*/ 194935 w 260425"/>
              <a:gd name="connsiteY22" fmla="*/ 97761 h 307545"/>
              <a:gd name="connsiteX23" fmla="*/ 64722 w 260425"/>
              <a:gd name="connsiteY23" fmla="*/ 97761 h 307545"/>
              <a:gd name="connsiteX24" fmla="*/ 64722 w 260425"/>
              <a:gd name="connsiteY24" fmla="*/ 156652 h 307545"/>
              <a:gd name="connsiteX25" fmla="*/ 51701 w 260425"/>
              <a:gd name="connsiteY25" fmla="*/ 169740 h 307545"/>
              <a:gd name="connsiteX26" fmla="*/ 64722 w 260425"/>
              <a:gd name="connsiteY26" fmla="*/ 182827 h 307545"/>
              <a:gd name="connsiteX27" fmla="*/ 194935 w 260425"/>
              <a:gd name="connsiteY27" fmla="*/ 182827 h 307545"/>
              <a:gd name="connsiteX28" fmla="*/ 207957 w 260425"/>
              <a:gd name="connsiteY28" fmla="*/ 169740 h 307545"/>
              <a:gd name="connsiteX29" fmla="*/ 194935 w 260425"/>
              <a:gd name="connsiteY29" fmla="*/ 156652 h 307545"/>
              <a:gd name="connsiteX30" fmla="*/ 64722 w 260425"/>
              <a:gd name="connsiteY30" fmla="*/ 156652 h 307545"/>
              <a:gd name="connsiteX31" fmla="*/ 64722 w 260425"/>
              <a:gd name="connsiteY31" fmla="*/ 215544 h 307545"/>
              <a:gd name="connsiteX32" fmla="*/ 51701 w 260425"/>
              <a:gd name="connsiteY32" fmla="*/ 228631 h 307545"/>
              <a:gd name="connsiteX33" fmla="*/ 64722 w 260425"/>
              <a:gd name="connsiteY33" fmla="*/ 241718 h 307545"/>
              <a:gd name="connsiteX34" fmla="*/ 129829 w 260425"/>
              <a:gd name="connsiteY34" fmla="*/ 241718 h 307545"/>
              <a:gd name="connsiteX35" fmla="*/ 142850 w 260425"/>
              <a:gd name="connsiteY35" fmla="*/ 228631 h 307545"/>
              <a:gd name="connsiteX36" fmla="*/ 129829 w 260425"/>
              <a:gd name="connsiteY36" fmla="*/ 215544 h 307545"/>
              <a:gd name="connsiteX37" fmla="*/ 64722 w 260425"/>
              <a:gd name="connsiteY37" fmla="*/ 215544 h 30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0425" h="307545">
                <a:moveTo>
                  <a:pt x="86142" y="32326"/>
                </a:moveTo>
                <a:cubicBezTo>
                  <a:pt x="91745" y="13405"/>
                  <a:pt x="109184" y="-392"/>
                  <a:pt x="129829" y="-392"/>
                </a:cubicBezTo>
                <a:cubicBezTo>
                  <a:pt x="150474" y="-392"/>
                  <a:pt x="167913" y="13405"/>
                  <a:pt x="173516" y="32326"/>
                </a:cubicBezTo>
                <a:lnTo>
                  <a:pt x="233999" y="32326"/>
                </a:lnTo>
                <a:cubicBezTo>
                  <a:pt x="248382" y="32326"/>
                  <a:pt x="260042" y="44044"/>
                  <a:pt x="260042" y="58500"/>
                </a:cubicBezTo>
                <a:lnTo>
                  <a:pt x="260042" y="280979"/>
                </a:lnTo>
                <a:cubicBezTo>
                  <a:pt x="260042" y="295435"/>
                  <a:pt x="248382" y="307153"/>
                  <a:pt x="233999" y="307153"/>
                </a:cubicBezTo>
                <a:lnTo>
                  <a:pt x="25659" y="307153"/>
                </a:lnTo>
                <a:cubicBezTo>
                  <a:pt x="11276" y="307153"/>
                  <a:pt x="-384" y="295435"/>
                  <a:pt x="-384" y="280979"/>
                </a:cubicBezTo>
                <a:lnTo>
                  <a:pt x="-384" y="58500"/>
                </a:lnTo>
                <a:cubicBezTo>
                  <a:pt x="-384" y="44044"/>
                  <a:pt x="11276" y="32326"/>
                  <a:pt x="25659" y="32326"/>
                </a:cubicBezTo>
                <a:lnTo>
                  <a:pt x="86142" y="32326"/>
                </a:lnTo>
                <a:moveTo>
                  <a:pt x="129829" y="51956"/>
                </a:moveTo>
                <a:cubicBezTo>
                  <a:pt x="137020" y="51956"/>
                  <a:pt x="142850" y="46097"/>
                  <a:pt x="142850" y="38869"/>
                </a:cubicBezTo>
                <a:cubicBezTo>
                  <a:pt x="142850" y="31641"/>
                  <a:pt x="137020" y="25782"/>
                  <a:pt x="129829" y="25782"/>
                </a:cubicBezTo>
                <a:cubicBezTo>
                  <a:pt x="122638" y="25782"/>
                  <a:pt x="116808" y="31641"/>
                  <a:pt x="116808" y="38869"/>
                </a:cubicBezTo>
                <a:cubicBezTo>
                  <a:pt x="116808" y="46097"/>
                  <a:pt x="122638" y="51956"/>
                  <a:pt x="129829" y="51956"/>
                </a:cubicBezTo>
                <a:moveTo>
                  <a:pt x="64722" y="97761"/>
                </a:moveTo>
                <a:cubicBezTo>
                  <a:pt x="57531" y="97761"/>
                  <a:pt x="51701" y="103620"/>
                  <a:pt x="51701" y="110848"/>
                </a:cubicBezTo>
                <a:cubicBezTo>
                  <a:pt x="51701" y="118076"/>
                  <a:pt x="57531" y="123935"/>
                  <a:pt x="64722" y="123935"/>
                </a:cubicBezTo>
                <a:lnTo>
                  <a:pt x="194935" y="123935"/>
                </a:lnTo>
                <a:cubicBezTo>
                  <a:pt x="202127" y="123935"/>
                  <a:pt x="207957" y="118076"/>
                  <a:pt x="207957" y="110848"/>
                </a:cubicBezTo>
                <a:cubicBezTo>
                  <a:pt x="207957" y="103620"/>
                  <a:pt x="202127" y="97761"/>
                  <a:pt x="194935" y="97761"/>
                </a:cubicBezTo>
                <a:lnTo>
                  <a:pt x="64722" y="97761"/>
                </a:lnTo>
                <a:moveTo>
                  <a:pt x="64722" y="156652"/>
                </a:moveTo>
                <a:cubicBezTo>
                  <a:pt x="57531" y="156652"/>
                  <a:pt x="51701" y="162512"/>
                  <a:pt x="51701" y="169740"/>
                </a:cubicBezTo>
                <a:cubicBezTo>
                  <a:pt x="51701" y="176967"/>
                  <a:pt x="57531" y="182827"/>
                  <a:pt x="64722" y="182827"/>
                </a:cubicBezTo>
                <a:lnTo>
                  <a:pt x="194935" y="182827"/>
                </a:lnTo>
                <a:cubicBezTo>
                  <a:pt x="202127" y="182827"/>
                  <a:pt x="207957" y="176967"/>
                  <a:pt x="207957" y="169740"/>
                </a:cubicBezTo>
                <a:cubicBezTo>
                  <a:pt x="207957" y="162512"/>
                  <a:pt x="202127" y="156652"/>
                  <a:pt x="194935" y="156652"/>
                </a:cubicBezTo>
                <a:lnTo>
                  <a:pt x="64722" y="156652"/>
                </a:lnTo>
                <a:moveTo>
                  <a:pt x="64722" y="215544"/>
                </a:moveTo>
                <a:cubicBezTo>
                  <a:pt x="57531" y="215544"/>
                  <a:pt x="51701" y="221403"/>
                  <a:pt x="51701" y="228631"/>
                </a:cubicBezTo>
                <a:cubicBezTo>
                  <a:pt x="51701" y="235859"/>
                  <a:pt x="57531" y="241718"/>
                  <a:pt x="64722" y="241718"/>
                </a:cubicBezTo>
                <a:lnTo>
                  <a:pt x="129829" y="241718"/>
                </a:lnTo>
                <a:cubicBezTo>
                  <a:pt x="137020" y="241718"/>
                  <a:pt x="142850" y="235859"/>
                  <a:pt x="142850" y="228631"/>
                </a:cubicBezTo>
                <a:cubicBezTo>
                  <a:pt x="142850" y="221403"/>
                  <a:pt x="137020" y="215544"/>
                  <a:pt x="129829" y="215544"/>
                </a:cubicBezTo>
                <a:lnTo>
                  <a:pt x="64722" y="215544"/>
                </a:lnTo>
              </a:path>
            </a:pathLst>
          </a:custGeom>
          <a:gradFill>
            <a:gsLst>
              <a:gs pos="0">
                <a:srgbClr val="FFFFFF"/>
              </a:gs>
              <a:gs pos="99999">
                <a:srgbClr val="FFFFFF">
                  <a:alpha val="60000"/>
                </a:srgbClr>
              </a:gs>
            </a:gsLst>
            <a:lin ang="5400000" scaled="1"/>
          </a:gradFill>
          <a:ln w="40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7047468" y="2712304"/>
            <a:ext cx="2345596" cy="559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20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理论研究</a:t>
            </a:r>
            <a:endParaRPr lang="zh-CN" altLang="en-US" sz="20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线连接符 21"/>
          <p:cNvCxnSpPr/>
          <p:nvPr/>
        </p:nvCxnSpPr>
        <p:spPr>
          <a:xfrm>
            <a:off x="1084865" y="1283891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1084865" y="2671599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046765" y="833898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课后练习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4" name="直角三角形 33"/>
          <p:cNvSpPr/>
          <p:nvPr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37" name="直角三角形 36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直角三角形 37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cxnSp>
        <p:nvCxnSpPr>
          <p:cNvPr id="6" name="直线连接符 21"/>
          <p:cNvCxnSpPr/>
          <p:nvPr/>
        </p:nvCxnSpPr>
        <p:spPr>
          <a:xfrm>
            <a:off x="1081760" y="4184572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23"/>
          <p:cNvCxnSpPr/>
          <p:nvPr/>
        </p:nvCxnSpPr>
        <p:spPr>
          <a:xfrm>
            <a:off x="1081760" y="5614783"/>
            <a:ext cx="987488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43660" y="3734579"/>
            <a:ext cx="18421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参考文献</a:t>
            </a:r>
            <a:endParaRPr kumimoji="1" lang="zh-CN" altLang="en-US" sz="2000" spc="3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6765" y="4268666"/>
            <a:ext cx="10077694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sz="2000" dirty="0" smtClean="0"/>
              <a:t>1</a:t>
            </a:r>
            <a:r>
              <a:rPr lang="en-US" altLang="zh-CN" sz="2000" dirty="0"/>
              <a:t>. </a:t>
            </a:r>
            <a:r>
              <a:rPr lang="zh-CN" altLang="en-US" sz="2000" dirty="0" smtClean="0"/>
              <a:t>吴文俊先生纪念网站</a:t>
            </a:r>
            <a:r>
              <a:rPr lang="en-US" altLang="zh-CN" sz="2000" dirty="0" smtClean="0"/>
              <a:t>: </a:t>
            </a:r>
            <a:r>
              <a:rPr lang="en-US" altLang="zh-CN" sz="2000" dirty="0" smtClean="0">
                <a:solidFill>
                  <a:schemeClr val="accent1"/>
                </a:solidFill>
              </a:rPr>
              <a:t>www.amss.ac.cn/wwj</a:t>
            </a:r>
            <a:r>
              <a:rPr lang="en-US" altLang="zh-CN" sz="2000" dirty="0">
                <a:solidFill>
                  <a:schemeClr val="accent1"/>
                </a:solidFill>
              </a:rPr>
              <a:t>/</a:t>
            </a:r>
            <a:endParaRPr lang="en-US" altLang="zh-CN" sz="2000" dirty="0" smtClean="0">
              <a:solidFill>
                <a:schemeClr val="accent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 smtClean="0"/>
              <a:t>2.</a:t>
            </a:r>
            <a:r>
              <a:rPr lang="en-US" altLang="zh-CN" dirty="0"/>
              <a:t> </a:t>
            </a:r>
            <a:r>
              <a:rPr lang="en-US" altLang="zh-CN" sz="2000" dirty="0" smtClean="0"/>
              <a:t>E. Burger, M. </a:t>
            </a:r>
            <a:r>
              <a:rPr lang="en-US" altLang="zh-CN" sz="2000" dirty="0" err="1" smtClean="0"/>
              <a:t>Starbird</a:t>
            </a:r>
            <a:r>
              <a:rPr lang="en-US" altLang="zh-CN" sz="2000" dirty="0" smtClean="0"/>
              <a:t>. The Heart of Mathematics: An invitation to effective thinking. Key College Publishing.</a:t>
            </a:r>
            <a:endParaRPr lang="en-US" altLang="zh-CN" sz="2000" dirty="0"/>
          </a:p>
        </p:txBody>
      </p:sp>
      <p:grpSp>
        <p:nvGrpSpPr>
          <p:cNvPr id="2" name="组合 1"/>
          <p:cNvGrpSpPr/>
          <p:nvPr/>
        </p:nvGrpSpPr>
        <p:grpSpPr>
          <a:xfrm>
            <a:off x="1085040" y="1212663"/>
            <a:ext cx="9446895" cy="1477328"/>
            <a:chOff x="1085040" y="1212663"/>
            <a:chExt cx="9446895" cy="1477328"/>
          </a:xfrm>
        </p:grpSpPr>
        <p:sp>
          <p:nvSpPr>
            <p:cNvPr id="59" name="矩形 58"/>
            <p:cNvSpPr/>
            <p:nvPr/>
          </p:nvSpPr>
          <p:spPr>
            <a:xfrm>
              <a:off x="1085040" y="1212663"/>
              <a:ext cx="9446895" cy="14773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fontAlgn="auto">
                <a:lnSpc>
                  <a:spcPct val="150000"/>
                </a:lnSpc>
              </a:pPr>
              <a:r>
                <a:rPr lang="en-US" altLang="zh-CN" sz="2000" dirty="0" smtClean="0"/>
                <a:t>1. </a:t>
              </a:r>
              <a:r>
                <a:rPr lang="zh-CN" altLang="en-US" sz="2000" dirty="0" smtClean="0"/>
                <a:t>请尝试利用 </a:t>
              </a:r>
              <a:r>
                <a:rPr lang="en-US" altLang="zh-CN" sz="2000" dirty="0" smtClean="0"/>
                <a:t>Euler</a:t>
              </a:r>
              <a:r>
                <a:rPr lang="zh-CN" altLang="en-US" sz="2000" dirty="0" smtClean="0"/>
                <a:t>多面体公式证明</a:t>
              </a:r>
              <a:r>
                <a:rPr lang="en-US" altLang="zh-CN" sz="2000" dirty="0" smtClean="0"/>
                <a:t>: </a:t>
              </a:r>
              <a:r>
                <a:rPr lang="zh-CN" altLang="en-US" sz="2000" dirty="0" smtClean="0"/>
                <a:t>正多面体</a:t>
              </a:r>
              <a:r>
                <a:rPr lang="en-US" altLang="zh-CN" sz="2000" dirty="0" smtClean="0"/>
                <a:t>( Plato </a:t>
              </a:r>
              <a:r>
                <a:rPr lang="zh-CN" altLang="en-US" sz="2000" dirty="0" smtClean="0"/>
                <a:t>体</a:t>
              </a:r>
              <a:r>
                <a:rPr lang="en-US" altLang="zh-CN" sz="2000" dirty="0" smtClean="0"/>
                <a:t>)</a:t>
              </a:r>
              <a:r>
                <a:rPr lang="zh-CN" altLang="en-US" sz="2000" dirty="0" smtClean="0"/>
                <a:t>只有正四面体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正六面体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正八面体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正十二面体和正二十面体这五种</a:t>
              </a:r>
              <a:r>
                <a:rPr lang="en-US" altLang="zh-CN" sz="2000" dirty="0" smtClean="0"/>
                <a:t>.</a:t>
              </a:r>
              <a:endParaRPr lang="en-US" altLang="zh-CN" sz="2000" dirty="0" smtClean="0"/>
            </a:p>
            <a:p>
              <a:pPr algn="l" fontAlgn="auto">
                <a:lnSpc>
                  <a:spcPct val="150000"/>
                </a:lnSpc>
              </a:pPr>
              <a:r>
                <a:rPr lang="en-US" altLang="zh-CN" sz="2000" dirty="0" smtClean="0"/>
                <a:t>2. </a:t>
              </a:r>
              <a:r>
                <a:rPr lang="zh-CN" altLang="en-US" sz="2000" dirty="0" smtClean="0"/>
                <a:t>请思考如何计算高尔夫球表面的五边形与六边形个数</a:t>
              </a:r>
              <a:r>
                <a:rPr lang="en-US" altLang="zh-CN" sz="2000" dirty="0" smtClean="0"/>
                <a:t>.</a:t>
              </a:r>
              <a:endParaRPr lang="en-US" altLang="zh-CN" sz="2000" dirty="0"/>
            </a:p>
          </p:txBody>
        </p:sp>
        <p:pic>
          <p:nvPicPr>
            <p:cNvPr id="17" name="图片 16" descr="DbzQ-mSXUAAtdQF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71791" y="1855351"/>
              <a:ext cx="639445" cy="7321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拓扑从哪儿来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哥尼斯堡七桥问题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562" name="Picture 538" descr="undefine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10" y="1558643"/>
            <a:ext cx="2463217" cy="19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4" name="Picture 540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52" y="1390650"/>
            <a:ext cx="2944610" cy="23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" name="Picture 542" descr="https://upload.wikimedia.org/wikipedia/commons/thumb/9/96/K%C3%B6nigsberg_graph.svg/180px-K%C3%B6nigsberg_graph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787" y="1776412"/>
            <a:ext cx="17145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右箭头 16"/>
          <p:cNvSpPr/>
          <p:nvPr/>
        </p:nvSpPr>
        <p:spPr>
          <a:xfrm>
            <a:off x="3771900" y="2387600"/>
            <a:ext cx="571500" cy="234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8049824" y="2387600"/>
            <a:ext cx="571500" cy="234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989110" y="4349750"/>
            <a:ext cx="577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问</a:t>
            </a:r>
            <a:r>
              <a:rPr lang="en-US" altLang="zh-CN" sz="2000" dirty="0" smtClean="0"/>
              <a:t>: </a:t>
            </a:r>
            <a:r>
              <a:rPr lang="zh-CN" altLang="en-US" sz="2000" dirty="0"/>
              <a:t>能否</a:t>
            </a:r>
            <a:r>
              <a:rPr lang="zh-CN" altLang="en-US" sz="2000" dirty="0" smtClean="0"/>
              <a:t>在</a:t>
            </a:r>
            <a:r>
              <a:rPr lang="zh-CN" altLang="en-US" sz="2000" dirty="0"/>
              <a:t>每座</a:t>
            </a:r>
            <a:r>
              <a:rPr lang="zh-CN" altLang="en-US" sz="2000" dirty="0" smtClean="0"/>
              <a:t>桥只经过一次的情况下走遍七座桥</a:t>
            </a:r>
            <a:r>
              <a:rPr lang="en-US" altLang="zh-CN" sz="2000" dirty="0" smtClean="0"/>
              <a:t>?</a:t>
            </a:r>
            <a:endParaRPr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964227" y="5351237"/>
            <a:ext cx="6929471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1763 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>, L.P. Euler </a:t>
            </a:r>
            <a:r>
              <a:rPr lang="zh-CN" altLang="en-US" sz="2000" dirty="0" smtClean="0"/>
              <a:t>证否了这个问题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并以此为契机奠定了图论的基础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产生了拓扑学的萌芽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10" name="图片 9" descr="Leonhard_Eul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01" y="3828157"/>
            <a:ext cx="1829386" cy="2366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1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四色猜想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9109" y="3388687"/>
            <a:ext cx="9927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猜想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任意一张地图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将每个地区用一种颜色填充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使得相邻区域的颜色不同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则只需四种颜色</a:t>
            </a:r>
            <a:r>
              <a:rPr lang="en-US" altLang="zh-CN" sz="2000" dirty="0" smtClean="0"/>
              <a:t>. </a:t>
            </a:r>
            <a:endParaRPr lang="zh-CN" altLang="en-US" sz="2000" dirty="0"/>
          </a:p>
        </p:txBody>
      </p:sp>
      <p:pic>
        <p:nvPicPr>
          <p:cNvPr id="17" name="图片 16" descr="August_Ferdinand_Möbiu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0996" y="4174477"/>
            <a:ext cx="2095500" cy="2562225"/>
          </a:xfrm>
          <a:prstGeom prst="rect">
            <a:avLst/>
          </a:prstGeom>
        </p:spPr>
      </p:pic>
      <p:pic>
        <p:nvPicPr>
          <p:cNvPr id="18" name="图片 17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383" y="4489727"/>
            <a:ext cx="3949091" cy="1931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75241" y="1346687"/>
            <a:ext cx="374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1976 </a:t>
            </a:r>
            <a:r>
              <a:rPr lang="zh-CN" altLang="en-US" sz="2000" dirty="0" smtClean="0"/>
              <a:t>年</a:t>
            </a:r>
            <a:r>
              <a:rPr lang="en-US" altLang="zh-CN" sz="2000" dirty="0" smtClean="0"/>
              <a:t>, K. Appel </a:t>
            </a:r>
            <a:r>
              <a:rPr lang="zh-CN" altLang="en-US" sz="2000" dirty="0" smtClean="0"/>
              <a:t>和 </a:t>
            </a:r>
            <a:r>
              <a:rPr lang="en-US" altLang="zh-CN" sz="2000" dirty="0" smtClean="0"/>
              <a:t>W. Haken </a:t>
            </a:r>
            <a:r>
              <a:rPr lang="zh-CN" altLang="en-US" sz="2000" dirty="0" smtClean="0"/>
              <a:t>借助计算机证明了这个猜想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723" y="747661"/>
            <a:ext cx="3888604" cy="2508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欧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拉多面体公式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7036" y="1054360"/>
            <a:ext cx="9927772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/>
              <a:t>假设多面体 </a:t>
            </a:r>
            <a:r>
              <a:rPr lang="en-US" altLang="zh-CN" sz="2000" dirty="0" smtClean="0"/>
              <a:t>P </a:t>
            </a:r>
            <a:r>
              <a:rPr lang="zh-CN" altLang="en-US" sz="2000" dirty="0" smtClean="0">
                <a:solidFill>
                  <a:schemeClr val="accent1"/>
                </a:solidFill>
              </a:rPr>
              <a:t>拓扑同胚</a:t>
            </a:r>
            <a:r>
              <a:rPr lang="zh-CN" altLang="en-US" sz="2000" dirty="0" smtClean="0"/>
              <a:t>于球面</a:t>
            </a:r>
            <a:r>
              <a:rPr lang="en-US" altLang="zh-CN" sz="2000" dirty="0" smtClean="0"/>
              <a:t>, </a:t>
            </a:r>
            <a:r>
              <a:rPr lang="zh-CN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那么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它的</a:t>
            </a:r>
            <a:r>
              <a:rPr lang="zh-CN" altLang="zh-CN" sz="2000" dirty="0">
                <a:cs typeface="+mn-ea"/>
                <a:sym typeface="+mn-lt"/>
              </a:rPr>
              <a:t>顶点数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(V), </a:t>
            </a:r>
            <a:r>
              <a:rPr lang="zh-CN" altLang="en-US" sz="2000" dirty="0">
                <a:cs typeface="+mn-ea"/>
                <a:sym typeface="+mn-lt"/>
              </a:rPr>
              <a:t>棱数</a:t>
            </a:r>
            <a:r>
              <a:rPr lang="en-US" altLang="zh-CN" sz="2000" dirty="0">
                <a:cs typeface="+mn-ea"/>
                <a:sym typeface="+mn-lt"/>
              </a:rPr>
              <a:t>(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和</a:t>
            </a:r>
            <a:r>
              <a:rPr lang="zh-CN" altLang="en-US" sz="2000" dirty="0">
                <a:cs typeface="+mn-ea"/>
                <a:sym typeface="+mn-lt"/>
              </a:rPr>
              <a:t>面数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(F)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一定满足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>
                <a:solidFill>
                  <a:srgbClr val="FF0000"/>
                </a:solidFill>
                <a:cs typeface="+mn-ea"/>
                <a:sym typeface="+mn-lt"/>
              </a:rPr>
              <a:t>V-E+F=2</a:t>
            </a:r>
            <a:r>
              <a:rPr lang="en-US" altLang="zh-CN" sz="2000" dirty="0" smtClean="0">
                <a:solidFill>
                  <a:srgbClr val="FF0000"/>
                </a:solidFill>
                <a:cs typeface="+mn-ea"/>
                <a:sym typeface="+mn-lt"/>
              </a:rPr>
              <a:t>.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36016" y="2754407"/>
            <a:ext cx="3357880" cy="3399634"/>
            <a:chOff x="6062" y="1795"/>
            <a:chExt cx="6495" cy="6948"/>
          </a:xfrm>
        </p:grpSpPr>
        <p:sp>
          <p:nvSpPr>
            <p:cNvPr id="16" name="文本框 15"/>
            <p:cNvSpPr txBox="1"/>
            <p:nvPr/>
          </p:nvSpPr>
          <p:spPr>
            <a:xfrm>
              <a:off x="6503" y="7925"/>
              <a:ext cx="5994" cy="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dirty="0"/>
                <a:t>正</a:t>
              </a:r>
              <a:r>
                <a:rPr lang="zh-CN" altLang="en-US" sz="2000" dirty="0" smtClean="0"/>
                <a:t>六面体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拓扑同胚</a:t>
              </a:r>
              <a:r>
                <a:rPr lang="zh-CN" altLang="en-US" sz="2000" dirty="0" smtClean="0"/>
                <a:t>于</a:t>
              </a:r>
              <a:r>
                <a:rPr lang="zh-CN" alt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球面</a:t>
              </a:r>
              <a:endParaRPr lang="zh-CN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图片 16" descr="动画">
              <a:hlinkClick r:id="rId1" action="ppaction://hlinksldjump"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2" y="1795"/>
              <a:ext cx="6495" cy="5745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702631" y="1860903"/>
            <a:ext cx="6142657" cy="1399985"/>
            <a:chOff x="4702631" y="1860903"/>
            <a:chExt cx="6142657" cy="1399985"/>
          </a:xfrm>
        </p:grpSpPr>
        <p:sp>
          <p:nvSpPr>
            <p:cNvPr id="2" name="文本框 1"/>
            <p:cNvSpPr txBox="1"/>
            <p:nvPr/>
          </p:nvSpPr>
          <p:spPr>
            <a:xfrm>
              <a:off x="4702631" y="2236832"/>
              <a:ext cx="4219854" cy="96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altLang="zh-CN" sz="2000" dirty="0" smtClean="0"/>
                <a:t>1639 </a:t>
              </a:r>
              <a:r>
                <a:rPr lang="zh-CN" altLang="en-US" sz="2000" dirty="0" smtClean="0"/>
                <a:t>年</a:t>
              </a:r>
              <a:r>
                <a:rPr lang="en-US" altLang="zh-CN" sz="2000" dirty="0" smtClean="0"/>
                <a:t>, Descartes </a:t>
              </a:r>
              <a:r>
                <a:rPr lang="zh-CN" altLang="en-US" sz="2000" dirty="0" smtClean="0"/>
                <a:t>已经知道这个结果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0319" y="1860903"/>
              <a:ext cx="1144969" cy="139998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4702630" y="3582992"/>
            <a:ext cx="6516310" cy="1336417"/>
            <a:chOff x="4702630" y="3582992"/>
            <a:chExt cx="6516310" cy="1336417"/>
          </a:xfrm>
        </p:grpSpPr>
        <p:sp>
          <p:nvSpPr>
            <p:cNvPr id="12" name="文本框 11"/>
            <p:cNvSpPr txBox="1"/>
            <p:nvPr/>
          </p:nvSpPr>
          <p:spPr>
            <a:xfrm>
              <a:off x="4702630" y="3743368"/>
              <a:ext cx="43471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altLang="zh-CN" sz="2000" dirty="0" smtClean="0"/>
                <a:t>1675 </a:t>
              </a:r>
              <a:r>
                <a:rPr lang="zh-CN" altLang="en-US" sz="2000" dirty="0" smtClean="0"/>
                <a:t>年</a:t>
              </a:r>
              <a:r>
                <a:rPr lang="en-US" altLang="zh-CN" sz="2000" dirty="0" smtClean="0"/>
                <a:t>, Leibniz </a:t>
              </a:r>
              <a:r>
                <a:rPr lang="zh-CN" altLang="en-US" sz="2000" dirty="0" smtClean="0"/>
                <a:t>通过 </a:t>
              </a:r>
              <a:r>
                <a:rPr lang="en-US" altLang="zh-CN" sz="2000" dirty="0" smtClean="0"/>
                <a:t>Descartes </a:t>
              </a:r>
              <a:r>
                <a:rPr lang="zh-CN" altLang="en-US" sz="2000" dirty="0" smtClean="0"/>
                <a:t>未</a:t>
              </a:r>
              <a:r>
                <a:rPr lang="zh-CN" altLang="en-US" sz="2000" dirty="0" smtClean="0"/>
                <a:t>发表的手稿也知道了这个性质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669" y="3582992"/>
              <a:ext cx="1892271" cy="1336417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4702631" y="5173153"/>
            <a:ext cx="6142657" cy="1481397"/>
            <a:chOff x="4702631" y="5173153"/>
            <a:chExt cx="6142657" cy="1481397"/>
          </a:xfrm>
        </p:grpSpPr>
        <p:sp>
          <p:nvSpPr>
            <p:cNvPr id="20" name="文本框 19"/>
            <p:cNvSpPr txBox="1"/>
            <p:nvPr/>
          </p:nvSpPr>
          <p:spPr>
            <a:xfrm>
              <a:off x="4702631" y="5753931"/>
              <a:ext cx="38434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en-US" altLang="zh-CN" sz="2000" dirty="0" smtClean="0"/>
                <a:t>1750 </a:t>
              </a:r>
              <a:r>
                <a:rPr lang="zh-CN" altLang="en-US" sz="2000" dirty="0" smtClean="0"/>
                <a:t>年</a:t>
              </a:r>
              <a:r>
                <a:rPr lang="en-US" altLang="zh-CN" sz="2000" dirty="0" smtClean="0"/>
                <a:t>, Euler </a:t>
              </a:r>
              <a:r>
                <a:rPr lang="zh-CN" altLang="en-US" sz="2000" dirty="0" smtClean="0"/>
                <a:t>证明了这个公式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pic>
          <p:nvPicPr>
            <p:cNvPr id="21" name="图片 20" descr="Leonhard_Eule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00319" y="5173153"/>
              <a:ext cx="1144969" cy="14813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拓扑等价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18056" y="578011"/>
            <a:ext cx="4035916" cy="1615440"/>
            <a:chOff x="6518056" y="578011"/>
            <a:chExt cx="4035916" cy="1615440"/>
          </a:xfrm>
        </p:grpSpPr>
        <p:pic>
          <p:nvPicPr>
            <p:cNvPr id="3" name="图片 2" descr="Tetrahedron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518056" y="718605"/>
              <a:ext cx="1424305" cy="1344930"/>
            </a:xfrm>
            <a:prstGeom prst="rect">
              <a:avLst/>
            </a:prstGeom>
          </p:spPr>
        </p:pic>
        <p:pic>
          <p:nvPicPr>
            <p:cNvPr id="4" name="图片 3" descr="Hexahedro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3632" y="578011"/>
              <a:ext cx="1450340" cy="161544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360575" y="2807117"/>
            <a:ext cx="3787949" cy="1739265"/>
            <a:chOff x="6360575" y="2807117"/>
            <a:chExt cx="3787949" cy="1739265"/>
          </a:xfrm>
        </p:grpSpPr>
        <p:pic>
          <p:nvPicPr>
            <p:cNvPr id="5" name="图片 4" descr="football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0575" y="2807117"/>
              <a:ext cx="1739265" cy="1739265"/>
            </a:xfrm>
            <a:prstGeom prst="rect">
              <a:avLst/>
            </a:prstGeom>
          </p:spPr>
        </p:pic>
        <p:pic>
          <p:nvPicPr>
            <p:cNvPr id="6" name="图片 5" descr="DbzQ-mSXUAAtdQ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9079" y="3249158"/>
              <a:ext cx="639445" cy="732155"/>
            </a:xfrm>
            <a:prstGeom prst="rect">
              <a:avLst/>
            </a:prstGeom>
          </p:spPr>
        </p:pic>
      </p:grpSp>
      <p:pic>
        <p:nvPicPr>
          <p:cNvPr id="7" name="图片 6" descr="b3119313b07eca80fe18c5a7922397dda1448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224" y="4825958"/>
            <a:ext cx="1633855" cy="16338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50986" y="2543674"/>
            <a:ext cx="4323854" cy="2143125"/>
            <a:chOff x="1650986" y="2543674"/>
            <a:chExt cx="4323854" cy="2143125"/>
          </a:xfrm>
        </p:grpSpPr>
        <p:sp>
          <p:nvSpPr>
            <p:cNvPr id="8" name="等号 7"/>
            <p:cNvSpPr/>
            <p:nvPr/>
          </p:nvSpPr>
          <p:spPr>
            <a:xfrm>
              <a:off x="4340140" y="3300313"/>
              <a:ext cx="1634700" cy="629849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986" y="2543674"/>
              <a:ext cx="2143125" cy="21431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拓扑研究什么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732760" y="666657"/>
            <a:ext cx="10019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拓扑</a:t>
            </a:r>
            <a:r>
              <a:rPr lang="zh-CN" altLang="en-US" sz="2000" dirty="0"/>
              <a:t>学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(Topology Theory) </a:t>
            </a:r>
            <a:r>
              <a:rPr lang="zh-CN" altLang="en-US" sz="2000" dirty="0" smtClean="0"/>
              <a:t>是研究几何体在连续形变下</a:t>
            </a:r>
            <a:r>
              <a:rPr lang="zh-CN" altLang="en-US" sz="2000" dirty="0" smtClean="0">
                <a:solidFill>
                  <a:srgbClr val="FF0000"/>
                </a:solidFill>
              </a:rPr>
              <a:t>不变性质</a:t>
            </a:r>
            <a:r>
              <a:rPr lang="zh-CN" altLang="en-US" sz="2000" dirty="0" smtClean="0"/>
              <a:t>的数学分支</a:t>
            </a:r>
            <a:r>
              <a:rPr lang="en-US" altLang="zh-CN" sz="2000" dirty="0" smtClean="0"/>
              <a:t>.</a:t>
            </a:r>
            <a:endParaRPr lang="en-US" altLang="zh-CN" sz="2000" dirty="0"/>
          </a:p>
        </p:txBody>
      </p:sp>
      <p:grpSp>
        <p:nvGrpSpPr>
          <p:cNvPr id="14" name="组合 13"/>
          <p:cNvGrpSpPr/>
          <p:nvPr/>
        </p:nvGrpSpPr>
        <p:grpSpPr>
          <a:xfrm>
            <a:off x="732760" y="1438554"/>
            <a:ext cx="2386330" cy="565150"/>
            <a:chOff x="530025" y="1257811"/>
            <a:chExt cx="1789776" cy="423863"/>
          </a:xfrm>
          <a:solidFill>
            <a:srgbClr val="02423F"/>
          </a:solidFill>
        </p:grpSpPr>
        <p:sp>
          <p:nvSpPr>
            <p:cNvPr id="15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invGray">
            <a:xfrm>
              <a:off x="530025" y="1287817"/>
              <a:ext cx="1789776" cy="34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连续</a:t>
              </a: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形</a:t>
              </a:r>
              <a:r>
                <a:rPr lang="zh-CN" altLang="en-US" sz="2400" b="1" dirty="0" smtClea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变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7" name="文本框 6"/>
          <p:cNvSpPr txBox="1"/>
          <p:nvPr/>
        </p:nvSpPr>
        <p:spPr>
          <a:xfrm>
            <a:off x="3315288" y="1279172"/>
            <a:ext cx="42353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√ 加厚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伸展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弯曲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揉捏 </a:t>
            </a:r>
            <a:r>
              <a:rPr lang="en-US" altLang="zh-CN" sz="2000" dirty="0" smtClean="0"/>
              <a:t>······</a:t>
            </a:r>
            <a:endParaRPr lang="en-US" altLang="zh-CN" sz="2000" dirty="0"/>
          </a:p>
        </p:txBody>
      </p:sp>
      <p:sp>
        <p:nvSpPr>
          <p:cNvPr id="18" name="文本框 6"/>
          <p:cNvSpPr txBox="1"/>
          <p:nvPr/>
        </p:nvSpPr>
        <p:spPr>
          <a:xfrm>
            <a:off x="3315288" y="1663674"/>
            <a:ext cx="7304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smtClean="0"/>
              <a:t>×</a:t>
            </a:r>
            <a:r>
              <a:rPr lang="en-US" altLang="zh-CN" sz="2000" dirty="0" smtClean="0"/>
              <a:t> </a:t>
            </a:r>
            <a:r>
              <a:rPr lang="zh-CN" altLang="en-US" sz="2000" dirty="0" smtClean="0"/>
              <a:t>剪断</a:t>
            </a:r>
            <a:r>
              <a:rPr lang="en-US" altLang="zh-CN" sz="2000" dirty="0" smtClean="0"/>
              <a:t>; </a:t>
            </a:r>
            <a:r>
              <a:rPr lang="zh-CN" altLang="en-US" sz="2000" dirty="0" smtClean="0"/>
              <a:t>撕裂 </a:t>
            </a:r>
            <a:r>
              <a:rPr lang="en-US" altLang="zh-CN" sz="2000" dirty="0" smtClean="0"/>
              <a:t>······</a:t>
            </a:r>
            <a:endParaRPr lang="en-US" altLang="zh-CN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883887" y="5712172"/>
            <a:ext cx="8924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两</a:t>
            </a:r>
            <a:r>
              <a:rPr lang="zh-CN" altLang="en-US" sz="2000" dirty="0" smtClean="0"/>
              <a:t>个</a:t>
            </a:r>
            <a:r>
              <a:rPr lang="zh-CN" altLang="en-US" sz="2000" dirty="0"/>
              <a:t>几何体</a:t>
            </a:r>
            <a:r>
              <a:rPr lang="zh-CN" altLang="en-US" sz="2000" dirty="0" smtClean="0"/>
              <a:t>可以</a:t>
            </a:r>
            <a:r>
              <a:rPr lang="zh-CN" altLang="en-US" sz="2000" dirty="0" smtClean="0"/>
              <a:t>通过连续</a:t>
            </a:r>
            <a:r>
              <a:rPr lang="zh-CN" altLang="en-US" sz="2000" dirty="0" smtClean="0"/>
              <a:t>变换而相互</a:t>
            </a:r>
            <a:r>
              <a:rPr lang="zh-CN" altLang="en-US" sz="2000" dirty="0" smtClean="0"/>
              <a:t>得到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则称其为</a:t>
            </a:r>
            <a:r>
              <a:rPr lang="zh-CN" altLang="en-US" sz="2000" dirty="0" smtClean="0">
                <a:solidFill>
                  <a:schemeClr val="accent1"/>
                </a:solidFill>
              </a:rPr>
              <a:t>拓扑等价</a:t>
            </a:r>
            <a:r>
              <a:rPr lang="en-US" altLang="zh-CN" sz="2000" dirty="0" smtClean="0">
                <a:solidFill>
                  <a:schemeClr val="accent1"/>
                </a:solidFill>
              </a:rPr>
              <a:t>(</a:t>
            </a:r>
            <a:r>
              <a:rPr lang="zh-CN" altLang="en-US" sz="2000" dirty="0" smtClean="0">
                <a:solidFill>
                  <a:schemeClr val="accent1"/>
                </a:solidFill>
              </a:rPr>
              <a:t>同胚</a:t>
            </a:r>
            <a:r>
              <a:rPr lang="en-US" altLang="zh-CN" sz="2000" dirty="0" smtClean="0">
                <a:solidFill>
                  <a:schemeClr val="accent1"/>
                </a:solidFill>
              </a:rPr>
              <a:t>)</a:t>
            </a:r>
            <a:r>
              <a:rPr lang="zh-CN" altLang="en-US" sz="2000" dirty="0" smtClean="0"/>
              <a:t>的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38" y="2480292"/>
            <a:ext cx="2862304" cy="2862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62" y="2480292"/>
            <a:ext cx="2924583" cy="2838846"/>
          </a:xfrm>
          <a:prstGeom prst="rect">
            <a:avLst/>
          </a:prstGeom>
        </p:spPr>
      </p:pic>
      <p:pic>
        <p:nvPicPr>
          <p:cNvPr id="19" name="20240309_105606Edi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8862" y="2476026"/>
            <a:ext cx="2969409" cy="2847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6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  <p:bldP spid="3" grpId="1"/>
      <p:bldP spid="17" grpId="0"/>
      <p:bldP spid="17" grpId="1"/>
      <p:bldP spid="18" grpId="0"/>
      <p:bldP spid="18" grpId="1"/>
      <p:bldP spid="2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i*1_1_1"/>
  <p:tag name="KSO_WM_TEMPLATE_CATEGORY" val="diagram"/>
  <p:tag name="KSO_WM_TEMPLATE_INDEX" val="2023096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n_h_i"/>
  <p:tag name="KSO_WM_UNIT_INDEX" val="1_1_1"/>
  <p:tag name="KSO_WM_UNIT_FILL_TYPE" val="1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1_2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2_3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2_3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1_1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1_1"/>
  <p:tag name="KSO_WM_UNIT_FILL_TYPE" val="1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3_3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3_3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x*1_2_1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85*79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x*1_2_3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85*72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x*1_2_2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85*72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0961_2*n_h_h_f*1_2_1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1"/>
  <p:tag name="KSO_WM_DIAGRAM_COLOR_TEXT_CAN_REMOVE" val="n"/>
  <p:tag name="KSO_WM_UNIT_VALUE" val="54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智能图形项正文 文字是您思想的提炼"/>
  <p:tag name="KSO_WM_DIAGRAM_USE_COLOR_VALUE" val="{&quot;color_scheme&quot;:1,&quot;color_type&quot;:1,&quot;theme_color_indexes&quot;:[]}"/>
</p:tagLst>
</file>

<file path=ppt/tags/tag18.xml><?xml version="1.0" encoding="utf-8"?>
<p:tagLst xmlns:p="http://schemas.openxmlformats.org/presentationml/2006/main">
  <p:tag name="RESOURCE_RECORD_KEY" val="{&quot;70&quot;:[3312415,3314161,3314336,3312559]}"/>
  <p:tag name="COMMONDATA" val="eyJjb3VudCI6OSwiaGRpZCI6ImY5ZTQyMzM0NmMyZDM4MWU3MjdhYjkyYTU1MTI3ZWU2IiwidXNlckNvdW50Ijo1fQ=="/>
</p:tagLst>
</file>

<file path=ppt/tags/tag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2_2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2_1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2_1"/>
  <p:tag name="KSO_WM_UNIT_FILL_TYPE" val="1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a*1_1_1"/>
  <p:tag name="KSO_WM_TEMPLATE_CATEGORY" val="diagram"/>
  <p:tag name="KSO_WM_TEMPLATE_INDEX" val="20230961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20"/>
  <p:tag name="KSO_WM_UNIT_TYPE" val="n_h_a"/>
  <p:tag name="KSO_WM_UNIT_INDEX" val="1_1_1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PRESET_TEXT" val="添加&#10;项标题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0961_2*n_h_h_f*1_2_2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1"/>
  <p:tag name="KSO_WM_DIAGRAM_COLOR_TEXT_CAN_REMOVE" val="n"/>
  <p:tag name="KSO_WM_UNIT_VALUE" val="54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智能图形项正文 文字是您思想的提炼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0961_2*n_h_h_f*1_2_3_1"/>
  <p:tag name="KSO_WM_TEMPLATE_CATEGORY" val="diagram"/>
  <p:tag name="KSO_WM_TEMPLATE_INDEX" val="20230961"/>
  <p:tag name="KSO_WM_UNIT_LAYERLEVEL" val="1_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1"/>
  <p:tag name="KSO_WM_DIAGRAM_COLOR_TEXT_CAN_REMOVE" val="n"/>
  <p:tag name="KSO_WM_UNIT_VALUE" val="54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智能图形项正文 文字是您思想的提炼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1_3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1_3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3_2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3_2"/>
  <p:tag name="KSO_WM_UNIT_FILL_TYPE" val="1"/>
  <p:tag name="KSO_WM_UNIT_FILL_FORE_SCHEMECOLOR_INDEX" val="14"/>
  <p:tag name="KSO_WM_UNIT_FILL_FORE_SCHEMECOLOR_INDEX_BRIGHTNESS" val="0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0961_2*n_h_h_i*1_2_3_1"/>
  <p:tag name="KSO_WM_TEMPLATE_CATEGORY" val="diagram"/>
  <p:tag name="KSO_WM_TEMPLATE_INDEX" val="20230961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312.29386596679643,&quot;left&quot;:331.67499389648424,&quot;top&quot;:204.88717828360922,&quot;width&quot;:660.4500122070315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13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1787</Words>
  <Application>WPS 演示</Application>
  <PresentationFormat>宽屏</PresentationFormat>
  <Paragraphs>160</Paragraphs>
  <Slides>23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宋体</vt:lpstr>
      <vt:lpstr>Wingdings</vt:lpstr>
      <vt:lpstr>Alibaba PuHuiTi Light</vt:lpstr>
      <vt:lpstr>楷体</vt:lpstr>
      <vt:lpstr>Alibaba PuHuiTi</vt:lpstr>
      <vt:lpstr>黑体</vt:lpstr>
      <vt:lpstr>等线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192</cp:revision>
  <dcterms:created xsi:type="dcterms:W3CDTF">2020-10-15T02:17:00Z</dcterms:created>
  <dcterms:modified xsi:type="dcterms:W3CDTF">2025-04-21T05:21:31Z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13AD58892CA74817A14CEB0886D5BAA6_13</vt:lpwstr>
  </property>
</Properties>
</file>