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8" r:id="rId4"/>
    <p:sldId id="264" r:id="rId5"/>
    <p:sldId id="289" r:id="rId6"/>
    <p:sldId id="304" r:id="rId7"/>
    <p:sldId id="274" r:id="rId8"/>
    <p:sldId id="290" r:id="rId9"/>
    <p:sldId id="306" r:id="rId10"/>
    <p:sldId id="305" r:id="rId11"/>
    <p:sldId id="275" r:id="rId12"/>
    <p:sldId id="291" r:id="rId13"/>
    <p:sldId id="292" r:id="rId14"/>
    <p:sldId id="293" r:id="rId15"/>
    <p:sldId id="307" r:id="rId16"/>
    <p:sldId id="308" r:id="rId17"/>
    <p:sldId id="276" r:id="rId18"/>
    <p:sldId id="296" r:id="rId19"/>
    <p:sldId id="273" r:id="rId20"/>
    <p:sldId id="277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5" userDrawn="1">
          <p15:clr>
            <a:srgbClr val="A4A3A4"/>
          </p15:clr>
        </p15:guide>
        <p15:guide id="2" pos="3877" userDrawn="1">
          <p15:clr>
            <a:srgbClr val="A4A3A4"/>
          </p15:clr>
        </p15:guide>
        <p15:guide id="3" pos="39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B3EA"/>
    <a:srgbClr val="9FCFED"/>
    <a:srgbClr val="A2B3B7"/>
    <a:srgbClr val="B4C8CD"/>
    <a:srgbClr val="C0CBD8"/>
    <a:srgbClr val="B3C9CD"/>
    <a:srgbClr val="EED79D"/>
    <a:srgbClr val="8A989B"/>
    <a:srgbClr val="A2B4B7"/>
    <a:srgbClr val="7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D41042-EFAF-4B7B-8C09-F79C465A4985}" styleName="{25e263c9-2625-42a9-9063-0a2fccf29359}">
    <a:band1H>
      <a:tcTxStyle>
        <a:fontRef idx="none">
          <a:prstClr val="black"/>
        </a:fontRef>
      </a:tcTxStyle>
      <a:tcStyle>
        <a:tcBdr/>
        <a:fill>
          <a:solidFill>
            <a:srgbClr val="DCE9DC"/>
          </a:solidFill>
        </a:fill>
      </a:tcStyle>
    </a:band1H>
    <a:band2H>
      <a:tcTxStyle>
        <a:fontRef idx="none">
          <a:prstClr val="black"/>
        </a:fontRef>
      </a:tcTxStyle>
      <a:tcStyle>
        <a:tcBdr/>
        <a:fill>
          <a:solidFill>
            <a:srgbClr val="FFFFFF"/>
          </a:solidFill>
        </a:fill>
      </a:tcStyle>
    </a:band2H>
    <a:firstCol>
      <a:tcTxStyle>
        <a:fontRef idx="none">
          <a:prstClr val="black"/>
        </a:fontRef>
      </a:tcTxStyle>
      <a:tcStyle>
        <a:tcBdr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95BC96"/>
          </a:solidFill>
        </a:fill>
      </a:tcStyle>
    </a:firstCol>
    <a:firstRow>
      <a:tcTxStyle>
        <a:fontRef idx="none">
          <a:prstClr val="black"/>
        </a:fontRef>
      </a:tcTxStyle>
      <a:tcStyle>
        <a:tcBdr>
          <a:bottom>
            <a:ln w="28575" cmpd="sng">
              <a:solidFill>
                <a:srgbClr val="FFFFFF"/>
              </a:solidFill>
            </a:ln>
          </a:bottom>
        </a:tcBdr>
        <a:fill>
          <a:solidFill>
            <a:srgbClr val="95BC9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/>
    <p:restoredTop sz="94687"/>
  </p:normalViewPr>
  <p:slideViewPr>
    <p:cSldViewPr snapToGrid="0" snapToObjects="1" showGuides="1">
      <p:cViewPr varScale="1">
        <p:scale>
          <a:sx n="108" d="100"/>
          <a:sy n="108" d="100"/>
        </p:scale>
        <p:origin x="126" y="120"/>
      </p:cViewPr>
      <p:guideLst>
        <p:guide orient="horz" pos="2265"/>
        <p:guide pos="3877"/>
        <p:guide pos="39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26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 userDrawn="1"/>
        </p:nvSpPr>
        <p:spPr>
          <a:xfrm rot="16200000">
            <a:off x="11645992" y="6311991"/>
            <a:ext cx="546007" cy="546007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278855" y="327032"/>
            <a:ext cx="285744" cy="234804"/>
            <a:chOff x="8705852" y="6038985"/>
            <a:chExt cx="664463" cy="546008"/>
          </a:xfrm>
        </p:grpSpPr>
        <p:sp>
          <p:nvSpPr>
            <p:cNvPr id="9" name="直角三角形 8"/>
            <p:cNvSpPr/>
            <p:nvPr/>
          </p:nvSpPr>
          <p:spPr>
            <a:xfrm rot="16200000">
              <a:off x="8824308" y="6038986"/>
              <a:ext cx="546007" cy="546007"/>
            </a:xfrm>
            <a:prstGeom prst="rtTriangle">
              <a:avLst/>
            </a:prstGeom>
            <a:solidFill>
              <a:srgbClr val="77B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 rot="16200000" flipH="1" flipV="1">
              <a:off x="8705852" y="6038985"/>
              <a:ext cx="546007" cy="546007"/>
            </a:xfrm>
            <a:prstGeom prst="rtTriangle">
              <a:avLst/>
            </a:prstGeom>
            <a:solidFill>
              <a:srgbClr val="9F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tags" Target="../tags/tag4.xml"/><Relationship Id="rId3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25.xml"/><Relationship Id="rId20" Type="http://schemas.openxmlformats.org/officeDocument/2006/relationships/tags" Target="../tags/tag24.xml"/><Relationship Id="rId2" Type="http://schemas.openxmlformats.org/officeDocument/2006/relationships/tags" Target="../tags/tag6.xml"/><Relationship Id="rId19" Type="http://schemas.openxmlformats.org/officeDocument/2006/relationships/tags" Target="../tags/tag23.xml"/><Relationship Id="rId18" Type="http://schemas.openxmlformats.org/officeDocument/2006/relationships/tags" Target="../tags/tag22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GIF"/><Relationship Id="rId2" Type="http://schemas.openxmlformats.org/officeDocument/2006/relationships/slide" Target="slide4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2472690" y="1957070"/>
            <a:ext cx="31108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6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拓扑学</a:t>
            </a:r>
            <a:endParaRPr kumimoji="1" lang="zh-CN" altLang="en-US" sz="6600" spc="600" dirty="0">
              <a:solidFill>
                <a:schemeClr val="tx1">
                  <a:lumMod val="85000"/>
                  <a:lumOff val="1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93775" y="3500802"/>
            <a:ext cx="6017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Euler </a:t>
            </a:r>
            <a:r>
              <a:rPr kumimoji="1"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多面体公式</a:t>
            </a:r>
            <a:endParaRPr kumimoji="1"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cxnSp>
        <p:nvCxnSpPr>
          <p:cNvPr id="73" name="直线连接符 72"/>
          <p:cNvCxnSpPr/>
          <p:nvPr/>
        </p:nvCxnSpPr>
        <p:spPr>
          <a:xfrm>
            <a:off x="1218260" y="3241203"/>
            <a:ext cx="580005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 rot="16200000">
            <a:off x="8953224" y="4266783"/>
            <a:ext cx="2590800" cy="2590800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三角形 6"/>
          <p:cNvSpPr/>
          <p:nvPr/>
        </p:nvSpPr>
        <p:spPr>
          <a:xfrm flipV="1">
            <a:off x="8717216" y="4266783"/>
            <a:ext cx="2628900" cy="1325605"/>
          </a:xfrm>
          <a:prstGeom prst="triangle">
            <a:avLst/>
          </a:prstGeom>
          <a:solidFill>
            <a:srgbClr val="9FC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直角三角形 22"/>
          <p:cNvSpPr/>
          <p:nvPr/>
        </p:nvSpPr>
        <p:spPr>
          <a:xfrm rot="5400000" flipH="1">
            <a:off x="8717216" y="2579094"/>
            <a:ext cx="1544108" cy="1544108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直角三角形 23"/>
          <p:cNvSpPr/>
          <p:nvPr/>
        </p:nvSpPr>
        <p:spPr>
          <a:xfrm rot="5400000" flipV="1">
            <a:off x="6287460" y="-78722"/>
            <a:ext cx="4108226" cy="4108226"/>
          </a:xfrm>
          <a:prstGeom prst="rtTriangle">
            <a:avLst/>
          </a:prstGeom>
          <a:solidFill>
            <a:srgbClr val="9FC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956788" y="4182393"/>
            <a:ext cx="5870517" cy="101473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授课人：吴劲草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办公室：红瓦楼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906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邮箱：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wujincao@shufe.edu.cn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2559257" y="2968552"/>
            <a:ext cx="707348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应用举例</a:t>
            </a:r>
            <a:endParaRPr kumimoji="1" lang="en-US" altLang="zh-CN" sz="6000" spc="600" dirty="0">
              <a:solidFill>
                <a:schemeClr val="tx1">
                  <a:lumMod val="85000"/>
                  <a:lumOff val="1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5201991" y="1688533"/>
            <a:ext cx="1788019" cy="3991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5477081" y="1749493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PART</a:t>
            </a:r>
            <a:r>
              <a:rPr kumimoji="1" lang="zh-CN" altLang="en-US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 </a:t>
            </a:r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03</a:t>
            </a:r>
            <a:endParaRPr kumimoji="1" lang="zh-CN" altLang="en-US" sz="1600" spc="300" dirty="0">
              <a:solidFill>
                <a:schemeClr val="bg1"/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cxnSp>
        <p:nvCxnSpPr>
          <p:cNvPr id="73" name="直线连接符 72"/>
          <p:cNvCxnSpPr/>
          <p:nvPr/>
        </p:nvCxnSpPr>
        <p:spPr>
          <a:xfrm>
            <a:off x="3459302" y="2627514"/>
            <a:ext cx="538842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 rot="16200000">
            <a:off x="9601200" y="4267200"/>
            <a:ext cx="2590800" cy="2590800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直角三角形 14"/>
          <p:cNvSpPr/>
          <p:nvPr/>
        </p:nvSpPr>
        <p:spPr>
          <a:xfrm rot="16200000" flipH="1" flipV="1">
            <a:off x="0" y="0"/>
            <a:ext cx="2590800" cy="259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直角三角形 17"/>
          <p:cNvSpPr/>
          <p:nvPr/>
        </p:nvSpPr>
        <p:spPr>
          <a:xfrm rot="10526042">
            <a:off x="10329703" y="841395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直角三角形 18"/>
          <p:cNvSpPr/>
          <p:nvPr/>
        </p:nvSpPr>
        <p:spPr>
          <a:xfrm rot="16200000">
            <a:off x="2013228" y="5079464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直角三角形 19"/>
          <p:cNvSpPr/>
          <p:nvPr/>
        </p:nvSpPr>
        <p:spPr>
          <a:xfrm rot="7053690">
            <a:off x="867518" y="4080436"/>
            <a:ext cx="259471" cy="2594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52145" y="200660"/>
            <a:ext cx="431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足球表面多边形计数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772350" y="1765307"/>
            <a:ext cx="6747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62000">
              <a:lnSpc>
                <a:spcPct val="150000"/>
              </a:lnSpc>
              <a:buClr>
                <a:srgbClr val="E84E2D"/>
              </a:buClr>
              <a:defRPr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问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拼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成一个完整的足球，所需要的正五边形和正六边形的个数是多少呢？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lt"/>
            </a:endParaRPr>
          </a:p>
          <a:p>
            <a:pPr defTabSz="762000">
              <a:lnSpc>
                <a:spcPct val="150000"/>
              </a:lnSpc>
              <a:buClr>
                <a:srgbClr val="E84E2D"/>
              </a:buClr>
              <a:defRPr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lt"/>
            </a:endParaRPr>
          </a:p>
          <a:p>
            <a:pPr defTabSz="762000">
              <a:lnSpc>
                <a:spcPct val="150000"/>
              </a:lnSpc>
              <a:buClr>
                <a:srgbClr val="E84E2D"/>
              </a:buClr>
              <a:defRPr/>
            </a:pPr>
            <a:endParaRPr lang="zh-CN" altLang="en-US" sz="1600" spc="600" dirty="0">
              <a:solidFill>
                <a:schemeClr val="tx2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pic>
        <p:nvPicPr>
          <p:cNvPr id="7" name="图片 6" descr="footb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9831" y="443557"/>
            <a:ext cx="3173730" cy="31737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72350" y="3432052"/>
            <a:ext cx="10131425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解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Step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注意到足球的顶点数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(V),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棱数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(E)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和面数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(F)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满足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Euler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公式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V-E+F=2.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2350" y="5186378"/>
            <a:ext cx="10274300" cy="1162685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Step 2.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假设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足球表面有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x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</a:t>
            </a: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正五边形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y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</a:t>
            </a: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正六边形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,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那么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                              F=x+y         E=(5x+6y)/2         V=(5x+6y)/3.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077595" y="837898"/>
            <a:ext cx="103460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Step 3. </a:t>
            </a:r>
            <a:r>
              <a:rPr lang="zh-CN" altLang="en-US" sz="2000" dirty="0"/>
              <a:t>结合欧拉公式我们就得到了</a:t>
            </a:r>
            <a:r>
              <a:rPr lang="zh-CN" altLang="en-US" sz="2000" b="1" dirty="0"/>
              <a:t>第一个方程</a:t>
            </a:r>
            <a:r>
              <a:rPr lang="en-US" altLang="zh-CN" sz="2000" dirty="0"/>
              <a:t>(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✱</a:t>
            </a:r>
            <a:r>
              <a:rPr lang="en-US" altLang="zh-CN" sz="2000" dirty="0"/>
              <a:t>)</a:t>
            </a:r>
            <a:endParaRPr lang="en-US" altLang="zh-CN" sz="2000" dirty="0"/>
          </a:p>
          <a:p>
            <a:pPr algn="ctr">
              <a:lnSpc>
                <a:spcPct val="150000"/>
              </a:lnSpc>
            </a:pPr>
            <a:r>
              <a:rPr lang="en-US" altLang="zh-CN" sz="2000" dirty="0"/>
              <a:t>2=(5x+6y)/3-(5x+6y)/2+(</a:t>
            </a:r>
            <a:r>
              <a:rPr lang="en-US" altLang="zh-CN" sz="2000" dirty="0" err="1"/>
              <a:t>x+y</a:t>
            </a:r>
            <a:r>
              <a:rPr lang="en-US" altLang="zh-CN" sz="2000" dirty="0"/>
              <a:t>)=x/6.</a:t>
            </a:r>
            <a:endParaRPr lang="en-US" altLang="zh-CN" sz="2000" dirty="0"/>
          </a:p>
        </p:txBody>
      </p:sp>
      <p:sp>
        <p:nvSpPr>
          <p:cNvPr id="38" name="矩形 37"/>
          <p:cNvSpPr/>
          <p:nvPr/>
        </p:nvSpPr>
        <p:spPr>
          <a:xfrm>
            <a:off x="1077595" y="4109319"/>
            <a:ext cx="10750550" cy="1195070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Step 4.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我们还可以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用六边形的个数来表示顶点数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观察到足球的每个顶点恰好是两个六边形的公共顶点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因此有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第二个方程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✱✱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V=3y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77595" y="5509285"/>
            <a:ext cx="10274935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Step 5.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联立方程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✱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✱✱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),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解得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y=20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 descr="footb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3829" y="2051339"/>
            <a:ext cx="1859268" cy="18592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52039" y="2380808"/>
            <a:ext cx="3356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结论①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共有 </a:t>
            </a:r>
            <a:r>
              <a:rPr lang="en-US" altLang="zh-CN" sz="2000" dirty="0" smtClean="0">
                <a:solidFill>
                  <a:schemeClr val="accent1"/>
                </a:solidFill>
              </a:rPr>
              <a:t>12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个正五边形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3142696" y="2927707"/>
            <a:ext cx="443883" cy="887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360917" y="3109043"/>
            <a:ext cx="3356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结论②</a:t>
            </a:r>
            <a:r>
              <a:rPr lang="en-US" altLang="zh-CN" sz="2000" dirty="0" smtClean="0"/>
              <a:t>  </a:t>
            </a:r>
            <a:r>
              <a:rPr lang="zh-CN" altLang="en-US" sz="2000" dirty="0" smtClean="0"/>
              <a:t>共有 </a:t>
            </a:r>
            <a:r>
              <a:rPr lang="en-US" altLang="zh-CN" sz="2000" dirty="0" smtClean="0">
                <a:solidFill>
                  <a:schemeClr val="accent1"/>
                </a:solidFill>
              </a:rPr>
              <a:t>20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个正六边形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8" grpId="0"/>
      <p:bldP spid="38" grpId="1"/>
      <p:bldP spid="41" grpId="0"/>
      <p:bldP spid="4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877662" y="1163256"/>
            <a:ext cx="4338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结论①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足球表面共有 </a:t>
            </a:r>
            <a:r>
              <a:rPr lang="en-US" altLang="zh-CN" sz="2000" dirty="0" smtClean="0">
                <a:solidFill>
                  <a:schemeClr val="accent1"/>
                </a:solidFill>
              </a:rPr>
              <a:t>12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个正五边形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652145" y="181610"/>
            <a:ext cx="4198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内蕴几何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 useBgFill="1">
        <p:nvSpPr>
          <p:cNvPr id="28" name="文本框 27"/>
          <p:cNvSpPr txBox="1"/>
          <p:nvPr>
            <p:custDataLst>
              <p:tags r:id="rId1"/>
            </p:custDataLst>
          </p:nvPr>
        </p:nvSpPr>
        <p:spPr>
          <a:xfrm>
            <a:off x="811762" y="1144115"/>
            <a:ext cx="10470515" cy="10147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结论：任何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满足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Euler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公式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的多面体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,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如果它表面只有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五边形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和六边形这两种图形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并且每个顶点连接三条棱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那么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五边形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的个数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sym typeface="+mn-ea"/>
              </a:rPr>
              <a:t>一定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 </a:t>
            </a:r>
            <a:r>
              <a:rPr lang="en-US" altLang="zh-CN" sz="2000" dirty="0" smtClean="0">
                <a:solidFill>
                  <a:schemeClr val="accent1"/>
                </a:solidFill>
                <a:latin typeface="+mn-ea"/>
                <a:sym typeface="+mn-ea"/>
              </a:rPr>
              <a:t>12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pic>
        <p:nvPicPr>
          <p:cNvPr id="7" name="图片 6" descr="DbzQ-mSXUAAtdQ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82974" y="3060700"/>
            <a:ext cx="2112645" cy="24193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848074" y="4700905"/>
            <a:ext cx="930910" cy="779145"/>
            <a:chOff x="6803" y="8028"/>
            <a:chExt cx="1466" cy="1227"/>
          </a:xfrm>
        </p:grpSpPr>
        <p:sp>
          <p:nvSpPr>
            <p:cNvPr id="6" name="文本框 5"/>
            <p:cNvSpPr txBox="1"/>
            <p:nvPr/>
          </p:nvSpPr>
          <p:spPr>
            <a:xfrm>
              <a:off x="6803" y="8675"/>
              <a:ext cx="146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五边形</a:t>
              </a:r>
              <a:endParaRPr lang="zh-CN" altLang="en-US"/>
            </a:p>
          </p:txBody>
        </p:sp>
        <p:pic>
          <p:nvPicPr>
            <p:cNvPr id="9" name="图片 8" descr="3b32313630313933343bbcfdcdb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6780000">
              <a:off x="7438" y="8028"/>
              <a:ext cx="720" cy="720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5495278" y="3762543"/>
            <a:ext cx="5264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高尔夫球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表面有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  <a:sym typeface="+mn-ea"/>
              </a:rPr>
              <a:t>12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个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五边形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 </a:t>
            </a:r>
            <a:r>
              <a:rPr lang="en-US" altLang="zh-CN" sz="2000" dirty="0">
                <a:latin typeface="+mn-ea"/>
                <a:sym typeface="+mn-ea"/>
              </a:rPr>
              <a:t>324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个六边形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1" animBg="1"/>
      <p:bldP spid="28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2145" y="181610"/>
            <a:ext cx="4198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正多面体的分类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1514475" y="2728755"/>
            <a:ext cx="9296400" cy="143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ym typeface="+mn-ea"/>
              </a:rPr>
              <a:t>课堂练习：证明正多面体只有正四面体、正六面体、正八面体、正十二面体和正二十面体这五种。</a:t>
            </a:r>
            <a:r>
              <a:rPr lang="en-US" altLang="zh-CN" sz="2000" dirty="0">
                <a:sym typeface="+mn-ea"/>
              </a:rPr>
              <a:t>(</a:t>
            </a:r>
            <a:r>
              <a:rPr lang="zh-CN" altLang="en-US" sz="2000" dirty="0">
                <a:sym typeface="+mn-ea"/>
              </a:rPr>
              <a:t>提示：正多面体应满足基本性质</a:t>
            </a:r>
            <a:r>
              <a:rPr lang="en-US" altLang="zh-CN" sz="2000" dirty="0">
                <a:sym typeface="+mn-ea"/>
              </a:rPr>
              <a:t>--</a:t>
            </a:r>
            <a:r>
              <a:rPr lang="zh-CN" altLang="en-US" sz="2000" dirty="0">
                <a:sym typeface="+mn-ea"/>
              </a:rPr>
              <a:t>每个面都是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边数相同</a:t>
            </a:r>
            <a:r>
              <a:rPr lang="zh-CN" altLang="en-US" sz="2000" dirty="0">
                <a:sym typeface="+mn-ea"/>
              </a:rPr>
              <a:t>的多边形；每个顶点所联结的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棱数相等</a:t>
            </a:r>
            <a:r>
              <a:rPr lang="zh-CN" altLang="en-US" sz="2000" dirty="0">
                <a:sym typeface="+mn-ea"/>
              </a:rPr>
              <a:t>。</a:t>
            </a:r>
            <a:r>
              <a:rPr lang="en-US" altLang="zh-CN" sz="2000" dirty="0">
                <a:sym typeface="+mn-ea"/>
              </a:rPr>
              <a:t>)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2145" y="181610"/>
            <a:ext cx="4198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解答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3478" y="766168"/>
            <a:ext cx="4819353" cy="24006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Step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 </a:t>
            </a:r>
            <a:r>
              <a:rPr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现在假设</a:t>
            </a:r>
            <a:r>
              <a:rPr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P 是一个正多面体, 每个面是正 n 边形并且每个顶点联结 m 条棱. 再假设棱数为 E. 那么顶点数和面数应</a:t>
            </a:r>
            <a:r>
              <a:rPr 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分别</a:t>
            </a:r>
            <a:r>
              <a:rPr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满足</a:t>
            </a:r>
            <a:endParaRPr sz="20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   E=mV/2               E=nS/2.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6633" y="3229413"/>
            <a:ext cx="3709644" cy="994410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Step 2.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此时根据欧拉公式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          2=(2/m+2/n-1)E.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3477" y="4286411"/>
            <a:ext cx="4650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Step 3. </a:t>
            </a:r>
            <a:r>
              <a:rPr sz="2000" dirty="0" err="1" smtClean="0"/>
              <a:t>因为</a:t>
            </a:r>
            <a:r>
              <a:rPr sz="2000" dirty="0" smtClean="0"/>
              <a:t> </a:t>
            </a:r>
            <a:r>
              <a:rPr sz="2000" dirty="0"/>
              <a:t>E </a:t>
            </a:r>
            <a:r>
              <a:rPr sz="2000" dirty="0" err="1"/>
              <a:t>必然是一个正整数</a:t>
            </a:r>
            <a:r>
              <a:rPr sz="2000" dirty="0"/>
              <a:t>, </a:t>
            </a:r>
            <a:r>
              <a:rPr sz="2000" dirty="0" err="1"/>
              <a:t>所以</a:t>
            </a:r>
            <a:endParaRPr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(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✱</a:t>
            </a:r>
            <a:r>
              <a:rPr lang="en-US" altLang="zh-CN" sz="2000" dirty="0"/>
              <a:t>)                2/m+2/n-1&gt;0.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6705057" y="766167"/>
            <a:ext cx="4471929" cy="24006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Step 4.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另一方面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正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n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变形必然有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n&gt;2.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结合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✱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以及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m,n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都是正整数的事实可知，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m=3, 4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或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5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；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n=3, 4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或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5.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05056" y="2669867"/>
            <a:ext cx="4471929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Step 5.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把这些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m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n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可能的取值依次带入验证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我们发现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m=n=4; m=4, n=5; m=5, n=4; m=n=5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这四种情况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(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✱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无解。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05056" y="4601330"/>
            <a:ext cx="44719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Step 6. </a:t>
            </a:r>
            <a:r>
              <a:rPr lang="zh-CN" altLang="en-US" sz="2000" dirty="0" smtClean="0"/>
              <a:t>除此之外</a:t>
            </a:r>
            <a:r>
              <a:rPr lang="en-US" altLang="zh-CN" sz="2000" dirty="0"/>
              <a:t>, </a:t>
            </a:r>
            <a:r>
              <a:rPr lang="zh-CN" altLang="en-US" sz="2000" dirty="0"/>
              <a:t>其余解分别对应于</a:t>
            </a:r>
            <a:r>
              <a:rPr lang="zh-CN" altLang="en-US" sz="2000" dirty="0">
                <a:sym typeface="+mn-ea"/>
              </a:rPr>
              <a:t>正四面体、正六面体、正八面体、正十二面体和正二十面体这五种情形</a:t>
            </a:r>
            <a:r>
              <a:rPr lang="en-US" altLang="zh-CN" sz="2000" dirty="0">
                <a:sym typeface="+mn-ea"/>
              </a:rPr>
              <a:t>.</a:t>
            </a:r>
            <a:endParaRPr lang="en-US" altLang="zh-CN" sz="2000" dirty="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3768" y="6237510"/>
            <a:ext cx="10080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结论：</a:t>
            </a:r>
            <a:r>
              <a:rPr lang="zh-CN" altLang="en-US" sz="2000" dirty="0">
                <a:sym typeface="+mn-ea"/>
              </a:rPr>
              <a:t>正多面体只有</a:t>
            </a:r>
            <a:r>
              <a:rPr lang="zh-CN" altLang="en-US" sz="2000" dirty="0">
                <a:solidFill>
                  <a:schemeClr val="accent1"/>
                </a:solidFill>
                <a:sym typeface="+mn-ea"/>
              </a:rPr>
              <a:t>正四面体</a:t>
            </a:r>
            <a:r>
              <a:rPr lang="zh-CN" altLang="en-US" sz="2000" dirty="0">
                <a:sym typeface="+mn-ea"/>
              </a:rPr>
              <a:t>、</a:t>
            </a:r>
            <a:r>
              <a:rPr lang="zh-CN" altLang="en-US" sz="2000" dirty="0">
                <a:solidFill>
                  <a:schemeClr val="accent1"/>
                </a:solidFill>
                <a:sym typeface="+mn-ea"/>
              </a:rPr>
              <a:t>正六面体</a:t>
            </a:r>
            <a:r>
              <a:rPr lang="zh-CN" altLang="en-US" sz="2000" dirty="0">
                <a:sym typeface="+mn-ea"/>
              </a:rPr>
              <a:t>、</a:t>
            </a:r>
            <a:r>
              <a:rPr lang="zh-CN" altLang="en-US" sz="2000" dirty="0">
                <a:solidFill>
                  <a:schemeClr val="accent1"/>
                </a:solidFill>
                <a:sym typeface="+mn-ea"/>
              </a:rPr>
              <a:t>正八面体</a:t>
            </a:r>
            <a:r>
              <a:rPr lang="zh-CN" altLang="en-US" sz="2000" dirty="0">
                <a:sym typeface="+mn-ea"/>
              </a:rPr>
              <a:t>、</a:t>
            </a:r>
            <a:r>
              <a:rPr lang="zh-CN" altLang="en-US" sz="2000" dirty="0">
                <a:solidFill>
                  <a:schemeClr val="accent1"/>
                </a:solidFill>
                <a:sym typeface="+mn-ea"/>
              </a:rPr>
              <a:t>正十二面体</a:t>
            </a:r>
            <a:r>
              <a:rPr lang="zh-CN" altLang="en-US" sz="2000" dirty="0">
                <a:sym typeface="+mn-ea"/>
              </a:rPr>
              <a:t>和</a:t>
            </a:r>
            <a:r>
              <a:rPr lang="zh-CN" altLang="en-US" sz="2000" dirty="0">
                <a:solidFill>
                  <a:schemeClr val="accent1"/>
                </a:solidFill>
                <a:sym typeface="+mn-ea"/>
              </a:rPr>
              <a:t>正二十面体</a:t>
            </a:r>
            <a:r>
              <a:rPr lang="zh-CN" altLang="en-US" sz="2000" dirty="0">
                <a:sym typeface="+mn-ea"/>
              </a:rPr>
              <a:t>这五种。</a:t>
            </a:r>
            <a:endParaRPr lang="en-US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2559257" y="2968552"/>
            <a:ext cx="707348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拓展总结</a:t>
            </a:r>
            <a:endParaRPr kumimoji="1" lang="zh-CN" altLang="en-US" sz="6000" spc="600" dirty="0">
              <a:solidFill>
                <a:schemeClr val="tx1">
                  <a:lumMod val="85000"/>
                  <a:lumOff val="1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5201991" y="1688533"/>
            <a:ext cx="1788019" cy="3991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5477081" y="1749493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PART</a:t>
            </a:r>
            <a:r>
              <a:rPr kumimoji="1" lang="zh-CN" altLang="en-US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 </a:t>
            </a:r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04</a:t>
            </a:r>
            <a:endParaRPr kumimoji="1" lang="zh-CN" altLang="en-US" sz="1600" spc="300" dirty="0">
              <a:solidFill>
                <a:schemeClr val="bg1"/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cxnSp>
        <p:nvCxnSpPr>
          <p:cNvPr id="73" name="直线连接符 72"/>
          <p:cNvCxnSpPr/>
          <p:nvPr/>
        </p:nvCxnSpPr>
        <p:spPr>
          <a:xfrm>
            <a:off x="3459302" y="2627514"/>
            <a:ext cx="538842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 rot="16200000">
            <a:off x="9601200" y="4267200"/>
            <a:ext cx="2590800" cy="2590800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直角三角形 14"/>
          <p:cNvSpPr/>
          <p:nvPr/>
        </p:nvSpPr>
        <p:spPr>
          <a:xfrm rot="16200000" flipH="1" flipV="1">
            <a:off x="0" y="0"/>
            <a:ext cx="2590800" cy="259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直角三角形 17"/>
          <p:cNvSpPr/>
          <p:nvPr/>
        </p:nvSpPr>
        <p:spPr>
          <a:xfrm rot="10526042">
            <a:off x="10329703" y="841395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直角三角形 18"/>
          <p:cNvSpPr/>
          <p:nvPr/>
        </p:nvSpPr>
        <p:spPr>
          <a:xfrm rot="16200000">
            <a:off x="2013228" y="5079464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直角三角形 19"/>
          <p:cNvSpPr/>
          <p:nvPr/>
        </p:nvSpPr>
        <p:spPr>
          <a:xfrm rot="7053690">
            <a:off x="867518" y="4080436"/>
            <a:ext cx="259471" cy="2594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52145" y="191135"/>
            <a:ext cx="4198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对</a:t>
            </a:r>
            <a:r>
              <a:rPr kumimoji="1" lang="en-US" altLang="zh-CN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Euler</a:t>
            </a:r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公式</a:t>
            </a:r>
            <a:r>
              <a:rPr kumimoji="1"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的思考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11" name="正文"/>
          <p:cNvSpPr txBox="1"/>
          <p:nvPr>
            <p:custDataLst>
              <p:tags r:id="rId1"/>
            </p:custDataLst>
          </p:nvPr>
        </p:nvSpPr>
        <p:spPr>
          <a:xfrm>
            <a:off x="4603750" y="1285781"/>
            <a:ext cx="2520315" cy="17278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</a:pPr>
            <a:r>
              <a:rPr lang="en-US" altLang="zh-CN" spc="150" dirty="0" smtClean="0">
                <a:solidFill>
                  <a:srgbClr val="FF0000"/>
                </a:solidFill>
                <a:uFillTx/>
                <a:latin typeface="+mn-ea"/>
                <a:sym typeface="+mn-ea"/>
              </a:rPr>
              <a:t>1675</a:t>
            </a:r>
            <a:r>
              <a:rPr lang="zh-CN" altLang="en-US" spc="150" dirty="0" smtClean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+mn-ea"/>
                <a:sym typeface="+mn-ea"/>
              </a:rPr>
              <a:t>年通过 </a:t>
            </a:r>
            <a:r>
              <a:rPr lang="en-US" altLang="zh-CN" spc="150" dirty="0" smtClean="0">
                <a:solidFill>
                  <a:schemeClr val="accent1"/>
                </a:solidFill>
                <a:uFillTx/>
                <a:latin typeface="+mn-ea"/>
                <a:sym typeface="+mn-ea"/>
              </a:rPr>
              <a:t>Descartes</a:t>
            </a:r>
            <a:r>
              <a:rPr lang="en-US" altLang="zh-CN" spc="150" dirty="0" smtClean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+mn-ea"/>
                <a:sym typeface="+mn-ea"/>
              </a:rPr>
              <a:t> </a:t>
            </a:r>
            <a:r>
              <a:rPr lang="zh-CN" altLang="en-US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+mn-ea"/>
              </a:rPr>
              <a:t>未</a:t>
            </a:r>
            <a:r>
              <a:rPr lang="zh-CN" altLang="en-US" spc="150" dirty="0" smtClean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+mn-ea"/>
                <a:sym typeface="+mn-ea"/>
              </a:rPr>
              <a:t>发表的手稿也知道了这个结果</a:t>
            </a:r>
            <a:r>
              <a:rPr lang="en-US" altLang="zh-CN" spc="150" dirty="0" smtClean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+mn-ea"/>
                <a:sym typeface="+mn-ea"/>
              </a:rPr>
              <a:t>.</a:t>
            </a:r>
            <a:endParaRPr lang="en-US" altLang="zh-CN" spc="15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44" name="圆角矩形 43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5095875" y="3049763"/>
            <a:ext cx="1536700" cy="552450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  <a:gs pos="8100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000" b="1" dirty="0" smtClean="0">
                <a:latin typeface="+mn-ea"/>
                <a:sym typeface="+mn-ea"/>
              </a:rPr>
              <a:t>Leibniz</a:t>
            </a:r>
            <a:endParaRPr lang="zh-CN" altLang="en-US" sz="2000" b="1" dirty="0">
              <a:latin typeface="+mn-ea"/>
              <a:sym typeface="+mn-ea"/>
            </a:endParaRPr>
          </a:p>
        </p:txBody>
      </p:sp>
      <p:sp>
        <p:nvSpPr>
          <p:cNvPr id="45" name="正文"/>
          <p:cNvSpPr txBox="1"/>
          <p:nvPr>
            <p:custDataLst>
              <p:tags r:id="rId3"/>
            </p:custDataLst>
          </p:nvPr>
        </p:nvSpPr>
        <p:spPr>
          <a:xfrm>
            <a:off x="1854116" y="1321293"/>
            <a:ext cx="2520315" cy="11557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</a:pPr>
            <a:r>
              <a:rPr lang="en-US" altLang="zh-CN" spc="150" dirty="0" smtClean="0">
                <a:solidFill>
                  <a:srgbClr val="FF0000"/>
                </a:solidFill>
                <a:uFillTx/>
                <a:latin typeface="+mn-ea"/>
                <a:sym typeface="+mn-ea"/>
              </a:rPr>
              <a:t>1639</a:t>
            </a:r>
            <a:r>
              <a:rPr lang="zh-CN" altLang="en-US" spc="150" dirty="0" smtClean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+mn-ea"/>
                <a:sym typeface="+mn-ea"/>
              </a:rPr>
              <a:t>年</a:t>
            </a:r>
            <a:r>
              <a:rPr lang="zh-CN" altLang="en-US" spc="15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sym typeface="+mn-ea"/>
              </a:rPr>
              <a:t>已经知道了这个结果</a:t>
            </a:r>
            <a:r>
              <a:rPr lang="en-US" altLang="zh-CN" spc="15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sym typeface="+mn-ea"/>
              </a:rPr>
              <a:t>.</a:t>
            </a:r>
            <a:endParaRPr lang="zh-CN" altLang="en-US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48" name="圆角矩形 47"/>
          <p:cNvSpPr/>
          <p:nvPr>
            <p:custDataLst>
              <p:tags r:id="rId4"/>
            </p:custDataLst>
          </p:nvPr>
        </p:nvSpPr>
        <p:spPr>
          <a:xfrm>
            <a:off x="2322830" y="2583038"/>
            <a:ext cx="1536700" cy="5530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000" b="1" dirty="0" smtClean="0">
                <a:latin typeface="+mj-ea"/>
                <a:ea typeface="+mj-ea"/>
                <a:sym typeface="+mn-ea"/>
              </a:rPr>
              <a:t>Descartes</a:t>
            </a:r>
            <a:r>
              <a:rPr lang="en-US" altLang="zh-CN" b="1" dirty="0" smtClean="0">
                <a:latin typeface="+mj-ea"/>
                <a:ea typeface="+mj-ea"/>
                <a:sym typeface="+mn-ea"/>
              </a:rPr>
              <a:t> </a:t>
            </a:r>
            <a:endParaRPr lang="en-US" altLang="zh-CN" b="1" dirty="0">
              <a:latin typeface="+mj-ea"/>
              <a:ea typeface="+mj-ea"/>
              <a:sym typeface="+mn-ea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94360" y="2320148"/>
            <a:ext cx="10501630" cy="1917700"/>
            <a:chOff x="936" y="4112"/>
            <a:chExt cx="16538" cy="3020"/>
          </a:xfrm>
        </p:grpSpPr>
        <p:sp>
          <p:nvSpPr>
            <p:cNvPr id="50" name="任意多边形 49"/>
            <p:cNvSpPr/>
            <p:nvPr>
              <p:custDataLst>
                <p:tags r:id="rId5"/>
              </p:custDataLst>
            </p:nvPr>
          </p:nvSpPr>
          <p:spPr>
            <a:xfrm>
              <a:off x="936" y="4112"/>
              <a:ext cx="16538" cy="2858"/>
            </a:xfrm>
            <a:custGeom>
              <a:avLst/>
              <a:gdLst>
                <a:gd name="connsiteX0" fmla="*/ 16538 w 16538"/>
                <a:gd name="connsiteY0" fmla="*/ 0 h 2858"/>
                <a:gd name="connsiteX1" fmla="*/ 16500 w 16538"/>
                <a:gd name="connsiteY1" fmla="*/ 33 h 2858"/>
                <a:gd name="connsiteX2" fmla="*/ 8269 w 16538"/>
                <a:gd name="connsiteY2" fmla="*/ 2858 h 2858"/>
                <a:gd name="connsiteX3" fmla="*/ 39 w 16538"/>
                <a:gd name="connsiteY3" fmla="*/ 33 h 2858"/>
                <a:gd name="connsiteX4" fmla="*/ 0 w 16538"/>
                <a:gd name="connsiteY4" fmla="*/ 0 h 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" h="2858">
                  <a:moveTo>
                    <a:pt x="16538" y="0"/>
                  </a:moveTo>
                  <a:lnTo>
                    <a:pt x="16500" y="33"/>
                  </a:lnTo>
                  <a:cubicBezTo>
                    <a:pt x="14393" y="1778"/>
                    <a:pt x="11483" y="2858"/>
                    <a:pt x="8269" y="2858"/>
                  </a:cubicBezTo>
                  <a:cubicBezTo>
                    <a:pt x="5055" y="2858"/>
                    <a:pt x="2145" y="1778"/>
                    <a:pt x="39" y="33"/>
                  </a:cubicBezTo>
                  <a:lnTo>
                    <a:pt x="0" y="0"/>
                  </a:lnTo>
                </a:path>
              </a:pathLst>
            </a:custGeom>
            <a:ln w="123825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7000">
                    <a:schemeClr val="accent1"/>
                  </a:gs>
                </a:gsLst>
                <a:lin ang="0" scaled="1"/>
              </a:gra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rm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4703" y="6070"/>
              <a:ext cx="329" cy="329"/>
            </a:xfrm>
            <a:prstGeom prst="ellipse">
              <a:avLst/>
            </a:prstGeom>
            <a:gradFill>
              <a:gsLst>
                <a:gs pos="54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19050">
              <a:gradFill>
                <a:gsLst>
                  <a:gs pos="37000">
                    <a:srgbClr val="FFFFFF"/>
                  </a:gs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rgbClr val="FFFFFF"/>
                  </a:gs>
                  <a:gs pos="71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0"/>
              </a:gradFill>
            </a:ln>
            <a:effectLst>
              <a:outerShdw blurRad="342900" sx="106000" sy="106000" algn="ctr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rmAutofit fontScale="25000" lnSpcReduction="20000"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9070" y="6804"/>
              <a:ext cx="329" cy="329"/>
            </a:xfrm>
            <a:prstGeom prst="ellipse">
              <a:avLst/>
            </a:prstGeom>
            <a:gradFill>
              <a:gsLst>
                <a:gs pos="54000">
                  <a:schemeClr val="accent4"/>
                </a:gs>
                <a:gs pos="0">
                  <a:schemeClr val="accent4">
                    <a:lumMod val="20000"/>
                    <a:lumOff val="80000"/>
                  </a:schemeClr>
                </a:gs>
                <a:gs pos="81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4800000" scaled="0"/>
            </a:gradFill>
            <a:ln w="19050">
              <a:gradFill>
                <a:gsLst>
                  <a:gs pos="37000">
                    <a:srgbClr val="FFFFFF"/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FFFF"/>
                  </a:gs>
                  <a:gs pos="71000">
                    <a:schemeClr val="accent4">
                      <a:lumMod val="20000"/>
                      <a:lumOff val="80000"/>
                    </a:schemeClr>
                  </a:gs>
                </a:gsLst>
                <a:lin ang="16200000" scaled="0"/>
              </a:gradFill>
            </a:ln>
            <a:effectLst>
              <a:outerShdw blurRad="355600" algn="ctr" rotWithShape="0">
                <a:schemeClr val="accent4">
                  <a:alpha val="4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rmAutofit fontScale="25000" lnSpcReduction="20000"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3" name="椭圆 52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13537" y="6030"/>
              <a:ext cx="329" cy="329"/>
            </a:xfrm>
            <a:prstGeom prst="ellipse">
              <a:avLst/>
            </a:prstGeom>
            <a:gradFill>
              <a:gsLst>
                <a:gs pos="54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19050">
              <a:gradFill>
                <a:gsLst>
                  <a:gs pos="37000">
                    <a:srgbClr val="FFFFFF"/>
                  </a:gs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rgbClr val="FFFFFF"/>
                  </a:gs>
                  <a:gs pos="71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0"/>
              </a:gradFill>
            </a:ln>
            <a:effectLst>
              <a:outerShdw blurRad="342900" sx="106000" sy="106000" algn="ctr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rmAutofit fontScale="25000" lnSpcReduction="20000"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</p:grpSp>
      <p:sp>
        <p:nvSpPr>
          <p:cNvPr id="64" name="圆角矩形 63"/>
          <p:cNvSpPr/>
          <p:nvPr>
            <p:custDataLst>
              <p:tags r:id="rId9"/>
            </p:custDataLst>
          </p:nvPr>
        </p:nvSpPr>
        <p:spPr>
          <a:xfrm>
            <a:off x="7932420" y="2692258"/>
            <a:ext cx="1536700" cy="612140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000" b="1" dirty="0" smtClean="0">
                <a:latin typeface="+mj-ea"/>
                <a:ea typeface="+mj-ea"/>
                <a:sym typeface="+mn-ea"/>
              </a:rPr>
              <a:t>Euler</a:t>
            </a:r>
            <a:endParaRPr lang="zh-CN" altLang="en-US" sz="2000" b="1" dirty="0">
              <a:latin typeface="+mj-ea"/>
              <a:ea typeface="+mj-ea"/>
              <a:sym typeface="+mn-ea"/>
            </a:endParaRPr>
          </a:p>
        </p:txBody>
      </p:sp>
      <p:sp>
        <p:nvSpPr>
          <p:cNvPr id="65" name="正文"/>
          <p:cNvSpPr txBox="1"/>
          <p:nvPr>
            <p:custDataLst>
              <p:tags r:id="rId10"/>
            </p:custDataLst>
          </p:nvPr>
        </p:nvSpPr>
        <p:spPr>
          <a:xfrm>
            <a:off x="7440295" y="1621013"/>
            <a:ext cx="2837913" cy="9239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lvl="0">
              <a:lnSpc>
                <a:spcPct val="120000"/>
              </a:lnSpc>
              <a:spcAft>
                <a:spcPts val="1000"/>
              </a:spcAft>
            </a:pPr>
            <a:r>
              <a:rPr lang="en-US" altLang="zh-CN" spc="150" dirty="0" smtClean="0">
                <a:solidFill>
                  <a:srgbClr val="FF0000"/>
                </a:solidFill>
                <a:uFillTx/>
                <a:latin typeface="+mn-ea"/>
                <a:sym typeface="+mn-ea"/>
              </a:rPr>
              <a:t>1750</a:t>
            </a:r>
            <a:r>
              <a:rPr lang="zh-CN" altLang="en-US" spc="150" dirty="0" smtClean="0">
                <a:uFillTx/>
                <a:latin typeface="+mn-ea"/>
                <a:sym typeface="+mn-ea"/>
              </a:rPr>
              <a:t>年</a:t>
            </a:r>
            <a:r>
              <a:rPr lang="en-US" altLang="zh-CN" spc="15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sym typeface="+mn-ea"/>
              </a:rPr>
              <a:t>,</a:t>
            </a:r>
            <a:r>
              <a:rPr lang="zh-CN" altLang="en-US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在</a:t>
            </a:r>
            <a:r>
              <a:rPr lang="zh-CN" altLang="en-US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与 </a:t>
            </a:r>
            <a:r>
              <a:rPr lang="en-US" altLang="zh-CN" spc="150" dirty="0" err="1" smtClean="0">
                <a:solidFill>
                  <a:schemeClr val="accent1"/>
                </a:solidFill>
                <a:latin typeface="+mn-ea"/>
                <a:sym typeface="+mn-ea"/>
              </a:rPr>
              <a:t>Goldbach</a:t>
            </a:r>
            <a:r>
              <a:rPr lang="en-US" altLang="zh-CN" spc="150" dirty="0" smtClean="0">
                <a:solidFill>
                  <a:schemeClr val="accent1"/>
                </a:solidFill>
                <a:latin typeface="+mn-ea"/>
                <a:sym typeface="+mn-ea"/>
              </a:rPr>
              <a:t> </a:t>
            </a:r>
            <a:r>
              <a:rPr lang="zh-CN" altLang="en-US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的</a:t>
            </a:r>
            <a:r>
              <a:rPr lang="zh-CN" altLang="en-US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一封信中提到</a:t>
            </a:r>
            <a:r>
              <a:rPr lang="zh-CN" altLang="en-US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了这个公式</a:t>
            </a:r>
            <a:r>
              <a:rPr lang="en-US" altLang="zh-CN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. </a:t>
            </a:r>
            <a:r>
              <a:rPr lang="zh-CN" altLang="en-US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后来详细地证明</a:t>
            </a:r>
            <a:r>
              <a:rPr lang="zh-CN" altLang="en-US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了</a:t>
            </a:r>
            <a:r>
              <a:rPr lang="zh-CN" altLang="en-US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它</a:t>
            </a:r>
            <a:r>
              <a:rPr lang="en-US" altLang="zh-CN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. </a:t>
            </a:r>
            <a:endParaRPr lang="zh-CN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919509" y="900839"/>
            <a:ext cx="5851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小结</a:t>
            </a:r>
            <a:r>
              <a:rPr lang="en-US" altLang="zh-CN" sz="2000" dirty="0" smtClean="0"/>
              <a:t>: </a:t>
            </a:r>
            <a:r>
              <a:rPr lang="zh-CN" sz="2000" dirty="0" smtClean="0">
                <a:solidFill>
                  <a:srgbClr val="FF0000"/>
                </a:solidFill>
              </a:rPr>
              <a:t>拓扑</a:t>
            </a:r>
            <a:r>
              <a:rPr lang="zh-CN" sz="2000" dirty="0"/>
              <a:t>与</a:t>
            </a:r>
            <a:r>
              <a:rPr lang="zh-CN" sz="2000" dirty="0">
                <a:solidFill>
                  <a:srgbClr val="FF0000"/>
                </a:solidFill>
              </a:rPr>
              <a:t>几何</a:t>
            </a:r>
            <a:r>
              <a:rPr lang="zh-CN" sz="2000" dirty="0"/>
              <a:t>的思想交融，催生</a:t>
            </a:r>
            <a:r>
              <a:rPr lang="zh-CN" sz="2000" dirty="0" smtClean="0"/>
              <a:t>出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Euler </a:t>
            </a:r>
            <a:r>
              <a:rPr lang="zh-CN" sz="2000" dirty="0" smtClean="0"/>
              <a:t>公式</a:t>
            </a:r>
            <a:r>
              <a:rPr lang="zh-CN" sz="2000" dirty="0"/>
              <a:t>！！</a:t>
            </a:r>
            <a:endParaRPr lang="zh-CN" sz="2000" dirty="0"/>
          </a:p>
        </p:txBody>
      </p:sp>
      <p:grpSp>
        <p:nvGrpSpPr>
          <p:cNvPr id="67" name="组合 66"/>
          <p:cNvGrpSpPr/>
          <p:nvPr/>
        </p:nvGrpSpPr>
        <p:grpSpPr>
          <a:xfrm>
            <a:off x="805497" y="4297794"/>
            <a:ext cx="3698875" cy="994410"/>
            <a:chOff x="1698" y="5539"/>
            <a:chExt cx="5825" cy="1566"/>
          </a:xfrm>
        </p:grpSpPr>
        <p:sp>
          <p:nvSpPr>
            <p:cNvPr id="104" name="正文"/>
            <p:cNvSpPr txBox="1"/>
            <p:nvPr>
              <p:custDataLst>
                <p:tags r:id="rId11"/>
              </p:custDataLst>
            </p:nvPr>
          </p:nvSpPr>
          <p:spPr>
            <a:xfrm>
              <a:off x="1698" y="5837"/>
              <a:ext cx="4358" cy="126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rmAutofit/>
            </a:bodyPr>
            <a:lstStyle/>
            <a:p>
              <a:pPr lvl="0" algn="ctr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sym typeface="+mn-ea"/>
                </a:rPr>
                <a:t>如：正四面体、正六面体</a:t>
              </a:r>
              <a:endParaRPr lang="zh-CN" altLang="en-US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6192" y="5539"/>
              <a:ext cx="1331" cy="1310"/>
              <a:chOff x="6192" y="5539"/>
              <a:chExt cx="1331" cy="1310"/>
            </a:xfrm>
          </p:grpSpPr>
          <p:sp>
            <p:nvSpPr>
              <p:cNvPr id="86" name="椭圆 85"/>
              <p:cNvSpPr/>
              <p:nvPr>
                <p:custDataLst>
                  <p:tags r:id="rId12"/>
                </p:custDataLst>
              </p:nvPr>
            </p:nvSpPr>
            <p:spPr>
              <a:xfrm rot="780000" flipH="1">
                <a:off x="6192" y="5539"/>
                <a:ext cx="1310" cy="1310"/>
              </a:xfrm>
              <a:prstGeom prst="ellipse">
                <a:avLst/>
              </a:pr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80000"/>
                      <a:lumOff val="20000"/>
                      <a:alpha val="100000"/>
                    </a:schemeClr>
                  </a:gs>
                </a:gsLst>
                <a:lin ang="5400000" scaled="0"/>
              </a:gradFill>
              <a:ln w="19050">
                <a:solidFill>
                  <a:schemeClr val="bg1"/>
                </a:solidFill>
              </a:ln>
              <a:effectLst>
                <a:outerShdw blurRad="152400" dist="76200" dir="5400000" algn="t" rotWithShape="0">
                  <a:schemeClr val="accent1">
                    <a:alpha val="20000"/>
                  </a:scheme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6352" y="5675"/>
                <a:ext cx="1171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正多面体</a:t>
                </a:r>
                <a:endParaRPr lang="zh-CN" altLang="en-US" dirty="0"/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1192212" y="5413276"/>
            <a:ext cx="3279775" cy="831850"/>
            <a:chOff x="5037" y="6316"/>
            <a:chExt cx="5165" cy="1310"/>
          </a:xfrm>
        </p:grpSpPr>
        <p:sp>
          <p:nvSpPr>
            <p:cNvPr id="71" name="正文"/>
            <p:cNvSpPr txBox="1"/>
            <p:nvPr>
              <p:custDataLst>
                <p:tags r:id="rId13"/>
              </p:custDataLst>
            </p:nvPr>
          </p:nvSpPr>
          <p:spPr>
            <a:xfrm>
              <a:off x="5037" y="6660"/>
              <a:ext cx="3702" cy="82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lvl="0" algn="ctr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sym typeface="+mn-ea"/>
                </a:rPr>
                <a:t>如</a:t>
              </a:r>
              <a:r>
                <a:rPr lang="zh-CN" altLang="en-US" spc="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sym typeface="+mn-ea"/>
                </a:rPr>
                <a:t>：</a:t>
              </a:r>
              <a:r>
                <a:rPr lang="zh-CN" altLang="en-US" spc="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sym typeface="+mn-ea"/>
                </a:rPr>
                <a:t>足球、高尔夫球</a:t>
              </a:r>
              <a:endParaRPr lang="en-US" altLang="zh-CN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8892" y="6316"/>
              <a:ext cx="1310" cy="1310"/>
              <a:chOff x="8892" y="6316"/>
              <a:chExt cx="1310" cy="1310"/>
            </a:xfrm>
          </p:grpSpPr>
          <p:sp>
            <p:nvSpPr>
              <p:cNvPr id="107" name="椭圆 106"/>
              <p:cNvSpPr/>
              <p:nvPr>
                <p:custDataLst>
                  <p:tags r:id="rId14"/>
                </p:custDataLst>
              </p:nvPr>
            </p:nvSpPr>
            <p:spPr>
              <a:xfrm rot="20700000">
                <a:off x="8892" y="6316"/>
                <a:ext cx="1310" cy="1310"/>
              </a:xfrm>
              <a:prstGeom prst="ellipse">
                <a:avLst/>
              </a:pr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80000"/>
                      <a:lumOff val="20000"/>
                      <a:alpha val="100000"/>
                    </a:schemeClr>
                  </a:gs>
                </a:gsLst>
                <a:lin ang="5400000" scaled="0"/>
              </a:gradFill>
              <a:ln w="19050">
                <a:solidFill>
                  <a:schemeClr val="bg1"/>
                </a:solidFill>
              </a:ln>
              <a:effectLst>
                <a:outerShdw blurRad="152400" dist="76200" dir="5400000" algn="t" rotWithShape="0">
                  <a:schemeClr val="accent1">
                    <a:alpha val="20000"/>
                  </a:scheme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9051" y="6665"/>
                <a:ext cx="1098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球类</a:t>
                </a:r>
                <a:endParaRPr lang="zh-CN" altLang="en-US" dirty="0"/>
              </a:p>
            </p:txBody>
          </p:sp>
        </p:grpSp>
      </p:grpSp>
      <p:grpSp>
        <p:nvGrpSpPr>
          <p:cNvPr id="2" name="组合 1"/>
          <p:cNvGrpSpPr/>
          <p:nvPr>
            <p:custDataLst>
              <p:tags r:id="rId15"/>
            </p:custDataLst>
          </p:nvPr>
        </p:nvGrpSpPr>
        <p:grpSpPr>
          <a:xfrm>
            <a:off x="5960745" y="4738851"/>
            <a:ext cx="1163320" cy="1024255"/>
            <a:chOff x="5925" y="7568"/>
            <a:chExt cx="1832" cy="1613"/>
          </a:xfrm>
        </p:grpSpPr>
        <p:sp>
          <p:nvSpPr>
            <p:cNvPr id="87" name="燕尾形箭头 86"/>
            <p:cNvSpPr/>
            <p:nvPr>
              <p:custDataLst>
                <p:tags r:id="rId16"/>
              </p:custDataLst>
            </p:nvPr>
          </p:nvSpPr>
          <p:spPr>
            <a:xfrm>
              <a:off x="6055" y="8253"/>
              <a:ext cx="1572" cy="928"/>
            </a:xfrm>
            <a:prstGeom prst="notchedRightArrow">
              <a:avLst/>
            </a:prstGeom>
            <a:gradFill>
              <a:gsLst>
                <a:gs pos="16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63500" dist="63500" dir="2700000" algn="tl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lIns="144145" tIns="71755" rIns="71755" bIns="36195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</a:pPr>
              <a:endParaRPr lang="en-US" altLang="zh-CN" sz="1400" b="1" dirty="0"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90" name="矩形 89"/>
            <p:cNvSpPr/>
            <p:nvPr>
              <p:custDataLst>
                <p:tags r:id="rId17"/>
              </p:custDataLst>
            </p:nvPr>
          </p:nvSpPr>
          <p:spPr>
            <a:xfrm>
              <a:off x="5925" y="7568"/>
              <a:ext cx="1832" cy="65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拓扑观点下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</p:grpSp>
      <p:sp>
        <p:nvSpPr>
          <p:cNvPr id="95" name="圆角矩形 94"/>
          <p:cNvSpPr/>
          <p:nvPr>
            <p:custDataLst>
              <p:tags r:id="rId18"/>
            </p:custDataLst>
          </p:nvPr>
        </p:nvSpPr>
        <p:spPr>
          <a:xfrm>
            <a:off x="8365711" y="5083812"/>
            <a:ext cx="810257" cy="810257"/>
          </a:xfrm>
          <a:prstGeom prst="roundRect">
            <a:avLst>
              <a:gd name="adj" fmla="val 26744"/>
            </a:avLst>
          </a:pr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圆角矩形 95"/>
          <p:cNvSpPr/>
          <p:nvPr>
            <p:custDataLst>
              <p:tags r:id="rId19"/>
            </p:custDataLst>
          </p:nvPr>
        </p:nvSpPr>
        <p:spPr>
          <a:xfrm rot="2700000">
            <a:off x="8213405" y="4931506"/>
            <a:ext cx="1114870" cy="1114870"/>
          </a:xfrm>
          <a:prstGeom prst="roundRect">
            <a:avLst>
              <a:gd name="adj" fmla="val 26744"/>
            </a:avLst>
          </a:prstGeom>
          <a:noFill/>
          <a:ln w="381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</a:gsLst>
              <a:lin ang="1956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圆角矩形 96"/>
          <p:cNvSpPr/>
          <p:nvPr>
            <p:custDataLst>
              <p:tags r:id="rId20"/>
            </p:custDataLst>
          </p:nvPr>
        </p:nvSpPr>
        <p:spPr>
          <a:xfrm rot="2700000">
            <a:off x="8157937" y="4876038"/>
            <a:ext cx="1225805" cy="1225805"/>
          </a:xfrm>
          <a:prstGeom prst="roundRect">
            <a:avLst>
              <a:gd name="adj" fmla="val 26744"/>
            </a:avLst>
          </a:prstGeom>
          <a:noFill/>
          <a:ln w="12700">
            <a:gradFill>
              <a:gsLst>
                <a:gs pos="100000">
                  <a:schemeClr val="accent1">
                    <a:lumMod val="10000"/>
                    <a:lumOff val="90000"/>
                  </a:schemeClr>
                </a:gs>
                <a:gs pos="0">
                  <a:schemeClr val="accent1">
                    <a:lumMod val="10000"/>
                    <a:lumOff val="90000"/>
                  </a:schemeClr>
                </a:gs>
              </a:gsLst>
              <a:lin ang="19560000" scaled="1"/>
            </a:gra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>
            <p:custDataLst>
              <p:tags r:id="rId21"/>
            </p:custDataLst>
          </p:nvPr>
        </p:nvSpPr>
        <p:spPr>
          <a:xfrm>
            <a:off x="8287260" y="5005667"/>
            <a:ext cx="966547" cy="96654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96" h="4096">
                <a:moveTo>
                  <a:pt x="2048" y="0"/>
                </a:moveTo>
                <a:cubicBezTo>
                  <a:pt x="2283" y="0"/>
                  <a:pt x="2518" y="90"/>
                  <a:pt x="2697" y="269"/>
                </a:cubicBezTo>
                <a:lnTo>
                  <a:pt x="3827" y="1398"/>
                </a:lnTo>
                <a:cubicBezTo>
                  <a:pt x="4185" y="1757"/>
                  <a:pt x="4185" y="2339"/>
                  <a:pt x="3827" y="2697"/>
                </a:cubicBezTo>
                <a:lnTo>
                  <a:pt x="2697" y="3827"/>
                </a:lnTo>
                <a:cubicBezTo>
                  <a:pt x="2339" y="4185"/>
                  <a:pt x="1757" y="4185"/>
                  <a:pt x="1398" y="3827"/>
                </a:cubicBezTo>
                <a:lnTo>
                  <a:pt x="269" y="2697"/>
                </a:lnTo>
                <a:cubicBezTo>
                  <a:pt x="-90" y="2339"/>
                  <a:pt x="-90" y="1757"/>
                  <a:pt x="269" y="1398"/>
                </a:cubicBezTo>
                <a:lnTo>
                  <a:pt x="1398" y="269"/>
                </a:lnTo>
                <a:cubicBezTo>
                  <a:pt x="1578" y="90"/>
                  <a:pt x="1813" y="0"/>
                  <a:pt x="204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13500000"/>
          </a:gradFill>
          <a:ln>
            <a:noFill/>
          </a:ln>
          <a:effectLst>
            <a:outerShdw blurRad="215900" dist="1143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45" tIns="323850" rIns="360045" bIns="288290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chemeClr val="lt1">
                    <a:lumMod val="100000"/>
                  </a:schemeClr>
                </a:solidFill>
                <a:uFillTx/>
                <a:latin typeface="+mn-ea"/>
                <a:cs typeface="+mn-ea"/>
                <a:sym typeface="+mn-ea"/>
              </a:rPr>
              <a:t>球面</a:t>
            </a:r>
            <a:endParaRPr lang="zh-CN" altLang="en-US" b="1" dirty="0">
              <a:solidFill>
                <a:schemeClr val="lt1">
                  <a:lumMod val="100000"/>
                </a:schemeClr>
              </a:solidFill>
              <a:uFillTx/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4" grpId="0" bldLvl="0" animBg="1"/>
      <p:bldP spid="44" grpId="1" animBg="1"/>
      <p:bldP spid="45" grpId="0"/>
      <p:bldP spid="45" grpId="1"/>
      <p:bldP spid="48" grpId="0" bldLvl="0" animBg="1"/>
      <p:bldP spid="48" grpId="1" animBg="1"/>
      <p:bldP spid="64" grpId="0" bldLvl="0" animBg="1"/>
      <p:bldP spid="64" grpId="1" animBg="1"/>
      <p:bldP spid="65" grpId="0"/>
      <p:bldP spid="65" grpId="1"/>
      <p:bldP spid="66" grpId="0"/>
      <p:bldP spid="66" grpId="1"/>
      <p:bldP spid="98" grpId="0" animBg="1"/>
      <p:bldP spid="9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/>
          <p:cNvCxnSpPr/>
          <p:nvPr/>
        </p:nvCxnSpPr>
        <p:spPr>
          <a:xfrm>
            <a:off x="1085040" y="1017905"/>
            <a:ext cx="987488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1158700" y="2586355"/>
            <a:ext cx="568598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085040" y="555847"/>
            <a:ext cx="184211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课后练习</a:t>
            </a:r>
            <a:endParaRPr kumimoji="1"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34" name="直角三角形 33"/>
          <p:cNvSpPr/>
          <p:nvPr/>
        </p:nvSpPr>
        <p:spPr>
          <a:xfrm rot="16200000">
            <a:off x="11645992" y="6311991"/>
            <a:ext cx="546007" cy="546007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78855" y="327032"/>
            <a:ext cx="285744" cy="234804"/>
            <a:chOff x="8705852" y="6038985"/>
            <a:chExt cx="664463" cy="546008"/>
          </a:xfrm>
        </p:grpSpPr>
        <p:sp>
          <p:nvSpPr>
            <p:cNvPr id="37" name="直角三角形 36"/>
            <p:cNvSpPr/>
            <p:nvPr/>
          </p:nvSpPr>
          <p:spPr>
            <a:xfrm rot="16200000">
              <a:off x="8824308" y="6038986"/>
              <a:ext cx="546007" cy="546007"/>
            </a:xfrm>
            <a:prstGeom prst="rtTriangle">
              <a:avLst/>
            </a:prstGeom>
            <a:solidFill>
              <a:srgbClr val="77B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直角三角形 37"/>
            <p:cNvSpPr/>
            <p:nvPr/>
          </p:nvSpPr>
          <p:spPr>
            <a:xfrm rot="16200000" flipH="1" flipV="1">
              <a:off x="8705852" y="6038985"/>
              <a:ext cx="546007" cy="546007"/>
            </a:xfrm>
            <a:prstGeom prst="rtTriangle">
              <a:avLst/>
            </a:prstGeom>
            <a:solidFill>
              <a:srgbClr val="9F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9" name="矩形 58"/>
          <p:cNvSpPr/>
          <p:nvPr/>
        </p:nvSpPr>
        <p:spPr>
          <a:xfrm>
            <a:off x="1016783" y="1069119"/>
            <a:ext cx="9446895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altLang="zh-CN" sz="2000" dirty="0" smtClean="0"/>
              <a:t>1. </a:t>
            </a:r>
            <a:r>
              <a:rPr lang="zh-CN" altLang="en-US" sz="2000" dirty="0" smtClean="0"/>
              <a:t>请阅读教材中</a:t>
            </a:r>
            <a:r>
              <a:rPr lang="en-US" altLang="zh-CN" sz="2000" dirty="0" smtClean="0"/>
              <a:t> von </a:t>
            </a:r>
            <a:r>
              <a:rPr lang="en-US" altLang="zh-CN" sz="2000" dirty="0" err="1" smtClean="0"/>
              <a:t>Staudt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关于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Euler </a:t>
            </a:r>
            <a:r>
              <a:rPr lang="zh-CN" altLang="en-US" sz="2000" dirty="0" smtClean="0"/>
              <a:t>公式的证明</a:t>
            </a:r>
            <a:r>
              <a:rPr lang="en-US" altLang="zh-CN" sz="2000" dirty="0" smtClean="0"/>
              <a:t>.</a:t>
            </a:r>
            <a:endParaRPr lang="zh-CN" altLang="en-US" sz="2000" dirty="0" smtClean="0"/>
          </a:p>
          <a:p>
            <a:pPr algn="l" fontAlgn="auto">
              <a:lnSpc>
                <a:spcPct val="150000"/>
              </a:lnSpc>
            </a:pPr>
            <a:r>
              <a:rPr lang="en-US" altLang="zh-CN" sz="2000" dirty="0"/>
              <a:t>2</a:t>
            </a:r>
            <a:r>
              <a:rPr lang="en-US" altLang="zh-CN" sz="2000" dirty="0" smtClean="0"/>
              <a:t>. </a:t>
            </a:r>
            <a:r>
              <a:rPr lang="zh-CN" altLang="en-US" sz="2000" b="1" dirty="0" smtClean="0"/>
              <a:t>小课题</a:t>
            </a:r>
            <a:r>
              <a:rPr lang="en-US" altLang="zh-CN" sz="2000" dirty="0" smtClean="0"/>
              <a:t>: </a:t>
            </a:r>
            <a:r>
              <a:rPr lang="zh-CN" altLang="en-US" sz="2000" dirty="0" smtClean="0"/>
              <a:t>请探索公共事业问题</a:t>
            </a:r>
            <a:r>
              <a:rPr lang="en-US" altLang="zh-CN" sz="2000" dirty="0" smtClean="0"/>
              <a:t>.</a:t>
            </a:r>
            <a:endParaRPr lang="en-US" altLang="zh-CN" sz="2000" dirty="0"/>
          </a:p>
        </p:txBody>
      </p:sp>
      <p:cxnSp>
        <p:nvCxnSpPr>
          <p:cNvPr id="6" name="直线连接符 21"/>
          <p:cNvCxnSpPr/>
          <p:nvPr/>
        </p:nvCxnSpPr>
        <p:spPr>
          <a:xfrm>
            <a:off x="1120600" y="4626065"/>
            <a:ext cx="987488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23"/>
          <p:cNvCxnSpPr/>
          <p:nvPr/>
        </p:nvCxnSpPr>
        <p:spPr>
          <a:xfrm>
            <a:off x="1120600" y="5730965"/>
            <a:ext cx="987488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082500" y="4176072"/>
            <a:ext cx="184211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参考文献</a:t>
            </a:r>
            <a:endParaRPr kumimoji="1"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20775" y="4710159"/>
            <a:ext cx="9801225" cy="8915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</a:pPr>
            <a:r>
              <a:rPr lang="en-US" altLang="zh-CN" sz="2000" dirty="0" smtClean="0"/>
              <a:t>1</a:t>
            </a:r>
            <a:r>
              <a:rPr lang="en-US" altLang="zh-CN" sz="2000" dirty="0" smtClean="0"/>
              <a:t>. </a:t>
            </a:r>
            <a:r>
              <a:rPr lang="zh-CN" altLang="en-US" sz="2000" dirty="0" smtClean="0"/>
              <a:t>汤彬如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多面体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Euler </a:t>
            </a:r>
            <a:r>
              <a:rPr lang="zh-CN" altLang="en-US" sz="2000" dirty="0" smtClean="0"/>
              <a:t>公式的历史和方法论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/>
              <a:t>纪念 </a:t>
            </a:r>
            <a:r>
              <a:rPr lang="en-US" altLang="zh-CN" sz="2000" dirty="0" smtClean="0"/>
              <a:t>Euler </a:t>
            </a:r>
            <a:r>
              <a:rPr lang="zh-CN" altLang="en-US" sz="2000" dirty="0" smtClean="0"/>
              <a:t>诞生</a:t>
            </a:r>
            <a:r>
              <a:rPr lang="en-US" altLang="zh-CN" sz="2000" dirty="0" smtClean="0"/>
              <a:t>300</a:t>
            </a:r>
            <a:r>
              <a:rPr lang="zh-CN" altLang="en-US" sz="2000" dirty="0" smtClean="0"/>
              <a:t>周年</a:t>
            </a:r>
            <a:r>
              <a:rPr lang="en-US" altLang="zh-CN" sz="2000" dirty="0" smtClean="0"/>
              <a:t>.</a:t>
            </a:r>
            <a:endParaRPr lang="en-US" altLang="zh-CN" sz="2000" dirty="0" smtClean="0"/>
          </a:p>
          <a:p>
            <a:pPr algn="l" fontAlgn="auto">
              <a:lnSpc>
                <a:spcPct val="130000"/>
              </a:lnSpc>
            </a:pPr>
            <a:r>
              <a:rPr lang="en-US" altLang="zh-CN" sz="2000" dirty="0"/>
              <a:t>2</a:t>
            </a:r>
            <a:r>
              <a:rPr lang="en-US" altLang="zh-CN" sz="2000" dirty="0" smtClean="0"/>
              <a:t>. </a:t>
            </a:r>
            <a:r>
              <a:rPr sz="2000" dirty="0" smtClean="0"/>
              <a:t>J</a:t>
            </a:r>
            <a:r>
              <a:rPr sz="2000" dirty="0"/>
              <a:t>. Malkevitch, Euler’s polyhedral formula</a:t>
            </a:r>
            <a:r>
              <a:rPr lang="en-US" sz="2000" dirty="0"/>
              <a:t>.</a:t>
            </a:r>
            <a:endParaRPr lang="en-US" sz="2000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82" y="1541376"/>
            <a:ext cx="2077493" cy="208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9" grpId="0"/>
      <p:bldP spid="59" grpId="1"/>
      <p:bldP spid="9" grpId="0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1077338" y="1956901"/>
            <a:ext cx="7073486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谢谢</a:t>
            </a:r>
            <a:r>
              <a:rPr kumimoji="1" lang="en-US" altLang="zh-CN" sz="6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!</a:t>
            </a:r>
            <a:endParaRPr kumimoji="1" lang="en-US" altLang="zh-CN" sz="6600" spc="600" dirty="0">
              <a:solidFill>
                <a:schemeClr val="tx1">
                  <a:lumMod val="85000"/>
                  <a:lumOff val="1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116660" y="3500802"/>
            <a:ext cx="601777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THANK YOU FOR YOUR ATTENTION</a:t>
            </a:r>
            <a:endParaRPr kumimoji="1"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cxnSp>
        <p:nvCxnSpPr>
          <p:cNvPr id="73" name="直线连接符 72"/>
          <p:cNvCxnSpPr/>
          <p:nvPr/>
        </p:nvCxnSpPr>
        <p:spPr>
          <a:xfrm>
            <a:off x="1218260" y="3241203"/>
            <a:ext cx="580005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 rot="16200000">
            <a:off x="8953224" y="4266783"/>
            <a:ext cx="2590800" cy="2590800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三角形 6"/>
          <p:cNvSpPr/>
          <p:nvPr/>
        </p:nvSpPr>
        <p:spPr>
          <a:xfrm flipV="1">
            <a:off x="8717216" y="4266783"/>
            <a:ext cx="2628900" cy="1325605"/>
          </a:xfrm>
          <a:prstGeom prst="triangle">
            <a:avLst/>
          </a:prstGeom>
          <a:solidFill>
            <a:srgbClr val="9FC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直角三角形 22"/>
          <p:cNvSpPr/>
          <p:nvPr/>
        </p:nvSpPr>
        <p:spPr>
          <a:xfrm rot="5400000" flipH="1">
            <a:off x="8717216" y="2579094"/>
            <a:ext cx="1544108" cy="1544108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直角三角形 23"/>
          <p:cNvSpPr/>
          <p:nvPr/>
        </p:nvSpPr>
        <p:spPr>
          <a:xfrm rot="5400000" flipV="1">
            <a:off x="6287460" y="-78722"/>
            <a:ext cx="4108226" cy="4108226"/>
          </a:xfrm>
          <a:prstGeom prst="rtTriangle">
            <a:avLst/>
          </a:prstGeom>
          <a:solidFill>
            <a:srgbClr val="9FC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2559257" y="2968552"/>
            <a:ext cx="7073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问题引入</a:t>
            </a:r>
            <a:endParaRPr kumimoji="1" lang="zh-CN" altLang="en-US" sz="6000" spc="600" dirty="0">
              <a:solidFill>
                <a:schemeClr val="tx1">
                  <a:lumMod val="85000"/>
                  <a:lumOff val="1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5201991" y="1688533"/>
            <a:ext cx="1788019" cy="3991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5477081" y="1749493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PART</a:t>
            </a:r>
            <a:r>
              <a:rPr kumimoji="1" lang="zh-CN" altLang="en-US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 </a:t>
            </a:r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01</a:t>
            </a:r>
            <a:endParaRPr kumimoji="1" lang="zh-CN" altLang="en-US" sz="1600" spc="300" dirty="0">
              <a:solidFill>
                <a:schemeClr val="bg1"/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cxnSp>
        <p:nvCxnSpPr>
          <p:cNvPr id="73" name="直线连接符 72"/>
          <p:cNvCxnSpPr/>
          <p:nvPr/>
        </p:nvCxnSpPr>
        <p:spPr>
          <a:xfrm>
            <a:off x="3459302" y="2627514"/>
            <a:ext cx="538842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 rot="16200000">
            <a:off x="9601200" y="4267200"/>
            <a:ext cx="2590800" cy="2590800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直角三角形 14"/>
          <p:cNvSpPr/>
          <p:nvPr/>
        </p:nvSpPr>
        <p:spPr>
          <a:xfrm rot="16200000" flipH="1" flipV="1">
            <a:off x="0" y="0"/>
            <a:ext cx="2590800" cy="259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直角三角形 17"/>
          <p:cNvSpPr/>
          <p:nvPr/>
        </p:nvSpPr>
        <p:spPr>
          <a:xfrm rot="10526042">
            <a:off x="10329703" y="841395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直角三角形 18"/>
          <p:cNvSpPr/>
          <p:nvPr/>
        </p:nvSpPr>
        <p:spPr>
          <a:xfrm rot="16200000">
            <a:off x="2013228" y="5079464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直角三角形 19"/>
          <p:cNvSpPr/>
          <p:nvPr/>
        </p:nvSpPr>
        <p:spPr>
          <a:xfrm rot="7053690">
            <a:off x="867518" y="4080436"/>
            <a:ext cx="259471" cy="2594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30824" y="701793"/>
            <a:ext cx="9495304" cy="1615440"/>
            <a:chOff x="1030824" y="701793"/>
            <a:chExt cx="9495304" cy="1615440"/>
          </a:xfrm>
        </p:grpSpPr>
        <p:sp>
          <p:nvSpPr>
            <p:cNvPr id="5" name="文本框 10"/>
            <p:cNvSpPr txBox="1"/>
            <p:nvPr/>
          </p:nvSpPr>
          <p:spPr>
            <a:xfrm>
              <a:off x="1030824" y="785908"/>
              <a:ext cx="4432935" cy="141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正四面体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与</a:t>
              </a:r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正六面体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是我们中学数学中常见的几何对象，它们之间有没有共同点呢？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 descr="Tetrahedro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500471" y="833319"/>
              <a:ext cx="1424305" cy="1344930"/>
            </a:xfrm>
            <a:prstGeom prst="rect">
              <a:avLst/>
            </a:prstGeom>
          </p:spPr>
        </p:pic>
        <p:pic>
          <p:nvPicPr>
            <p:cNvPr id="7" name="图片 6" descr="Hexahedro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5788" y="701793"/>
              <a:ext cx="1450340" cy="161544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034365" y="2761590"/>
            <a:ext cx="8898281" cy="1739265"/>
            <a:chOff x="1034365" y="2761590"/>
            <a:chExt cx="8898281" cy="1739265"/>
          </a:xfrm>
        </p:grpSpPr>
        <p:sp>
          <p:nvSpPr>
            <p:cNvPr id="8" name="文本框 4"/>
            <p:cNvSpPr txBox="1"/>
            <p:nvPr/>
          </p:nvSpPr>
          <p:spPr>
            <a:xfrm>
              <a:off x="1034365" y="2761590"/>
              <a:ext cx="4311015" cy="141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足球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与</a:t>
              </a:r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高尔夫球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是我们日常生活中常见的球类，它们之间有没有共同点呢？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football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2990" y="2761590"/>
              <a:ext cx="1739265" cy="1739265"/>
            </a:xfrm>
            <a:prstGeom prst="rect">
              <a:avLst/>
            </a:prstGeom>
          </p:spPr>
        </p:pic>
        <p:pic>
          <p:nvPicPr>
            <p:cNvPr id="10" name="图片 9" descr="DbzQ-mSXUAAtdQ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201" y="3265144"/>
              <a:ext cx="639445" cy="732155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1030824" y="4737272"/>
            <a:ext cx="8405496" cy="1938020"/>
            <a:chOff x="1030824" y="4737272"/>
            <a:chExt cx="8405496" cy="1938020"/>
          </a:xfrm>
        </p:grpSpPr>
        <p:sp>
          <p:nvSpPr>
            <p:cNvPr id="11" name="文本框 12"/>
            <p:cNvSpPr txBox="1"/>
            <p:nvPr/>
          </p:nvSpPr>
          <p:spPr>
            <a:xfrm>
              <a:off x="1030824" y="4737272"/>
              <a:ext cx="4311014" cy="1938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accent1"/>
                  </a:solidFill>
                  <a:cs typeface="+mn-ea"/>
                  <a:sym typeface="+mn-lt"/>
                </a:rPr>
                <a:t>R. Curl, H. Kroto </a:t>
              </a:r>
              <a:r>
                <a:rPr lang="zh-CN" altLang="en-US" sz="2000" dirty="0">
                  <a:solidFill>
                    <a:schemeClr val="tx1"/>
                  </a:solidFill>
                  <a:cs typeface="+mn-ea"/>
                  <a:sym typeface="+mn-lt"/>
                </a:rPr>
                <a:t>和</a:t>
              </a:r>
              <a:r>
                <a:rPr lang="en-US" altLang="zh-CN" sz="2000" dirty="0">
                  <a:solidFill>
                    <a:schemeClr val="accent1"/>
                  </a:solidFill>
                  <a:cs typeface="+mn-ea"/>
                  <a:sym typeface="+mn-lt"/>
                </a:rPr>
                <a:t> R. Smalley </a:t>
              </a:r>
              <a:r>
                <a:rPr lang="zh-CN" altLang="en-US" sz="2000" dirty="0">
                  <a:solidFill>
                    <a:schemeClr val="tx1"/>
                  </a:solidFill>
                  <a:cs typeface="+mn-ea"/>
                  <a:sym typeface="+mn-lt"/>
                </a:rPr>
                <a:t>因为</a:t>
              </a:r>
              <a:r>
                <a:rPr lang="zh-CN" altLang="en-US" sz="2000" dirty="0" smtClean="0">
                  <a:solidFill>
                    <a:schemeClr val="tx1"/>
                  </a:solidFill>
                  <a:cs typeface="+mn-ea"/>
                  <a:sym typeface="+mn-lt"/>
                </a:rPr>
                <a:t>发现</a:t>
              </a:r>
              <a:r>
                <a:rPr lang="zh-CN" altLang="en-US" sz="2000" dirty="0" smtClean="0">
                  <a:solidFill>
                    <a:schemeClr val="accent1"/>
                  </a:solidFill>
                  <a:cs typeface="+mn-ea"/>
                  <a:sym typeface="+mn-lt"/>
                </a:rPr>
                <a:t>碳 </a:t>
              </a:r>
              <a:r>
                <a:rPr lang="en-US" altLang="zh-CN" sz="2000" dirty="0" smtClean="0">
                  <a:solidFill>
                    <a:schemeClr val="accent1"/>
                  </a:solidFill>
                  <a:cs typeface="+mn-ea"/>
                  <a:sym typeface="+mn-lt"/>
                </a:rPr>
                <a:t>60 </a:t>
              </a:r>
              <a:r>
                <a:rPr lang="zh-CN" altLang="en-US" sz="2000" dirty="0">
                  <a:solidFill>
                    <a:schemeClr val="tx1"/>
                  </a:solidFill>
                  <a:cs typeface="+mn-ea"/>
                  <a:sym typeface="+mn-lt"/>
                </a:rPr>
                <a:t>而获得</a:t>
              </a:r>
              <a:r>
                <a:rPr lang="en-US" altLang="zh-CN" sz="20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1996 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年的诺贝尔化学奖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碳</a:t>
              </a:r>
              <a:r>
                <a:rPr lang="en-US" altLang="zh-CN" sz="2000" dirty="0">
                  <a:solidFill>
                    <a:schemeClr val="accent1"/>
                  </a:solidFill>
                  <a:cs typeface="+mn-ea"/>
                  <a:sym typeface="+mn-lt"/>
                </a:rPr>
                <a:t> 60 </a:t>
              </a:r>
              <a:r>
                <a:rPr lang="zh-CN" altLang="en-US" sz="2000" dirty="0">
                  <a:solidFill>
                    <a:schemeClr val="tx1"/>
                  </a:solidFill>
                  <a:cs typeface="+mn-ea"/>
                  <a:sym typeface="+mn-lt"/>
                </a:rPr>
                <a:t>与上述物体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有没有共同点呢？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2" name="图片 11" descr="b3119313b07eca80fe18c5a7922397dda14483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2465" y="4970642"/>
              <a:ext cx="1633855" cy="16338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51970" y="191296"/>
            <a:ext cx="49575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Euler</a:t>
            </a:r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多面体公式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14" name="Text Box 2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91706" y="1131838"/>
            <a:ext cx="7379937" cy="213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假设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一个</a:t>
            </a:r>
            <a:r>
              <a:rPr 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多面体</a:t>
            </a:r>
            <a:r>
              <a:rPr 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同</a:t>
            </a:r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胚</a:t>
            </a:r>
            <a:r>
              <a:rPr 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于球面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那么它的</a:t>
            </a:r>
            <a:r>
              <a:rPr lang="zh-CN" sz="2000" dirty="0">
                <a:solidFill>
                  <a:schemeClr val="accent1"/>
                </a:solidFill>
                <a:cs typeface="+mn-ea"/>
                <a:sym typeface="+mn-lt"/>
              </a:rPr>
              <a:t>顶点数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(V), </a:t>
            </a: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棱数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(E)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和</a:t>
            </a: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面数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(F)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一定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满足</a:t>
            </a:r>
            <a:endParaRPr 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V-E+F=2</a:t>
            </a:r>
            <a:r>
              <a:rPr lang="en-US" altLang="zh-CN" sz="2400" dirty="0" smtClean="0">
                <a:solidFill>
                  <a:srgbClr val="FF0000"/>
                </a:solidFill>
                <a:cs typeface="+mn-ea"/>
                <a:sym typeface="+mn-lt"/>
              </a:rPr>
              <a:t>.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b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</a:b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5" name="图片 14" descr="Leonhard_Eul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7128" y="585341"/>
            <a:ext cx="1944272" cy="251556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51970" y="3267807"/>
            <a:ext cx="2740290" cy="3046156"/>
            <a:chOff x="6062" y="1795"/>
            <a:chExt cx="6495" cy="7057"/>
          </a:xfrm>
        </p:grpSpPr>
        <p:sp>
          <p:nvSpPr>
            <p:cNvPr id="17" name="文本框 16"/>
            <p:cNvSpPr txBox="1"/>
            <p:nvPr/>
          </p:nvSpPr>
          <p:spPr>
            <a:xfrm>
              <a:off x="6503" y="7925"/>
              <a:ext cx="5994" cy="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dirty="0"/>
                <a:t>正</a:t>
              </a:r>
              <a:r>
                <a:rPr lang="zh-CN" altLang="en-US" sz="2000" dirty="0" smtClean="0"/>
                <a:t>六面体</a:t>
              </a:r>
              <a:r>
                <a:rPr lang="zh-CN" altLang="en-US" sz="2000" b="1" dirty="0"/>
                <a:t>同</a:t>
              </a:r>
              <a:r>
                <a:rPr lang="zh-CN" altLang="en-US" sz="2000" b="1" dirty="0" smtClean="0"/>
                <a:t>胚</a:t>
              </a:r>
              <a:r>
                <a:rPr lang="zh-CN" altLang="en-US" sz="2000" dirty="0" smtClean="0"/>
                <a:t>于</a:t>
              </a:r>
              <a:r>
                <a:rPr lang="zh-CN" alt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球面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图片 17" descr="动画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2" y="1795"/>
              <a:ext cx="6495" cy="5745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4127259" y="4506349"/>
            <a:ext cx="6097264" cy="639378"/>
            <a:chOff x="4127259" y="4506349"/>
            <a:chExt cx="6097264" cy="639378"/>
          </a:xfrm>
        </p:grpSpPr>
        <p:sp>
          <p:nvSpPr>
            <p:cNvPr id="19" name="Oval 24">
              <a:hlinkClick r:id="" action="ppaction://noaction"/>
            </p:cNvPr>
            <p:cNvSpPr/>
            <p:nvPr/>
          </p:nvSpPr>
          <p:spPr>
            <a:xfrm>
              <a:off x="4127259" y="4506349"/>
              <a:ext cx="658518" cy="639378"/>
            </a:xfrm>
            <a:prstGeom prst="pentagon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4" tIns="60946" rIns="121894" bIns="60946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00000"/>
                </a:lnSpc>
              </a:pPr>
              <a:endPara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>
              <a:hlinkClick r:id="" action="ppaction://noaction"/>
            </p:cNvPr>
            <p:cNvSpPr/>
            <p:nvPr/>
          </p:nvSpPr>
          <p:spPr>
            <a:xfrm>
              <a:off x="4927880" y="4632284"/>
              <a:ext cx="52966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同胚</a:t>
              </a: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于球面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通过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往内部吹气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”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能胀开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成球面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51970" y="191296"/>
            <a:ext cx="49575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正多面体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6" name="文本框 5">
            <a:hlinkClick r:id="rId1" action="ppaction://hlinksldjump"/>
          </p:cNvPr>
          <p:cNvSpPr txBox="1"/>
          <p:nvPr/>
        </p:nvSpPr>
        <p:spPr>
          <a:xfrm>
            <a:off x="1163320" y="2646680"/>
            <a:ext cx="39935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/>
              <a:t>对于</a:t>
            </a:r>
            <a:r>
              <a:rPr lang="zh-CN" altLang="en-US" sz="2000">
                <a:solidFill>
                  <a:schemeClr val="accent1"/>
                </a:solidFill>
              </a:rPr>
              <a:t>正四面体</a:t>
            </a:r>
            <a:r>
              <a:rPr lang="en-US" altLang="zh-CN" sz="2000">
                <a:solidFill>
                  <a:schemeClr val="tx1"/>
                </a:solidFill>
              </a:rPr>
              <a:t>, </a:t>
            </a:r>
            <a:r>
              <a:rPr lang="zh-CN" altLang="en-US" sz="2000">
                <a:solidFill>
                  <a:schemeClr val="accent1"/>
                </a:solidFill>
              </a:rPr>
              <a:t>正六面体</a:t>
            </a:r>
            <a:r>
              <a:rPr lang="en-US" altLang="zh-CN" sz="2000">
                <a:solidFill>
                  <a:schemeClr val="tx1"/>
                </a:solidFill>
              </a:rPr>
              <a:t>, </a:t>
            </a:r>
            <a:r>
              <a:rPr lang="zh-CN" altLang="en-US" sz="2000">
                <a:solidFill>
                  <a:schemeClr val="accent1"/>
                </a:solidFill>
              </a:rPr>
              <a:t>正八面体</a:t>
            </a:r>
            <a:r>
              <a:rPr lang="en-US" altLang="zh-CN" sz="2000">
                <a:solidFill>
                  <a:schemeClr val="tx1"/>
                </a:solidFill>
              </a:rPr>
              <a:t>,</a:t>
            </a:r>
            <a:r>
              <a:rPr lang="en-US" altLang="zh-CN" sz="2000">
                <a:solidFill>
                  <a:schemeClr val="accent1"/>
                </a:solidFill>
              </a:rPr>
              <a:t> </a:t>
            </a:r>
            <a:r>
              <a:rPr lang="zh-CN" altLang="en-US" sz="2000">
                <a:solidFill>
                  <a:schemeClr val="accent1"/>
                </a:solidFill>
              </a:rPr>
              <a:t>正十二面体</a:t>
            </a:r>
            <a:r>
              <a:rPr lang="zh-CN" altLang="en-US" sz="2000"/>
              <a:t>和</a:t>
            </a:r>
            <a:r>
              <a:rPr lang="zh-CN" altLang="en-US" sz="2000">
                <a:solidFill>
                  <a:schemeClr val="accent1"/>
                </a:solidFill>
              </a:rPr>
              <a:t>正二十面体</a:t>
            </a:r>
            <a:r>
              <a:rPr lang="zh-CN" sz="2000"/>
              <a:t>，我们可以直接通过计数的方法验证这个定理</a:t>
            </a:r>
            <a:r>
              <a:rPr lang="en-US" altLang="zh-CN" sz="2000"/>
              <a:t>.</a:t>
            </a:r>
            <a:endParaRPr lang="en-US" altLang="zh-CN" sz="2000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5452745" y="2457450"/>
          <a:ext cx="6066155" cy="2194560"/>
        </p:xfrm>
        <a:graphic>
          <a:graphicData uri="http://schemas.openxmlformats.org/drawingml/2006/table">
            <a:tbl>
              <a:tblPr firstRow="1" firstCol="1" bandRow="1">
                <a:tableStyleId>{18D41042-EFAF-4B7B-8C09-F79C465A4985}</a:tableStyleId>
              </a:tblPr>
              <a:tblGrid>
                <a:gridCol w="1461770"/>
                <a:gridCol w="1151255"/>
                <a:gridCol w="1150874"/>
                <a:gridCol w="1151128"/>
                <a:gridCol w="1151128"/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V</a:t>
                      </a:r>
                      <a:endParaRPr lang="en-US" altLang="zh-CN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E</a:t>
                      </a:r>
                      <a:endParaRPr lang="en-US" altLang="zh-CN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F</a:t>
                      </a:r>
                      <a:endParaRPr lang="en-US" altLang="zh-CN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V-E+F</a:t>
                      </a:r>
                      <a:endParaRPr lang="en-US" altLang="zh-CN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正四面体</a:t>
                      </a:r>
                      <a:endParaRPr lang="zh-CN" alt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正六面体</a:t>
                      </a:r>
                      <a:endParaRPr lang="zh-CN" alt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正八面体</a:t>
                      </a:r>
                      <a:endParaRPr lang="zh-CN" alt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12</a:t>
                      </a:r>
                      <a:endParaRPr lang="en-US" altLang="zh-CN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正十二面体</a:t>
                      </a:r>
                      <a:endParaRPr lang="zh-CN" alt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/>
                        <a:t>20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正二十面体</a:t>
                      </a:r>
                      <a:endParaRPr lang="zh-CN" alt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12</a:t>
                      </a:r>
                      <a:endParaRPr lang="en-US" altLang="zh-CN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20</a:t>
                      </a:r>
                      <a:endParaRPr lang="en-US" altLang="zh-CN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2559257" y="2968552"/>
            <a:ext cx="707348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新知探究</a:t>
            </a:r>
            <a:endParaRPr kumimoji="1" lang="zh-CN" altLang="en-US" sz="6000" spc="600" dirty="0">
              <a:solidFill>
                <a:schemeClr val="tx1">
                  <a:lumMod val="85000"/>
                  <a:lumOff val="1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5201991" y="1688533"/>
            <a:ext cx="1788019" cy="3991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5477081" y="1749493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PART</a:t>
            </a:r>
            <a:r>
              <a:rPr kumimoji="1" lang="zh-CN" altLang="en-US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 </a:t>
            </a:r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02</a:t>
            </a:r>
            <a:endParaRPr kumimoji="1" lang="zh-CN" altLang="en-US" sz="1600" spc="300" dirty="0">
              <a:solidFill>
                <a:schemeClr val="bg1"/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cxnSp>
        <p:nvCxnSpPr>
          <p:cNvPr id="73" name="直线连接符 72"/>
          <p:cNvCxnSpPr/>
          <p:nvPr/>
        </p:nvCxnSpPr>
        <p:spPr>
          <a:xfrm>
            <a:off x="3459302" y="2627514"/>
            <a:ext cx="538842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 rot="16200000">
            <a:off x="9601200" y="4267200"/>
            <a:ext cx="2590800" cy="2590800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直角三角形 14"/>
          <p:cNvSpPr/>
          <p:nvPr/>
        </p:nvSpPr>
        <p:spPr>
          <a:xfrm rot="16200000" flipH="1" flipV="1">
            <a:off x="0" y="0"/>
            <a:ext cx="2590800" cy="259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直角三角形 17"/>
          <p:cNvSpPr/>
          <p:nvPr/>
        </p:nvSpPr>
        <p:spPr>
          <a:xfrm rot="10526042">
            <a:off x="10329703" y="841395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直角三角形 18"/>
          <p:cNvSpPr/>
          <p:nvPr/>
        </p:nvSpPr>
        <p:spPr>
          <a:xfrm rot="16200000">
            <a:off x="2013228" y="5079464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直角三角形 19"/>
          <p:cNvSpPr/>
          <p:nvPr/>
        </p:nvSpPr>
        <p:spPr>
          <a:xfrm rot="7053690">
            <a:off x="867518" y="4080436"/>
            <a:ext cx="259471" cy="2594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52145" y="206375"/>
            <a:ext cx="2874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简史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0590" y="1071880"/>
            <a:ext cx="8714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/>
                </a:solidFill>
              </a:rPr>
              <a:t>Euler </a:t>
            </a:r>
            <a:r>
              <a:rPr lang="zh-CN" altLang="en-US" sz="2000" dirty="0">
                <a:solidFill>
                  <a:schemeClr val="accent1"/>
                </a:solidFill>
              </a:rPr>
              <a:t>公式</a:t>
            </a:r>
            <a:r>
              <a:rPr lang="zh-CN" altLang="en-US" sz="2000" dirty="0" smtClean="0"/>
              <a:t>至少有 </a:t>
            </a:r>
            <a:r>
              <a:rPr lang="en-US" altLang="zh-CN" sz="2000" dirty="0" smtClean="0"/>
              <a:t>21 </a:t>
            </a:r>
            <a:r>
              <a:rPr lang="zh-CN" altLang="en-US" sz="2000" dirty="0" smtClean="0"/>
              <a:t>种不同的证明！！</a:t>
            </a:r>
            <a:endParaRPr lang="zh-CN" altLang="en-US" sz="20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1755416" y="2705805"/>
            <a:ext cx="8782409" cy="2557710"/>
            <a:chOff x="2764" y="4261"/>
            <a:chExt cx="13831" cy="4028"/>
          </a:xfrm>
        </p:grpSpPr>
        <p:grpSp>
          <p:nvGrpSpPr>
            <p:cNvPr id="19" name="组合 43"/>
            <p:cNvGrpSpPr/>
            <p:nvPr/>
          </p:nvGrpSpPr>
          <p:grpSpPr>
            <a:xfrm>
              <a:off x="2764" y="4261"/>
              <a:ext cx="13831" cy="4028"/>
              <a:chOff x="2397126" y="3309939"/>
              <a:chExt cx="7483475" cy="2179637"/>
            </a:xfrm>
            <a:solidFill>
              <a:srgbClr val="02423F"/>
            </a:solidFill>
          </p:grpSpPr>
          <p:sp>
            <p:nvSpPr>
              <p:cNvPr id="23" name="MH_Text_1"/>
              <p:cNvSpPr/>
              <p:nvPr/>
            </p:nvSpPr>
            <p:spPr>
              <a:xfrm>
                <a:off x="2397126" y="3309939"/>
                <a:ext cx="2181225" cy="2179637"/>
              </a:xfrm>
              <a:custGeom>
                <a:avLst/>
                <a:gdLst>
                  <a:gd name="connsiteX0" fmla="*/ 1103264 w 2180339"/>
                  <a:gd name="connsiteY0" fmla="*/ 73 h 2180207"/>
                  <a:gd name="connsiteX1" fmla="*/ 2114753 w 2180339"/>
                  <a:gd name="connsiteY1" fmla="*/ 717933 h 2180207"/>
                  <a:gd name="connsiteX2" fmla="*/ 1728576 w 2180339"/>
                  <a:gd name="connsiteY2" fmla="*/ 1973704 h 2180207"/>
                  <a:gd name="connsiteX3" fmla="*/ 415058 w 2180339"/>
                  <a:gd name="connsiteY3" fmla="*/ 1945997 h 2180207"/>
                  <a:gd name="connsiteX4" fmla="*/ 82179 w 2180339"/>
                  <a:gd name="connsiteY4" fmla="*/ 675059 h 2180207"/>
                  <a:gd name="connsiteX5" fmla="*/ 165557 w 2180339"/>
                  <a:gd name="connsiteY5" fmla="*/ 709392 h 2180207"/>
                  <a:gd name="connsiteX6" fmla="*/ 470901 w 2180339"/>
                  <a:gd name="connsiteY6" fmla="*/ 1875198 h 2180207"/>
                  <a:gd name="connsiteX7" fmla="*/ 1675764 w 2180339"/>
                  <a:gd name="connsiteY7" fmla="*/ 1900614 h 2180207"/>
                  <a:gd name="connsiteX8" fmla="*/ 2029998 w 2180339"/>
                  <a:gd name="connsiteY8" fmla="*/ 748721 h 2180207"/>
                  <a:gd name="connsiteX9" fmla="*/ 1019053 w 2180339"/>
                  <a:gd name="connsiteY9" fmla="*/ 92725 h 2180207"/>
                  <a:gd name="connsiteX10" fmla="*/ 1012640 w 2180339"/>
                  <a:gd name="connsiteY10" fmla="*/ 2780 h 2180207"/>
                  <a:gd name="connsiteX11" fmla="*/ 1103264 w 2180339"/>
                  <a:gd name="connsiteY11" fmla="*/ 73 h 218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0339" h="2180207">
                    <a:moveTo>
                      <a:pt x="1103264" y="73"/>
                    </a:moveTo>
                    <a:cubicBezTo>
                      <a:pt x="1553666" y="5280"/>
                      <a:pt x="1958833" y="288693"/>
                      <a:pt x="2114753" y="717933"/>
                    </a:cubicBezTo>
                    <a:cubicBezTo>
                      <a:pt x="2281069" y="1175790"/>
                      <a:pt x="2123424" y="1688418"/>
                      <a:pt x="1728576" y="1973704"/>
                    </a:cubicBezTo>
                    <a:cubicBezTo>
                      <a:pt x="1333726" y="2258991"/>
                      <a:pt x="797525" y="2247680"/>
                      <a:pt x="415058" y="1945997"/>
                    </a:cubicBezTo>
                    <a:cubicBezTo>
                      <a:pt x="32591" y="1644315"/>
                      <a:pt x="-103296" y="1125495"/>
                      <a:pt x="82179" y="675059"/>
                    </a:cubicBezTo>
                    <a:lnTo>
                      <a:pt x="165557" y="709392"/>
                    </a:lnTo>
                    <a:cubicBezTo>
                      <a:pt x="-4574" y="1122568"/>
                      <a:pt x="120071" y="1598470"/>
                      <a:pt x="470901" y="1875198"/>
                    </a:cubicBezTo>
                    <a:cubicBezTo>
                      <a:pt x="821731" y="2151926"/>
                      <a:pt x="1313577" y="2162301"/>
                      <a:pt x="1675764" y="1900614"/>
                    </a:cubicBezTo>
                    <a:cubicBezTo>
                      <a:pt x="2037951" y="1638926"/>
                      <a:pt x="2182555" y="1168704"/>
                      <a:pt x="2029998" y="748721"/>
                    </a:cubicBezTo>
                    <a:cubicBezTo>
                      <a:pt x="1877440" y="328738"/>
                      <a:pt x="1464755" y="60948"/>
                      <a:pt x="1019053" y="92725"/>
                    </a:cubicBezTo>
                    <a:lnTo>
                      <a:pt x="1012640" y="2780"/>
                    </a:lnTo>
                    <a:cubicBezTo>
                      <a:pt x="1043009" y="615"/>
                      <a:pt x="1073237" y="-275"/>
                      <a:pt x="1103264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88000" tIns="0" rIns="288000" bIns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defRPr/>
                </a:pPr>
                <a:endParaRPr lang="zh-CN" altLang="en-US" sz="1600" dirty="0">
                  <a:latin typeface="+mn-lt"/>
                  <a:ea typeface="+mn-ea"/>
                </a:endParaRPr>
              </a:p>
            </p:txBody>
          </p:sp>
          <p:sp>
            <p:nvSpPr>
              <p:cNvPr id="25" name="MH_Text_2"/>
              <p:cNvSpPr/>
              <p:nvPr/>
            </p:nvSpPr>
            <p:spPr>
              <a:xfrm>
                <a:off x="5048251" y="3309939"/>
                <a:ext cx="2181225" cy="2179637"/>
              </a:xfrm>
              <a:custGeom>
                <a:avLst/>
                <a:gdLst>
                  <a:gd name="connsiteX0" fmla="*/ 1103264 w 2180339"/>
                  <a:gd name="connsiteY0" fmla="*/ 73 h 2180207"/>
                  <a:gd name="connsiteX1" fmla="*/ 2114753 w 2180339"/>
                  <a:gd name="connsiteY1" fmla="*/ 717933 h 2180207"/>
                  <a:gd name="connsiteX2" fmla="*/ 1728576 w 2180339"/>
                  <a:gd name="connsiteY2" fmla="*/ 1973704 h 2180207"/>
                  <a:gd name="connsiteX3" fmla="*/ 415058 w 2180339"/>
                  <a:gd name="connsiteY3" fmla="*/ 1945997 h 2180207"/>
                  <a:gd name="connsiteX4" fmla="*/ 82179 w 2180339"/>
                  <a:gd name="connsiteY4" fmla="*/ 675059 h 2180207"/>
                  <a:gd name="connsiteX5" fmla="*/ 165557 w 2180339"/>
                  <a:gd name="connsiteY5" fmla="*/ 709392 h 2180207"/>
                  <a:gd name="connsiteX6" fmla="*/ 470901 w 2180339"/>
                  <a:gd name="connsiteY6" fmla="*/ 1875198 h 2180207"/>
                  <a:gd name="connsiteX7" fmla="*/ 1675764 w 2180339"/>
                  <a:gd name="connsiteY7" fmla="*/ 1900614 h 2180207"/>
                  <a:gd name="connsiteX8" fmla="*/ 2029998 w 2180339"/>
                  <a:gd name="connsiteY8" fmla="*/ 748721 h 2180207"/>
                  <a:gd name="connsiteX9" fmla="*/ 1019053 w 2180339"/>
                  <a:gd name="connsiteY9" fmla="*/ 92725 h 2180207"/>
                  <a:gd name="connsiteX10" fmla="*/ 1012640 w 2180339"/>
                  <a:gd name="connsiteY10" fmla="*/ 2780 h 2180207"/>
                  <a:gd name="connsiteX11" fmla="*/ 1103264 w 2180339"/>
                  <a:gd name="connsiteY11" fmla="*/ 73 h 218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0339" h="2180207">
                    <a:moveTo>
                      <a:pt x="1103264" y="73"/>
                    </a:moveTo>
                    <a:cubicBezTo>
                      <a:pt x="1553666" y="5280"/>
                      <a:pt x="1958833" y="288693"/>
                      <a:pt x="2114753" y="717933"/>
                    </a:cubicBezTo>
                    <a:cubicBezTo>
                      <a:pt x="2281069" y="1175790"/>
                      <a:pt x="2123424" y="1688418"/>
                      <a:pt x="1728576" y="1973704"/>
                    </a:cubicBezTo>
                    <a:cubicBezTo>
                      <a:pt x="1333726" y="2258991"/>
                      <a:pt x="797525" y="2247680"/>
                      <a:pt x="415058" y="1945997"/>
                    </a:cubicBezTo>
                    <a:cubicBezTo>
                      <a:pt x="32591" y="1644315"/>
                      <a:pt x="-103296" y="1125495"/>
                      <a:pt x="82179" y="675059"/>
                    </a:cubicBezTo>
                    <a:lnTo>
                      <a:pt x="165557" y="709392"/>
                    </a:lnTo>
                    <a:cubicBezTo>
                      <a:pt x="-4574" y="1122568"/>
                      <a:pt x="120071" y="1598470"/>
                      <a:pt x="470901" y="1875198"/>
                    </a:cubicBezTo>
                    <a:cubicBezTo>
                      <a:pt x="821731" y="2151926"/>
                      <a:pt x="1313577" y="2162301"/>
                      <a:pt x="1675764" y="1900614"/>
                    </a:cubicBezTo>
                    <a:cubicBezTo>
                      <a:pt x="2037951" y="1638926"/>
                      <a:pt x="2182555" y="1168704"/>
                      <a:pt x="2029998" y="748721"/>
                    </a:cubicBezTo>
                    <a:cubicBezTo>
                      <a:pt x="1877440" y="328738"/>
                      <a:pt x="1464755" y="60948"/>
                      <a:pt x="1019053" y="92725"/>
                    </a:cubicBezTo>
                    <a:lnTo>
                      <a:pt x="1012640" y="2780"/>
                    </a:lnTo>
                    <a:cubicBezTo>
                      <a:pt x="1043009" y="615"/>
                      <a:pt x="1073237" y="-275"/>
                      <a:pt x="1103264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88000" tIns="0" rIns="288000" bIns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defRPr/>
                </a:pPr>
                <a:endParaRPr lang="zh-CN" altLang="en-US" sz="1600" dirty="0">
                  <a:latin typeface="+mn-lt"/>
                  <a:ea typeface="+mn-ea"/>
                </a:endParaRPr>
              </a:p>
            </p:txBody>
          </p:sp>
          <p:sp>
            <p:nvSpPr>
              <p:cNvPr id="20" name="MH_Text_3"/>
              <p:cNvSpPr/>
              <p:nvPr/>
            </p:nvSpPr>
            <p:spPr>
              <a:xfrm>
                <a:off x="7699376" y="3309939"/>
                <a:ext cx="2181225" cy="2179637"/>
              </a:xfrm>
              <a:custGeom>
                <a:avLst/>
                <a:gdLst>
                  <a:gd name="connsiteX0" fmla="*/ 1103264 w 2180339"/>
                  <a:gd name="connsiteY0" fmla="*/ 73 h 2180207"/>
                  <a:gd name="connsiteX1" fmla="*/ 2114753 w 2180339"/>
                  <a:gd name="connsiteY1" fmla="*/ 717933 h 2180207"/>
                  <a:gd name="connsiteX2" fmla="*/ 1728576 w 2180339"/>
                  <a:gd name="connsiteY2" fmla="*/ 1973704 h 2180207"/>
                  <a:gd name="connsiteX3" fmla="*/ 415058 w 2180339"/>
                  <a:gd name="connsiteY3" fmla="*/ 1945997 h 2180207"/>
                  <a:gd name="connsiteX4" fmla="*/ 82179 w 2180339"/>
                  <a:gd name="connsiteY4" fmla="*/ 675059 h 2180207"/>
                  <a:gd name="connsiteX5" fmla="*/ 165557 w 2180339"/>
                  <a:gd name="connsiteY5" fmla="*/ 709392 h 2180207"/>
                  <a:gd name="connsiteX6" fmla="*/ 470901 w 2180339"/>
                  <a:gd name="connsiteY6" fmla="*/ 1875198 h 2180207"/>
                  <a:gd name="connsiteX7" fmla="*/ 1675764 w 2180339"/>
                  <a:gd name="connsiteY7" fmla="*/ 1900614 h 2180207"/>
                  <a:gd name="connsiteX8" fmla="*/ 2029998 w 2180339"/>
                  <a:gd name="connsiteY8" fmla="*/ 748721 h 2180207"/>
                  <a:gd name="connsiteX9" fmla="*/ 1019053 w 2180339"/>
                  <a:gd name="connsiteY9" fmla="*/ 92725 h 2180207"/>
                  <a:gd name="connsiteX10" fmla="*/ 1012640 w 2180339"/>
                  <a:gd name="connsiteY10" fmla="*/ 2780 h 2180207"/>
                  <a:gd name="connsiteX11" fmla="*/ 1103264 w 2180339"/>
                  <a:gd name="connsiteY11" fmla="*/ 73 h 218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0339" h="2180207">
                    <a:moveTo>
                      <a:pt x="1103264" y="73"/>
                    </a:moveTo>
                    <a:cubicBezTo>
                      <a:pt x="1553666" y="5280"/>
                      <a:pt x="1958833" y="288693"/>
                      <a:pt x="2114753" y="717933"/>
                    </a:cubicBezTo>
                    <a:cubicBezTo>
                      <a:pt x="2281069" y="1175790"/>
                      <a:pt x="2123424" y="1688418"/>
                      <a:pt x="1728576" y="1973704"/>
                    </a:cubicBezTo>
                    <a:cubicBezTo>
                      <a:pt x="1333726" y="2258991"/>
                      <a:pt x="797525" y="2247680"/>
                      <a:pt x="415058" y="1945997"/>
                    </a:cubicBezTo>
                    <a:cubicBezTo>
                      <a:pt x="32591" y="1644315"/>
                      <a:pt x="-103296" y="1125495"/>
                      <a:pt x="82179" y="675059"/>
                    </a:cubicBezTo>
                    <a:lnTo>
                      <a:pt x="165557" y="709392"/>
                    </a:lnTo>
                    <a:cubicBezTo>
                      <a:pt x="-4574" y="1122568"/>
                      <a:pt x="120071" y="1598470"/>
                      <a:pt x="470901" y="1875198"/>
                    </a:cubicBezTo>
                    <a:cubicBezTo>
                      <a:pt x="821731" y="2151926"/>
                      <a:pt x="1313577" y="2162301"/>
                      <a:pt x="1675764" y="1900614"/>
                    </a:cubicBezTo>
                    <a:cubicBezTo>
                      <a:pt x="2037951" y="1638926"/>
                      <a:pt x="2182555" y="1168704"/>
                      <a:pt x="2029998" y="748721"/>
                    </a:cubicBezTo>
                    <a:cubicBezTo>
                      <a:pt x="1877440" y="328738"/>
                      <a:pt x="1464755" y="60948"/>
                      <a:pt x="1019053" y="92725"/>
                    </a:cubicBezTo>
                    <a:lnTo>
                      <a:pt x="1012640" y="2780"/>
                    </a:lnTo>
                    <a:cubicBezTo>
                      <a:pt x="1043009" y="615"/>
                      <a:pt x="1073237" y="-275"/>
                      <a:pt x="1103264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88000" tIns="0" rIns="288000" bIns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defRPr/>
                </a:pPr>
                <a:endParaRPr lang="zh-CN" altLang="en-US" sz="160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3414" y="5565"/>
              <a:ext cx="2919" cy="217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charset="-122"/>
                  <a:ea typeface="幼圆" panose="02010509060101010101" charset="-122"/>
                </a:rPr>
                <a:t>欧拉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charset="-122"/>
                  <a:ea typeface="幼圆" panose="02010509060101010101" charset="-122"/>
                </a:rPr>
                <a:t>(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Leonhard Euler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charset="-122"/>
                  <a:ea typeface="幼圆" panose="02010509060101010101" charset="-122"/>
                </a:rPr>
                <a:t>)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charset="-122"/>
                  <a:ea typeface="幼圆" panose="02010509060101010101" charset="-122"/>
                </a:rPr>
                <a:t>的证明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charset="-122"/>
                <a:ea typeface="幼圆" panose="02010509060101010101" charset="-122"/>
              </a:endParaRPr>
            </a:p>
            <a:p>
              <a:pPr algn="l">
                <a:lnSpc>
                  <a:spcPct val="120000"/>
                </a:lnSpc>
              </a:pP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268" y="5250"/>
              <a:ext cx="2861" cy="290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charset="-122"/>
                  <a:ea typeface="幼圆" panose="02010509060101010101" charset="-122"/>
                  <a:sym typeface="+mn-ea"/>
                </a:rPr>
                <a:t>笛卡尔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charset="-122"/>
                  <a:ea typeface="幼圆" panose="02010509060101010101" charset="-122"/>
                  <a:sym typeface="+mn-ea"/>
                </a:rPr>
                <a:t>(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幼圆" panose="02010509060101010101" charset="-122"/>
                  <a:cs typeface="+mn-lt"/>
                  <a:sym typeface="+mn-ea"/>
                </a:rPr>
                <a:t>René Descartes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charset="-122"/>
                  <a:ea typeface="幼圆" panose="02010509060101010101" charset="-122"/>
                  <a:sym typeface="+mn-ea"/>
                </a:rPr>
                <a:t>)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charset="-122"/>
                  <a:ea typeface="幼圆" panose="02010509060101010101" charset="-122"/>
                  <a:sym typeface="+mn-ea"/>
                </a:rPr>
                <a:t>的证明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charset="-122"/>
                <a:ea typeface="幼圆" panose="02010509060101010101" charset="-122"/>
              </a:endParaRPr>
            </a:p>
            <a:p>
              <a:pPr algn="l">
                <a:lnSpc>
                  <a:spcPct val="120000"/>
                </a:lnSpc>
              </a:pP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3105" y="5258"/>
              <a:ext cx="3296" cy="23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charset="-122"/>
                  <a:ea typeface="幼圆" panose="02010509060101010101" charset="-122"/>
                  <a:sym typeface="+mn-ea"/>
                </a:rPr>
                <a:t>勒让德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charset="-122"/>
                  <a:ea typeface="幼圆" panose="02010509060101010101" charset="-122"/>
                  <a:sym typeface="+mn-ea"/>
                </a:rPr>
                <a:t>(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幼圆" panose="02010509060101010101" charset="-122"/>
                  <a:cs typeface="+mn-lt"/>
                  <a:sym typeface="+mn-ea"/>
                </a:rPr>
                <a:t>Adrien-Marie Legendre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charset="-122"/>
                  <a:ea typeface="幼圆" panose="02010509060101010101" charset="-122"/>
                  <a:sym typeface="+mn-ea"/>
                </a:rPr>
                <a:t>)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charset="-122"/>
                  <a:ea typeface="幼圆" panose="02010509060101010101" charset="-122"/>
                  <a:sym typeface="+mn-ea"/>
                </a:rPr>
                <a:t>的证明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charset="-122"/>
                <a:ea typeface="幼圆" panose="02010509060101010101" charset="-122"/>
                <a:sym typeface="+mn-ea"/>
              </a:endParaRPr>
            </a:p>
          </p:txBody>
        </p:sp>
      </p:grpSp>
      <p:pic>
        <p:nvPicPr>
          <p:cNvPr id="31" name="图片 30" descr="Leonhard_Eul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4350" y="2025015"/>
            <a:ext cx="982980" cy="1271905"/>
          </a:xfrm>
          <a:prstGeom prst="rect">
            <a:avLst/>
          </a:prstGeom>
        </p:spPr>
      </p:pic>
      <p:pic>
        <p:nvPicPr>
          <p:cNvPr id="32" name="图片 31" descr="330px-Frans_Hals_-_Portret_van_René_Descart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940" y="2043430"/>
            <a:ext cx="1082675" cy="1322705"/>
          </a:xfrm>
          <a:prstGeom prst="rect">
            <a:avLst/>
          </a:prstGeom>
        </p:spPr>
      </p:pic>
      <p:pic>
        <p:nvPicPr>
          <p:cNvPr id="34" name="图片 33" descr="220px-Louis_Legend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945" y="2025650"/>
            <a:ext cx="965200" cy="129540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346200" y="5773420"/>
            <a:ext cx="6490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拓展阅读：</a:t>
            </a:r>
            <a:r>
              <a:rPr lang="zh-CN" altLang="en-US" sz="2000">
                <a:solidFill>
                  <a:schemeClr val="accent1">
                    <a:lumMod val="75000"/>
                  </a:schemeClr>
                </a:solidFill>
                <a:cs typeface="+mn-lt"/>
              </a:rPr>
              <a:t>https://weibo.com/u/7474097771</a:t>
            </a:r>
            <a:endParaRPr lang="zh-CN" altLang="en-US" sz="2000">
              <a:solidFill>
                <a:schemeClr val="accent1">
                  <a:lumMod val="75000"/>
                </a:schemeClr>
              </a:solidFill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2145" y="206375"/>
            <a:ext cx="2874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球面几何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3838" y="1225494"/>
            <a:ext cx="7559040" cy="4690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dirty="0"/>
              <a:t>作为热身</a:t>
            </a:r>
            <a:r>
              <a:rPr lang="en-US" altLang="zh-CN" sz="2000" dirty="0"/>
              <a:t>,  </a:t>
            </a:r>
            <a:r>
              <a:rPr lang="zh-CN" altLang="en-US" sz="2000" dirty="0"/>
              <a:t>我们来推导球面</a:t>
            </a:r>
            <a:r>
              <a:rPr lang="en-US" altLang="zh-CN" sz="2000" dirty="0"/>
              <a:t> n </a:t>
            </a:r>
            <a:r>
              <a:rPr lang="zh-CN" altLang="en-US" sz="2000" dirty="0"/>
              <a:t>边形的面积公式：</a:t>
            </a:r>
            <a:endParaRPr lang="zh-CN" altLang="en-US" sz="2000" dirty="0"/>
          </a:p>
          <a:p>
            <a:endParaRPr lang="en-US" altLang="zh-CN" sz="2000" dirty="0"/>
          </a:p>
          <a:p>
            <a:pPr algn="l"/>
            <a:r>
              <a:rPr lang="zh-CN" altLang="en-US" sz="2000" dirty="0"/>
              <a:t>假设球面半径为</a:t>
            </a:r>
            <a:r>
              <a:rPr lang="en-US" altLang="zh-CN" sz="2000" dirty="0"/>
              <a:t> r. </a:t>
            </a:r>
            <a:r>
              <a:rPr lang="zh-CN" altLang="en-US" sz="2000" dirty="0"/>
              <a:t>我们首先考虑</a:t>
            </a:r>
            <a:r>
              <a:rPr lang="zh-CN" altLang="en-US" sz="2000" dirty="0">
                <a:solidFill>
                  <a:schemeClr val="accent1"/>
                </a:solidFill>
              </a:rPr>
              <a:t>球面三角形</a:t>
            </a:r>
            <a:r>
              <a:rPr lang="en-US" altLang="zh-CN" sz="2000" dirty="0"/>
              <a:t>. </a:t>
            </a:r>
            <a:r>
              <a:rPr lang="zh-CN" altLang="en-US" sz="2000" dirty="0"/>
              <a:t>假设</a:t>
            </a:r>
            <a:r>
              <a:rPr lang="en-US" altLang="zh-CN" sz="2000" dirty="0"/>
              <a:t> ABC </a:t>
            </a:r>
            <a:r>
              <a:rPr lang="zh-CN" altLang="en-US" sz="2000" dirty="0"/>
              <a:t>是一个球面三角形</a:t>
            </a:r>
            <a:r>
              <a:rPr lang="en-US" altLang="zh-CN" sz="2000" dirty="0"/>
              <a:t>, </a:t>
            </a:r>
            <a:r>
              <a:rPr lang="zh-CN" altLang="en-US" sz="2000" dirty="0"/>
              <a:t>三个内角分别为</a:t>
            </a:r>
            <a:r>
              <a:rPr lang="en-US" altLang="zh-CN" sz="2000" dirty="0"/>
              <a:t> a, b, c. </a:t>
            </a:r>
            <a:r>
              <a:rPr lang="zh-CN" altLang="en-US" sz="2000" dirty="0"/>
              <a:t>记</a:t>
            </a:r>
            <a:r>
              <a:rPr lang="en-US" altLang="zh-CN" sz="2000" dirty="0"/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′, B′, C′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latin typeface="幼圆" panose="02010509060101010101" charset="-122"/>
                <a:ea typeface="幼圆" panose="02010509060101010101" charset="-122"/>
              </a:rPr>
              <a:t>为对径点</a:t>
            </a:r>
            <a:r>
              <a:rPr lang="en-US" altLang="zh-CN" sz="2000" dirty="0">
                <a:latin typeface="幼圆" panose="02010509060101010101" charset="-122"/>
                <a:ea typeface="幼圆" panose="02010509060101010101" charset="-122"/>
              </a:rPr>
              <a:t>,</a:t>
            </a:r>
            <a:r>
              <a:rPr lang="zh-CN" altLang="en-US" sz="2000" dirty="0">
                <a:latin typeface="幼圆" panose="02010509060101010101" charset="-122"/>
                <a:ea typeface="幼圆" panose="02010509060101010101" charset="-122"/>
              </a:rPr>
              <a:t>则可以通过延长</a:t>
            </a:r>
            <a:r>
              <a:rPr lang="en-US" altLang="zh-CN" sz="2000" dirty="0">
                <a:latin typeface="幼圆" panose="02010509060101010101" charset="-122"/>
                <a:ea typeface="幼圆" panose="02010509060101010101" charset="-122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AB </a:t>
            </a:r>
            <a:r>
              <a:rPr lang="zh-CN" altLang="en-US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和</a:t>
            </a:r>
            <a:r>
              <a:rPr lang="en-US" altLang="zh-CN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 AC </a:t>
            </a:r>
            <a:r>
              <a:rPr lang="zh-CN" altLang="en-US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到</a:t>
            </a:r>
            <a:r>
              <a:rPr lang="en-US" altLang="zh-CN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ym typeface="+mn-ea"/>
              </a:rPr>
              <a:t>A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′ </a:t>
            </a:r>
            <a:r>
              <a:rPr lang="zh-CN" altLang="en-US" sz="2000" dirty="0">
                <a:latin typeface="+mn-ea"/>
                <a:sym typeface="+mn-ea"/>
              </a:rPr>
              <a:t>的方式得到一个球面二边形</a:t>
            </a:r>
            <a:r>
              <a:rPr lang="en-US" altLang="zh-CN" sz="2000" dirty="0">
                <a:latin typeface="+mn-ea"/>
                <a:sym typeface="+mn-ea"/>
              </a:rPr>
              <a:t> </a:t>
            </a:r>
            <a:r>
              <a:rPr lang="en-US" altLang="zh-CN" sz="2000" dirty="0">
                <a:cs typeface="+mn-lt"/>
                <a:sym typeface="+mn-ea"/>
              </a:rPr>
              <a:t>A</a:t>
            </a:r>
            <a:r>
              <a:rPr lang="en-US" altLang="zh-CN" sz="2000" dirty="0">
                <a:sym typeface="+mn-ea"/>
              </a:rPr>
              <a:t>A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′. </a:t>
            </a:r>
            <a:r>
              <a:rPr lang="zh-CN" altLang="en-US" sz="2000" dirty="0">
                <a:latin typeface="幼圆" panose="02010509060101010101" charset="-122"/>
                <a:ea typeface="幼圆" panose="02010509060101010101" charset="-122"/>
                <a:sym typeface="+mn-ea"/>
              </a:rPr>
              <a:t>显然这个二边形面积为</a:t>
            </a:r>
            <a:r>
              <a:rPr lang="en-US" altLang="zh-CN" sz="2000" dirty="0">
                <a:latin typeface="幼圆" panose="02010509060101010101" charset="-122"/>
                <a:ea typeface="幼圆" panose="02010509060101010101" charset="-122"/>
                <a:sym typeface="+mn-ea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2ar</a:t>
            </a:r>
            <a:r>
              <a:rPr lang="en-US" altLang="zh-CN" sz="2000" baseline="30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2</a:t>
            </a:r>
            <a:r>
              <a:rPr lang="en-US" altLang="zh-CN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. </a:t>
            </a:r>
            <a:r>
              <a:rPr lang="zh-CN" altLang="en-US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同理二边形</a:t>
            </a:r>
            <a:r>
              <a:rPr lang="en-US" altLang="zh-CN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 B</a:t>
            </a:r>
            <a:r>
              <a:rPr lang="en-US" altLang="zh-CN" sz="2000" dirty="0">
                <a:ea typeface="微软雅黑" panose="020B0503020204020204" charset="-122"/>
                <a:cs typeface="+mn-lt"/>
                <a:sym typeface="+mn-ea"/>
              </a:rPr>
              <a:t>B′ </a:t>
            </a:r>
            <a:r>
              <a:rPr lang="zh-CN" altLang="en-US" sz="2000" dirty="0">
                <a:latin typeface="幼圆" panose="02010509060101010101" charset="-122"/>
                <a:ea typeface="幼圆" panose="02010509060101010101" charset="-122"/>
                <a:cs typeface="+mn-lt"/>
                <a:sym typeface="+mn-ea"/>
              </a:rPr>
              <a:t>和</a:t>
            </a:r>
            <a:r>
              <a:rPr lang="en-US" altLang="zh-CN" sz="2000" dirty="0">
                <a:latin typeface="幼圆" panose="02010509060101010101" charset="-122"/>
                <a:ea typeface="幼圆" panose="02010509060101010101" charset="-122"/>
                <a:cs typeface="+mn-lt"/>
                <a:sym typeface="+mn-ea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C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C′ </a:t>
            </a:r>
            <a:r>
              <a:rPr lang="zh-CN" altLang="en-US" sz="2000" dirty="0">
                <a:latin typeface="幼圆" panose="02010509060101010101" charset="-122"/>
                <a:ea typeface="幼圆" panose="02010509060101010101" charset="-122"/>
                <a:cs typeface="Arial" panose="020B0604020202020204" pitchFamily="34" charset="0"/>
                <a:sym typeface="+mn-ea"/>
              </a:rPr>
              <a:t>的面积分别为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2br</a:t>
            </a:r>
            <a:r>
              <a:rPr lang="en-US" altLang="zh-CN" sz="2000" baseline="30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2</a:t>
            </a:r>
            <a:r>
              <a:rPr lang="en-US" altLang="zh-CN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, 2cr</a:t>
            </a:r>
            <a:r>
              <a:rPr lang="en-US" altLang="zh-CN" sz="2000" baseline="30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2</a:t>
            </a:r>
            <a:r>
              <a:rPr lang="en-US" altLang="zh-CN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. </a:t>
            </a:r>
            <a:r>
              <a:rPr lang="zh-CN" altLang="en-US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另一方面</a:t>
            </a:r>
            <a:r>
              <a:rPr lang="en-US" altLang="zh-CN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, S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AA</a:t>
            </a:r>
            <a:r>
              <a:rPr lang="en-US" altLang="zh-CN" sz="20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′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=S</a:t>
            </a:r>
            <a:r>
              <a:rPr lang="en-US" altLang="zh-CN" sz="20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ABC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+S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</a:t>
            </a:r>
            <a:r>
              <a:rPr lang="en-US" altLang="zh-CN" sz="20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′BC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, S</a:t>
            </a:r>
            <a:r>
              <a:rPr lang="en-US" altLang="zh-CN" sz="20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BB′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=S</a:t>
            </a:r>
            <a:r>
              <a:rPr lang="en-US" altLang="zh-CN" sz="20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ABC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+S</a:t>
            </a:r>
            <a:r>
              <a:rPr lang="en-US" altLang="zh-CN" sz="20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AB′C</a:t>
            </a:r>
            <a:r>
              <a:rPr lang="zh-CN" altLang="en-US" sz="20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S</a:t>
            </a:r>
            <a:r>
              <a:rPr lang="en-US" altLang="zh-CN" sz="20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CC′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=S</a:t>
            </a:r>
            <a:r>
              <a:rPr lang="en-US" altLang="zh-CN" sz="20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ABC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+S</a:t>
            </a:r>
            <a:r>
              <a:rPr lang="en-US" altLang="zh-CN" sz="20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ABC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′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000" dirty="0">
                <a:latin typeface="幼圆" panose="02010509060101010101" charset="-122"/>
                <a:ea typeface="幼圆" panose="02010509060101010101" charset="-122"/>
                <a:cs typeface="Arial" panose="020B0604020202020204" pitchFamily="34" charset="0"/>
                <a:sym typeface="+mn-ea"/>
              </a:rPr>
              <a:t>并且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S</a:t>
            </a:r>
            <a:r>
              <a:rPr lang="en-US" altLang="zh-CN" sz="20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ABC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+S</a:t>
            </a:r>
            <a:r>
              <a:rPr lang="en-US" altLang="zh-CN" sz="20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A′BC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+S</a:t>
            </a:r>
            <a:r>
              <a:rPr lang="en-US" altLang="zh-CN" sz="20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AB′C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+S</a:t>
            </a:r>
            <a:r>
              <a:rPr lang="en-US" altLang="zh-CN" sz="20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ABC′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=2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π</a:t>
            </a:r>
            <a:r>
              <a:rPr lang="en-US" altLang="zh-CN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r</a:t>
            </a:r>
            <a:r>
              <a:rPr lang="en-US" altLang="zh-CN" sz="2000" baseline="30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2</a:t>
            </a:r>
            <a:r>
              <a:rPr lang="en-US" altLang="zh-CN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.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r>
              <a:rPr lang="zh-CN" altLang="en-US" sz="2000" dirty="0">
                <a:latin typeface="幼圆" panose="02010509060101010101" charset="-122"/>
                <a:ea typeface="幼圆" panose="02010509060101010101" charset="-122"/>
                <a:cs typeface="Arial" panose="020B0604020202020204" pitchFamily="34" charset="0"/>
                <a:sym typeface="+mn-ea"/>
              </a:rPr>
              <a:t>通过求解线性方程组可得</a:t>
            </a:r>
            <a:r>
              <a:rPr lang="zh-CN" altLang="en-US" sz="2000" dirty="0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  <a:cs typeface="Arial" panose="020B0604020202020204" pitchFamily="34" charset="0"/>
                <a:sym typeface="+mn-ea"/>
              </a:rPr>
              <a:t>球面三角形</a:t>
            </a:r>
            <a:r>
              <a:rPr lang="zh-CN" altLang="en-US" sz="2000" dirty="0">
                <a:latin typeface="幼圆" panose="02010509060101010101" charset="-122"/>
                <a:ea typeface="幼圆" panose="02010509060101010101" charset="-122"/>
                <a:cs typeface="Arial" panose="020B0604020202020204" pitchFamily="34" charset="0"/>
                <a:sym typeface="+mn-ea"/>
              </a:rPr>
              <a:t>面积公式</a:t>
            </a:r>
            <a:r>
              <a:rPr lang="en-US" altLang="zh-CN" sz="2000" dirty="0">
                <a:latin typeface="幼圆" panose="02010509060101010101" charset="-122"/>
                <a:ea typeface="幼圆" panose="02010509060101010101" charset="-122"/>
                <a:cs typeface="Arial" panose="020B0604020202020204" pitchFamily="34" charset="0"/>
                <a:sym typeface="+mn-ea"/>
              </a:rPr>
              <a:t>: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S</a:t>
            </a:r>
            <a:r>
              <a:rPr lang="en-US" altLang="zh-CN" sz="20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ABC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=(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a+b+c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-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π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)</a:t>
            </a:r>
            <a:r>
              <a:rPr lang="en-US" altLang="zh-CN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r</a:t>
            </a:r>
            <a:r>
              <a:rPr lang="en-US" altLang="zh-CN" sz="2000" baseline="30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2</a:t>
            </a:r>
            <a:r>
              <a:rPr lang="en-US" altLang="zh-CN" sz="2000" dirty="0" smtClean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.</a:t>
            </a:r>
            <a:endParaRPr lang="en-US" altLang="zh-CN" sz="2000" baseline="-25000" dirty="0"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  <a:p>
            <a:endParaRPr lang="zh-CN" altLang="en-US" sz="2000" dirty="0"/>
          </a:p>
          <a:p>
            <a:r>
              <a:rPr lang="zh-CN" altLang="en-US" sz="2000" dirty="0"/>
              <a:t>现在假设</a:t>
            </a:r>
            <a:r>
              <a:rPr lang="zh-CN" altLang="en-US" sz="2000" dirty="0">
                <a:solidFill>
                  <a:schemeClr val="accent1"/>
                </a:solidFill>
              </a:rPr>
              <a:t>球面</a:t>
            </a:r>
            <a:r>
              <a:rPr lang="en-US" altLang="zh-CN" sz="2000" dirty="0">
                <a:solidFill>
                  <a:schemeClr val="accent1"/>
                </a:solidFill>
              </a:rPr>
              <a:t> n </a:t>
            </a:r>
            <a:r>
              <a:rPr lang="zh-CN" altLang="en-US" sz="2000" dirty="0">
                <a:solidFill>
                  <a:schemeClr val="accent1"/>
                </a:solidFill>
              </a:rPr>
              <a:t>边形</a:t>
            </a:r>
            <a:r>
              <a:rPr lang="zh-CN" altLang="en-US" sz="2000" dirty="0"/>
              <a:t>内角分别为</a:t>
            </a:r>
            <a:r>
              <a:rPr lang="en-US" altLang="zh-CN" sz="2000" dirty="0"/>
              <a:t> a</a:t>
            </a:r>
            <a:r>
              <a:rPr lang="en-US" altLang="zh-CN" sz="2000" baseline="-25000" dirty="0"/>
              <a:t>1 </a:t>
            </a:r>
            <a:r>
              <a:rPr lang="en-US" altLang="zh-CN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,</a:t>
            </a:r>
            <a:r>
              <a:rPr lang="en-US" altLang="zh-CN" sz="2000" dirty="0"/>
              <a:t> a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 </a:t>
            </a:r>
            <a:r>
              <a:rPr lang="en-US" altLang="zh-CN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,..., </a:t>
            </a:r>
            <a:r>
              <a:rPr lang="en-US" altLang="zh-CN" sz="2000" dirty="0"/>
              <a:t>a</a:t>
            </a:r>
            <a:r>
              <a:rPr lang="en-US" altLang="zh-CN" sz="2000" baseline="-25000" dirty="0"/>
              <a:t>n</a:t>
            </a:r>
            <a:r>
              <a:rPr lang="en-US" altLang="zh-CN" sz="2000" dirty="0"/>
              <a:t>. </a:t>
            </a:r>
            <a:r>
              <a:rPr lang="zh-CN" altLang="en-US" sz="2000" dirty="0"/>
              <a:t>我们通过用劣弧连接不相邻端点的方式</a:t>
            </a:r>
            <a:r>
              <a:rPr lang="en-US" altLang="zh-CN" sz="2000" dirty="0"/>
              <a:t>, </a:t>
            </a:r>
            <a:r>
              <a:rPr lang="zh-CN" altLang="en-US" sz="2000" dirty="0"/>
              <a:t>将这个</a:t>
            </a:r>
            <a:r>
              <a:rPr lang="en-US" altLang="zh-CN" sz="2000" dirty="0"/>
              <a:t> n </a:t>
            </a:r>
            <a:r>
              <a:rPr lang="zh-CN" altLang="en-US" sz="2000" dirty="0"/>
              <a:t>边形分割成</a:t>
            </a:r>
            <a:r>
              <a:rPr lang="en-US" altLang="zh-CN" sz="2000" dirty="0"/>
              <a:t> n-2 </a:t>
            </a:r>
            <a:r>
              <a:rPr lang="zh-CN" altLang="en-US" sz="2000" dirty="0"/>
              <a:t>个</a:t>
            </a:r>
            <a:r>
              <a:rPr lang="zh-CN" altLang="en-US" sz="2000" dirty="0">
                <a:solidFill>
                  <a:schemeClr val="accent1"/>
                </a:solidFill>
              </a:rPr>
              <a:t>球面三角形</a:t>
            </a:r>
            <a:r>
              <a:rPr lang="en-US" altLang="zh-CN" sz="2000" dirty="0"/>
              <a:t>. </a:t>
            </a:r>
            <a:r>
              <a:rPr lang="zh-CN" altLang="en-US" sz="2000" dirty="0"/>
              <a:t>结合上述</a:t>
            </a:r>
            <a:r>
              <a:rPr lang="zh-CN" altLang="en-US" sz="2000" dirty="0">
                <a:solidFill>
                  <a:schemeClr val="accent1"/>
                </a:solidFill>
              </a:rPr>
              <a:t>球面三角形</a:t>
            </a:r>
            <a:r>
              <a:rPr lang="zh-CN" altLang="en-US" sz="2000" dirty="0"/>
              <a:t>面积公式</a:t>
            </a:r>
            <a:r>
              <a:rPr lang="en-US" altLang="zh-CN" sz="2000" dirty="0"/>
              <a:t>, </a:t>
            </a:r>
            <a:r>
              <a:rPr lang="zh-CN" altLang="en-US" sz="2000" dirty="0"/>
              <a:t>我们最终可得</a:t>
            </a:r>
            <a:r>
              <a:rPr lang="zh-CN" altLang="en-US" sz="2000" dirty="0">
                <a:solidFill>
                  <a:schemeClr val="accent1"/>
                </a:solidFill>
              </a:rPr>
              <a:t>球面</a:t>
            </a:r>
            <a:r>
              <a:rPr lang="en-US" altLang="zh-CN" sz="2000" dirty="0">
                <a:solidFill>
                  <a:schemeClr val="accent1"/>
                </a:solidFill>
              </a:rPr>
              <a:t> n </a:t>
            </a:r>
            <a:r>
              <a:rPr lang="zh-CN" altLang="en-US" sz="2000" dirty="0">
                <a:solidFill>
                  <a:schemeClr val="accent1"/>
                </a:solidFill>
              </a:rPr>
              <a:t>边形</a:t>
            </a:r>
            <a:r>
              <a:rPr lang="zh-CN" altLang="en-US" sz="2000" dirty="0"/>
              <a:t>面积公式</a:t>
            </a:r>
            <a:r>
              <a:rPr lang="en-US" altLang="zh-CN" sz="2000" dirty="0"/>
              <a:t>: S=(a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+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∙∙∙+a</a:t>
            </a:r>
            <a:r>
              <a:rPr lang="en-US" altLang="zh-CN" sz="2000" baseline="-25000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-(n-2)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π)</a:t>
            </a:r>
            <a:r>
              <a:rPr lang="en-US" altLang="zh-CN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r</a:t>
            </a:r>
            <a:r>
              <a:rPr lang="en-US" altLang="zh-CN" sz="2000" baseline="30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2</a:t>
            </a:r>
            <a:r>
              <a:rPr lang="en-US" altLang="zh-CN" sz="20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.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v2-42402cf5b29ae125b154b09ddc7a76be_720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9185" y="1247140"/>
            <a:ext cx="2681605" cy="2181860"/>
          </a:xfrm>
          <a:prstGeom prst="rect">
            <a:avLst/>
          </a:prstGeom>
        </p:spPr>
      </p:pic>
      <p:pic>
        <p:nvPicPr>
          <p:cNvPr id="5" name="图片 4" descr="200px-Spherical_trigonometry_basic_triangle.s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965" y="397891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52145" y="206375"/>
            <a:ext cx="2874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幼圆" panose="02010509060101010101" charset="-122"/>
                <a:cs typeface="+mn-lt"/>
                <a:sym typeface="+mn-ea"/>
              </a:rPr>
              <a:t>Legendre </a:t>
            </a:r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证明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03275" y="1147127"/>
            <a:ext cx="2298700" cy="494665"/>
            <a:chOff x="595749" y="1257811"/>
            <a:chExt cx="1724025" cy="432257"/>
          </a:xfrm>
          <a:solidFill>
            <a:srgbClr val="02423F"/>
          </a:solidFill>
        </p:grpSpPr>
        <p:sp>
          <p:nvSpPr>
            <p:cNvPr id="17" name="Rectangle 11"/>
            <p:cNvSpPr>
              <a:spLocks noChangeArrowheads="1"/>
            </p:cNvSpPr>
            <p:nvPr/>
          </p:nvSpPr>
          <p:spPr bwMode="gray">
            <a:xfrm>
              <a:off x="595749" y="1257811"/>
              <a:ext cx="1724025" cy="423863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fontAlgn="auto">
                <a:lnSpc>
                  <a:spcPct val="100000"/>
                </a:lnSpc>
                <a:defRPr/>
              </a:pPr>
              <a:endParaRPr lang="zh-CN" altLang="zh-CN" sz="2400" b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invGray">
            <a:xfrm>
              <a:off x="829111" y="1287832"/>
              <a:ext cx="1249070" cy="40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fontAlgn="auto">
                <a:lnSpc>
                  <a:spcPct val="100000"/>
                </a:lnSpc>
              </a:pPr>
              <a:r>
                <a:rPr lang="zh-CN" altLang="en-US" sz="2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形变</a:t>
              </a:r>
              <a:endParaRPr lang="zh-CN" altLang="en-US" sz="2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Rectangle 24"/>
          <p:cNvSpPr>
            <a:spLocks noChangeArrowheads="1"/>
          </p:cNvSpPr>
          <p:nvPr/>
        </p:nvSpPr>
        <p:spPr bwMode="invGray">
          <a:xfrm>
            <a:off x="3533140" y="887095"/>
            <a:ext cx="239268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将多面体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吹胀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成一个半径为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1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的球面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 descr="blow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0510" y="887095"/>
            <a:ext cx="1592580" cy="1416050"/>
          </a:xfrm>
          <a:prstGeom prst="rect">
            <a:avLst/>
          </a:prstGeom>
        </p:spPr>
      </p:pic>
      <p:sp>
        <p:nvSpPr>
          <p:cNvPr id="23" name="右箭头 22"/>
          <p:cNvSpPr/>
          <p:nvPr/>
        </p:nvSpPr>
        <p:spPr>
          <a:xfrm>
            <a:off x="8643620" y="1347470"/>
            <a:ext cx="592455" cy="38798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28575" cmpd="sng">
            <a:noFill/>
            <a:prstDash val="soli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 descr="blow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240" y="965835"/>
            <a:ext cx="1225550" cy="125857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808355" y="2603543"/>
            <a:ext cx="2298700" cy="493670"/>
            <a:chOff x="595749" y="2478599"/>
            <a:chExt cx="1724025" cy="430990"/>
          </a:xfrm>
          <a:solidFill>
            <a:srgbClr val="02423F"/>
          </a:solidFill>
        </p:grpSpPr>
        <p:sp>
          <p:nvSpPr>
            <p:cNvPr id="8" name="Rectangle 17"/>
            <p:cNvSpPr>
              <a:spLocks noChangeArrowheads="1"/>
            </p:cNvSpPr>
            <p:nvPr/>
          </p:nvSpPr>
          <p:spPr bwMode="gray">
            <a:xfrm>
              <a:off x="595749" y="2478599"/>
              <a:ext cx="1724025" cy="423863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fontAlgn="auto">
                <a:lnSpc>
                  <a:spcPct val="100000"/>
                </a:lnSpc>
                <a:defRPr/>
              </a:pPr>
              <a:endParaRPr lang="zh-CN" altLang="zh-CN" sz="2400" b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invGray">
            <a:xfrm>
              <a:off x="837049" y="2507667"/>
              <a:ext cx="1249070" cy="40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fontAlgn="auto">
                <a:lnSpc>
                  <a:spcPct val="100000"/>
                </a:lnSpc>
              </a:pPr>
              <a:r>
                <a:rPr lang="zh-CN" altLang="en-US" sz="2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已知</a:t>
              </a:r>
              <a:endParaRPr lang="zh-CN" altLang="en-US" sz="2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Rectangle 25"/>
          <p:cNvSpPr>
            <a:spLocks noChangeArrowheads="1"/>
          </p:cNvSpPr>
          <p:nvPr/>
        </p:nvSpPr>
        <p:spPr bwMode="invGray">
          <a:xfrm>
            <a:off x="3416300" y="2510473"/>
            <a:ext cx="732409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球面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n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边形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面积公式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角度之和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+ “-π”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倍的边数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+ “2π”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倍的面数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13451" y="3813175"/>
            <a:ext cx="2298700" cy="860425"/>
            <a:chOff x="595749" y="3694624"/>
            <a:chExt cx="1724025" cy="751763"/>
          </a:xfrm>
          <a:solidFill>
            <a:srgbClr val="02423F"/>
          </a:solidFill>
        </p:grpSpPr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>
              <a:off x="595749" y="3694624"/>
              <a:ext cx="1724025" cy="751763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fontAlgn="auto">
                <a:lnSpc>
                  <a:spcPct val="100000"/>
                </a:lnSpc>
                <a:defRPr/>
              </a:pPr>
              <a:endParaRPr lang="zh-CN" altLang="zh-CN" sz="2400" b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invGray">
            <a:xfrm>
              <a:off x="861020" y="3732906"/>
              <a:ext cx="1249204" cy="66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fontAlgn="auto">
                <a:lnSpc>
                  <a:spcPct val="100000"/>
                </a:lnSpc>
              </a:pPr>
              <a:r>
                <a:rPr lang="zh-CN" altLang="en-US" sz="2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两种方法计算面积</a:t>
              </a:r>
              <a:endParaRPr lang="zh-CN" altLang="en-US" sz="2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Rectangle 26"/>
          <p:cNvSpPr>
            <a:spLocks noChangeArrowheads="1"/>
          </p:cNvSpPr>
          <p:nvPr/>
        </p:nvSpPr>
        <p:spPr bwMode="invGray">
          <a:xfrm>
            <a:off x="3416300" y="3780532"/>
            <a:ext cx="8297545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 algn="l" eaLnBrk="1" hangingPunct="1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球面表面积应该是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4π.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 algn="l" eaLnBrk="1" hangingPunct="1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球面表面积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indent="0" algn="l" eaLnBrk="1" hangingPunct="1">
              <a:lnSpc>
                <a:spcPct val="150000"/>
              </a:lnSpc>
              <a:buFont typeface="+mj-ea"/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=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所有球面多边形的面积和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indent="0" algn="l" eaLnBrk="1" hangingPunct="1">
              <a:lnSpc>
                <a:spcPct val="130000"/>
              </a:lnSpc>
              <a:buFont typeface="+mj-ea"/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=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所有角度之和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+ “-π”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倍的所有边数之和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+ “2π”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倍的所有面数之和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indent="0" algn="l" eaLnBrk="1" hangingPunct="1">
              <a:lnSpc>
                <a:spcPct val="130000"/>
              </a:lnSpc>
              <a:buFont typeface="+mj-ea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=2πV-2πE+2πF.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65810" y="6105525"/>
            <a:ext cx="688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最后，我们有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4π=2πV-2πE+2πF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即</a:t>
            </a: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2000" dirty="0" smtClean="0">
                <a:solidFill>
                  <a:schemeClr val="accent1"/>
                </a:solidFill>
                <a:cs typeface="+mn-ea"/>
                <a:sym typeface="+mn-lt"/>
              </a:rPr>
              <a:t>Euler </a:t>
            </a:r>
            <a:r>
              <a:rPr lang="zh-CN" altLang="en-US" sz="2000" dirty="0" smtClean="0">
                <a:solidFill>
                  <a:schemeClr val="accent1"/>
                </a:solidFill>
                <a:cs typeface="+mn-ea"/>
                <a:sym typeface="+mn-lt"/>
              </a:rPr>
              <a:t>公式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V-E+F=2.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3" grpId="0" bldLvl="0" animBg="1"/>
      <p:bldP spid="23" grpId="1" animBg="1"/>
      <p:bldP spid="14" grpId="0"/>
      <p:bldP spid="14" grpId="1"/>
      <p:bldP spid="15" grpId="0"/>
      <p:bldP spid="15" grpId="1"/>
      <p:bldP spid="30" grpId="0"/>
      <p:bldP spid="30" grpId="1"/>
    </p:bldLst>
  </p:timing>
</p:sld>
</file>

<file path=ppt/tags/tag1.xml><?xml version="1.0" encoding="utf-8"?>
<p:tagLst xmlns:p="http://schemas.openxmlformats.org/presentationml/2006/main">
  <p:tag name="KSO_WM_UNIT_TABLE_BEAUTIFY" val="smartTable{026a7ee7-bd48-4b1e-91ca-a97f2d2d06ab}"/>
  <p:tag name="TABLE_ENDDRAG_ORIGIN_RECT" val="453*73"/>
  <p:tag name="TABLE_ENDDRAG_RECT" val="444*155*453*73"/>
</p:tagLst>
</file>

<file path=ppt/tags/tag10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TYPE" val="1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UNIT_HIGHLIGHT" val="0"/>
  <p:tag name="KSO_WM_UNIT_COMPATIBLE" val="0"/>
  <p:tag name="KSO_WM_UNIT_DIAGRAM_ISNUMVISUAL" val="0"/>
  <p:tag name="KSO_WM_UNIT_DIAGRAM_ISREFERUNIT" val="0"/>
  <p:tag name="KSO_WM_UNIT_ID" val="diagram20230319_2*m_h_i*1_1_1"/>
  <p:tag name="KSO_WM_TEMPLATE_CATEGORY" val="diagram"/>
  <p:tag name="KSO_WM_TEMPLATE_INDEX" val="20230319"/>
  <p:tag name="KSO_WM_UNIT_LAYERLEVEL" val="1_1_1"/>
  <p:tag name="KSO_WM_TAG_VERSION" val="3.0"/>
  <p:tag name="KSO_WM_DIAGRAM_GROUP_CODE" val="m1-1"/>
  <p:tag name="KSO_WM_UNIT_TYPE" val="m_h_i"/>
  <p:tag name="KSO_WM_UNIT_INDEX" val="1_1_1"/>
  <p:tag name="KSO_WM_DIAGRAM_VERSION" val="3"/>
  <p:tag name="KSO_WM_DIAGRAM_COLOR_TRICK" val="2"/>
  <p:tag name="KSO_WM_DIAGRAM_COLOR_TEXT_CAN_REMOVE" val="n"/>
  <p:tag name="KSO_WM_UNIT_FILL_FORE_SCHEMECOLOR_INDEX" val="5"/>
  <p:tag name="KSO_WM_DIAGRAM_MAX_ITEMCNT" val="8"/>
  <p:tag name="KSO_WM_DIAGRAM_MIN_ITEMCNT" val="2"/>
  <p:tag name="KSO_WM_DIAGRAM_VIRTUALLY_FRAME" val="{&quot;height&quot;:378.3999938964844,&quot;width&quot;:846.4872436523438}"/>
  <p:tag name="KSO_WM_DIAGRAM_COLOR_MATCH_VALUE" val="{&quot;shape&quot;:{&quot;fill&quot;:{&quot;gradient&quot;:[{&quot;brightness&quot;:0,&quot;colorType&quot;:1,&quot;foreColorIndex&quot;:5,&quot;pos&quot;:0.5400000214576721,&quot;transparency&quot;:0},{&quot;brightness&quot;:0.4000000059604645,&quot;colorType&quot;:1,&quot;foreColorIndex&quot;:5,&quot;pos&quot;:0,&quot;transparency&quot;:0}],&quot;type&quot;:3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5,&quot;pos&quot;:0,&quot;transparency&quot;:0},{&quot;brightness&quot;:0,&quot;colorType&quot;:2,&quot;pos&quot;:1,&quot;rgb&quot;:&quot;#ffffff&quot;,&quot;transparency&quot;:0},{&quot;brightness&quot;:0.800000011920929,&quot;colorType&quot;:1,&quot;foreColorIndex&quot;:5,&quot;pos&quot;:0.7099999785423279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TYPE" val="1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UNIT_HIGHLIGHT" val="0"/>
  <p:tag name="KSO_WM_UNIT_COMPATIBLE" val="0"/>
  <p:tag name="KSO_WM_UNIT_DIAGRAM_ISNUMVISUAL" val="0"/>
  <p:tag name="KSO_WM_UNIT_DIAGRAM_ISREFERUNIT" val="0"/>
  <p:tag name="KSO_WM_UNIT_ID" val="diagram20230319_2*m_h_i*1_2_1"/>
  <p:tag name="KSO_WM_TEMPLATE_CATEGORY" val="diagram"/>
  <p:tag name="KSO_WM_TEMPLATE_INDEX" val="20230319"/>
  <p:tag name="KSO_WM_UNIT_LAYERLEVEL" val="1_1_1"/>
  <p:tag name="KSO_WM_TAG_VERSION" val="3.0"/>
  <p:tag name="KSO_WM_DIAGRAM_GROUP_CODE" val="m1-1"/>
  <p:tag name="KSO_WM_UNIT_TYPE" val="m_h_i"/>
  <p:tag name="KSO_WM_UNIT_INDEX" val="1_2_1"/>
  <p:tag name="KSO_WM_DIAGRAM_VERSION" val="3"/>
  <p:tag name="KSO_WM_DIAGRAM_COLOR_TRICK" val="2"/>
  <p:tag name="KSO_WM_DIAGRAM_COLOR_TEXT_CAN_REMOVE" val="n"/>
  <p:tag name="KSO_WM_UNIT_FILL_FORE_SCHEMECOLOR_INDEX" val="8"/>
  <p:tag name="KSO_WM_DIAGRAM_MAX_ITEMCNT" val="8"/>
  <p:tag name="KSO_WM_DIAGRAM_MIN_ITEMCNT" val="2"/>
  <p:tag name="KSO_WM_DIAGRAM_VIRTUALLY_FRAME" val="{&quot;height&quot;:378.3999938964844,&quot;width&quot;:846.4872436523438}"/>
  <p:tag name="KSO_WM_DIAGRAM_COLOR_MATCH_VALUE" val="{&quot;shape&quot;:{&quot;fill&quot;:{&quot;gradient&quot;:[{&quot;brightness&quot;:0,&quot;colorType&quot;:1,&quot;foreColorIndex&quot;:8,&quot;pos&quot;:0.5400000214576721,&quot;transparency&quot;:0},{&quot;brightness&quot;:0.800000011920929,&quot;colorType&quot;:1,&quot;foreColorIndex&quot;:8,&quot;pos&quot;:0,&quot;transparency&quot;:0},{&quot;brightness&quot;:0,&quot;colorType&quot;:1,&quot;foreColorIndex&quot;:8,&quot;pos&quot;:0.8100000023841858,&quot;transparency&quot;:0},{&quot;brightness&quot;:0.4000000059604645,&quot;colorType&quot;:1,&quot;foreColorIndex&quot;:8,&quot;pos&quot;:1,&quot;transparency&quot;:0}],&quot;type&quot;:3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8,&quot;pos&quot;:0,&quot;transparency&quot;:0},{&quot;brightness&quot;:0,&quot;colorType&quot;:2,&quot;pos&quot;:1,&quot;rgb&quot;:&quot;#ffffff&quot;,&quot;transparency&quot;:0},{&quot;brightness&quot;:0.800000011920929,&quot;colorType&quot;:1,&quot;foreColorIndex&quot;:8,&quot;pos&quot;:0.7099999785423279,&quot;transparency&quot;:0}],&quot;type&quot;:2},&quot;shadow&quot;:{&quot;brightness&quot;:0,&quot;colorType&quot;:1,&quot;foreColorIndex&quot;:8,&quot;transparency&quot;:0.54000002145767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TYPE" val="1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UNIT_HIGHLIGHT" val="0"/>
  <p:tag name="KSO_WM_UNIT_COMPATIBLE" val="0"/>
  <p:tag name="KSO_WM_UNIT_DIAGRAM_ISNUMVISUAL" val="0"/>
  <p:tag name="KSO_WM_UNIT_DIAGRAM_ISREFERUNIT" val="0"/>
  <p:tag name="KSO_WM_UNIT_ID" val="diagram20230319_2*m_h_i*1_3_1"/>
  <p:tag name="KSO_WM_TEMPLATE_CATEGORY" val="diagram"/>
  <p:tag name="KSO_WM_TEMPLATE_INDEX" val="20230319"/>
  <p:tag name="KSO_WM_UNIT_LAYERLEVEL" val="1_1_1"/>
  <p:tag name="KSO_WM_TAG_VERSION" val="3.0"/>
  <p:tag name="KSO_WM_DIAGRAM_GROUP_CODE" val="m1-1"/>
  <p:tag name="KSO_WM_UNIT_TYPE" val="m_h_i"/>
  <p:tag name="KSO_WM_UNIT_INDEX" val="1_3_1"/>
  <p:tag name="KSO_WM_DIAGRAM_VERSION" val="3"/>
  <p:tag name="KSO_WM_DIAGRAM_COLOR_TRICK" val="2"/>
  <p:tag name="KSO_WM_DIAGRAM_COLOR_TEXT_CAN_REMOVE" val="n"/>
  <p:tag name="KSO_WM_UNIT_FILL_FORE_SCHEMECOLOR_INDEX" val="5"/>
  <p:tag name="KSO_WM_DIAGRAM_MAX_ITEMCNT" val="8"/>
  <p:tag name="KSO_WM_DIAGRAM_MIN_ITEMCNT" val="2"/>
  <p:tag name="KSO_WM_DIAGRAM_VIRTUALLY_FRAME" val="{&quot;height&quot;:378.3999938964844,&quot;width&quot;:846.4872436523438}"/>
  <p:tag name="KSO_WM_DIAGRAM_COLOR_MATCH_VALUE" val="{&quot;shape&quot;:{&quot;fill&quot;:{&quot;gradient&quot;:[{&quot;brightness&quot;:0,&quot;colorType&quot;:1,&quot;foreColorIndex&quot;:5,&quot;pos&quot;:0.5400000214576721,&quot;transparency&quot;:0},{&quot;brightness&quot;:0.4000000059604645,&quot;colorType&quot;:1,&quot;foreColorIndex&quot;:5,&quot;pos&quot;:0,&quot;transparency&quot;:0}],&quot;type&quot;:3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5,&quot;pos&quot;:0,&quot;transparency&quot;:0},{&quot;brightness&quot;:0,&quot;colorType&quot;:2,&quot;pos&quot;:1,&quot;rgb&quot;:&quot;#ffffff&quot;,&quot;transparency&quot;:0},{&quot;brightness&quot;:0.800000011920929,&quot;colorType&quot;:1,&quot;foreColorIndex&quot;:5,&quot;pos&quot;:0.7099999785423279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319_2*m_h_a*1_3_1"/>
  <p:tag name="KSO_WM_TEMPLATE_CATEGORY" val="diagram"/>
  <p:tag name="KSO_WM_TEMPLATE_INDEX" val="20230319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m1-1"/>
  <p:tag name="KSO_WM_DIAGRAM_VERSION" val="3"/>
  <p:tag name="KSO_WM_DIAGRAM_COLOR_TRICK" val="2"/>
  <p:tag name="KSO_WM_DIAGRAM_COLOR_TEXT_CAN_REMOVE" val="n"/>
  <p:tag name="KSO_WM_UNIT_PRESET_TEXT" val="添加标题"/>
  <p:tag name="KSO_WM_UNIT_FILL_FORE_SCHEMECOLOR_INDEX" val="5"/>
  <p:tag name="KSO_WM_UNIT_LINE_FORE_SCHEMECOLOR_INDEX" val="5"/>
  <p:tag name="KSO_WM_DIAGRAM_MAX_ITEMCNT" val="8"/>
  <p:tag name="KSO_WM_DIAGRAM_MIN_ITEMCNT" val="2"/>
  <p:tag name="KSO_WM_DIAGRAM_VIRTUALLY_FRAME" val="{&quot;height&quot;:378.3999938964844,&quot;width&quot;:846.4872436523438}"/>
  <p:tag name="KSO_WM_DIAGRAM_COLOR_MATCH_VALUE" val="{&quot;shape&quot;:{&quot;fill&quot;:{&quot;gradient&quot;:[{&quot;brightness&quot;:0,&quot;colorType&quot;:1,&quot;foreColorIndex&quot;:5,&quot;pos&quot;:0.47999998927116394,&quot;transparency&quot;:0},{&quot;brightness&quot;:0.4000000059604645,&quot;colorType&quot;:1,&quot;foreColorIndex&quot;:5,&quot;pos&quot;:0,&quot;transparency&quot;:0},{&quot;brightness&quot;:0,&quot;colorType&quot;:1,&quot;foreColorIndex&quot;:5,&quot;pos&quot;:0.8100000023841858,&quot;transparency&quot;:0},{&quot;brightness&quot;:0,&quot;colorType&quot;:1,&quot;foreColorIndex&quot;:5,&quot;pos&quot;:1,&quot;transparency&quot;:0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0319_2*m_h_f*1_3_1"/>
  <p:tag name="KSO_WM_TEMPLATE_CATEGORY" val="diagram"/>
  <p:tag name="KSO_WM_TEMPLATE_INDEX" val="20230319"/>
  <p:tag name="KSO_WM_UNIT_LAYERLEVEL" val="1_1_1"/>
  <p:tag name="KSO_WM_TAG_VERSION" val="3.0"/>
  <p:tag name="KSO_WM_UNIT_TEXT_FILL_FORE_SCHEMECOLOR_INDEX_BRIGHTNESS" val="0.15"/>
  <p:tag name="KSO_WM_UNIT_TEXT_FILL_TYPE" val="1"/>
  <p:tag name="KSO_WM_DIAGRAM_GROUP_CODE" val="m1-1"/>
  <p:tag name="KSO_WM_DIAGRAM_VERSION" val="3"/>
  <p:tag name="KSO_WM_DIAGRAM_COLOR_TRICK" val="2"/>
  <p:tag name="KSO_WM_DIAGRAM_COLOR_TEXT_CAN_REMOVE" val="n"/>
  <p:tag name="KSO_WM_UNIT_PRESET_TEXT" val="单击此处输入你的正文"/>
  <p:tag name="KSO_WM_DIAGRAM_MAX_ITEMCNT" val="8"/>
  <p:tag name="KSO_WM_DIAGRAM_MIN_ITEMCNT" val="2"/>
  <p:tag name="KSO_WM_DIAGRAM_VIRTUALLY_FRAME" val="{&quot;height&quot;:378.3999938964844,&quot;width&quot;:846.4872436523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088_1*n_h_h_f*1_2_1_1"/>
  <p:tag name="KSO_WM_TEMPLATE_CATEGORY" val="diagram"/>
  <p:tag name="KSO_WM_TEMPLATE_INDEX" val="20231088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UNIT_PRESET_TEXT" val="输入你的智能图&#10;形项正文"/>
  <p:tag name="KSO_WM_DIAGRAM_MAX_ITEMCNT" val="6"/>
  <p:tag name="KSO_WM_DIAGRAM_MIN_ITEMCNT" val="3"/>
  <p:tag name="KSO_WM_DIAGRAM_VIRTUALLY_FRAME" val="{&quot;height&quot;:379.6499938964844,&quot;width&quot;:65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31088_1*n_h_h_i*1_2_1_2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6"/>
  <p:tag name="KSO_WM_DIAGRAM_MIN_ITEMCNT" val="3"/>
  <p:tag name="KSO_WM_DIAGRAM_VIRTUALLY_FRAME" val="{&quot;height&quot;:379.6499938964844,&quot;width&quot;:656.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1,&quot;foreColorIndex&quot;:14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1088_1*n_h_h_f*1_2_2_1"/>
  <p:tag name="KSO_WM_TEMPLATE_CATEGORY" val="diagram"/>
  <p:tag name="KSO_WM_TEMPLATE_INDEX" val="20231088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UNIT_PRESET_TEXT" val="输入你的智能图&#10;形项正文"/>
  <p:tag name="KSO_WM_DIAGRAM_MAX_ITEMCNT" val="6"/>
  <p:tag name="KSO_WM_DIAGRAM_MIN_ITEMCNT" val="3"/>
  <p:tag name="KSO_WM_DIAGRAM_VIRTUALLY_FRAME" val="{&quot;height&quot;:379.6499938964844,&quot;width&quot;:65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088_1*n_h_h_i*1_2_2_1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6"/>
  <p:tag name="KSO_WM_DIAGRAM_MIN_ITEMCNT" val="3"/>
  <p:tag name="KSO_WM_DIAGRAM_VIRTUALLY_FRAME" val="{&quot;height&quot;:379.6499938964844,&quot;width&quot;:656.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1,&quot;foreColorIndex&quot;:14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9.xml><?xml version="1.0" encoding="utf-8"?>
<p:tagLst xmlns:p="http://schemas.openxmlformats.org/presentationml/2006/main">
  <p:tag name="KSO_WM_DIAGRAM_VIRTUALLY_FRAME" val="{&quot;height&quot;:137.49999389648445,&quot;left&quot;:302.75,&quot;top&quot;:348.52500305175784,&quot;width&quot;:132.42504272460937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2"/>
  <p:tag name="KSO_WM_UNIT_ID" val="diagram20231068_1*m_h_i*1_1_2"/>
  <p:tag name="KSO_WM_TEMPLATE_CATEGORY" val="diagram"/>
  <p:tag name="KSO_WM_TEMPLATE_INDEX" val="20231068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137.49999389648445,&quot;left&quot;:302.75,&quot;top&quot;:348.52500305175784,&quot;width&quot;:132.42504272460937}"/>
  <p:tag name="KSO_WM_DIAGRAM_COLOR_MATCH_VALUE" val="{&quot;shape&quot;:{&quot;fill&quot;:{&quot;gradient&quot;:[{&quot;brightness&quot;:0.4000000059604645,&quot;colorType&quot;:1,&quot;foreColorIndex&quot;:5,&quot;pos&quot;:0.1599999964237213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1"/>
  <p:tag name="KSO_WM_DIAGRAM_USE_COLOR_VALUE" val="{&quot;color_scheme&quot;:1,&quot;color_type&quot;:1,&quot;theme_color_indexes&quot;:[]}"/>
</p:tagLst>
</file>

<file path=ppt/tags/tag2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1068_1*m_h_f*1_1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51"/>
  <p:tag name="KSO_WM_DIAGRAM_MAX_ITEMCNT" val="6"/>
  <p:tag name="KSO_WM_DIAGRAM_MIN_ITEMCNT" val="2"/>
  <p:tag name="KSO_WM_DIAGRAM_VIRTUALLY_FRAME" val="{&quot;height&quot;:137.49999389648445,&quot;left&quot;:302.75,&quot;top&quot;:348.52500305175784,&quot;width&quot;:132.42504272460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"/>
  <p:tag name="KSO_WM_DIAGRAM_USE_COLOR_VALUE" val="{&quot;color_scheme&quot;:1,&quot;color_type&quot;:1,&quot;theme_color_indexes&quot;:[]}"/>
</p:tagLst>
</file>

<file path=ppt/tags/tag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31084_1*n_h_i*1_1_1"/>
  <p:tag name="KSO_WM_TEMPLATE_CATEGORY" val="diagram"/>
  <p:tag name="KSO_WM_TEMPLATE_INDEX" val="202310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136.50004461966145,&quot;left&quot;:154.92503937007874,&quot;top&quot;:363.94995843209637,&quot;width&quot;:472.5499999999996}"/>
  <p:tag name="KSO_WM_DIAGRAM_COLOR_MATCH_VALUE" val="{&quot;shape&quot;:{&quot;fill&quot;:{&quot;gradient&quot;:[{&quot;brightness&quot;:0.8999999761581421,&quot;colorType&quot;:1,&quot;foreColorIndex&quot;:5,&quot;pos&quot;:0,&quot;transparency&quot;:0},{&quot;brightness&quot;:0.8999999761581421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31084_1*n_h_i*1_1_3"/>
  <p:tag name="KSO_WM_TEMPLATE_CATEGORY" val="diagram"/>
  <p:tag name="KSO_WM_TEMPLATE_INDEX" val="202310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136.50004461966145,&quot;left&quot;:154.92503937007874,&quot;top&quot;:363.94995843209637,&quot;width&quot;:472.5499999999996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1,&quot;transparency&quot;:0},{&quot;brightness&quot;:0.949999988079071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31084_1*n_h_i*1_1_2"/>
  <p:tag name="KSO_WM_TEMPLATE_CATEGORY" val="diagram"/>
  <p:tag name="KSO_WM_TEMPLATE_INDEX" val="202310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136.50004461966145,&quot;left&quot;:154.92503937007874,&quot;top&quot;:363.94995843209637,&quot;width&quot;:472.5499999999996}"/>
  <p:tag name="KSO_WM_DIAGRAM_COLOR_MATCH_VALUE" val="{&quot;shape&quot;:{&quot;fill&quot;:{&quot;type&quot;:0},&quot;glow&quot;:{&quot;colorType&quot;:0},&quot;line&quot;:{&quot;gradient&quot;:[{&quot;brightness&quot;:0.8999999761581421,&quot;colorType&quot;:1,&quot;foreColorIndex&quot;:5,&quot;pos&quot;:1,&quot;transparency&quot;:0},{&quot;brightness&quot;:0.8999999761581421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4_1*n_h_a*1_1_1"/>
  <p:tag name="KSO_WM_TEMPLATE_CATEGORY" val="diagram"/>
  <p:tag name="KSO_WM_TEMPLATE_INDEX" val="202310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136.50004461966145,&quot;left&quot;:154.92503937007874,&quot;top&quot;:363.94995843209637,&quot;width&quot;:472.5499999999996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&#10;加项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6.xml><?xml version="1.0" encoding="utf-8"?>
<p:tagLst xmlns:p="http://schemas.openxmlformats.org/presentationml/2006/main">
  <p:tag name="COMMONDATA" val="eyJjb3VudCI6NiwiaGRpZCI6ImY5ZTQyMzM0NmMyZDM4MWU3MjdhYjkyYTU1MTI3ZWU2IiwidXNlckNvdW50IjoyfQ=="/>
  <p:tag name="RESOURCE_RECORD_KEY" val="{&quot;70&quot;:[3312415,3314161,3314336]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0319_2*m_h_f*1_2_1"/>
  <p:tag name="KSO_WM_TEMPLATE_CATEGORY" val="diagram"/>
  <p:tag name="KSO_WM_TEMPLATE_INDEX" val="20230319"/>
  <p:tag name="KSO_WM_UNIT_LAYERLEVEL" val="1_1_1"/>
  <p:tag name="KSO_WM_TAG_VERSION" val="3.0"/>
  <p:tag name="KSO_WM_UNIT_TEXT_FILL_FORE_SCHEMECOLOR_INDEX_BRIGHTNESS" val="0.15"/>
  <p:tag name="KSO_WM_UNIT_TEXT_FILL_TYPE" val="1"/>
  <p:tag name="KSO_WM_DIAGRAM_GROUP_CODE" val="m1-1"/>
  <p:tag name="KSO_WM_DIAGRAM_VERSION" val="3"/>
  <p:tag name="KSO_WM_DIAGRAM_COLOR_TRICK" val="2"/>
  <p:tag name="KSO_WM_DIAGRAM_COLOR_TEXT_CAN_REMOVE" val="n"/>
  <p:tag name="KSO_WM_UNIT_PRESET_TEXT" val="单击此处输入你的正文"/>
  <p:tag name="KSO_WM_DIAGRAM_MAX_ITEMCNT" val="8"/>
  <p:tag name="KSO_WM_DIAGRAM_MIN_ITEMCNT" val="2"/>
  <p:tag name="KSO_WM_DIAGRAM_VIRTUALLY_FRAME" val="{&quot;height&quot;:378.3999938964844,&quot;width&quot;:846.4872436523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319_2*m_h_a*1_2_1"/>
  <p:tag name="KSO_WM_TEMPLATE_CATEGORY" val="diagram"/>
  <p:tag name="KSO_WM_TEMPLATE_INDEX" val="20230319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m1-1"/>
  <p:tag name="KSO_WM_DIAGRAM_VERSION" val="3"/>
  <p:tag name="KSO_WM_DIAGRAM_COLOR_TRICK" val="2"/>
  <p:tag name="KSO_WM_DIAGRAM_COLOR_TEXT_CAN_REMOVE" val="n"/>
  <p:tag name="KSO_WM_UNIT_VALUE" val="6"/>
  <p:tag name="KSO_WM_UNIT_PRESET_TEXT" val="添加标题"/>
  <p:tag name="KSO_WM_UNIT_FILL_FORE_SCHEMECOLOR_INDEX" val="8"/>
  <p:tag name="KSO_WM_UNIT_LINE_FORE_SCHEMECOLOR_INDEX" val="8"/>
  <p:tag name="KSO_WM_DIAGRAM_MAX_ITEMCNT" val="8"/>
  <p:tag name="KSO_WM_DIAGRAM_MIN_ITEMCNT" val="2"/>
  <p:tag name="KSO_WM_DIAGRAM_VIRTUALLY_FRAME" val="{&quot;height&quot;:378.3999938964844,&quot;width&quot;:846.4872436523438}"/>
  <p:tag name="KSO_WM_DIAGRAM_COLOR_MATCH_VALUE" val="{&quot;shape&quot;:{&quot;fill&quot;:{&quot;gradient&quot;:[{&quot;brightness&quot;:0,&quot;colorType&quot;:1,&quot;foreColorIndex&quot;:8,&quot;pos&quot;:0.47999998927116394,&quot;transparency&quot;:0},{&quot;brightness&quot;:0.4000000059604645,&quot;colorType&quot;:1,&quot;foreColorIndex&quot;:8,&quot;pos&quot;:0,&quot;transparency&quot;:0},{&quot;brightness&quot;:0,&quot;colorType&quot;:1,&quot;foreColorIndex&quot;:8,&quot;pos&quot;:0.8100000023841858,&quot;transparency&quot;:0},{&quot;brightness&quot;:0.4000000059604645,&quot;colorType&quot;:1,&quot;foreColorIndex&quot;:8,&quot;pos&quot;:1,&quot;transparency&quot;:0}],&quot;type&quot;:3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0319_2*m_h_f*1_1_1"/>
  <p:tag name="KSO_WM_TEMPLATE_CATEGORY" val="diagram"/>
  <p:tag name="KSO_WM_TEMPLATE_INDEX" val="20230319"/>
  <p:tag name="KSO_WM_UNIT_LAYERLEVEL" val="1_1_1"/>
  <p:tag name="KSO_WM_TAG_VERSION" val="3.0"/>
  <p:tag name="KSO_WM_UNIT_TEXT_FILL_FORE_SCHEMECOLOR_INDEX_BRIGHTNESS" val="0.15"/>
  <p:tag name="KSO_WM_UNIT_TEXT_FILL_TYPE" val="1"/>
  <p:tag name="KSO_WM_DIAGRAM_GROUP_CODE" val="m1-1"/>
  <p:tag name="KSO_WM_DIAGRAM_VERSION" val="3"/>
  <p:tag name="KSO_WM_DIAGRAM_COLOR_TRICK" val="2"/>
  <p:tag name="KSO_WM_DIAGRAM_COLOR_TEXT_CAN_REMOVE" val="n"/>
  <p:tag name="KSO_WM_UNIT_PRESET_TEXT" val="单击此处输入你的正文"/>
  <p:tag name="KSO_WM_DIAGRAM_MAX_ITEMCNT" val="8"/>
  <p:tag name="KSO_WM_DIAGRAM_MIN_ITEMCNT" val="2"/>
  <p:tag name="KSO_WM_DIAGRAM_VIRTUALLY_FRAME" val="{&quot;height&quot;:378.3999938964844,&quot;width&quot;:846.4872436523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319_2*m_h_a*1_1_1"/>
  <p:tag name="KSO_WM_TEMPLATE_CATEGORY" val="diagram"/>
  <p:tag name="KSO_WM_TEMPLATE_INDEX" val="20230319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m1-1"/>
  <p:tag name="KSO_WM_DIAGRAM_VERSION" val="3"/>
  <p:tag name="KSO_WM_DIAGRAM_COLOR_TRICK" val="2"/>
  <p:tag name="KSO_WM_DIAGRAM_COLOR_TEXT_CAN_REMOVE" val="n"/>
  <p:tag name="KSO_WM_UNIT_PRESET_TEXT" val="添加标题"/>
  <p:tag name="KSO_WM_UNIT_FILL_FORE_SCHEMECOLOR_INDEX" val="5"/>
  <p:tag name="KSO_WM_UNIT_LINE_FORE_SCHEMECOLOR_INDEX" val="5"/>
  <p:tag name="KSO_WM_DIAGRAM_MAX_ITEMCNT" val="8"/>
  <p:tag name="KSO_WM_DIAGRAM_MIN_ITEMCNT" val="2"/>
  <p:tag name="KSO_WM_DIAGRAM_VIRTUALLY_FRAME" val="{&quot;height&quot;:378.3999938964844,&quot;width&quot;:846.4872436523438}"/>
  <p:tag name="KSO_WM_DIAGRAM_COLOR_MATCH_VALUE" val="{&quot;shape&quot;:{&quot;fill&quot;:{&quot;gradient&quot;:[{&quot;brightness&quot;:0,&quot;colorType&quot;:1,&quot;foreColorIndex&quot;:5,&quot;pos&quot;:0.47999998927116394,&quot;transparency&quot;:0},{&quot;brightness&quot;:0.4000000059604645,&quot;colorType&quot;:1,&quot;foreColorIndex&quot;:5,&quot;pos&quot;:0,&quot;transparency&quot;:0},{&quot;brightness&quot;:0,&quot;colorType&quot;:1,&quot;foreColorIndex&quot;:5,&quot;pos&quot;:0.8100000023841858,&quot;transparency&quot;:0},{&quot;brightness&quot;:0,&quot;colorType&quot;:1,&quot;foreColorIndex&quot;:5,&quot;pos&quot;:1,&quot;transparency&quot;:0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319_2*m_i*1_1"/>
  <p:tag name="KSO_WM_TEMPLATE_CATEGORY" val="diagram"/>
  <p:tag name="KSO_WM_TEMPLATE_INDEX" val="20230319"/>
  <p:tag name="KSO_WM_UNIT_LAYERLEVEL" val="1_1"/>
  <p:tag name="KSO_WM_TAG_VERSION" val="3.0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78.3999938964844,&quot;width&quot;:846.4872436523438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0,&quot;transparency&quot;:1},{&quot;brightness&quot;:0,&quot;colorType&quot;:1,&quot;foreColorIndex&quot;:5,&quot;pos&quot;:0.6700000166893005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Office 主题​​">
  <a:themeElements>
    <a:clrScheme name="自定义 81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7B2E9"/>
      </a:accent1>
      <a:accent2>
        <a:srgbClr val="A0CEEE"/>
      </a:accent2>
      <a:accent3>
        <a:srgbClr val="77B2E8"/>
      </a:accent3>
      <a:accent4>
        <a:srgbClr val="A0CDEC"/>
      </a:accent4>
      <a:accent5>
        <a:srgbClr val="5F93C1"/>
      </a:accent5>
      <a:accent6>
        <a:srgbClr val="9FCDED"/>
      </a:accent6>
      <a:hlink>
        <a:srgbClr val="77B1E8"/>
      </a:hlink>
      <a:folHlink>
        <a:srgbClr val="77B2E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2747</Words>
  <Application>WPS 演示</Application>
  <PresentationFormat>宽屏</PresentationFormat>
  <Paragraphs>252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Alibaba PuHuiTi Light</vt:lpstr>
      <vt:lpstr>楷体</vt:lpstr>
      <vt:lpstr>Alibaba PuHuiTi</vt:lpstr>
      <vt:lpstr>幼圆</vt:lpstr>
      <vt:lpstr>微软雅黑</vt:lpstr>
      <vt:lpstr>黑体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MZ6789</dc:creator>
  <cp:lastModifiedBy>腐草为萤</cp:lastModifiedBy>
  <cp:revision>126</cp:revision>
  <dcterms:created xsi:type="dcterms:W3CDTF">2020-10-15T02:17:00Z</dcterms:created>
  <dcterms:modified xsi:type="dcterms:W3CDTF">2025-04-21T06:09:41Z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KSOTemplateUUID">
    <vt:lpwstr>v1.0_mb_NRpHEqfgA17FyKtjJk82GA==</vt:lpwstr>
  </property>
  <property fmtid="{D5CDD505-2E9C-101B-9397-08002B2CF9AE}" pid="4" name="ICV">
    <vt:lpwstr>13AD58892CA74817A14CEB0886D5BAA6_13</vt:lpwstr>
  </property>
</Properties>
</file>