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emf" ContentType="image/x-emf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8" r:id="rId4"/>
    <p:sldId id="264" r:id="rId5"/>
    <p:sldId id="297" r:id="rId6"/>
    <p:sldId id="289" r:id="rId7"/>
    <p:sldId id="304" r:id="rId8"/>
    <p:sldId id="312" r:id="rId9"/>
    <p:sldId id="308" r:id="rId10"/>
    <p:sldId id="274" r:id="rId11"/>
    <p:sldId id="290" r:id="rId12"/>
    <p:sldId id="305" r:id="rId13"/>
    <p:sldId id="306" r:id="rId14"/>
    <p:sldId id="310" r:id="rId15"/>
    <p:sldId id="309" r:id="rId16"/>
    <p:sldId id="275" r:id="rId17"/>
    <p:sldId id="291" r:id="rId18"/>
    <p:sldId id="292" r:id="rId19"/>
    <p:sldId id="311" r:id="rId20"/>
    <p:sldId id="293" r:id="rId21"/>
    <p:sldId id="276" r:id="rId22"/>
    <p:sldId id="307" r:id="rId23"/>
    <p:sldId id="300" r:id="rId24"/>
    <p:sldId id="277" r:id="rId25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77" userDrawn="1">
          <p15:clr>
            <a:srgbClr val="A4A3A4"/>
          </p15:clr>
        </p15:guide>
        <p15:guide id="3" pos="402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77B3EA"/>
    <a:srgbClr val="9FCFED"/>
    <a:srgbClr val="A2B3B7"/>
    <a:srgbClr val="B4C8CD"/>
    <a:srgbClr val="C0CBD8"/>
    <a:srgbClr val="B3C9CD"/>
    <a:srgbClr val="EED79D"/>
    <a:srgbClr val="8A989B"/>
    <a:srgbClr val="A2B4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0"/>
    <p:restoredTop sz="94687"/>
  </p:normalViewPr>
  <p:slideViewPr>
    <p:cSldViewPr snapToGrid="0" snapToObjects="1" showGuides="1">
      <p:cViewPr varScale="1">
        <p:scale>
          <a:sx n="109" d="100"/>
          <a:sy n="109" d="100"/>
        </p:scale>
        <p:origin x="642" y="96"/>
      </p:cViewPr>
      <p:guideLst>
        <p:guide orient="horz" pos="2205"/>
        <p:guide pos="3877"/>
        <p:guide pos="402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1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4" Type="http://schemas.openxmlformats.org/officeDocument/2006/relationships/image" Target="../media/image57.wmf"/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1.wmf"/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9" Type="http://schemas.openxmlformats.org/officeDocument/2006/relationships/image" Target="../media/image21.wmf"/><Relationship Id="rId8" Type="http://schemas.openxmlformats.org/officeDocument/2006/relationships/image" Target="../media/image20.wmf"/><Relationship Id="rId7" Type="http://schemas.openxmlformats.org/officeDocument/2006/relationships/image" Target="../media/image11.wmf"/><Relationship Id="rId6" Type="http://schemas.openxmlformats.org/officeDocument/2006/relationships/image" Target="../media/image19.wmf"/><Relationship Id="rId5" Type="http://schemas.openxmlformats.org/officeDocument/2006/relationships/image" Target="../media/image10.wmf"/><Relationship Id="rId4" Type="http://schemas.openxmlformats.org/officeDocument/2006/relationships/image" Target="../media/image18.wmf"/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7" Type="http://schemas.openxmlformats.org/officeDocument/2006/relationships/image" Target="../media/image32.wmf"/><Relationship Id="rId6" Type="http://schemas.openxmlformats.org/officeDocument/2006/relationships/image" Target="../media/image31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4" Type="http://schemas.openxmlformats.org/officeDocument/2006/relationships/image" Target="../media/image38.wmf"/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7" Type="http://schemas.openxmlformats.org/officeDocument/2006/relationships/image" Target="../media/image43.wmf"/><Relationship Id="rId6" Type="http://schemas.openxmlformats.org/officeDocument/2006/relationships/image" Target="../media/image38.wmf"/><Relationship Id="rId5" Type="http://schemas.openxmlformats.org/officeDocument/2006/relationships/image" Target="../media/image28.wmf"/><Relationship Id="rId4" Type="http://schemas.openxmlformats.org/officeDocument/2006/relationships/image" Target="../media/image42.wmf"/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4" Type="http://schemas.openxmlformats.org/officeDocument/2006/relationships/image" Target="../media/image36.wmf"/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2B5A-099C-3941-9862-0279015B9C3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F1DA-52F5-E348-961C-4D2524E5277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2B5A-099C-3941-9862-0279015B9C3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F1DA-52F5-E348-961C-4D2524E5277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2B5A-099C-3941-9862-0279015B9C3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F1DA-52F5-E348-961C-4D2524E5277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/>
          <p:cNvSpPr/>
          <p:nvPr userDrawn="1"/>
        </p:nvSpPr>
        <p:spPr>
          <a:xfrm rot="16200000">
            <a:off x="11645992" y="6311991"/>
            <a:ext cx="546007" cy="546007"/>
          </a:xfrm>
          <a:prstGeom prst="rtTriangle">
            <a:avLst/>
          </a:prstGeom>
          <a:solidFill>
            <a:srgbClr val="77B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278855" y="327032"/>
            <a:ext cx="285744" cy="234804"/>
            <a:chOff x="8705852" y="6038985"/>
            <a:chExt cx="664463" cy="546008"/>
          </a:xfrm>
        </p:grpSpPr>
        <p:sp>
          <p:nvSpPr>
            <p:cNvPr id="9" name="直角三角形 8"/>
            <p:cNvSpPr/>
            <p:nvPr/>
          </p:nvSpPr>
          <p:spPr>
            <a:xfrm rot="16200000">
              <a:off x="8824308" y="6038986"/>
              <a:ext cx="546007" cy="546007"/>
            </a:xfrm>
            <a:prstGeom prst="rtTriangle">
              <a:avLst/>
            </a:prstGeom>
            <a:solidFill>
              <a:srgbClr val="77B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直角三角形 9"/>
            <p:cNvSpPr/>
            <p:nvPr/>
          </p:nvSpPr>
          <p:spPr>
            <a:xfrm rot="16200000" flipH="1" flipV="1">
              <a:off x="8705852" y="6038985"/>
              <a:ext cx="546007" cy="546007"/>
            </a:xfrm>
            <a:prstGeom prst="rtTriangle">
              <a:avLst/>
            </a:prstGeom>
            <a:solidFill>
              <a:srgbClr val="9F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2B5A-099C-3941-9862-0279015B9C3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F1DA-52F5-E348-961C-4D2524E5277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2B5A-099C-3941-9862-0279015B9C3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F1DA-52F5-E348-961C-4D2524E5277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2B5A-099C-3941-9862-0279015B9C3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F1DA-52F5-E348-961C-4D2524E5277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2B5A-099C-3941-9862-0279015B9C3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F1DA-52F5-E348-961C-4D2524E5277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2B5A-099C-3941-9862-0279015B9C3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F1DA-52F5-E348-961C-4D2524E5277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2B5A-099C-3941-9862-0279015B9C3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F1DA-52F5-E348-961C-4D2524E5277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2B5A-099C-3941-9862-0279015B9C3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F1DA-52F5-E348-961C-4D2524E5277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52B5A-099C-3941-9862-0279015B9C3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FF1DA-52F5-E348-961C-4D2524E5277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2.bin"/><Relationship Id="rId8" Type="http://schemas.openxmlformats.org/officeDocument/2006/relationships/image" Target="../media/image28.wmf"/><Relationship Id="rId7" Type="http://schemas.openxmlformats.org/officeDocument/2006/relationships/oleObject" Target="../embeddings/oleObject21.bin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6.wmf"/><Relationship Id="rId3" Type="http://schemas.openxmlformats.org/officeDocument/2006/relationships/oleObject" Target="../embeddings/oleObject19.bin"/><Relationship Id="rId2" Type="http://schemas.openxmlformats.org/officeDocument/2006/relationships/image" Target="../media/image25.wmf"/><Relationship Id="rId19" Type="http://schemas.openxmlformats.org/officeDocument/2006/relationships/vmlDrawing" Target="../drawings/vmlDrawing5.v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33.wmf"/><Relationship Id="rId16" Type="http://schemas.openxmlformats.org/officeDocument/2006/relationships/oleObject" Target="../embeddings/oleObject25.bin"/><Relationship Id="rId15" Type="http://schemas.openxmlformats.org/officeDocument/2006/relationships/image" Target="../media/image32.wmf"/><Relationship Id="rId14" Type="http://schemas.openxmlformats.org/officeDocument/2006/relationships/oleObject" Target="../embeddings/oleObject24.bin"/><Relationship Id="rId13" Type="http://schemas.openxmlformats.org/officeDocument/2006/relationships/image" Target="../media/image31.wmf"/><Relationship Id="rId12" Type="http://schemas.openxmlformats.org/officeDocument/2006/relationships/oleObject" Target="../embeddings/oleObject23.bin"/><Relationship Id="rId11" Type="http://schemas.openxmlformats.org/officeDocument/2006/relationships/image" Target="../media/image30.png"/><Relationship Id="rId10" Type="http://schemas.openxmlformats.org/officeDocument/2006/relationships/image" Target="../media/image29.wmf"/><Relationship Id="rId1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wmf"/><Relationship Id="rId8" Type="http://schemas.openxmlformats.org/officeDocument/2006/relationships/oleObject" Target="../embeddings/oleObject29.bin"/><Relationship Id="rId7" Type="http://schemas.openxmlformats.org/officeDocument/2006/relationships/image" Target="../media/image37.png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5.wmf"/><Relationship Id="rId3" Type="http://schemas.openxmlformats.org/officeDocument/2006/relationships/oleObject" Target="../embeddings/oleObject27.bin"/><Relationship Id="rId2" Type="http://schemas.openxmlformats.org/officeDocument/2006/relationships/image" Target="../media/image34.wmf"/><Relationship Id="rId11" Type="http://schemas.openxmlformats.org/officeDocument/2006/relationships/vmlDrawing" Target="../drawings/vmlDrawing6.vml"/><Relationship Id="rId10" Type="http://schemas.openxmlformats.org/officeDocument/2006/relationships/slideLayout" Target="../slideLayouts/slideLayout2.xml"/><Relationship Id="rId1" Type="http://schemas.openxmlformats.org/officeDocument/2006/relationships/oleObject" Target="../embeddings/oleObject26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42.wmf"/><Relationship Id="rId7" Type="http://schemas.openxmlformats.org/officeDocument/2006/relationships/oleObject" Target="../embeddings/oleObject33.bin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0.wmf"/><Relationship Id="rId3" Type="http://schemas.openxmlformats.org/officeDocument/2006/relationships/oleObject" Target="../embeddings/oleObject31.bin"/><Relationship Id="rId2" Type="http://schemas.openxmlformats.org/officeDocument/2006/relationships/image" Target="../media/image39.wmf"/><Relationship Id="rId17" Type="http://schemas.openxmlformats.org/officeDocument/2006/relationships/vmlDrawing" Target="../drawings/vmlDrawing7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43.wmf"/><Relationship Id="rId14" Type="http://schemas.openxmlformats.org/officeDocument/2006/relationships/oleObject" Target="../embeddings/oleObject36.bin"/><Relationship Id="rId13" Type="http://schemas.openxmlformats.org/officeDocument/2006/relationships/image" Target="../media/image38.wmf"/><Relationship Id="rId12" Type="http://schemas.openxmlformats.org/officeDocument/2006/relationships/oleObject" Target="../embeddings/oleObject35.bin"/><Relationship Id="rId11" Type="http://schemas.openxmlformats.org/officeDocument/2006/relationships/image" Target="../media/image28.wmf"/><Relationship Id="rId10" Type="http://schemas.openxmlformats.org/officeDocument/2006/relationships/oleObject" Target="../embeddings/oleObject34.bin"/><Relationship Id="rId1" Type="http://schemas.openxmlformats.org/officeDocument/2006/relationships/oleObject" Target="../embeddings/oleObject30.bin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8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5.png"/><Relationship Id="rId2" Type="http://schemas.openxmlformats.org/officeDocument/2006/relationships/image" Target="../media/image44.wmf"/><Relationship Id="rId1" Type="http://schemas.openxmlformats.org/officeDocument/2006/relationships/oleObject" Target="../embeddings/oleObject37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jpeg"/><Relationship Id="rId8" Type="http://schemas.openxmlformats.org/officeDocument/2006/relationships/image" Target="../media/image36.wmf"/><Relationship Id="rId7" Type="http://schemas.openxmlformats.org/officeDocument/2006/relationships/oleObject" Target="../embeddings/oleObject41.bin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7.wmf"/><Relationship Id="rId3" Type="http://schemas.openxmlformats.org/officeDocument/2006/relationships/oleObject" Target="../embeddings/oleObject39.bin"/><Relationship Id="rId2" Type="http://schemas.openxmlformats.org/officeDocument/2006/relationships/image" Target="../media/image46.wmf"/><Relationship Id="rId11" Type="http://schemas.openxmlformats.org/officeDocument/2006/relationships/vmlDrawing" Target="../drawings/vmlDrawing9.vml"/><Relationship Id="rId10" Type="http://schemas.openxmlformats.org/officeDocument/2006/relationships/slideLayout" Target="../slideLayouts/slideLayout2.xml"/><Relationship Id="rId1" Type="http://schemas.openxmlformats.org/officeDocument/2006/relationships/oleObject" Target="../embeddings/oleObject38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3.png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7.wmf"/><Relationship Id="rId7" Type="http://schemas.openxmlformats.org/officeDocument/2006/relationships/oleObject" Target="../embeddings/oleObject45.bin"/><Relationship Id="rId6" Type="http://schemas.openxmlformats.org/officeDocument/2006/relationships/image" Target="../media/image56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5.wmf"/><Relationship Id="rId3" Type="http://schemas.openxmlformats.org/officeDocument/2006/relationships/oleObject" Target="../embeddings/oleObject43.bin"/><Relationship Id="rId2" Type="http://schemas.openxmlformats.org/officeDocument/2006/relationships/image" Target="../media/image54.wmf"/><Relationship Id="rId10" Type="http://schemas.openxmlformats.org/officeDocument/2006/relationships/vmlDrawing" Target="../drawings/vmlDrawing10.vml"/><Relationship Id="rId1" Type="http://schemas.openxmlformats.org/officeDocument/2006/relationships/oleObject" Target="../embeddings/oleObject4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microsoft.com/office/2007/relationships/media" Target="../media/media1.mp4"/><Relationship Id="rId7" Type="http://schemas.openxmlformats.org/officeDocument/2006/relationships/video" Target="../media/media1.mp4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.wmf"/><Relationship Id="rId16" Type="http://schemas.openxmlformats.org/officeDocument/2006/relationships/vmlDrawing" Target="../drawings/vmlDrawing1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7.png"/><Relationship Id="rId13" Type="http://schemas.openxmlformats.org/officeDocument/2006/relationships/image" Target="../media/image6.png"/><Relationship Id="rId12" Type="http://schemas.microsoft.com/office/2007/relationships/media" Target="../media/media2.mp4"/><Relationship Id="rId11" Type="http://schemas.openxmlformats.org/officeDocument/2006/relationships/video" Target="../media/media2.mp4"/><Relationship Id="rId10" Type="http://schemas.openxmlformats.org/officeDocument/2006/relationships/image" Target="../media/image5.png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eg"/><Relationship Id="rId8" Type="http://schemas.openxmlformats.org/officeDocument/2006/relationships/image" Target="../media/image11.wmf"/><Relationship Id="rId7" Type="http://schemas.openxmlformats.org/officeDocument/2006/relationships/oleObject" Target="../embeddings/oleObject7.bin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8.wmf"/><Relationship Id="rId11" Type="http://schemas.openxmlformats.org/officeDocument/2006/relationships/vmlDrawing" Target="../drawings/vmlDrawing2.vml"/><Relationship Id="rId10" Type="http://schemas.openxmlformats.org/officeDocument/2006/relationships/slideLayout" Target="../slideLayouts/slideLayout2.xml"/><Relationship Id="rId1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emf"/><Relationship Id="rId2" Type="http://schemas.openxmlformats.org/officeDocument/2006/relationships/image" Target="../media/image13.wmf"/><Relationship Id="rId1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.bin"/><Relationship Id="rId8" Type="http://schemas.openxmlformats.org/officeDocument/2006/relationships/image" Target="../media/image18.wmf"/><Relationship Id="rId7" Type="http://schemas.openxmlformats.org/officeDocument/2006/relationships/oleObject" Target="../embeddings/oleObject12.bin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6.wmf"/><Relationship Id="rId3" Type="http://schemas.openxmlformats.org/officeDocument/2006/relationships/oleObject" Target="../embeddings/oleObject10.bin"/><Relationship Id="rId20" Type="http://schemas.openxmlformats.org/officeDocument/2006/relationships/vmlDrawing" Target="../drawings/vmlDrawing4.vml"/><Relationship Id="rId2" Type="http://schemas.openxmlformats.org/officeDocument/2006/relationships/image" Target="../media/image15.wmf"/><Relationship Id="rId19" Type="http://schemas.openxmlformats.org/officeDocument/2006/relationships/slideLayout" Target="../slideLayouts/slideLayout2.xml"/><Relationship Id="rId18" Type="http://schemas.openxmlformats.org/officeDocument/2006/relationships/image" Target="../media/image21.wmf"/><Relationship Id="rId17" Type="http://schemas.openxmlformats.org/officeDocument/2006/relationships/oleObject" Target="../embeddings/oleObject17.bin"/><Relationship Id="rId16" Type="http://schemas.openxmlformats.org/officeDocument/2006/relationships/image" Target="../media/image20.wmf"/><Relationship Id="rId15" Type="http://schemas.openxmlformats.org/officeDocument/2006/relationships/oleObject" Target="../embeddings/oleObject16.bin"/><Relationship Id="rId14" Type="http://schemas.openxmlformats.org/officeDocument/2006/relationships/image" Target="../media/image11.wmf"/><Relationship Id="rId13" Type="http://schemas.openxmlformats.org/officeDocument/2006/relationships/oleObject" Target="../embeddings/oleObject15.bin"/><Relationship Id="rId12" Type="http://schemas.openxmlformats.org/officeDocument/2006/relationships/image" Target="../media/image19.wmf"/><Relationship Id="rId11" Type="http://schemas.openxmlformats.org/officeDocument/2006/relationships/oleObject" Target="../embeddings/oleObject14.bin"/><Relationship Id="rId10" Type="http://schemas.openxmlformats.org/officeDocument/2006/relationships/image" Target="../media/image10.wmf"/><Relationship Id="rId1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文本框 67"/>
          <p:cNvSpPr txBox="1"/>
          <p:nvPr/>
        </p:nvSpPr>
        <p:spPr>
          <a:xfrm>
            <a:off x="2472690" y="1957070"/>
            <a:ext cx="311086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66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Light" pitchFamily="18" charset="-122"/>
                <a:ea typeface="Alibaba PuHuiTi Light" pitchFamily="18" charset="-122"/>
                <a:cs typeface="Alibaba PuHuiTi Light" pitchFamily="18" charset="-122"/>
              </a:rPr>
              <a:t>拓扑学</a:t>
            </a:r>
            <a:endParaRPr kumimoji="1" lang="zh-CN" altLang="en-US" sz="6600" spc="600" dirty="0">
              <a:solidFill>
                <a:schemeClr val="tx1">
                  <a:lumMod val="85000"/>
                  <a:lumOff val="15000"/>
                </a:schemeClr>
              </a:solidFill>
              <a:latin typeface="Alibaba PuHuiTi Light" pitchFamily="18" charset="-122"/>
              <a:ea typeface="Alibaba PuHuiTi Light" pitchFamily="18" charset="-122"/>
              <a:cs typeface="Alibaba PuHuiTi Light" pitchFamily="18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893775" y="3500802"/>
            <a:ext cx="601777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Descartes </a:t>
            </a:r>
            <a:r>
              <a:rPr kumimoji="1"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ibaba PuHuiTi Light" pitchFamily="18" charset="-122"/>
                <a:ea typeface="Alibaba PuHuiTi Light" pitchFamily="18" charset="-122"/>
                <a:cs typeface="Alibaba PuHuiTi Light" pitchFamily="18" charset="-122"/>
              </a:rPr>
              <a:t>的绝妙定理</a:t>
            </a:r>
            <a:endParaRPr kumimoji="1"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Alibaba PuHuiTi Light" pitchFamily="18" charset="-122"/>
              <a:ea typeface="Alibaba PuHuiTi Light" pitchFamily="18" charset="-122"/>
              <a:cs typeface="Alibaba PuHuiTi Light" pitchFamily="18" charset="-122"/>
            </a:endParaRPr>
          </a:p>
        </p:txBody>
      </p:sp>
      <p:cxnSp>
        <p:nvCxnSpPr>
          <p:cNvPr id="73" name="直线连接符 72"/>
          <p:cNvCxnSpPr/>
          <p:nvPr/>
        </p:nvCxnSpPr>
        <p:spPr>
          <a:xfrm>
            <a:off x="1218260" y="3241203"/>
            <a:ext cx="580005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直角三角形 5"/>
          <p:cNvSpPr/>
          <p:nvPr/>
        </p:nvSpPr>
        <p:spPr>
          <a:xfrm rot="16200000">
            <a:off x="8953224" y="4266783"/>
            <a:ext cx="2590800" cy="2590800"/>
          </a:xfrm>
          <a:prstGeom prst="rtTriangle">
            <a:avLst/>
          </a:prstGeom>
          <a:solidFill>
            <a:srgbClr val="77B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三角形 6"/>
          <p:cNvSpPr/>
          <p:nvPr/>
        </p:nvSpPr>
        <p:spPr>
          <a:xfrm flipV="1">
            <a:off x="8717216" y="4266783"/>
            <a:ext cx="2628900" cy="1325605"/>
          </a:xfrm>
          <a:prstGeom prst="triangle">
            <a:avLst/>
          </a:prstGeom>
          <a:solidFill>
            <a:srgbClr val="9FC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直角三角形 22"/>
          <p:cNvSpPr/>
          <p:nvPr/>
        </p:nvSpPr>
        <p:spPr>
          <a:xfrm rot="5400000" flipH="1">
            <a:off x="8717216" y="2579094"/>
            <a:ext cx="1544108" cy="1544108"/>
          </a:xfrm>
          <a:prstGeom prst="rtTriangle">
            <a:avLst/>
          </a:prstGeom>
          <a:solidFill>
            <a:srgbClr val="77B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直角三角形 23"/>
          <p:cNvSpPr/>
          <p:nvPr/>
        </p:nvSpPr>
        <p:spPr>
          <a:xfrm rot="5400000" flipV="1">
            <a:off x="6287460" y="-78722"/>
            <a:ext cx="4108226" cy="4108226"/>
          </a:xfrm>
          <a:prstGeom prst="rtTriangle">
            <a:avLst/>
          </a:prstGeom>
          <a:solidFill>
            <a:srgbClr val="9FC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956788" y="4182393"/>
            <a:ext cx="5870517" cy="1014730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授课人：吴劲草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办公室：红瓦楼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906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邮箱：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wujincao@shufe.edu.cn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652145" y="206375"/>
            <a:ext cx="2874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电荷法证明</a:t>
            </a:r>
            <a:endParaRPr kumimoji="1"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11115" y="1143000"/>
            <a:ext cx="10287000" cy="553998"/>
            <a:chOff x="1011115" y="1143000"/>
            <a:chExt cx="10287000" cy="553998"/>
          </a:xfrm>
        </p:grpSpPr>
        <p:sp>
          <p:nvSpPr>
            <p:cNvPr id="2" name="文本框 1"/>
            <p:cNvSpPr txBox="1"/>
            <p:nvPr/>
          </p:nvSpPr>
          <p:spPr>
            <a:xfrm>
              <a:off x="1011115" y="1143000"/>
              <a:ext cx="10287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 smtClean="0"/>
                <a:t>对于一个具有    个顶点</a:t>
              </a:r>
              <a:r>
                <a:rPr lang="en-US" altLang="zh-CN" sz="2000" dirty="0" smtClean="0"/>
                <a:t>,     </a:t>
              </a:r>
              <a:r>
                <a:rPr lang="zh-CN" altLang="en-US" sz="2000" dirty="0" smtClean="0"/>
                <a:t>条边与    个面的多面体</a:t>
              </a:r>
              <a:r>
                <a:rPr lang="en-US" altLang="zh-CN" sz="2000" dirty="0" smtClean="0"/>
                <a:t>      </a:t>
              </a:r>
              <a:r>
                <a:rPr lang="zh-CN" altLang="en-US" sz="2000" dirty="0" smtClean="0"/>
                <a:t>将总量为                 的电荷分布其上</a:t>
              </a:r>
              <a:r>
                <a:rPr lang="en-US" altLang="zh-CN" sz="2000" dirty="0" smtClean="0"/>
                <a:t>. </a:t>
              </a:r>
              <a:r>
                <a:rPr lang="zh-CN" altLang="en-US" sz="2000" dirty="0" smtClean="0"/>
                <a:t> </a:t>
              </a:r>
              <a:endParaRPr lang="zh-CN" altLang="en-US" sz="2000" dirty="0"/>
            </a:p>
          </p:txBody>
        </p:sp>
        <p:graphicFrame>
          <p:nvGraphicFramePr>
            <p:cNvPr id="3" name="对象 2"/>
            <p:cNvGraphicFramePr>
              <a:graphicFrameLocks noChangeAspect="1"/>
            </p:cNvGraphicFramePr>
            <p:nvPr/>
          </p:nvGraphicFramePr>
          <p:xfrm>
            <a:off x="2647585" y="1300756"/>
            <a:ext cx="236537" cy="331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0" name="Formula" r:id="rId1" imgW="885825" imgH="1247775" progId="Equation.Ribbit">
                    <p:embed/>
                  </p:oleObj>
                </mc:Choice>
                <mc:Fallback>
                  <p:oleObj name="Formula" r:id="rId1" imgW="885825" imgH="1247775" progId="Equation.Ribbit">
                    <p:embed/>
                    <p:pic>
                      <p:nvPicPr>
                        <p:cNvPr id="0" name="图片 4689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647585" y="1300756"/>
                          <a:ext cx="236537" cy="3317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对象 3"/>
            <p:cNvGraphicFramePr>
              <a:graphicFrameLocks noChangeAspect="1"/>
            </p:cNvGraphicFramePr>
            <p:nvPr/>
          </p:nvGraphicFramePr>
          <p:xfrm>
            <a:off x="3790585" y="1300756"/>
            <a:ext cx="236537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1" name="Formula" r:id="rId3" imgW="895350" imgH="1238250" progId="Equation.Ribbit">
                    <p:embed/>
                  </p:oleObj>
                </mc:Choice>
                <mc:Fallback>
                  <p:oleObj name="Formula" r:id="rId3" imgW="895350" imgH="1238250" progId="Equation.Ribbit">
                    <p:embed/>
                    <p:pic>
                      <p:nvPicPr>
                        <p:cNvPr id="0" name="图片 4690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790585" y="1300756"/>
                          <a:ext cx="236537" cy="327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对象 4"/>
            <p:cNvGraphicFramePr>
              <a:graphicFrameLocks noChangeAspect="1"/>
            </p:cNvGraphicFramePr>
            <p:nvPr/>
          </p:nvGraphicFramePr>
          <p:xfrm>
            <a:off x="4824108" y="1309547"/>
            <a:ext cx="236537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2" name="Formula" r:id="rId5" imgW="885825" imgH="1238250" progId="Equation.Ribbit">
                    <p:embed/>
                  </p:oleObj>
                </mc:Choice>
                <mc:Fallback>
                  <p:oleObj name="Formula" r:id="rId5" imgW="885825" imgH="1238250" progId="Equation.Ribbit">
                    <p:embed/>
                    <p:pic>
                      <p:nvPicPr>
                        <p:cNvPr id="0" name="图片 4691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824108" y="1309547"/>
                          <a:ext cx="236537" cy="327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对象 5"/>
            <p:cNvGraphicFramePr>
              <a:graphicFrameLocks noChangeAspect="1"/>
            </p:cNvGraphicFramePr>
            <p:nvPr/>
          </p:nvGraphicFramePr>
          <p:xfrm>
            <a:off x="8113713" y="1296988"/>
            <a:ext cx="1069975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3" name="Formula" r:id="rId7" imgW="4048125" imgH="1333500" progId="Equation.Ribbit">
                    <p:embed/>
                  </p:oleObj>
                </mc:Choice>
                <mc:Fallback>
                  <p:oleObj name="Formula" r:id="rId7" imgW="4048125" imgH="1333500" progId="Equation.Ribbit">
                    <p:embed/>
                    <p:pic>
                      <p:nvPicPr>
                        <p:cNvPr id="0" name="图片 4692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113713" y="1296988"/>
                          <a:ext cx="1069975" cy="352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对象 6"/>
            <p:cNvGraphicFramePr>
              <a:graphicFrameLocks noChangeAspect="1"/>
            </p:cNvGraphicFramePr>
            <p:nvPr/>
          </p:nvGraphicFramePr>
          <p:xfrm>
            <a:off x="6688138" y="1296988"/>
            <a:ext cx="269875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4" name="Formula" r:id="rId9" imgW="1019175" imgH="1257300" progId="Equation.Ribbit">
                    <p:embed/>
                  </p:oleObj>
                </mc:Choice>
                <mc:Fallback>
                  <p:oleObj name="Formula" r:id="rId9" imgW="1019175" imgH="1257300" progId="Equation.Ribbit">
                    <p:embed/>
                    <p:pic>
                      <p:nvPicPr>
                        <p:cNvPr id="0" name="图片 4693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688138" y="1296988"/>
                          <a:ext cx="269875" cy="333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05" y="2470638"/>
            <a:ext cx="4607969" cy="333680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6665577" y="3136732"/>
            <a:ext cx="4403938" cy="1477328"/>
            <a:chOff x="6665577" y="2593731"/>
            <a:chExt cx="4403938" cy="1477328"/>
          </a:xfrm>
        </p:grpSpPr>
        <p:sp>
          <p:nvSpPr>
            <p:cNvPr id="10" name="文本框 9"/>
            <p:cNvSpPr txBox="1"/>
            <p:nvPr/>
          </p:nvSpPr>
          <p:spPr>
            <a:xfrm>
              <a:off x="6665577" y="2593731"/>
              <a:ext cx="440393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2000" dirty="0" smtClean="0"/>
                <a:t>          个单位的正电荷</a:t>
              </a:r>
              <a:endParaRPr lang="en-US" altLang="zh-CN" sz="2000" dirty="0" smtClean="0"/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2000" dirty="0" smtClean="0"/>
                <a:t>          个单位的负电荷</a:t>
              </a:r>
              <a:endParaRPr lang="en-US" altLang="zh-CN" sz="2000" dirty="0" smtClean="0"/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2000" dirty="0" smtClean="0"/>
                <a:t>          个单位的正电荷</a:t>
              </a:r>
              <a:endParaRPr lang="zh-CN" altLang="en-US" sz="2000" dirty="0"/>
            </a:p>
          </p:txBody>
        </p:sp>
        <p:graphicFrame>
          <p:nvGraphicFramePr>
            <p:cNvPr id="11" name="对象 10"/>
            <p:cNvGraphicFramePr>
              <a:graphicFrameLocks noChangeAspect="1"/>
            </p:cNvGraphicFramePr>
            <p:nvPr/>
          </p:nvGraphicFramePr>
          <p:xfrm>
            <a:off x="7032654" y="2760983"/>
            <a:ext cx="682625" cy="331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5" name="Formula" r:id="rId12" imgW="2581275" imgH="1247775" progId="Equation.Ribbit">
                    <p:embed/>
                  </p:oleObj>
                </mc:Choice>
                <mc:Fallback>
                  <p:oleObj name="Formula" r:id="rId12" imgW="2581275" imgH="1247775" progId="Equation.Ribbit">
                    <p:embed/>
                    <p:pic>
                      <p:nvPicPr>
                        <p:cNvPr id="0" name="图片 4694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7032654" y="2760983"/>
                          <a:ext cx="682625" cy="3317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对象 11"/>
            <p:cNvGraphicFramePr>
              <a:graphicFrameLocks noChangeAspect="1"/>
            </p:cNvGraphicFramePr>
            <p:nvPr/>
          </p:nvGraphicFramePr>
          <p:xfrm>
            <a:off x="7019072" y="3206629"/>
            <a:ext cx="681037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6" name="Formula" r:id="rId14" imgW="2581275" imgH="1238250" progId="Equation.Ribbit">
                    <p:embed/>
                  </p:oleObj>
                </mc:Choice>
                <mc:Fallback>
                  <p:oleObj name="Formula" r:id="rId14" imgW="2581275" imgH="1238250" progId="Equation.Ribbit">
                    <p:embed/>
                    <p:pic>
                      <p:nvPicPr>
                        <p:cNvPr id="0" name="图片 4695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7019072" y="3206629"/>
                          <a:ext cx="681037" cy="327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对象 12"/>
            <p:cNvGraphicFramePr>
              <a:graphicFrameLocks noChangeAspect="1"/>
            </p:cNvGraphicFramePr>
            <p:nvPr/>
          </p:nvGraphicFramePr>
          <p:xfrm>
            <a:off x="7030212" y="3665693"/>
            <a:ext cx="676275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7" name="Formula" r:id="rId16" imgW="2562225" imgH="1238250" progId="Equation.Ribbit">
                    <p:embed/>
                  </p:oleObj>
                </mc:Choice>
                <mc:Fallback>
                  <p:oleObj name="Formula" r:id="rId16" imgW="2562225" imgH="1238250" progId="Equation.Ribbit">
                    <p:embed/>
                    <p:pic>
                      <p:nvPicPr>
                        <p:cNvPr id="0" name="图片 4696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7030212" y="3665693"/>
                          <a:ext cx="676275" cy="327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002323" y="791308"/>
            <a:ext cx="9020908" cy="553998"/>
            <a:chOff x="1002323" y="791308"/>
            <a:chExt cx="9020908" cy="553998"/>
          </a:xfrm>
        </p:grpSpPr>
        <p:sp>
          <p:nvSpPr>
            <p:cNvPr id="2" name="文本框 1"/>
            <p:cNvSpPr txBox="1"/>
            <p:nvPr/>
          </p:nvSpPr>
          <p:spPr>
            <a:xfrm>
              <a:off x="1002323" y="791308"/>
              <a:ext cx="902090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2000" dirty="0" smtClean="0"/>
                <a:t>在每个面的中心放上       个单位的正电荷</a:t>
              </a:r>
              <a:r>
                <a:rPr lang="en-US" altLang="zh-CN" sz="2000" dirty="0" smtClean="0"/>
                <a:t>;</a:t>
              </a:r>
              <a:endParaRPr lang="zh-CN" altLang="en-US" sz="2000" dirty="0"/>
            </a:p>
          </p:txBody>
        </p:sp>
        <p:graphicFrame>
          <p:nvGraphicFramePr>
            <p:cNvPr id="3" name="对象 2"/>
            <p:cNvGraphicFramePr>
              <a:graphicFrameLocks noChangeAspect="1"/>
            </p:cNvGraphicFramePr>
            <p:nvPr/>
          </p:nvGraphicFramePr>
          <p:xfrm>
            <a:off x="3688985" y="957001"/>
            <a:ext cx="442912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38" name="Formula" r:id="rId1" imgW="1676400" imgH="1219200" progId="Equation.Ribbit">
                    <p:embed/>
                  </p:oleObj>
                </mc:Choice>
                <mc:Fallback>
                  <p:oleObj name="Formula" r:id="rId1" imgW="1676400" imgH="1219200" progId="Equation.Ribbit">
                    <p:embed/>
                    <p:pic>
                      <p:nvPicPr>
                        <p:cNvPr id="0" name="图片 11437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3688985" y="957001"/>
                          <a:ext cx="442912" cy="323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组合 11"/>
          <p:cNvGrpSpPr/>
          <p:nvPr/>
        </p:nvGrpSpPr>
        <p:grpSpPr>
          <a:xfrm>
            <a:off x="1002323" y="1365822"/>
            <a:ext cx="9020908" cy="553998"/>
            <a:chOff x="1002323" y="1365822"/>
            <a:chExt cx="9020908" cy="553998"/>
          </a:xfrm>
        </p:grpSpPr>
        <p:sp>
          <p:nvSpPr>
            <p:cNvPr id="4" name="文本框 3"/>
            <p:cNvSpPr txBox="1"/>
            <p:nvPr/>
          </p:nvSpPr>
          <p:spPr>
            <a:xfrm>
              <a:off x="1002323" y="1365822"/>
              <a:ext cx="902090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2000" dirty="0" smtClean="0"/>
                <a:t>在每条边放上       个单位的负电荷</a:t>
              </a:r>
              <a:r>
                <a:rPr lang="en-US" altLang="zh-CN" sz="2000" dirty="0" smtClean="0"/>
                <a:t>(</a:t>
              </a:r>
              <a:r>
                <a:rPr lang="zh-CN" altLang="en-US" sz="2000" dirty="0" smtClean="0"/>
                <a:t>每条边都是公共边</a:t>
              </a:r>
              <a:r>
                <a:rPr lang="en-US" altLang="zh-CN" sz="2000" dirty="0" smtClean="0"/>
                <a:t>);</a:t>
              </a:r>
              <a:endParaRPr lang="zh-CN" altLang="en-US" sz="2000" dirty="0"/>
            </a:p>
          </p:txBody>
        </p:sp>
        <p:graphicFrame>
          <p:nvGraphicFramePr>
            <p:cNvPr id="5" name="对象 4"/>
            <p:cNvGraphicFramePr>
              <a:graphicFrameLocks noChangeAspect="1"/>
            </p:cNvGraphicFramePr>
            <p:nvPr/>
          </p:nvGraphicFramePr>
          <p:xfrm>
            <a:off x="2941638" y="1535113"/>
            <a:ext cx="428625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39" name="Formula" r:id="rId3" imgW="1619250" imgH="1219200" progId="Equation.Ribbit">
                    <p:embed/>
                  </p:oleObj>
                </mc:Choice>
                <mc:Fallback>
                  <p:oleObj name="Formula" r:id="rId3" imgW="1619250" imgH="1219200" progId="Equation.Ribbit">
                    <p:embed/>
                    <p:pic>
                      <p:nvPicPr>
                        <p:cNvPr id="0" name="对象 2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941638" y="1535113"/>
                          <a:ext cx="428625" cy="323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组合 12"/>
          <p:cNvGrpSpPr/>
          <p:nvPr/>
        </p:nvGrpSpPr>
        <p:grpSpPr>
          <a:xfrm>
            <a:off x="1002323" y="1940336"/>
            <a:ext cx="9020908" cy="553998"/>
            <a:chOff x="1002323" y="1940336"/>
            <a:chExt cx="9020908" cy="553998"/>
          </a:xfrm>
        </p:grpSpPr>
        <p:sp>
          <p:nvSpPr>
            <p:cNvPr id="6" name="文本框 5"/>
            <p:cNvSpPr txBox="1"/>
            <p:nvPr/>
          </p:nvSpPr>
          <p:spPr>
            <a:xfrm>
              <a:off x="1002323" y="1940336"/>
              <a:ext cx="902090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2000" dirty="0" smtClean="0"/>
                <a:t>在每个顶点处放上与该点内角和    等量的单位正电荷</a:t>
              </a:r>
              <a:r>
                <a:rPr lang="en-US" altLang="zh-CN" sz="2000" dirty="0" smtClean="0"/>
                <a:t>;</a:t>
              </a:r>
              <a:endParaRPr lang="zh-CN" altLang="en-US" sz="2000" dirty="0"/>
            </a:p>
          </p:txBody>
        </p:sp>
        <p:graphicFrame>
          <p:nvGraphicFramePr>
            <p:cNvPr id="7" name="对象 6"/>
            <p:cNvGraphicFramePr>
              <a:graphicFrameLocks noChangeAspect="1"/>
            </p:cNvGraphicFramePr>
            <p:nvPr/>
          </p:nvGraphicFramePr>
          <p:xfrm>
            <a:off x="4983775" y="2138207"/>
            <a:ext cx="190500" cy="258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40" name="Formula" r:id="rId5" imgW="723900" imgH="971550" progId="Equation.Ribbit">
                    <p:embed/>
                  </p:oleObj>
                </mc:Choice>
                <mc:Fallback>
                  <p:oleObj name="Formula" r:id="rId5" imgW="723900" imgH="971550" progId="Equation.Ribbit">
                    <p:embed/>
                    <p:pic>
                      <p:nvPicPr>
                        <p:cNvPr id="0" name="图片 1143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983775" y="2138207"/>
                          <a:ext cx="190500" cy="2587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0232" y="2844833"/>
            <a:ext cx="4980230" cy="3381547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227276" y="4135496"/>
            <a:ext cx="3918987" cy="400110"/>
            <a:chOff x="7227276" y="4135496"/>
            <a:chExt cx="3918987" cy="400110"/>
          </a:xfrm>
        </p:grpSpPr>
        <p:sp>
          <p:nvSpPr>
            <p:cNvPr id="9" name="文本框 8"/>
            <p:cNvSpPr txBox="1"/>
            <p:nvPr/>
          </p:nvSpPr>
          <p:spPr>
            <a:xfrm>
              <a:off x="7227276" y="4135496"/>
              <a:ext cx="37982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/>
                <a:t>剩下的电荷量恰好等于角亏之和</a:t>
              </a:r>
              <a:endParaRPr lang="zh-CN" altLang="en-US" sz="2000" dirty="0"/>
            </a:p>
          </p:txBody>
        </p:sp>
        <p:graphicFrame>
          <p:nvGraphicFramePr>
            <p:cNvPr id="10" name="对象 9"/>
            <p:cNvGraphicFramePr>
              <a:graphicFrameLocks noChangeAspect="1"/>
            </p:cNvGraphicFramePr>
            <p:nvPr/>
          </p:nvGraphicFramePr>
          <p:xfrm>
            <a:off x="10922426" y="4182205"/>
            <a:ext cx="223837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41" name="Formula" r:id="rId8" imgW="847725" imgH="1238250" progId="Equation.Ribbit">
                    <p:embed/>
                  </p:oleObj>
                </mc:Choice>
                <mc:Fallback>
                  <p:oleObj name="Formula" r:id="rId8" imgW="847725" imgH="1238250" progId="Equation.Ribbit">
                    <p:embed/>
                    <p:pic>
                      <p:nvPicPr>
                        <p:cNvPr id="0" name="图片 11440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0922426" y="4182205"/>
                          <a:ext cx="223837" cy="327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301262" y="738554"/>
            <a:ext cx="9706707" cy="1015663"/>
            <a:chOff x="1301262" y="738554"/>
            <a:chExt cx="9706707" cy="1015663"/>
          </a:xfrm>
        </p:grpSpPr>
        <p:sp>
          <p:nvSpPr>
            <p:cNvPr id="2" name="文本框 1"/>
            <p:cNvSpPr txBox="1"/>
            <p:nvPr/>
          </p:nvSpPr>
          <p:spPr>
            <a:xfrm>
              <a:off x="1301262" y="738554"/>
              <a:ext cx="97067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2000" dirty="0" smtClean="0"/>
                <a:t>假设这个面有   条边</a:t>
              </a:r>
              <a:r>
                <a:rPr lang="en-US" altLang="zh-CN" sz="2000" dirty="0" smtClean="0"/>
                <a:t>, </a:t>
              </a:r>
              <a:r>
                <a:rPr lang="zh-CN" altLang="en-US" sz="2000" dirty="0" smtClean="0"/>
                <a:t>则</a:t>
              </a:r>
              <a:r>
                <a:rPr lang="zh-CN" altLang="en-US" sz="2000" dirty="0" smtClean="0">
                  <a:solidFill>
                    <a:schemeClr val="accent1"/>
                  </a:solidFill>
                </a:rPr>
                <a:t>蓝色</a:t>
              </a:r>
              <a:r>
                <a:rPr lang="zh-CN" altLang="en-US" sz="2000" dirty="0" smtClean="0"/>
                <a:t>电荷之和为              </a:t>
              </a:r>
              <a:r>
                <a:rPr lang="zh-CN" altLang="en-US" sz="2000" dirty="0" smtClean="0">
                  <a:solidFill>
                    <a:srgbClr val="990000"/>
                  </a:solidFill>
                </a:rPr>
                <a:t>棕色</a:t>
              </a:r>
              <a:r>
                <a:rPr lang="zh-CN" altLang="en-US" sz="2000" dirty="0" smtClean="0"/>
                <a:t>电荷之和为                      因此每个面上的电荷总和为              </a:t>
              </a:r>
              <a:endParaRPr lang="zh-CN" altLang="en-US" sz="2000" dirty="0"/>
            </a:p>
          </p:txBody>
        </p:sp>
        <p:graphicFrame>
          <p:nvGraphicFramePr>
            <p:cNvPr id="3" name="对象 2"/>
            <p:cNvGraphicFramePr>
              <a:graphicFrameLocks noChangeAspect="1"/>
            </p:cNvGraphicFramePr>
            <p:nvPr/>
          </p:nvGraphicFramePr>
          <p:xfrm>
            <a:off x="3270862" y="949902"/>
            <a:ext cx="185737" cy="258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84" name="Formula" r:id="rId1" imgW="704850" imgH="971550" progId="Equation.Ribbit">
                    <p:embed/>
                  </p:oleObj>
                </mc:Choice>
                <mc:Fallback>
                  <p:oleObj name="Formula" r:id="rId1" imgW="704850" imgH="971550" progId="Equation.Ribbit">
                    <p:embed/>
                    <p:pic>
                      <p:nvPicPr>
                        <p:cNvPr id="0" name="图片 12583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3270862" y="949902"/>
                          <a:ext cx="185737" cy="2587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对象 3"/>
            <p:cNvGraphicFramePr>
              <a:graphicFrameLocks noChangeAspect="1"/>
            </p:cNvGraphicFramePr>
            <p:nvPr/>
          </p:nvGraphicFramePr>
          <p:xfrm>
            <a:off x="6151684" y="904142"/>
            <a:ext cx="911225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85" name="Formula" r:id="rId3" imgW="3438525" imgH="1238250" progId="Equation.Ribbit">
                    <p:embed/>
                  </p:oleObj>
                </mc:Choice>
                <mc:Fallback>
                  <p:oleObj name="Formula" r:id="rId3" imgW="3438525" imgH="1238250" progId="Equation.Ribbit">
                    <p:embed/>
                    <p:pic>
                      <p:nvPicPr>
                        <p:cNvPr id="0" name="图片 1258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151684" y="904142"/>
                          <a:ext cx="911225" cy="327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对象 5"/>
            <p:cNvGraphicFramePr>
              <a:graphicFrameLocks noChangeAspect="1"/>
            </p:cNvGraphicFramePr>
            <p:nvPr/>
          </p:nvGraphicFramePr>
          <p:xfrm>
            <a:off x="8898914" y="876696"/>
            <a:ext cx="1419225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86" name="Formula" r:id="rId5" imgW="5362575" imgH="1333500" progId="Equation.Ribbit">
                    <p:embed/>
                  </p:oleObj>
                </mc:Choice>
                <mc:Fallback>
                  <p:oleObj name="Formula" r:id="rId5" imgW="5362575" imgH="1333500" progId="Equation.Ribbit">
                    <p:embed/>
                    <p:pic>
                      <p:nvPicPr>
                        <p:cNvPr id="0" name="图片 12585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898914" y="876696"/>
                          <a:ext cx="1419225" cy="352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对象 6"/>
            <p:cNvGraphicFramePr>
              <a:graphicFrameLocks noChangeAspect="1"/>
            </p:cNvGraphicFramePr>
            <p:nvPr/>
          </p:nvGraphicFramePr>
          <p:xfrm>
            <a:off x="4560644" y="1337336"/>
            <a:ext cx="3763962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87" name="Formula" r:id="rId7" imgW="14239875" imgH="1333500" progId="Equation.Ribbit">
                    <p:embed/>
                  </p:oleObj>
                </mc:Choice>
                <mc:Fallback>
                  <p:oleObj name="Formula" r:id="rId7" imgW="14239875" imgH="1333500" progId="Equation.Ribbit">
                    <p:embed/>
                    <p:pic>
                      <p:nvPicPr>
                        <p:cNvPr id="0" name="图片 12586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560644" y="1337336"/>
                          <a:ext cx="3763962" cy="352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02502" y="2039232"/>
            <a:ext cx="4098364" cy="278276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069906" y="5052053"/>
            <a:ext cx="10163555" cy="553998"/>
            <a:chOff x="747699" y="5107012"/>
            <a:chExt cx="10163555" cy="553998"/>
          </a:xfrm>
        </p:grpSpPr>
        <p:grpSp>
          <p:nvGrpSpPr>
            <p:cNvPr id="12" name="组合 11"/>
            <p:cNvGrpSpPr/>
            <p:nvPr/>
          </p:nvGrpSpPr>
          <p:grpSpPr>
            <a:xfrm>
              <a:off x="747699" y="5107012"/>
              <a:ext cx="10163555" cy="553998"/>
              <a:chOff x="1046283" y="3124380"/>
              <a:chExt cx="10163555" cy="553998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1046283" y="3124380"/>
                <a:ext cx="1016355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 smtClean="0"/>
                  <a:t>    分配的总电荷量</a:t>
                </a:r>
                <a:r>
                  <a:rPr lang="en-US" altLang="zh-CN" sz="2000" dirty="0"/>
                  <a:t> </a:t>
                </a:r>
                <a:r>
                  <a:rPr lang="en-US" altLang="zh-CN" sz="2000" dirty="0" smtClean="0"/>
                  <a:t>                = </a:t>
                </a:r>
                <a:r>
                  <a:rPr lang="zh-CN" altLang="en-US" sz="2000" dirty="0"/>
                  <a:t>所有</a:t>
                </a:r>
                <a:r>
                  <a:rPr lang="zh-CN" altLang="en-US" sz="2000" dirty="0" smtClean="0"/>
                  <a:t>面上的电荷总和 </a:t>
                </a:r>
                <a:r>
                  <a:rPr lang="en-US" altLang="zh-CN" sz="2000" dirty="0" smtClean="0"/>
                  <a:t>(</a:t>
                </a:r>
                <a:r>
                  <a:rPr lang="zh-CN" altLang="en-US" sz="2000" dirty="0" smtClean="0"/>
                  <a:t>也就是 </a:t>
                </a:r>
                <a:r>
                  <a:rPr lang="en-US" altLang="zh-CN" sz="2000" dirty="0" smtClean="0"/>
                  <a:t>0) + </a:t>
                </a:r>
                <a:r>
                  <a:rPr lang="zh-CN" altLang="en-US" sz="2000" dirty="0" smtClean="0"/>
                  <a:t>剩下的电荷量</a:t>
                </a:r>
                <a:r>
                  <a:rPr lang="en-US" altLang="zh-CN" sz="2000" dirty="0" smtClean="0"/>
                  <a:t>(</a:t>
                </a:r>
                <a:r>
                  <a:rPr lang="zh-CN" altLang="en-US" sz="2000" dirty="0" smtClean="0"/>
                  <a:t>也就是    </a:t>
                </a:r>
                <a:r>
                  <a:rPr lang="en-US" altLang="zh-CN" sz="2000" dirty="0" smtClean="0"/>
                  <a:t>)</a:t>
                </a:r>
                <a:endParaRPr lang="zh-CN" altLang="en-US" sz="2000" dirty="0"/>
              </a:p>
            </p:txBody>
          </p:sp>
          <p:graphicFrame>
            <p:nvGraphicFramePr>
              <p:cNvPr id="11" name="对象 10"/>
              <p:cNvGraphicFramePr>
                <a:graphicFrameLocks noChangeAspect="1"/>
              </p:cNvGraphicFramePr>
              <p:nvPr/>
            </p:nvGraphicFramePr>
            <p:xfrm>
              <a:off x="3252978" y="3269802"/>
              <a:ext cx="1063625" cy="3540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588" name="Formula" r:id="rId10" imgW="4048125" imgH="1333500" progId="Equation.Ribbit">
                      <p:embed/>
                    </p:oleObj>
                  </mc:Choice>
                  <mc:Fallback>
                    <p:oleObj name="Formula" r:id="rId10" imgW="4048125" imgH="1333500" progId="Equation.Ribbit">
                      <p:embed/>
                      <p:pic>
                        <p:nvPicPr>
                          <p:cNvPr id="0" name="图片 12587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3252978" y="3269802"/>
                            <a:ext cx="1063625" cy="35401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4" name="对象 13"/>
            <p:cNvGraphicFramePr>
              <a:graphicFrameLocks noChangeAspect="1"/>
            </p:cNvGraphicFramePr>
            <p:nvPr/>
          </p:nvGraphicFramePr>
          <p:xfrm>
            <a:off x="10496673" y="5263949"/>
            <a:ext cx="223837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89" name="Formula" r:id="rId12" imgW="847725" imgH="1238250" progId="Equation.Ribbit">
                    <p:embed/>
                  </p:oleObj>
                </mc:Choice>
                <mc:Fallback>
                  <p:oleObj name="Formula" r:id="rId12" imgW="847725" imgH="1238250" progId="Equation.Ribbit">
                    <p:embed/>
                    <p:pic>
                      <p:nvPicPr>
                        <p:cNvPr id="0" name="图片 12588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0496673" y="5263949"/>
                          <a:ext cx="223837" cy="327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组合 7"/>
          <p:cNvGrpSpPr/>
          <p:nvPr/>
        </p:nvGrpSpPr>
        <p:grpSpPr>
          <a:xfrm>
            <a:off x="5022064" y="5870453"/>
            <a:ext cx="2259239" cy="400294"/>
            <a:chOff x="1169377" y="6022731"/>
            <a:chExt cx="2259239" cy="400294"/>
          </a:xfrm>
        </p:grpSpPr>
        <p:sp>
          <p:nvSpPr>
            <p:cNvPr id="13" name="文本框 12"/>
            <p:cNvSpPr txBox="1"/>
            <p:nvPr/>
          </p:nvSpPr>
          <p:spPr>
            <a:xfrm>
              <a:off x="1169377" y="6022731"/>
              <a:ext cx="2259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/>
                <a:t>即</a:t>
              </a:r>
              <a:endParaRPr lang="zh-CN" altLang="en-US" sz="2000" dirty="0"/>
            </a:p>
          </p:txBody>
        </p:sp>
        <p:graphicFrame>
          <p:nvGraphicFramePr>
            <p:cNvPr id="16" name="对象 15"/>
            <p:cNvGraphicFramePr>
              <a:graphicFrameLocks noChangeAspect="1"/>
            </p:cNvGraphicFramePr>
            <p:nvPr/>
          </p:nvGraphicFramePr>
          <p:xfrm>
            <a:off x="1608138" y="6070600"/>
            <a:ext cx="1655762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90" name="Formula" r:id="rId14" imgW="6257925" imgH="1333500" progId="Equation.Ribbit">
                    <p:embed/>
                  </p:oleObj>
                </mc:Choice>
                <mc:Fallback>
                  <p:oleObj name="Formula" r:id="rId14" imgW="6257925" imgH="1333500" progId="Equation.Ribbit">
                    <p:embed/>
                    <p:pic>
                      <p:nvPicPr>
                        <p:cNvPr id="0" name="图片 12589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608138" y="6070600"/>
                          <a:ext cx="1655762" cy="352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2145" y="206375"/>
            <a:ext cx="2874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第二种</a:t>
            </a:r>
            <a:r>
              <a:rPr kumimoji="1" lang="zh-CN" altLang="en-US" sz="28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证明</a:t>
            </a:r>
            <a:endParaRPr kumimoji="1"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5926" y="945387"/>
            <a:ext cx="1009391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每个顶点处的角亏为 </a:t>
            </a:r>
            <a:r>
              <a:rPr lang="en-US" altLang="zh-CN" sz="2000" dirty="0" smtClean="0"/>
              <a:t>360-</a:t>
            </a:r>
            <a:r>
              <a:rPr lang="zh-CN" altLang="en-US" sz="2000" dirty="0" smtClean="0"/>
              <a:t>所有该点处的角度和</a:t>
            </a:r>
            <a:r>
              <a:rPr lang="en-US" altLang="zh-CN" sz="2000" dirty="0" smtClean="0"/>
              <a:t>.</a:t>
            </a:r>
            <a:endParaRPr lang="en-US" altLang="zh-CN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全角</a:t>
            </a:r>
            <a:r>
              <a:rPr lang="zh-CN" altLang="en-US" sz="2000" dirty="0" smtClean="0"/>
              <a:t>亏为 </a:t>
            </a:r>
            <a:r>
              <a:rPr lang="en-US" altLang="zh-CN" sz="2000" dirty="0" smtClean="0"/>
              <a:t>360V-</a:t>
            </a:r>
            <a:r>
              <a:rPr lang="zh-CN" altLang="en-US" sz="2000" dirty="0" smtClean="0"/>
              <a:t>所有顶点的所有角度和</a:t>
            </a:r>
            <a:r>
              <a:rPr lang="en-US" altLang="zh-CN" sz="2000" dirty="0" smtClean="0"/>
              <a:t>.</a:t>
            </a:r>
            <a:endParaRPr lang="en-US" altLang="zh-CN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所有顶点处的角度和</a:t>
            </a:r>
            <a:r>
              <a:rPr lang="en-US" altLang="zh-CN" sz="2000" dirty="0" smtClean="0"/>
              <a:t>=</a:t>
            </a:r>
            <a:r>
              <a:rPr lang="zh-CN" altLang="en-US" sz="2000" dirty="0" smtClean="0"/>
              <a:t>所有面上的角度和</a:t>
            </a:r>
            <a:r>
              <a:rPr lang="en-US" altLang="zh-CN" sz="2000" dirty="0" smtClean="0"/>
              <a:t>.</a:t>
            </a:r>
            <a:endParaRPr lang="en-US" altLang="zh-CN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一</a:t>
            </a:r>
            <a:r>
              <a:rPr lang="zh-CN" altLang="en-US" sz="2000" dirty="0" smtClean="0"/>
              <a:t>个具有 </a:t>
            </a:r>
            <a:r>
              <a:rPr lang="en-US" altLang="zh-CN" sz="2000" dirty="0" smtClean="0"/>
              <a:t>n </a:t>
            </a:r>
            <a:r>
              <a:rPr lang="zh-CN" altLang="en-US" sz="2000" dirty="0" smtClean="0"/>
              <a:t>条边的面上的所有角度和为 </a:t>
            </a:r>
            <a:r>
              <a:rPr lang="en-US" altLang="zh-CN" sz="2000" dirty="0" smtClean="0"/>
              <a:t>180(n-2)=180n-360.</a:t>
            </a:r>
            <a:endParaRPr lang="en-US" altLang="zh-CN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所有面上的角度和</a:t>
            </a:r>
            <a:r>
              <a:rPr lang="en-US" altLang="zh-CN" sz="2000" dirty="0" smtClean="0"/>
              <a:t>=180×2E-360F=360E-360F.</a:t>
            </a:r>
            <a:endParaRPr lang="en-US" altLang="zh-CN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所有顶点处的角度和</a:t>
            </a:r>
            <a:r>
              <a:rPr lang="en-US" altLang="zh-CN" sz="2000" dirty="0" smtClean="0"/>
              <a:t>=</a:t>
            </a:r>
            <a:r>
              <a:rPr lang="zh-CN" altLang="en-US" sz="2000" dirty="0" smtClean="0"/>
              <a:t>所有面上的角度和</a:t>
            </a:r>
            <a:r>
              <a:rPr lang="en-US" altLang="zh-CN" sz="2000" dirty="0" smtClean="0"/>
              <a:t>=360E-360F.</a:t>
            </a:r>
            <a:endParaRPr lang="en-US" altLang="zh-CN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所以全角亏</a:t>
            </a:r>
            <a:r>
              <a:rPr lang="en-US" altLang="zh-CN" sz="2000" dirty="0" smtClean="0"/>
              <a:t>=360V-(360E-360F)=360V-360F+360E=360</a:t>
            </a:r>
            <a:endParaRPr lang="zh-CN" altLang="en-US" sz="2000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7061478" y="3878626"/>
          <a:ext cx="258763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Formula" r:id="rId1" imgW="971550" imgH="981075" progId="Equation.Ribbit">
                  <p:embed/>
                </p:oleObj>
              </mc:Choice>
              <mc:Fallback>
                <p:oleObj name="Formula" r:id="rId1" imgW="971550" imgH="981075" progId="Equation.Ribbit">
                  <p:embed/>
                  <p:pic>
                    <p:nvPicPr>
                      <p:cNvPr id="0" name="图片 153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061478" y="3878626"/>
                        <a:ext cx="258763" cy="261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811" y="4398185"/>
            <a:ext cx="5267708" cy="2143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2145" y="206375"/>
            <a:ext cx="3680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意料之外的结果</a:t>
            </a:r>
            <a:endParaRPr kumimoji="1"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05522" y="3781888"/>
            <a:ext cx="10777492" cy="1112180"/>
            <a:chOff x="905522" y="3781888"/>
            <a:chExt cx="10777492" cy="1112180"/>
          </a:xfrm>
        </p:grpSpPr>
        <p:sp>
          <p:nvSpPr>
            <p:cNvPr id="5" name="文本框 4"/>
            <p:cNvSpPr txBox="1"/>
            <p:nvPr/>
          </p:nvSpPr>
          <p:spPr>
            <a:xfrm>
              <a:off x="905522" y="3781888"/>
              <a:ext cx="1077749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 smtClean="0"/>
                <a:t>比如说一个足球</a:t>
              </a:r>
              <a:r>
                <a:rPr lang="en-US" altLang="zh-CN" sz="2000" dirty="0" smtClean="0"/>
                <a:t>. </a:t>
              </a:r>
              <a:r>
                <a:rPr lang="zh-CN" altLang="en-US" sz="2000" dirty="0" smtClean="0"/>
                <a:t>每个顶点都是两个六边形和一个五边形的公共端点</a:t>
              </a:r>
              <a:r>
                <a:rPr lang="en-US" altLang="zh-CN" sz="2000" dirty="0" smtClean="0"/>
                <a:t>. </a:t>
              </a:r>
              <a:r>
                <a:rPr lang="zh-CN" altLang="en-US" sz="2000" dirty="0" smtClean="0"/>
                <a:t>因此角亏为</a:t>
              </a:r>
              <a:endParaRPr lang="zh-CN" altLang="en-US" sz="2000" dirty="0"/>
            </a:p>
          </p:txBody>
        </p:sp>
        <p:graphicFrame>
          <p:nvGraphicFramePr>
            <p:cNvPr id="6" name="对象 5"/>
            <p:cNvGraphicFramePr>
              <a:graphicFrameLocks noChangeAspect="1"/>
            </p:cNvGraphicFramePr>
            <p:nvPr/>
          </p:nvGraphicFramePr>
          <p:xfrm>
            <a:off x="4274535" y="4554343"/>
            <a:ext cx="3746500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03" name="Formula" r:id="rId1" imgW="14182725" imgH="1285875" progId="Equation.Ribbit">
                    <p:embed/>
                  </p:oleObj>
                </mc:Choice>
                <mc:Fallback>
                  <p:oleObj name="Formula" r:id="rId1" imgW="14182725" imgH="1285875" progId="Equation.Ribbit">
                    <p:embed/>
                    <p:pic>
                      <p:nvPicPr>
                        <p:cNvPr id="0" name="图片 14402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4274535" y="4554343"/>
                          <a:ext cx="3746500" cy="339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组合 13"/>
          <p:cNvGrpSpPr/>
          <p:nvPr/>
        </p:nvGrpSpPr>
        <p:grpSpPr>
          <a:xfrm>
            <a:off x="905522" y="5681709"/>
            <a:ext cx="8336132" cy="400110"/>
            <a:chOff x="905522" y="5681709"/>
            <a:chExt cx="8336132" cy="400110"/>
          </a:xfrm>
        </p:grpSpPr>
        <p:sp>
          <p:nvSpPr>
            <p:cNvPr id="8" name="文本框 7"/>
            <p:cNvSpPr txBox="1"/>
            <p:nvPr/>
          </p:nvSpPr>
          <p:spPr>
            <a:xfrm>
              <a:off x="905522" y="5681709"/>
              <a:ext cx="8336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/>
                <a:t>我们立刻可以知道这个多面体共有                        个顶点！</a:t>
              </a:r>
              <a:endParaRPr lang="zh-CN" altLang="en-US" sz="2000" dirty="0"/>
            </a:p>
          </p:txBody>
        </p:sp>
        <p:graphicFrame>
          <p:nvGraphicFramePr>
            <p:cNvPr id="9" name="对象 8"/>
            <p:cNvGraphicFramePr>
              <a:graphicFrameLocks noChangeAspect="1"/>
            </p:cNvGraphicFramePr>
            <p:nvPr/>
          </p:nvGraphicFramePr>
          <p:xfrm>
            <a:off x="4827199" y="5720516"/>
            <a:ext cx="1570038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04" name="Formula" r:id="rId3" imgW="5943600" imgH="1333500" progId="Equation.Ribbit">
                    <p:embed/>
                  </p:oleObj>
                </mc:Choice>
                <mc:Fallback>
                  <p:oleObj name="Formula" r:id="rId3" imgW="5943600" imgH="1333500" progId="Equation.Ribbit">
                    <p:embed/>
                    <p:pic>
                      <p:nvPicPr>
                        <p:cNvPr id="0" name="图片 1440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827199" y="5720516"/>
                          <a:ext cx="1570038" cy="352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组合 14"/>
          <p:cNvGrpSpPr/>
          <p:nvPr/>
        </p:nvGrpSpPr>
        <p:grpSpPr>
          <a:xfrm>
            <a:off x="905521" y="1260628"/>
            <a:ext cx="10484528" cy="1814752"/>
            <a:chOff x="905521" y="1260628"/>
            <a:chExt cx="10484528" cy="1814752"/>
          </a:xfrm>
        </p:grpSpPr>
        <p:grpSp>
          <p:nvGrpSpPr>
            <p:cNvPr id="12" name="组合 11"/>
            <p:cNvGrpSpPr/>
            <p:nvPr/>
          </p:nvGrpSpPr>
          <p:grpSpPr>
            <a:xfrm>
              <a:off x="905521" y="1260628"/>
              <a:ext cx="10484528" cy="1814752"/>
              <a:chOff x="905521" y="1260628"/>
              <a:chExt cx="10484528" cy="1814752"/>
            </a:xfrm>
          </p:grpSpPr>
          <p:sp>
            <p:nvSpPr>
              <p:cNvPr id="3" name="文本框 2"/>
              <p:cNvSpPr txBox="1"/>
              <p:nvPr/>
            </p:nvSpPr>
            <p:spPr>
              <a:xfrm>
                <a:off x="905521" y="1260628"/>
                <a:ext cx="1048452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/>
                  <a:t>对于任何</a:t>
                </a:r>
                <a:r>
                  <a:rPr lang="zh-CN" altLang="en-US" sz="2000" dirty="0" smtClean="0"/>
                  <a:t>正</a:t>
                </a:r>
                <a:r>
                  <a:rPr lang="zh-CN" altLang="en-US" sz="2000" dirty="0"/>
                  <a:t>规</a:t>
                </a:r>
                <a:r>
                  <a:rPr lang="zh-CN" altLang="en-US" sz="2000" dirty="0" smtClean="0"/>
                  <a:t>多面体</a:t>
                </a:r>
                <a:r>
                  <a:rPr lang="zh-CN" altLang="en-US" sz="2000" dirty="0"/>
                  <a:t>或半</a:t>
                </a:r>
                <a:r>
                  <a:rPr lang="zh-CN" altLang="en-US" sz="2000" dirty="0" smtClean="0"/>
                  <a:t>正规多面体</a:t>
                </a:r>
                <a:r>
                  <a:rPr lang="en-US" altLang="zh-CN" sz="2000" dirty="0" smtClean="0"/>
                  <a:t>, Euler </a:t>
                </a:r>
                <a:r>
                  <a:rPr lang="zh-CN" altLang="en-US" sz="2000" dirty="0" smtClean="0"/>
                  <a:t>公式成立并且每个顶点的角亏    都相同</a:t>
                </a:r>
                <a:r>
                  <a:rPr lang="en-US" altLang="zh-CN" sz="2000" dirty="0" smtClean="0"/>
                  <a:t>. </a:t>
                </a:r>
                <a:r>
                  <a:rPr lang="zh-CN" altLang="en-US" sz="2000" dirty="0" smtClean="0"/>
                  <a:t>这意味着</a:t>
                </a:r>
                <a:r>
                  <a:rPr lang="zh-CN" altLang="en-US" sz="2000" dirty="0"/>
                  <a:t>即使对于非常复杂的</a:t>
                </a:r>
                <a:r>
                  <a:rPr lang="zh-CN" altLang="en-US" sz="2000" dirty="0" smtClean="0"/>
                  <a:t>多面体</a:t>
                </a:r>
                <a:r>
                  <a:rPr lang="en-US" altLang="zh-CN" sz="2000" dirty="0" smtClean="0"/>
                  <a:t>, </a:t>
                </a:r>
                <a:r>
                  <a:rPr lang="zh-CN" altLang="en-US" sz="2000" dirty="0" smtClean="0"/>
                  <a:t>我们</a:t>
                </a:r>
                <a:r>
                  <a:rPr lang="zh-CN" altLang="en-US" sz="2000" dirty="0"/>
                  <a:t>都</a:t>
                </a:r>
                <a:r>
                  <a:rPr lang="zh-CN" altLang="en-US" sz="2000" dirty="0" smtClean="0"/>
                  <a:t>有</a:t>
                </a:r>
                <a:r>
                  <a:rPr lang="zh-CN" altLang="en-US" sz="2000" dirty="0"/>
                  <a:t>一个快速</a:t>
                </a:r>
                <a:r>
                  <a:rPr lang="zh-CN" altLang="en-US" sz="2000" dirty="0" smtClean="0"/>
                  <a:t>确定其顶点个数的方法</a:t>
                </a:r>
                <a:r>
                  <a:rPr lang="en-US" altLang="zh-CN" sz="2000" dirty="0" smtClean="0"/>
                  <a:t>, </a:t>
                </a:r>
                <a:r>
                  <a:rPr lang="zh-CN" altLang="en-US" sz="2000" dirty="0" smtClean="0"/>
                  <a:t>即</a:t>
                </a:r>
                <a:endParaRPr lang="zh-CN" altLang="en-US" sz="2000" dirty="0"/>
              </a:p>
            </p:txBody>
          </p:sp>
          <p:graphicFrame>
            <p:nvGraphicFramePr>
              <p:cNvPr id="4" name="对象 3"/>
              <p:cNvGraphicFramePr>
                <a:graphicFrameLocks noChangeAspect="1"/>
              </p:cNvGraphicFramePr>
              <p:nvPr/>
            </p:nvGraphicFramePr>
            <p:xfrm>
              <a:off x="5546123" y="2414980"/>
              <a:ext cx="1203325" cy="660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05" name="Formula" r:id="rId5" imgW="4543425" imgH="2495550" progId="Equation.Ribbit">
                      <p:embed/>
                    </p:oleObj>
                  </mc:Choice>
                  <mc:Fallback>
                    <p:oleObj name="Formula" r:id="rId5" imgW="4543425" imgH="2495550" progId="Equation.Ribbit">
                      <p:embed/>
                      <p:pic>
                        <p:nvPicPr>
                          <p:cNvPr id="0" name="图片 14404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5546123" y="2414980"/>
                            <a:ext cx="1203325" cy="6604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0" name="对象 9"/>
            <p:cNvGraphicFramePr>
              <a:graphicFrameLocks noChangeAspect="1"/>
            </p:cNvGraphicFramePr>
            <p:nvPr/>
          </p:nvGraphicFramePr>
          <p:xfrm>
            <a:off x="9164160" y="1474767"/>
            <a:ext cx="190500" cy="258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06" name="Formula" r:id="rId7" imgW="723900" imgH="971550" progId="Equation.Ribbit">
                    <p:embed/>
                  </p:oleObj>
                </mc:Choice>
                <mc:Fallback>
                  <p:oleObj name="Formula" r:id="rId7" imgW="723900" imgH="971550" progId="Equation.Ribbit">
                    <p:embed/>
                    <p:pic>
                      <p:nvPicPr>
                        <p:cNvPr id="0" name="图片 14405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9164160" y="1474767"/>
                          <a:ext cx="190500" cy="2587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1" name="图片 10" descr="football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33409" y="4660877"/>
            <a:ext cx="1739265" cy="1739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文本框 67"/>
          <p:cNvSpPr txBox="1"/>
          <p:nvPr/>
        </p:nvSpPr>
        <p:spPr>
          <a:xfrm>
            <a:off x="2559257" y="2968552"/>
            <a:ext cx="707348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Light" pitchFamily="18" charset="-122"/>
                <a:ea typeface="Alibaba PuHuiTi Light" pitchFamily="18" charset="-122"/>
                <a:cs typeface="Alibaba PuHuiTi Light" pitchFamily="18" charset="-122"/>
              </a:rPr>
              <a:t>拓展深入</a:t>
            </a:r>
            <a:endParaRPr kumimoji="1" lang="zh-CN" altLang="en-US" sz="6000" spc="600" dirty="0">
              <a:solidFill>
                <a:schemeClr val="tx1">
                  <a:lumMod val="85000"/>
                  <a:lumOff val="15000"/>
                </a:schemeClr>
              </a:solidFill>
              <a:latin typeface="Alibaba PuHuiTi Light" pitchFamily="18" charset="-122"/>
              <a:ea typeface="Alibaba PuHuiTi Light" pitchFamily="18" charset="-122"/>
              <a:cs typeface="Alibaba PuHuiTi Light" pitchFamily="18" charset="-122"/>
            </a:endParaRPr>
          </a:p>
        </p:txBody>
      </p:sp>
      <p:sp>
        <p:nvSpPr>
          <p:cNvPr id="71" name="圆角矩形 70"/>
          <p:cNvSpPr/>
          <p:nvPr/>
        </p:nvSpPr>
        <p:spPr>
          <a:xfrm>
            <a:off x="5201991" y="1688533"/>
            <a:ext cx="1788019" cy="39912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2" name="文本框 71"/>
          <p:cNvSpPr txBox="1"/>
          <p:nvPr/>
        </p:nvSpPr>
        <p:spPr>
          <a:xfrm>
            <a:off x="5477081" y="1749493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00" spc="300" dirty="0">
                <a:solidFill>
                  <a:schemeClr val="bg1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PART</a:t>
            </a:r>
            <a:r>
              <a:rPr kumimoji="1" lang="zh-CN" altLang="en-US" sz="1600" spc="300" dirty="0">
                <a:solidFill>
                  <a:schemeClr val="bg1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 </a:t>
            </a:r>
            <a:r>
              <a:rPr kumimoji="1" lang="en-US" altLang="zh-CN" sz="1600" spc="300" dirty="0">
                <a:solidFill>
                  <a:schemeClr val="bg1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03</a:t>
            </a:r>
            <a:endParaRPr kumimoji="1" lang="zh-CN" altLang="en-US" sz="1600" spc="300" dirty="0">
              <a:solidFill>
                <a:schemeClr val="bg1"/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cxnSp>
        <p:nvCxnSpPr>
          <p:cNvPr id="73" name="直线连接符 72"/>
          <p:cNvCxnSpPr/>
          <p:nvPr/>
        </p:nvCxnSpPr>
        <p:spPr>
          <a:xfrm>
            <a:off x="3459302" y="2627514"/>
            <a:ext cx="538842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直角三角形 13"/>
          <p:cNvSpPr/>
          <p:nvPr/>
        </p:nvSpPr>
        <p:spPr>
          <a:xfrm rot="16200000">
            <a:off x="9601200" y="4267200"/>
            <a:ext cx="2590800" cy="2590800"/>
          </a:xfrm>
          <a:prstGeom prst="rtTriangle">
            <a:avLst/>
          </a:prstGeom>
          <a:solidFill>
            <a:srgbClr val="77B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直角三角形 14"/>
          <p:cNvSpPr/>
          <p:nvPr/>
        </p:nvSpPr>
        <p:spPr>
          <a:xfrm rot="16200000" flipH="1" flipV="1">
            <a:off x="0" y="0"/>
            <a:ext cx="2590800" cy="25908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直角三角形 17"/>
          <p:cNvSpPr/>
          <p:nvPr/>
        </p:nvSpPr>
        <p:spPr>
          <a:xfrm rot="10526042">
            <a:off x="10329703" y="841395"/>
            <a:ext cx="546029" cy="546029"/>
          </a:xfrm>
          <a:prstGeom prst="rtTriangle">
            <a:avLst/>
          </a:prstGeom>
          <a:solidFill>
            <a:srgbClr val="77B3E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直角三角形 18"/>
          <p:cNvSpPr/>
          <p:nvPr/>
        </p:nvSpPr>
        <p:spPr>
          <a:xfrm rot="16200000">
            <a:off x="2013228" y="5079464"/>
            <a:ext cx="546029" cy="546029"/>
          </a:xfrm>
          <a:prstGeom prst="rtTriangle">
            <a:avLst/>
          </a:prstGeom>
          <a:solidFill>
            <a:srgbClr val="77B3E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直角三角形 19"/>
          <p:cNvSpPr/>
          <p:nvPr/>
        </p:nvSpPr>
        <p:spPr>
          <a:xfrm rot="7053690">
            <a:off x="867518" y="4080436"/>
            <a:ext cx="259471" cy="25947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652145" y="200660"/>
            <a:ext cx="3695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多面体逼近</a:t>
            </a:r>
            <a:endParaRPr kumimoji="1" lang="en-US" altLang="zh-CN" sz="2800" spc="600" dirty="0">
              <a:solidFill>
                <a:schemeClr val="tx1">
                  <a:lumMod val="75000"/>
                  <a:lumOff val="25000"/>
                </a:schemeClr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5269" y="1139374"/>
            <a:ext cx="3763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光滑曲面可以由多面体逼近得到</a:t>
            </a:r>
            <a:r>
              <a:rPr lang="en-US" altLang="zh-CN" sz="2000" dirty="0" smtClean="0"/>
              <a:t>.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93" y="348320"/>
            <a:ext cx="4944097" cy="1982217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59876" y="2772773"/>
            <a:ext cx="6137523" cy="3405820"/>
            <a:chOff x="959876" y="2772773"/>
            <a:chExt cx="6137523" cy="34058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876" y="2778369"/>
              <a:ext cx="1777895" cy="340022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6437" y="2778369"/>
              <a:ext cx="1685133" cy="340022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0236" y="2772773"/>
              <a:ext cx="1757163" cy="3400224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7484035" y="3710355"/>
            <a:ext cx="44840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/>
              <a:t>参考</a:t>
            </a:r>
            <a:r>
              <a:rPr lang="zh-CN" altLang="en-US" sz="2000" b="1" dirty="0" smtClean="0"/>
              <a:t>文献 </a:t>
            </a:r>
            <a:r>
              <a:rPr lang="zh-CN" altLang="en-US" sz="2000" dirty="0" smtClean="0"/>
              <a:t>顾险峰等</a:t>
            </a:r>
            <a:r>
              <a:rPr lang="en-US" altLang="zh-CN" sz="2000" dirty="0" smtClean="0"/>
              <a:t>, Discrete heat kernel determines discrete Riemannian metric, Graphical Models, </a:t>
            </a:r>
            <a:r>
              <a:rPr lang="en-US" altLang="zh-CN" sz="2000" b="1" dirty="0" smtClean="0"/>
              <a:t>74</a:t>
            </a:r>
            <a:r>
              <a:rPr lang="en-US" altLang="zh-CN" sz="2000" dirty="0" smtClean="0"/>
              <a:t>(4), 2012.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652144" y="200660"/>
            <a:ext cx="444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Gauss--Bonnet</a:t>
            </a:r>
            <a:r>
              <a:rPr kumimoji="1" lang="zh-CN" altLang="en-US" sz="28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公式</a:t>
            </a:r>
            <a:endParaRPr kumimoji="1" lang="en-US" altLang="zh-CN" sz="2800" spc="600" dirty="0">
              <a:solidFill>
                <a:schemeClr val="tx1">
                  <a:lumMod val="75000"/>
                  <a:lumOff val="25000"/>
                </a:schemeClr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39165" y="1169377"/>
            <a:ext cx="10132830" cy="1938992"/>
            <a:chOff x="739165" y="1169377"/>
            <a:chExt cx="10132830" cy="1938992"/>
          </a:xfrm>
        </p:grpSpPr>
        <p:grpSp>
          <p:nvGrpSpPr>
            <p:cNvPr id="4" name="组合 3"/>
            <p:cNvGrpSpPr/>
            <p:nvPr/>
          </p:nvGrpSpPr>
          <p:grpSpPr>
            <a:xfrm>
              <a:off x="739165" y="1169377"/>
              <a:ext cx="10132830" cy="1938992"/>
              <a:chOff x="940778" y="1169377"/>
              <a:chExt cx="10132830" cy="1938992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940778" y="1169377"/>
                <a:ext cx="100584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 smtClean="0"/>
                  <a:t>用 </a:t>
                </a:r>
                <a:r>
                  <a:rPr lang="en-US" altLang="zh-CN" sz="2000" dirty="0" smtClean="0"/>
                  <a:t>Gauss </a:t>
                </a:r>
                <a:r>
                  <a:rPr lang="zh-CN" altLang="en-US" sz="2000" dirty="0" smtClean="0"/>
                  <a:t>曲率这个概念代替角亏</a:t>
                </a:r>
                <a:r>
                  <a:rPr lang="en-US" altLang="zh-CN" sz="2000" dirty="0" smtClean="0"/>
                  <a:t>, </a:t>
                </a:r>
                <a:r>
                  <a:rPr lang="zh-CN" altLang="en-US" sz="2000" dirty="0" smtClean="0"/>
                  <a:t>在极限的状态下我们就得到了</a:t>
                </a:r>
                <a:r>
                  <a:rPr lang="en-US" altLang="zh-CN" sz="2000" dirty="0" smtClean="0"/>
                  <a:t>: </a:t>
                </a:r>
                <a:r>
                  <a:rPr lang="zh-CN" altLang="en-US" sz="2000" dirty="0" smtClean="0"/>
                  <a:t>对任意</a:t>
                </a:r>
                <a:r>
                  <a:rPr lang="en-US" altLang="zh-CN" sz="2000" dirty="0" smtClean="0"/>
                  <a:t>(</a:t>
                </a:r>
                <a:r>
                  <a:rPr lang="zh-CN" altLang="en-US" sz="2000" dirty="0" smtClean="0"/>
                  <a:t>可定向</a:t>
                </a:r>
                <a:r>
                  <a:rPr lang="en-US" altLang="zh-CN" sz="2000" dirty="0" smtClean="0"/>
                  <a:t>)</a:t>
                </a:r>
                <a:r>
                  <a:rPr lang="zh-CN" altLang="en-US" sz="2000" dirty="0" smtClean="0"/>
                  <a:t>光滑曲面</a:t>
                </a:r>
                <a:endParaRPr lang="en-US" altLang="zh-CN" sz="2000" dirty="0" smtClean="0"/>
              </a:p>
              <a:p>
                <a:pPr>
                  <a:lnSpc>
                    <a:spcPct val="150000"/>
                  </a:lnSpc>
                </a:pPr>
                <a:endParaRPr lang="en-US" altLang="zh-CN" sz="2000" dirty="0"/>
              </a:p>
              <a:p>
                <a:pPr>
                  <a:lnSpc>
                    <a:spcPct val="150000"/>
                  </a:lnSpc>
                </a:pPr>
                <a:endParaRPr lang="en-US" altLang="zh-CN" sz="2000" dirty="0" smtClean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 smtClean="0"/>
                  <a:t>其中    为 </a:t>
                </a:r>
                <a:r>
                  <a:rPr lang="en-US" altLang="zh-CN" sz="2000" dirty="0" smtClean="0"/>
                  <a:t>Gauss </a:t>
                </a:r>
                <a:r>
                  <a:rPr lang="zh-CN" altLang="en-US" sz="2000" dirty="0" smtClean="0"/>
                  <a:t>曲率</a:t>
                </a:r>
                <a:r>
                  <a:rPr lang="en-US" altLang="zh-CN" sz="2000" dirty="0" smtClean="0"/>
                  <a:t>,       </a:t>
                </a:r>
                <a:r>
                  <a:rPr lang="zh-CN" altLang="en-US" sz="2000" dirty="0" smtClean="0"/>
                  <a:t>为面积微元</a:t>
                </a:r>
                <a:r>
                  <a:rPr lang="en-US" altLang="zh-CN" sz="2000" dirty="0" smtClean="0"/>
                  <a:t>. </a:t>
                </a:r>
                <a:endParaRPr lang="en-US" altLang="zh-CN" sz="2000" dirty="0" smtClean="0"/>
              </a:p>
            </p:txBody>
          </p:sp>
          <p:graphicFrame>
            <p:nvGraphicFramePr>
              <p:cNvPr id="2" name="对象 1"/>
              <p:cNvGraphicFramePr>
                <a:graphicFrameLocks noChangeAspect="1"/>
              </p:cNvGraphicFramePr>
              <p:nvPr/>
            </p:nvGraphicFramePr>
            <p:xfrm>
              <a:off x="10871995" y="1320857"/>
              <a:ext cx="201613" cy="3365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54" name="Formula" r:id="rId1" imgW="762000" imgH="1266825" progId="Equation.Ribbit">
                      <p:embed/>
                    </p:oleObj>
                  </mc:Choice>
                  <mc:Fallback>
                    <p:oleObj name="Formula" r:id="rId1" imgW="762000" imgH="1266825" progId="Equation.Ribbit">
                      <p:embed/>
                      <p:pic>
                        <p:nvPicPr>
                          <p:cNvPr id="0" name="图片 13453"/>
                          <p:cNvPicPr/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10871995" y="1320857"/>
                            <a:ext cx="201613" cy="3365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" name="对象 2"/>
            <p:cNvGraphicFramePr>
              <a:graphicFrameLocks noChangeAspect="1"/>
            </p:cNvGraphicFramePr>
            <p:nvPr/>
          </p:nvGraphicFramePr>
          <p:xfrm>
            <a:off x="4560277" y="1780498"/>
            <a:ext cx="2416175" cy="735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5" name="Formula" r:id="rId3" imgW="9144000" imgH="2790825" progId="Equation.Ribbit">
                    <p:embed/>
                  </p:oleObj>
                </mc:Choice>
                <mc:Fallback>
                  <p:oleObj name="Formula" r:id="rId3" imgW="9144000" imgH="2790825" progId="Equation.Ribbit">
                    <p:embed/>
                    <p:pic>
                      <p:nvPicPr>
                        <p:cNvPr id="0" name="图片 1345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560277" y="1780498"/>
                          <a:ext cx="2416175" cy="7350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对象 5"/>
            <p:cNvGraphicFramePr>
              <a:graphicFrameLocks noChangeAspect="1"/>
            </p:cNvGraphicFramePr>
            <p:nvPr/>
          </p:nvGraphicFramePr>
          <p:xfrm>
            <a:off x="1336065" y="2711329"/>
            <a:ext cx="274637" cy="331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6" name="Formula" r:id="rId5" imgW="1038225" imgH="1247775" progId="Equation.Ribbit">
                    <p:embed/>
                  </p:oleObj>
                </mc:Choice>
                <mc:Fallback>
                  <p:oleObj name="Formula" r:id="rId5" imgW="1038225" imgH="1247775" progId="Equation.Ribbit">
                    <p:embed/>
                    <p:pic>
                      <p:nvPicPr>
                        <p:cNvPr id="0" name="图片 13455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336065" y="2711329"/>
                          <a:ext cx="274637" cy="3317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对象 6"/>
            <p:cNvGraphicFramePr>
              <a:graphicFrameLocks noChangeAspect="1"/>
            </p:cNvGraphicFramePr>
            <p:nvPr/>
          </p:nvGraphicFramePr>
          <p:xfrm>
            <a:off x="3316290" y="2689934"/>
            <a:ext cx="377825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7" name="Formula" r:id="rId7" imgW="1428750" imgH="1276350" progId="Equation.Ribbit">
                    <p:embed/>
                  </p:oleObj>
                </mc:Choice>
                <mc:Fallback>
                  <p:oleObj name="Formula" r:id="rId7" imgW="1428750" imgH="1276350" progId="Equation.Ribbit">
                    <p:embed/>
                    <p:pic>
                      <p:nvPicPr>
                        <p:cNvPr id="0" name="图片 13456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316290" y="2689934"/>
                          <a:ext cx="377825" cy="336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组合 18"/>
          <p:cNvGrpSpPr/>
          <p:nvPr/>
        </p:nvGrpSpPr>
        <p:grpSpPr>
          <a:xfrm>
            <a:off x="1206505" y="4264466"/>
            <a:ext cx="3207233" cy="565150"/>
            <a:chOff x="595750" y="1257811"/>
            <a:chExt cx="2405465" cy="423863"/>
          </a:xfrm>
          <a:solidFill>
            <a:srgbClr val="02423F"/>
          </a:soli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gray">
            <a:xfrm>
              <a:off x="595750" y="1257811"/>
              <a:ext cx="2385682" cy="423863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accent1"/>
              </a:solidFill>
              <a:miter lim="800000"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lnSpc>
                  <a:spcPct val="100000"/>
                </a:lnSpc>
                <a:defRPr/>
              </a:pPr>
              <a:endParaRPr lang="zh-CN" altLang="zh-CN" sz="2400" b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invGray">
            <a:xfrm>
              <a:off x="602564" y="1287817"/>
              <a:ext cx="2398651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fontAlgn="auto">
                <a:lnSpc>
                  <a:spcPct val="100000"/>
                </a:lnSpc>
              </a:pPr>
              <a:r>
                <a:rPr lang="en-US" altLang="zh-CN" sz="2400" b="1" dirty="0" smtClean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Descartes </a:t>
              </a:r>
              <a:r>
                <a:rPr lang="zh-CN" altLang="en-US" sz="2400" b="1" dirty="0" smtClean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角亏公式</a:t>
              </a:r>
              <a:endParaRPr lang="zh-CN" altLang="en-US" sz="24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537870" y="4265548"/>
            <a:ext cx="3207233" cy="565150"/>
            <a:chOff x="595750" y="1257811"/>
            <a:chExt cx="2405465" cy="423863"/>
          </a:xfrm>
          <a:solidFill>
            <a:srgbClr val="02423F"/>
          </a:solidFill>
        </p:grpSpPr>
        <p:sp>
          <p:nvSpPr>
            <p:cNvPr id="24" name="Rectangle 11"/>
            <p:cNvSpPr>
              <a:spLocks noChangeArrowheads="1"/>
            </p:cNvSpPr>
            <p:nvPr/>
          </p:nvSpPr>
          <p:spPr bwMode="gray">
            <a:xfrm>
              <a:off x="595750" y="1257811"/>
              <a:ext cx="2385682" cy="423863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accent1"/>
              </a:solidFill>
              <a:miter lim="800000"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lnSpc>
                  <a:spcPct val="100000"/>
                </a:lnSpc>
                <a:defRPr/>
              </a:pPr>
              <a:endParaRPr lang="zh-CN" altLang="zh-CN" sz="2400" b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invGray">
            <a:xfrm>
              <a:off x="602564" y="1287817"/>
              <a:ext cx="2398651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fontAlgn="auto">
                <a:lnSpc>
                  <a:spcPct val="100000"/>
                </a:lnSpc>
              </a:pPr>
              <a:r>
                <a:rPr lang="en-US" altLang="zh-CN" sz="2400" b="1" dirty="0" smtClean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Gauss--Bonnet </a:t>
              </a:r>
              <a:r>
                <a:rPr lang="zh-CN" altLang="en-US" sz="2400" b="1" dirty="0" smtClean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公式</a:t>
              </a:r>
              <a:endParaRPr lang="zh-CN" altLang="en-US" sz="24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24754" y="5037992"/>
            <a:ext cx="2664069" cy="980403"/>
            <a:chOff x="4624754" y="5037992"/>
            <a:chExt cx="2664069" cy="980403"/>
          </a:xfrm>
        </p:grpSpPr>
        <p:sp>
          <p:nvSpPr>
            <p:cNvPr id="10" name="下弧形箭头 9"/>
            <p:cNvSpPr/>
            <p:nvPr/>
          </p:nvSpPr>
          <p:spPr>
            <a:xfrm>
              <a:off x="4624754" y="5037992"/>
              <a:ext cx="2664069" cy="413239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319346" y="5618285"/>
              <a:ext cx="13012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/>
                <a:t>光滑曲面</a:t>
              </a:r>
              <a:endParaRPr lang="zh-CN" altLang="en-US" sz="2000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624753" y="3437792"/>
            <a:ext cx="2664069" cy="818758"/>
            <a:chOff x="4624753" y="3437792"/>
            <a:chExt cx="2664069" cy="818758"/>
          </a:xfrm>
        </p:grpSpPr>
        <p:sp>
          <p:nvSpPr>
            <p:cNvPr id="26" name="下弧形箭头 25"/>
            <p:cNvSpPr/>
            <p:nvPr/>
          </p:nvSpPr>
          <p:spPr>
            <a:xfrm rot="10800000">
              <a:off x="4624753" y="3843311"/>
              <a:ext cx="2664069" cy="413239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438041" y="3437792"/>
              <a:ext cx="10638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/>
                <a:t>多面体</a:t>
              </a:r>
              <a:endParaRPr lang="zh-CN" alt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2144" y="200660"/>
            <a:ext cx="5730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带边的</a:t>
            </a:r>
            <a:r>
              <a:rPr kumimoji="1" lang="en-US" altLang="zh-CN" sz="28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Gauss--Bonnet</a:t>
            </a:r>
            <a:r>
              <a:rPr kumimoji="1" lang="zh-CN" altLang="en-US" sz="28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公式</a:t>
            </a:r>
            <a:endParaRPr kumimoji="1" lang="en-US" altLang="zh-CN" sz="2800" spc="600" dirty="0">
              <a:solidFill>
                <a:schemeClr val="tx1">
                  <a:lumMod val="75000"/>
                  <a:lumOff val="25000"/>
                </a:schemeClr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90" y="1395295"/>
            <a:ext cx="3057952" cy="301984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400" y="2112886"/>
            <a:ext cx="5714338" cy="431861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91596" y="910899"/>
            <a:ext cx="6542843" cy="968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/>
              <a:t>如果曲面带有边界</a:t>
            </a:r>
            <a:r>
              <a:rPr lang="en-US" altLang="zh-CN" sz="2000" dirty="0" smtClean="0"/>
              <a:t>, </a:t>
            </a:r>
            <a:r>
              <a:rPr lang="zh-CN" altLang="en-US" sz="2000" dirty="0" smtClean="0"/>
              <a:t>我们也能得到</a:t>
            </a:r>
            <a:r>
              <a:rPr lang="en-US" altLang="zh-CN" sz="2000" dirty="0" smtClean="0"/>
              <a:t>Gauss—Bonnet</a:t>
            </a:r>
            <a:r>
              <a:rPr lang="zh-CN" altLang="en-US" sz="2000" dirty="0" smtClean="0"/>
              <a:t>公式</a:t>
            </a:r>
            <a:r>
              <a:rPr lang="en-US" altLang="zh-CN" sz="2000" dirty="0" smtClean="0"/>
              <a:t>. </a:t>
            </a:r>
            <a:r>
              <a:rPr lang="zh-CN" altLang="en-US" sz="2000" dirty="0" smtClean="0"/>
              <a:t>不过这个内容超出大纲</a:t>
            </a:r>
            <a:r>
              <a:rPr lang="en-US" altLang="zh-CN" sz="2000" dirty="0" smtClean="0"/>
              <a:t>, </a:t>
            </a:r>
            <a:r>
              <a:rPr lang="zh-CN" altLang="en-US" sz="2000" dirty="0" smtClean="0"/>
              <a:t>不做要求</a:t>
            </a:r>
            <a:r>
              <a:rPr lang="en-US" altLang="zh-CN" sz="2000" dirty="0" smtClean="0"/>
              <a:t>.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65603" y="862365"/>
            <a:ext cx="4610943" cy="4861648"/>
            <a:chOff x="1165603" y="862365"/>
            <a:chExt cx="4610943" cy="486164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603" y="862365"/>
              <a:ext cx="4461473" cy="3027293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433146" y="4246685"/>
              <a:ext cx="43434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 smtClean="0"/>
                <a:t>陈省身 </a:t>
              </a:r>
              <a:r>
                <a:rPr lang="en-US" altLang="zh-CN" sz="2000" dirty="0" smtClean="0"/>
                <a:t>(1911-2004)</a:t>
              </a:r>
              <a:endParaRPr lang="en-US" altLang="zh-CN" sz="2000" dirty="0" smtClean="0"/>
            </a:p>
            <a:p>
              <a:pPr>
                <a:lnSpc>
                  <a:spcPct val="150000"/>
                </a:lnSpc>
              </a:pPr>
              <a:r>
                <a:rPr lang="zh-CN" altLang="en-US" sz="2000" dirty="0" smtClean="0"/>
                <a:t>数学家、教育家、著名爱国人士</a:t>
              </a:r>
              <a:r>
                <a:rPr lang="en-US" altLang="zh-CN" sz="2000" dirty="0" smtClean="0"/>
                <a:t>, </a:t>
              </a:r>
              <a:r>
                <a:rPr lang="zh-CN" altLang="en-US" sz="2000" dirty="0" smtClean="0"/>
                <a:t>被誉为“整体微分几何之父”</a:t>
              </a:r>
              <a:r>
                <a:rPr lang="en-US" altLang="zh-CN" sz="2000" dirty="0" smtClean="0"/>
                <a:t>.</a:t>
              </a:r>
              <a:endParaRPr lang="zh-CN" altLang="en-US" sz="2000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770189" y="1457372"/>
            <a:ext cx="4356026" cy="2275474"/>
            <a:chOff x="6796566" y="2093436"/>
            <a:chExt cx="4356026" cy="2275474"/>
          </a:xfrm>
        </p:grpSpPr>
        <p:grpSp>
          <p:nvGrpSpPr>
            <p:cNvPr id="8" name="组合 7"/>
            <p:cNvGrpSpPr/>
            <p:nvPr/>
          </p:nvGrpSpPr>
          <p:grpSpPr>
            <a:xfrm>
              <a:off x="7194970" y="2093436"/>
              <a:ext cx="3207233" cy="565150"/>
              <a:chOff x="595750" y="1257811"/>
              <a:chExt cx="2405465" cy="423863"/>
            </a:xfrm>
            <a:solidFill>
              <a:srgbClr val="02423F"/>
            </a:solidFill>
          </p:grpSpPr>
          <p:sp>
            <p:nvSpPr>
              <p:cNvPr id="9" name="Rectangle 11"/>
              <p:cNvSpPr>
                <a:spLocks noChangeArrowheads="1"/>
              </p:cNvSpPr>
              <p:nvPr/>
            </p:nvSpPr>
            <p:spPr bwMode="gray">
              <a:xfrm>
                <a:off x="595750" y="1257811"/>
                <a:ext cx="2385682" cy="423863"/>
              </a:xfrm>
              <a:prstGeom prst="rect">
                <a:avLst/>
              </a:prstGeom>
              <a:solidFill>
                <a:schemeClr val="accent2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lnSpc>
                    <a:spcPct val="100000"/>
                  </a:lnSpc>
                  <a:defRPr/>
                </a:pPr>
                <a:endParaRPr lang="zh-CN" altLang="zh-CN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0" name="Text Box 21"/>
              <p:cNvSpPr txBox="1">
                <a:spLocks noChangeArrowheads="1"/>
              </p:cNvSpPr>
              <p:nvPr/>
            </p:nvSpPr>
            <p:spPr bwMode="invGray">
              <a:xfrm>
                <a:off x="602564" y="1287817"/>
                <a:ext cx="2398651" cy="346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p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fontAlgn="auto">
                  <a:lnSpc>
                    <a:spcPct val="100000"/>
                  </a:lnSpc>
                </a:pPr>
                <a:r>
                  <a:rPr lang="en-US" altLang="zh-CN" sz="2400" b="1" dirty="0" smtClean="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rPr>
                  <a:t>Gauss--Bonnet </a:t>
                </a:r>
                <a:r>
                  <a:rPr lang="zh-CN" altLang="en-US" sz="2400" b="1" dirty="0" smtClean="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rPr>
                  <a:t>公式</a:t>
                </a:r>
                <a:endParaRPr lang="zh-CN" altLang="en-US" sz="24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5" name="燕尾形箭头 4"/>
            <p:cNvSpPr/>
            <p:nvPr/>
          </p:nvSpPr>
          <p:spPr>
            <a:xfrm rot="5400000">
              <a:off x="8464625" y="3059723"/>
              <a:ext cx="677008" cy="34290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6796566" y="3803760"/>
              <a:ext cx="4356026" cy="565150"/>
              <a:chOff x="-265859" y="1257811"/>
              <a:chExt cx="3267074" cy="423863"/>
            </a:xfrm>
            <a:solidFill>
              <a:srgbClr val="02423F"/>
            </a:solidFill>
          </p:grpSpPr>
          <p:sp>
            <p:nvSpPr>
              <p:cNvPr id="12" name="Rectangle 11"/>
              <p:cNvSpPr>
                <a:spLocks noChangeArrowheads="1"/>
              </p:cNvSpPr>
              <p:nvPr/>
            </p:nvSpPr>
            <p:spPr bwMode="gray">
              <a:xfrm>
                <a:off x="-265859" y="1257811"/>
                <a:ext cx="3247291" cy="423863"/>
              </a:xfrm>
              <a:prstGeom prst="rect">
                <a:avLst/>
              </a:prstGeom>
              <a:solidFill>
                <a:schemeClr val="accent2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lnSpc>
                    <a:spcPct val="100000"/>
                  </a:lnSpc>
                  <a:defRPr/>
                </a:pPr>
                <a:endParaRPr lang="zh-CN" altLang="zh-CN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3" name="Text Box 21"/>
              <p:cNvSpPr txBox="1">
                <a:spLocks noChangeArrowheads="1"/>
              </p:cNvSpPr>
              <p:nvPr/>
            </p:nvSpPr>
            <p:spPr bwMode="invGray">
              <a:xfrm>
                <a:off x="-265859" y="1287817"/>
                <a:ext cx="3267074" cy="346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p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fontAlgn="auto">
                  <a:lnSpc>
                    <a:spcPct val="100000"/>
                  </a:lnSpc>
                </a:pPr>
                <a:r>
                  <a:rPr lang="en-US" altLang="zh-CN" sz="2400" b="1" dirty="0" smtClean="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rPr>
                  <a:t>Gauss--Bonne--</a:t>
                </a:r>
                <a:r>
                  <a:rPr lang="en-US" altLang="zh-CN" sz="2400" b="1" dirty="0" err="1" smtClean="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rPr>
                  <a:t>Chern</a:t>
                </a:r>
                <a:r>
                  <a:rPr lang="en-US" altLang="zh-CN" sz="2400" b="1" dirty="0" smtClean="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zh-CN" altLang="en-US" sz="2400" b="1" dirty="0" smtClean="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rPr>
                  <a:t>公式</a:t>
                </a:r>
                <a:endParaRPr lang="zh-CN" altLang="en-US" sz="24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>
            <a:off x="6257609" y="4528039"/>
            <a:ext cx="5620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/>
              <a:t>参考文献 </a:t>
            </a:r>
            <a:r>
              <a:rPr lang="en-US" altLang="zh-CN" sz="2000" dirty="0" smtClean="0"/>
              <a:t>A. Jackson, D. </a:t>
            </a:r>
            <a:r>
              <a:rPr lang="en-US" altLang="zh-CN" sz="2000" dirty="0" err="1" smtClean="0"/>
              <a:t>Kotschick</a:t>
            </a:r>
            <a:r>
              <a:rPr lang="en-US" altLang="zh-CN" sz="2000" dirty="0" smtClean="0"/>
              <a:t>, Interview with </a:t>
            </a:r>
            <a:r>
              <a:rPr lang="en-US" altLang="zh-CN" sz="2000" dirty="0" err="1" smtClean="0"/>
              <a:t>Shiing</a:t>
            </a:r>
            <a:r>
              <a:rPr lang="en-US" altLang="zh-CN" sz="2000" dirty="0" smtClean="0"/>
              <a:t> Shen </a:t>
            </a:r>
            <a:r>
              <a:rPr lang="en-US" altLang="zh-CN" sz="2000" dirty="0" err="1" smtClean="0"/>
              <a:t>Chern</a:t>
            </a:r>
            <a:r>
              <a:rPr lang="en-US" altLang="zh-CN" sz="2000" dirty="0" smtClean="0"/>
              <a:t>. Notices of AMS. </a:t>
            </a:r>
            <a:r>
              <a:rPr lang="en-US" altLang="zh-CN" sz="2000" b="1" dirty="0" smtClean="0"/>
              <a:t>45</a:t>
            </a:r>
            <a:r>
              <a:rPr lang="en-US" altLang="zh-CN" sz="2000" dirty="0" smtClean="0"/>
              <a:t>(7), 1998: 860-865.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文本框 67"/>
          <p:cNvSpPr txBox="1"/>
          <p:nvPr/>
        </p:nvSpPr>
        <p:spPr>
          <a:xfrm>
            <a:off x="2559257" y="2968552"/>
            <a:ext cx="707348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Light" pitchFamily="18" charset="-122"/>
                <a:ea typeface="Alibaba PuHuiTi Light" pitchFamily="18" charset="-122"/>
                <a:cs typeface="Alibaba PuHuiTi Light" pitchFamily="18" charset="-122"/>
              </a:rPr>
              <a:t>问题引入</a:t>
            </a:r>
            <a:endParaRPr kumimoji="1" lang="zh-CN" altLang="en-US" sz="6000" spc="600" dirty="0">
              <a:solidFill>
                <a:schemeClr val="tx1">
                  <a:lumMod val="85000"/>
                  <a:lumOff val="15000"/>
                </a:schemeClr>
              </a:solidFill>
              <a:latin typeface="Alibaba PuHuiTi Light" pitchFamily="18" charset="-122"/>
              <a:ea typeface="Alibaba PuHuiTi Light" pitchFamily="18" charset="-122"/>
              <a:cs typeface="Alibaba PuHuiTi Light" pitchFamily="18" charset="-122"/>
            </a:endParaRPr>
          </a:p>
        </p:txBody>
      </p:sp>
      <p:sp>
        <p:nvSpPr>
          <p:cNvPr id="71" name="圆角矩形 70"/>
          <p:cNvSpPr/>
          <p:nvPr/>
        </p:nvSpPr>
        <p:spPr>
          <a:xfrm>
            <a:off x="5201991" y="1688533"/>
            <a:ext cx="1788019" cy="39912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2" name="文本框 71"/>
          <p:cNvSpPr txBox="1"/>
          <p:nvPr/>
        </p:nvSpPr>
        <p:spPr>
          <a:xfrm>
            <a:off x="5477081" y="1749493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00" spc="300" dirty="0">
                <a:solidFill>
                  <a:schemeClr val="bg1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PART</a:t>
            </a:r>
            <a:r>
              <a:rPr kumimoji="1" lang="zh-CN" altLang="en-US" sz="1600" spc="300" dirty="0">
                <a:solidFill>
                  <a:schemeClr val="bg1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 </a:t>
            </a:r>
            <a:r>
              <a:rPr kumimoji="1" lang="en-US" altLang="zh-CN" sz="1600" spc="300" dirty="0">
                <a:solidFill>
                  <a:schemeClr val="bg1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01</a:t>
            </a:r>
            <a:endParaRPr kumimoji="1" lang="zh-CN" altLang="en-US" sz="1600" spc="300" dirty="0">
              <a:solidFill>
                <a:schemeClr val="bg1"/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cxnSp>
        <p:nvCxnSpPr>
          <p:cNvPr id="73" name="直线连接符 72"/>
          <p:cNvCxnSpPr/>
          <p:nvPr/>
        </p:nvCxnSpPr>
        <p:spPr>
          <a:xfrm>
            <a:off x="3459302" y="2627514"/>
            <a:ext cx="538842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直角三角形 13"/>
          <p:cNvSpPr/>
          <p:nvPr/>
        </p:nvSpPr>
        <p:spPr>
          <a:xfrm rot="16200000">
            <a:off x="9601200" y="4267200"/>
            <a:ext cx="2590800" cy="2590800"/>
          </a:xfrm>
          <a:prstGeom prst="rtTriangle">
            <a:avLst/>
          </a:prstGeom>
          <a:solidFill>
            <a:srgbClr val="77B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直角三角形 14"/>
          <p:cNvSpPr/>
          <p:nvPr/>
        </p:nvSpPr>
        <p:spPr>
          <a:xfrm rot="16200000" flipH="1" flipV="1">
            <a:off x="0" y="0"/>
            <a:ext cx="2590800" cy="25908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直角三角形 17"/>
          <p:cNvSpPr/>
          <p:nvPr/>
        </p:nvSpPr>
        <p:spPr>
          <a:xfrm rot="10526042">
            <a:off x="10329703" y="841395"/>
            <a:ext cx="546029" cy="546029"/>
          </a:xfrm>
          <a:prstGeom prst="rtTriangle">
            <a:avLst/>
          </a:prstGeom>
          <a:solidFill>
            <a:srgbClr val="77B3E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直角三角形 18"/>
          <p:cNvSpPr/>
          <p:nvPr/>
        </p:nvSpPr>
        <p:spPr>
          <a:xfrm rot="16200000">
            <a:off x="2013228" y="5079464"/>
            <a:ext cx="546029" cy="546029"/>
          </a:xfrm>
          <a:prstGeom prst="rtTriangle">
            <a:avLst/>
          </a:prstGeom>
          <a:solidFill>
            <a:srgbClr val="77B3E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直角三角形 19"/>
          <p:cNvSpPr/>
          <p:nvPr/>
        </p:nvSpPr>
        <p:spPr>
          <a:xfrm rot="7053690">
            <a:off x="867518" y="4080436"/>
            <a:ext cx="259471" cy="25947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文本框 67"/>
          <p:cNvSpPr txBox="1"/>
          <p:nvPr/>
        </p:nvSpPr>
        <p:spPr>
          <a:xfrm>
            <a:off x="2559257" y="2968552"/>
            <a:ext cx="707348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Light" pitchFamily="18" charset="-122"/>
                <a:ea typeface="Alibaba PuHuiTi Light" pitchFamily="18" charset="-122"/>
                <a:cs typeface="Alibaba PuHuiTi Light" pitchFamily="18" charset="-122"/>
              </a:rPr>
              <a:t>应用</a:t>
            </a:r>
            <a:r>
              <a:rPr kumimoji="1" lang="zh-CN" altLang="en-US" sz="60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Light" pitchFamily="18" charset="-122"/>
                <a:ea typeface="Alibaba PuHuiTi Light" pitchFamily="18" charset="-122"/>
                <a:cs typeface="Alibaba PuHuiTi Light" pitchFamily="18" charset="-122"/>
              </a:rPr>
              <a:t>总结</a:t>
            </a:r>
            <a:endParaRPr kumimoji="1" lang="zh-CN" altLang="en-US" sz="6000" spc="600" dirty="0">
              <a:solidFill>
                <a:schemeClr val="tx1">
                  <a:lumMod val="85000"/>
                  <a:lumOff val="15000"/>
                </a:schemeClr>
              </a:solidFill>
              <a:latin typeface="Alibaba PuHuiTi Light" pitchFamily="18" charset="-122"/>
              <a:ea typeface="Alibaba PuHuiTi Light" pitchFamily="18" charset="-122"/>
              <a:cs typeface="Alibaba PuHuiTi Light" pitchFamily="18" charset="-122"/>
            </a:endParaRPr>
          </a:p>
        </p:txBody>
      </p:sp>
      <p:sp>
        <p:nvSpPr>
          <p:cNvPr id="71" name="圆角矩形 70"/>
          <p:cNvSpPr/>
          <p:nvPr/>
        </p:nvSpPr>
        <p:spPr>
          <a:xfrm>
            <a:off x="5201991" y="1688533"/>
            <a:ext cx="1788019" cy="39912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2" name="文本框 71"/>
          <p:cNvSpPr txBox="1"/>
          <p:nvPr/>
        </p:nvSpPr>
        <p:spPr>
          <a:xfrm>
            <a:off x="5477081" y="1749493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00" spc="300" dirty="0">
                <a:solidFill>
                  <a:schemeClr val="bg1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PART</a:t>
            </a:r>
            <a:r>
              <a:rPr kumimoji="1" lang="zh-CN" altLang="en-US" sz="1600" spc="300" dirty="0">
                <a:solidFill>
                  <a:schemeClr val="bg1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 </a:t>
            </a:r>
            <a:r>
              <a:rPr kumimoji="1" lang="en-US" altLang="zh-CN" sz="1600" spc="300" dirty="0">
                <a:solidFill>
                  <a:schemeClr val="bg1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04</a:t>
            </a:r>
            <a:endParaRPr kumimoji="1" lang="zh-CN" altLang="en-US" sz="1600" spc="300" dirty="0">
              <a:solidFill>
                <a:schemeClr val="bg1"/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cxnSp>
        <p:nvCxnSpPr>
          <p:cNvPr id="73" name="直线连接符 72"/>
          <p:cNvCxnSpPr/>
          <p:nvPr/>
        </p:nvCxnSpPr>
        <p:spPr>
          <a:xfrm>
            <a:off x="3459302" y="2627514"/>
            <a:ext cx="538842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直角三角形 13"/>
          <p:cNvSpPr/>
          <p:nvPr/>
        </p:nvSpPr>
        <p:spPr>
          <a:xfrm rot="16200000">
            <a:off x="9601200" y="4267200"/>
            <a:ext cx="2590800" cy="2590800"/>
          </a:xfrm>
          <a:prstGeom prst="rtTriangle">
            <a:avLst/>
          </a:prstGeom>
          <a:solidFill>
            <a:srgbClr val="77B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直角三角形 14"/>
          <p:cNvSpPr/>
          <p:nvPr/>
        </p:nvSpPr>
        <p:spPr>
          <a:xfrm rot="16200000" flipH="1" flipV="1">
            <a:off x="0" y="0"/>
            <a:ext cx="2590800" cy="25908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直角三角形 17"/>
          <p:cNvSpPr/>
          <p:nvPr/>
        </p:nvSpPr>
        <p:spPr>
          <a:xfrm rot="10526042">
            <a:off x="10329703" y="841395"/>
            <a:ext cx="546029" cy="546029"/>
          </a:xfrm>
          <a:prstGeom prst="rtTriangle">
            <a:avLst/>
          </a:prstGeom>
          <a:solidFill>
            <a:srgbClr val="77B3E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直角三角形 18"/>
          <p:cNvSpPr/>
          <p:nvPr/>
        </p:nvSpPr>
        <p:spPr>
          <a:xfrm rot="16200000">
            <a:off x="2013228" y="5079464"/>
            <a:ext cx="546029" cy="546029"/>
          </a:xfrm>
          <a:prstGeom prst="rtTriangle">
            <a:avLst/>
          </a:prstGeom>
          <a:solidFill>
            <a:srgbClr val="77B3E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直角三角形 19"/>
          <p:cNvSpPr/>
          <p:nvPr/>
        </p:nvSpPr>
        <p:spPr>
          <a:xfrm rot="7053690">
            <a:off x="867518" y="4080436"/>
            <a:ext cx="259471" cy="25947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49569" y="896815"/>
            <a:ext cx="10366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/>
              <a:t>Descartes </a:t>
            </a:r>
            <a:r>
              <a:rPr lang="zh-CN" altLang="en-US" sz="2000" dirty="0" smtClean="0"/>
              <a:t>角亏公式与 </a:t>
            </a:r>
            <a:r>
              <a:rPr lang="en-US" altLang="zh-CN" sz="2000" dirty="0" err="1" smtClean="0"/>
              <a:t>Guass</a:t>
            </a:r>
            <a:r>
              <a:rPr lang="en-US" altLang="zh-CN" sz="2000" dirty="0" smtClean="0"/>
              <a:t>--Bonnet--</a:t>
            </a:r>
            <a:r>
              <a:rPr lang="en-US" altLang="zh-CN" sz="2000" dirty="0" err="1" smtClean="0"/>
              <a:t>Chern</a:t>
            </a:r>
            <a:r>
              <a:rPr lang="en-US" altLang="zh-CN" sz="2000" dirty="0" smtClean="0"/>
              <a:t> </a:t>
            </a:r>
            <a:r>
              <a:rPr lang="zh-CN" altLang="en-US" sz="2000" dirty="0" smtClean="0"/>
              <a:t>公式将整体拓扑学与局部微分几何学深刻地联系在一起</a:t>
            </a:r>
            <a:r>
              <a:rPr lang="en-US" altLang="zh-CN" sz="2000" dirty="0" smtClean="0"/>
              <a:t>, </a:t>
            </a:r>
            <a:r>
              <a:rPr lang="zh-CN" altLang="en-US" sz="2000" dirty="0" smtClean="0"/>
              <a:t>从而极大地</a:t>
            </a:r>
            <a:r>
              <a:rPr lang="zh-CN" altLang="en-US" sz="2000" dirty="0"/>
              <a:t>推动</a:t>
            </a:r>
            <a:r>
              <a:rPr lang="zh-CN" altLang="en-US" sz="2000" dirty="0" smtClean="0"/>
              <a:t>了几何学的研究</a:t>
            </a:r>
            <a:r>
              <a:rPr lang="en-US" altLang="zh-CN" sz="2000" dirty="0" smtClean="0"/>
              <a:t>.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949569" y="1912478"/>
            <a:ext cx="10173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该定理在物理学中得到了广泛应用</a:t>
            </a:r>
            <a:r>
              <a:rPr lang="en-US" altLang="zh-CN" sz="2000" dirty="0" smtClean="0"/>
              <a:t>, </a:t>
            </a:r>
            <a:r>
              <a:rPr lang="zh-CN" altLang="en-US" sz="2000" dirty="0" smtClean="0"/>
              <a:t>包括 </a:t>
            </a:r>
            <a:r>
              <a:rPr lang="en-US" altLang="zh-CN" sz="2000" dirty="0" smtClean="0"/>
              <a:t>Berry </a:t>
            </a:r>
            <a:r>
              <a:rPr lang="zh-CN" altLang="en-US" sz="2000" dirty="0" smtClean="0"/>
              <a:t>相</a:t>
            </a:r>
            <a:r>
              <a:rPr lang="en-US" altLang="zh-CN" sz="2000" dirty="0" smtClean="0"/>
              <a:t>, </a:t>
            </a:r>
            <a:r>
              <a:rPr lang="zh-CN" altLang="en-US" sz="2000" dirty="0" smtClean="0"/>
              <a:t>弦理论</a:t>
            </a:r>
            <a:r>
              <a:rPr lang="en-US" altLang="zh-CN" sz="2000" dirty="0" smtClean="0"/>
              <a:t>, </a:t>
            </a:r>
            <a:r>
              <a:rPr lang="zh-CN" altLang="en-US" sz="2000" dirty="0" smtClean="0"/>
              <a:t>凝聚</a:t>
            </a:r>
            <a:r>
              <a:rPr lang="zh-CN" altLang="en-US" sz="2000" dirty="0"/>
              <a:t>态</a:t>
            </a:r>
            <a:r>
              <a:rPr lang="zh-CN" altLang="en-US" sz="2000" dirty="0" smtClean="0"/>
              <a:t>物理学</a:t>
            </a:r>
            <a:r>
              <a:rPr lang="zh-CN" altLang="en-US" sz="2000" dirty="0"/>
              <a:t>以及</a:t>
            </a:r>
            <a:r>
              <a:rPr lang="zh-CN" altLang="en-US" sz="2000" dirty="0" smtClean="0"/>
              <a:t>拓扑量子场论</a:t>
            </a:r>
            <a:r>
              <a:rPr lang="en-US" altLang="zh-CN" sz="2000" dirty="0" smtClean="0"/>
              <a:t>.</a:t>
            </a:r>
            <a:endParaRPr lang="zh-CN" altLang="en-US" sz="2000" dirty="0"/>
          </a:p>
        </p:txBody>
      </p:sp>
      <p:grpSp>
        <p:nvGrpSpPr>
          <p:cNvPr id="6" name="组合 5"/>
          <p:cNvGrpSpPr/>
          <p:nvPr/>
        </p:nvGrpSpPr>
        <p:grpSpPr>
          <a:xfrm>
            <a:off x="949569" y="3086575"/>
            <a:ext cx="10585939" cy="2941320"/>
            <a:chOff x="949569" y="3086575"/>
            <a:chExt cx="10585939" cy="294132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49569" y="3086575"/>
              <a:ext cx="5585460" cy="294132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6906269" y="3705540"/>
              <a:ext cx="462923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 smtClean="0"/>
                <a:t>2016 </a:t>
              </a:r>
              <a:r>
                <a:rPr lang="zh-CN" altLang="en-US" sz="2000" dirty="0" smtClean="0"/>
                <a:t>年的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诺贝尔物理学奖</a:t>
              </a:r>
              <a:r>
                <a:rPr lang="zh-CN" altLang="en-US" sz="2000" dirty="0" smtClean="0"/>
                <a:t>被授</a:t>
              </a:r>
              <a:r>
                <a:rPr lang="zh-CN" altLang="en-US" sz="2000" dirty="0"/>
                <a:t>于</a:t>
              </a:r>
              <a:r>
                <a:rPr lang="zh-CN" altLang="en-US" sz="2000" dirty="0" smtClean="0"/>
                <a:t> </a:t>
              </a:r>
              <a:r>
                <a:rPr lang="en-US" altLang="zh-CN" sz="2000" dirty="0" smtClean="0"/>
                <a:t>F. Duncan, M. Haldane </a:t>
              </a:r>
              <a:r>
                <a:rPr lang="zh-CN" altLang="en-US" sz="2000" dirty="0" smtClean="0"/>
                <a:t>与 </a:t>
              </a:r>
              <a:r>
                <a:rPr lang="en-US" altLang="zh-CN" sz="2000" dirty="0" smtClean="0"/>
                <a:t>J. </a:t>
              </a:r>
              <a:r>
                <a:rPr lang="en-US" altLang="zh-CN" sz="2000" dirty="0" err="1" smtClean="0"/>
                <a:t>Kosterlitz</a:t>
              </a:r>
              <a:r>
                <a:rPr lang="en-US" altLang="zh-CN" sz="2000" dirty="0" smtClean="0"/>
                <a:t>, </a:t>
              </a:r>
              <a:r>
                <a:rPr lang="zh-CN" altLang="en-US" sz="2000" dirty="0" smtClean="0"/>
                <a:t>以表彰其发现了物质的</a:t>
              </a:r>
              <a:r>
                <a:rPr lang="zh-CN" altLang="en-US" sz="2000" dirty="0" smtClean="0">
                  <a:solidFill>
                    <a:schemeClr val="accent1"/>
                  </a:solidFill>
                </a:rPr>
                <a:t>拓扑</a:t>
              </a:r>
              <a:r>
                <a:rPr lang="zh-CN" altLang="en-US" sz="2000" dirty="0" smtClean="0"/>
                <a:t>相变和</a:t>
              </a:r>
              <a:r>
                <a:rPr lang="zh-CN" altLang="en-US" sz="2000" dirty="0" smtClean="0">
                  <a:solidFill>
                    <a:schemeClr val="accent1"/>
                  </a:solidFill>
                </a:rPr>
                <a:t>拓扑</a:t>
              </a:r>
              <a:r>
                <a:rPr lang="zh-CN" altLang="en-US" sz="2000" dirty="0" smtClean="0"/>
                <a:t>相</a:t>
              </a:r>
              <a:r>
                <a:rPr lang="en-US" altLang="zh-CN" sz="2000" dirty="0" smtClean="0"/>
                <a:t>.</a:t>
              </a:r>
              <a:endParaRPr lang="zh-CN" alt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线连接符 2"/>
          <p:cNvCxnSpPr/>
          <p:nvPr/>
        </p:nvCxnSpPr>
        <p:spPr>
          <a:xfrm>
            <a:off x="1085040" y="1017905"/>
            <a:ext cx="987488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线连接符 12"/>
          <p:cNvCxnSpPr/>
          <p:nvPr/>
        </p:nvCxnSpPr>
        <p:spPr>
          <a:xfrm>
            <a:off x="1158700" y="2568771"/>
            <a:ext cx="987488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085040" y="555847"/>
            <a:ext cx="184211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小结</a:t>
            </a:r>
            <a:endParaRPr kumimoji="1" lang="zh-CN" altLang="en-US" sz="2000" spc="300" dirty="0">
              <a:solidFill>
                <a:schemeClr val="tx1">
                  <a:lumMod val="75000"/>
                  <a:lumOff val="25000"/>
                </a:schemeClr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cxnSp>
        <p:nvCxnSpPr>
          <p:cNvPr id="5" name="直线连接符 21"/>
          <p:cNvCxnSpPr/>
          <p:nvPr/>
        </p:nvCxnSpPr>
        <p:spPr>
          <a:xfrm>
            <a:off x="1123140" y="3473176"/>
            <a:ext cx="987488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线连接符 23"/>
          <p:cNvCxnSpPr/>
          <p:nvPr/>
        </p:nvCxnSpPr>
        <p:spPr>
          <a:xfrm>
            <a:off x="1123140" y="5026485"/>
            <a:ext cx="987488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085040" y="3023183"/>
            <a:ext cx="184211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课后练习</a:t>
            </a:r>
            <a:endParaRPr kumimoji="1" lang="zh-CN" altLang="en-US" sz="2000" spc="300" dirty="0">
              <a:solidFill>
                <a:schemeClr val="tx1">
                  <a:lumMod val="75000"/>
                  <a:lumOff val="25000"/>
                </a:schemeClr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5040" y="1969569"/>
            <a:ext cx="89147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物理学中的深刻应用</a:t>
            </a:r>
            <a:endParaRPr lang="en-US" altLang="zh-CN" sz="2000" dirty="0"/>
          </a:p>
        </p:txBody>
      </p:sp>
      <p:sp>
        <p:nvSpPr>
          <p:cNvPr id="10" name="文本框 9"/>
          <p:cNvSpPr txBox="1"/>
          <p:nvPr/>
        </p:nvSpPr>
        <p:spPr>
          <a:xfrm>
            <a:off x="1085850" y="1570990"/>
            <a:ext cx="5640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Gauss--Bonnet </a:t>
            </a:r>
            <a:r>
              <a:rPr lang="zh-CN" altLang="en-US" sz="2000" dirty="0" smtClean="0"/>
              <a:t>公式</a:t>
            </a:r>
            <a:r>
              <a:rPr lang="en-US" altLang="zh-CN" sz="2000" dirty="0" smtClean="0"/>
              <a:t>: </a:t>
            </a:r>
            <a:r>
              <a:rPr lang="zh-CN" altLang="en-US" sz="2000" dirty="0" smtClean="0"/>
              <a:t>微分几何中的等价表述</a:t>
            </a:r>
            <a:endParaRPr lang="zh-CN" altLang="en-US" sz="2000" dirty="0"/>
          </a:p>
        </p:txBody>
      </p:sp>
      <p:sp>
        <p:nvSpPr>
          <p:cNvPr id="14" name="矩形 13"/>
          <p:cNvSpPr/>
          <p:nvPr/>
        </p:nvSpPr>
        <p:spPr>
          <a:xfrm>
            <a:off x="1123315" y="3543300"/>
            <a:ext cx="7120573" cy="14147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000" dirty="0" smtClean="0"/>
              <a:t>1. </a:t>
            </a:r>
            <a:r>
              <a:rPr lang="zh-CN" altLang="zh-CN" sz="2000" dirty="0" smtClean="0"/>
              <a:t>请</a:t>
            </a:r>
            <a:r>
              <a:rPr lang="zh-CN" altLang="en-US" sz="2000" dirty="0" smtClean="0"/>
              <a:t>验证平面多边形的 </a:t>
            </a:r>
            <a:r>
              <a:rPr lang="en-US" altLang="zh-CN" sz="2000" dirty="0" smtClean="0"/>
              <a:t>Descartes </a:t>
            </a:r>
            <a:r>
              <a:rPr lang="zh-CN" altLang="en-US" sz="2000" dirty="0" smtClean="0"/>
              <a:t>角亏公式</a:t>
            </a:r>
            <a:r>
              <a:rPr lang="en-US" altLang="zh-CN" sz="2000" dirty="0" smtClean="0"/>
              <a:t>.</a:t>
            </a:r>
            <a:endParaRPr lang="en-US" altLang="zh-CN" sz="2000" dirty="0"/>
          </a:p>
          <a:p>
            <a:pPr algn="l" fontAlgn="auto">
              <a:lnSpc>
                <a:spcPct val="150000"/>
              </a:lnSpc>
            </a:pPr>
            <a:r>
              <a:rPr lang="en-US" altLang="zh-CN" sz="2000" dirty="0" smtClean="0"/>
              <a:t>2. </a:t>
            </a:r>
            <a:r>
              <a:rPr lang="zh-CN" altLang="en-US" sz="2000" b="1" dirty="0" smtClean="0"/>
              <a:t>小课题</a:t>
            </a:r>
            <a:r>
              <a:rPr lang="en-US" altLang="zh-CN" sz="2000" dirty="0" smtClean="0"/>
              <a:t>: </a:t>
            </a:r>
            <a:r>
              <a:rPr lang="zh-CN" altLang="en-US" sz="2000" dirty="0" smtClean="0"/>
              <a:t>请完成 </a:t>
            </a:r>
            <a:r>
              <a:rPr lang="en-US" altLang="zh-CN" sz="2000" dirty="0" smtClean="0"/>
              <a:t>Descartes</a:t>
            </a:r>
            <a:r>
              <a:rPr lang="zh-CN" altLang="en-US" sz="2000" dirty="0" smtClean="0"/>
              <a:t>角亏公式与 </a:t>
            </a:r>
            <a:r>
              <a:rPr lang="en-US" altLang="zh-CN" sz="2000" dirty="0" smtClean="0"/>
              <a:t>Euler </a:t>
            </a:r>
            <a:r>
              <a:rPr lang="zh-CN" altLang="en-US" sz="2000" dirty="0" smtClean="0"/>
              <a:t>多面体公</a:t>
            </a:r>
            <a:r>
              <a:rPr lang="zh-CN" altLang="en-US" sz="2000" dirty="0"/>
              <a:t>式</a:t>
            </a:r>
            <a:r>
              <a:rPr lang="zh-CN" altLang="en-US" sz="2000" dirty="0" smtClean="0"/>
              <a:t>之间的相互推导</a:t>
            </a:r>
            <a:r>
              <a:rPr lang="en-US" altLang="zh-CN" sz="2000" dirty="0" smtClean="0"/>
              <a:t>.</a:t>
            </a:r>
            <a:endParaRPr lang="zh-CN" altLang="en-US" sz="2000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01374" y="2101278"/>
            <a:ext cx="4053233" cy="4238259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085850" y="1169005"/>
            <a:ext cx="8296910" cy="398780"/>
            <a:chOff x="1085850" y="1169005"/>
            <a:chExt cx="8296910" cy="398780"/>
          </a:xfrm>
        </p:grpSpPr>
        <p:sp>
          <p:nvSpPr>
            <p:cNvPr id="8" name="文本框 7"/>
            <p:cNvSpPr txBox="1"/>
            <p:nvPr/>
          </p:nvSpPr>
          <p:spPr>
            <a:xfrm>
              <a:off x="1085850" y="1169005"/>
              <a:ext cx="8296910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2000" dirty="0" smtClean="0"/>
                <a:t>Descartes </a:t>
              </a:r>
              <a:r>
                <a:rPr lang="zh-CN" altLang="en-US" sz="2000" dirty="0" smtClean="0"/>
                <a:t>角亏公式</a:t>
              </a:r>
              <a:r>
                <a:rPr lang="en-US" altLang="zh-CN" sz="2000" dirty="0" smtClean="0"/>
                <a:t>: </a:t>
              </a:r>
              <a:r>
                <a:rPr lang="zh-CN" altLang="en-US" sz="2000" dirty="0" smtClean="0"/>
                <a:t>拓扑           几何</a:t>
              </a:r>
              <a:endParaRPr lang="zh-CN" altLang="en-US" sz="2000" dirty="0"/>
            </a:p>
          </p:txBody>
        </p:sp>
        <p:sp>
          <p:nvSpPr>
            <p:cNvPr id="17" name="左右箭头 16"/>
            <p:cNvSpPr/>
            <p:nvPr/>
          </p:nvSpPr>
          <p:spPr>
            <a:xfrm>
              <a:off x="4334608" y="1304637"/>
              <a:ext cx="624254" cy="118387"/>
            </a:xfrm>
            <a:prstGeom prst="left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9" grpId="1"/>
      <p:bldP spid="10" grpId="0"/>
      <p:bldP spid="10" grpId="1"/>
      <p:bldP spid="14" grpId="0"/>
      <p:bldP spid="1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文本框 67"/>
          <p:cNvSpPr txBox="1"/>
          <p:nvPr/>
        </p:nvSpPr>
        <p:spPr>
          <a:xfrm>
            <a:off x="1077338" y="1956901"/>
            <a:ext cx="7073486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6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Light" pitchFamily="18" charset="-122"/>
                <a:ea typeface="Alibaba PuHuiTi Light" pitchFamily="18" charset="-122"/>
                <a:cs typeface="Alibaba PuHuiTi Light" pitchFamily="18" charset="-122"/>
              </a:rPr>
              <a:t>谢谢</a:t>
            </a:r>
            <a:r>
              <a:rPr kumimoji="1" lang="en-US" altLang="zh-CN" sz="66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Light" pitchFamily="18" charset="-122"/>
                <a:ea typeface="Alibaba PuHuiTi Light" pitchFamily="18" charset="-122"/>
                <a:cs typeface="Alibaba PuHuiTi Light" pitchFamily="18" charset="-122"/>
              </a:rPr>
              <a:t>!</a:t>
            </a:r>
            <a:endParaRPr kumimoji="1" lang="en-US" altLang="zh-CN" sz="6600" spc="600" dirty="0">
              <a:solidFill>
                <a:schemeClr val="tx1">
                  <a:lumMod val="85000"/>
                  <a:lumOff val="15000"/>
                </a:schemeClr>
              </a:solidFill>
              <a:latin typeface="Alibaba PuHuiTi Light" pitchFamily="18" charset="-122"/>
              <a:ea typeface="Alibaba PuHuiTi Light" pitchFamily="18" charset="-122"/>
              <a:cs typeface="Alibaba PuHuiTi Light" pitchFamily="18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1116660" y="3500802"/>
            <a:ext cx="6017771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libaba PuHuiTi Light" pitchFamily="18" charset="-122"/>
                <a:ea typeface="Alibaba PuHuiTi Light" pitchFamily="18" charset="-122"/>
                <a:cs typeface="Alibaba PuHuiTi Light" pitchFamily="18" charset="-122"/>
              </a:rPr>
              <a:t>THANK YOU FOR YOUR ATTENTION</a:t>
            </a:r>
            <a:endParaRPr kumimoji="1" lang="en-US" sz="1600" dirty="0">
              <a:solidFill>
                <a:schemeClr val="tx1">
                  <a:lumMod val="95000"/>
                  <a:lumOff val="5000"/>
                </a:schemeClr>
              </a:solidFill>
              <a:latin typeface="Alibaba PuHuiTi Light" pitchFamily="18" charset="-122"/>
              <a:ea typeface="Alibaba PuHuiTi Light" pitchFamily="18" charset="-122"/>
              <a:cs typeface="Alibaba PuHuiTi Light" pitchFamily="18" charset="-122"/>
            </a:endParaRPr>
          </a:p>
        </p:txBody>
      </p:sp>
      <p:cxnSp>
        <p:nvCxnSpPr>
          <p:cNvPr id="73" name="直线连接符 72"/>
          <p:cNvCxnSpPr/>
          <p:nvPr/>
        </p:nvCxnSpPr>
        <p:spPr>
          <a:xfrm>
            <a:off x="1218260" y="3241203"/>
            <a:ext cx="580005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直角三角形 5"/>
          <p:cNvSpPr/>
          <p:nvPr/>
        </p:nvSpPr>
        <p:spPr>
          <a:xfrm rot="16200000">
            <a:off x="8953224" y="4266783"/>
            <a:ext cx="2590800" cy="2590800"/>
          </a:xfrm>
          <a:prstGeom prst="rtTriangle">
            <a:avLst/>
          </a:prstGeom>
          <a:solidFill>
            <a:srgbClr val="77B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三角形 6"/>
          <p:cNvSpPr/>
          <p:nvPr/>
        </p:nvSpPr>
        <p:spPr>
          <a:xfrm flipV="1">
            <a:off x="8717216" y="4266783"/>
            <a:ext cx="2628900" cy="1325605"/>
          </a:xfrm>
          <a:prstGeom prst="triangle">
            <a:avLst/>
          </a:prstGeom>
          <a:solidFill>
            <a:srgbClr val="9FC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直角三角形 22"/>
          <p:cNvSpPr/>
          <p:nvPr/>
        </p:nvSpPr>
        <p:spPr>
          <a:xfrm rot="5400000" flipH="1">
            <a:off x="8717216" y="2579094"/>
            <a:ext cx="1544108" cy="1544108"/>
          </a:xfrm>
          <a:prstGeom prst="rtTriangle">
            <a:avLst/>
          </a:prstGeom>
          <a:solidFill>
            <a:srgbClr val="77B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直角三角形 23"/>
          <p:cNvSpPr/>
          <p:nvPr/>
        </p:nvSpPr>
        <p:spPr>
          <a:xfrm rot="5400000" flipV="1">
            <a:off x="6287460" y="-78722"/>
            <a:ext cx="4108226" cy="4108226"/>
          </a:xfrm>
          <a:prstGeom prst="rtTriangle">
            <a:avLst/>
          </a:prstGeom>
          <a:solidFill>
            <a:srgbClr val="9FC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651969" y="181771"/>
            <a:ext cx="3427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多边形的外角和</a:t>
            </a:r>
            <a:endParaRPr kumimoji="1"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48812" y="941998"/>
            <a:ext cx="3230818" cy="492443"/>
            <a:chOff x="848812" y="941998"/>
            <a:chExt cx="3230818" cy="492443"/>
          </a:xfrm>
        </p:grpSpPr>
        <p:sp>
          <p:nvSpPr>
            <p:cNvPr id="6" name="文本框 5"/>
            <p:cNvSpPr txBox="1"/>
            <p:nvPr/>
          </p:nvSpPr>
          <p:spPr>
            <a:xfrm>
              <a:off x="848812" y="941998"/>
              <a:ext cx="323081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平面多边形外角和一定为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aphicFrame>
          <p:nvGraphicFramePr>
            <p:cNvPr id="2" name="对象 1"/>
            <p:cNvGraphicFramePr>
              <a:graphicFrameLocks noChangeAspect="1"/>
            </p:cNvGraphicFramePr>
            <p:nvPr/>
          </p:nvGraphicFramePr>
          <p:xfrm>
            <a:off x="3754192" y="1052732"/>
            <a:ext cx="325438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46" name="Formula" r:id="rId1" imgW="1228725" imgH="1219200" progId="Equation.Ribbit">
                    <p:embed/>
                  </p:oleObj>
                </mc:Choice>
                <mc:Fallback>
                  <p:oleObj name="Formula" r:id="rId1" imgW="1228725" imgH="1219200" progId="Equation.Ribbit">
                    <p:embed/>
                    <p:pic>
                      <p:nvPicPr>
                        <p:cNvPr id="0" name="图片 8345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3754192" y="1052732"/>
                          <a:ext cx="325438" cy="323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文本框 2"/>
          <p:cNvSpPr txBox="1"/>
          <p:nvPr/>
        </p:nvSpPr>
        <p:spPr>
          <a:xfrm>
            <a:off x="3991710" y="997018"/>
            <a:ext cx="580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吗？</a:t>
            </a:r>
            <a:endParaRPr lang="zh-CN" altLang="en-US" sz="20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2440736" y="4704526"/>
            <a:ext cx="1537620" cy="400110"/>
            <a:chOff x="1803091" y="5292970"/>
            <a:chExt cx="1537620" cy="400110"/>
          </a:xfrm>
        </p:grpSpPr>
        <p:sp>
          <p:nvSpPr>
            <p:cNvPr id="8" name="文本框 7"/>
            <p:cNvSpPr txBox="1"/>
            <p:nvPr/>
          </p:nvSpPr>
          <p:spPr>
            <a:xfrm>
              <a:off x="1803091" y="5292970"/>
              <a:ext cx="9928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/>
                <a:t>外角和</a:t>
              </a:r>
              <a:endParaRPr lang="zh-CN" altLang="en-US" sz="2000" dirty="0"/>
            </a:p>
          </p:txBody>
        </p:sp>
        <p:graphicFrame>
          <p:nvGraphicFramePr>
            <p:cNvPr id="9" name="对象 8"/>
            <p:cNvGraphicFramePr>
              <a:graphicFrameLocks noChangeAspect="1"/>
            </p:cNvGraphicFramePr>
            <p:nvPr/>
          </p:nvGraphicFramePr>
          <p:xfrm>
            <a:off x="2704123" y="5331100"/>
            <a:ext cx="636588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47" name="Formula" r:id="rId3" imgW="2400300" imgH="1219200" progId="Equation.Ribbit">
                    <p:embed/>
                  </p:oleObj>
                </mc:Choice>
                <mc:Fallback>
                  <p:oleObj name="Formula" r:id="rId3" imgW="2400300" imgH="1219200" progId="Equation.Ribbit">
                    <p:embed/>
                    <p:pic>
                      <p:nvPicPr>
                        <p:cNvPr id="0" name="图片 834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704123" y="5331100"/>
                          <a:ext cx="636588" cy="323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文本框 13"/>
          <p:cNvSpPr txBox="1"/>
          <p:nvPr/>
        </p:nvSpPr>
        <p:spPr>
          <a:xfrm>
            <a:off x="923192" y="5864469"/>
            <a:ext cx="6427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结论</a:t>
            </a:r>
            <a:r>
              <a:rPr lang="en-US" altLang="zh-CN" sz="2000" dirty="0" smtClean="0"/>
              <a:t>: </a:t>
            </a:r>
            <a:r>
              <a:rPr lang="zh-CN" altLang="en-US" sz="2000" dirty="0" smtClean="0"/>
              <a:t>外角和与多边形具有的</a:t>
            </a:r>
            <a:r>
              <a:rPr lang="zh-CN" altLang="en-US" sz="2000" dirty="0" smtClean="0">
                <a:solidFill>
                  <a:schemeClr val="accent1"/>
                </a:solidFill>
              </a:rPr>
              <a:t>面数</a:t>
            </a:r>
            <a:r>
              <a:rPr lang="zh-CN" altLang="en-US" sz="2000" dirty="0" smtClean="0"/>
              <a:t>相关</a:t>
            </a:r>
            <a:r>
              <a:rPr lang="en-US" altLang="zh-CN" sz="2000" dirty="0" smtClean="0"/>
              <a:t>.</a:t>
            </a:r>
            <a:endParaRPr lang="zh-CN" altLang="en-US" sz="2000" dirty="0"/>
          </a:p>
        </p:txBody>
      </p:sp>
      <p:grpSp>
        <p:nvGrpSpPr>
          <p:cNvPr id="17" name="组合 16"/>
          <p:cNvGrpSpPr/>
          <p:nvPr/>
        </p:nvGrpSpPr>
        <p:grpSpPr>
          <a:xfrm>
            <a:off x="7932135" y="4666396"/>
            <a:ext cx="1555504" cy="400110"/>
            <a:chOff x="7411915" y="5331100"/>
            <a:chExt cx="1555504" cy="400110"/>
          </a:xfrm>
          <a:pattFill prst="pct5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18" name="文本框 17"/>
            <p:cNvSpPr txBox="1"/>
            <p:nvPr/>
          </p:nvSpPr>
          <p:spPr>
            <a:xfrm>
              <a:off x="7411915" y="5331100"/>
              <a:ext cx="10111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/>
                <a:t>外角和</a:t>
              </a:r>
              <a:endParaRPr lang="zh-CN" altLang="en-US" sz="2000" dirty="0"/>
            </a:p>
          </p:txBody>
        </p:sp>
        <p:graphicFrame>
          <p:nvGraphicFramePr>
            <p:cNvPr id="19" name="对象 18"/>
            <p:cNvGraphicFramePr>
              <a:graphicFrameLocks noChangeAspect="1"/>
            </p:cNvGraphicFramePr>
            <p:nvPr/>
          </p:nvGraphicFramePr>
          <p:xfrm>
            <a:off x="8330831" y="5369567"/>
            <a:ext cx="636588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48" name="Formula" r:id="rId5" imgW="2400300" imgH="1219200" progId="Equation.Ribbit">
                    <p:embed/>
                  </p:oleObj>
                </mc:Choice>
                <mc:Fallback>
                  <p:oleObj name="Formula" r:id="rId5" imgW="2400300" imgH="1219200" progId="Equation.Ribbit">
                    <p:embed/>
                    <p:pic>
                      <p:nvPicPr>
                        <p:cNvPr id="0" name="对象 10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330831" y="5369567"/>
                          <a:ext cx="636588" cy="3238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" name="第三个">
            <a:hlinkClick r:id="" action="ppaction://media"/>
          </p:cNvPr>
          <p:cNvPicPr>
            <a:picLocks noChangeAspect="1"/>
          </p:cNvPicPr>
          <p:nvPr>
            <a:vide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5864" y="1871821"/>
            <a:ext cx="4791808" cy="269539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99" y="1871821"/>
            <a:ext cx="4791871" cy="2694666"/>
          </a:xfrm>
          <a:prstGeom prst="rect">
            <a:avLst/>
          </a:prstGeom>
        </p:spPr>
      </p:pic>
      <p:pic>
        <p:nvPicPr>
          <p:cNvPr id="11" name="第四个">
            <a:hlinkClick r:id="" action="ppaction://media"/>
          </p:cNvPr>
          <p:cNvPicPr>
            <a:picLocks noChangeAspect="1"/>
          </p:cNvPicPr>
          <p:nvPr>
            <a:vide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54328" y="1871821"/>
            <a:ext cx="4789651" cy="269417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328" y="1872547"/>
            <a:ext cx="4785775" cy="2694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0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56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1970" y="191296"/>
            <a:ext cx="466737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Descartes </a:t>
            </a:r>
            <a:r>
              <a:rPr kumimoji="1" lang="zh-CN" altLang="en-US" sz="28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角亏公式</a:t>
            </a:r>
            <a:endParaRPr kumimoji="1"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3874356" y="2232242"/>
          <a:ext cx="38528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6" name="Formula" r:id="rId1" imgW="14573250" imgH="1333500" progId="Equation.Ribbit">
                  <p:embed/>
                </p:oleObj>
              </mc:Choice>
              <mc:Fallback>
                <p:oleObj name="Formula" r:id="rId1" imgW="14573250" imgH="1333500" progId="Equation.Ribbit">
                  <p:embed/>
                  <p:pic>
                    <p:nvPicPr>
                      <p:cNvPr id="0" name="图片 1042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74356" y="2232242"/>
                        <a:ext cx="3852862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905607" y="1195755"/>
            <a:ext cx="9363808" cy="553998"/>
            <a:chOff x="905607" y="1195755"/>
            <a:chExt cx="9363808" cy="553998"/>
          </a:xfrm>
        </p:grpSpPr>
        <p:sp>
          <p:nvSpPr>
            <p:cNvPr id="13" name="文本框 12"/>
            <p:cNvSpPr txBox="1"/>
            <p:nvPr/>
          </p:nvSpPr>
          <p:spPr>
            <a:xfrm>
              <a:off x="905607" y="1195755"/>
              <a:ext cx="936380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 smtClean="0"/>
                <a:t>记空间多面体    </a:t>
              </a:r>
              <a:r>
                <a:rPr lang="en-US" altLang="zh-CN" sz="2000" dirty="0" smtClean="0"/>
                <a:t>(</a:t>
              </a:r>
              <a:r>
                <a:rPr lang="zh-CN" altLang="en-US" sz="2000" dirty="0" smtClean="0">
                  <a:solidFill>
                    <a:schemeClr val="accent1"/>
                  </a:solidFill>
                </a:rPr>
                <a:t>平面多边形</a:t>
              </a:r>
              <a:r>
                <a:rPr lang="zh-CN" altLang="en-US" sz="2000" dirty="0" smtClean="0"/>
                <a:t>    </a:t>
              </a:r>
              <a:r>
                <a:rPr lang="en-US" altLang="zh-CN" sz="2000" dirty="0" smtClean="0"/>
                <a:t>)</a:t>
              </a:r>
              <a:r>
                <a:rPr lang="zh-CN" altLang="en-US" sz="2000" dirty="0" smtClean="0"/>
                <a:t>的角亏</a:t>
              </a:r>
              <a:r>
                <a:rPr lang="en-US" altLang="zh-CN" sz="2000" dirty="0" smtClean="0"/>
                <a:t>(</a:t>
              </a:r>
              <a:r>
                <a:rPr lang="zh-CN" altLang="en-US" sz="2000" dirty="0" smtClean="0">
                  <a:solidFill>
                    <a:schemeClr val="accent1"/>
                  </a:solidFill>
                </a:rPr>
                <a:t>外角</a:t>
              </a:r>
              <a:r>
                <a:rPr lang="en-US" altLang="zh-CN" sz="2000" dirty="0" smtClean="0"/>
                <a:t>)</a:t>
              </a:r>
              <a:r>
                <a:rPr lang="zh-CN" altLang="en-US" sz="2000" dirty="0" smtClean="0"/>
                <a:t>之和为     则</a:t>
              </a:r>
              <a:endParaRPr lang="zh-CN" altLang="en-US" sz="2000" dirty="0"/>
            </a:p>
          </p:txBody>
        </p:sp>
        <p:graphicFrame>
          <p:nvGraphicFramePr>
            <p:cNvPr id="14" name="对象 13"/>
            <p:cNvGraphicFramePr>
              <a:graphicFrameLocks noChangeAspect="1"/>
            </p:cNvGraphicFramePr>
            <p:nvPr/>
          </p:nvGraphicFramePr>
          <p:xfrm>
            <a:off x="6712686" y="1366331"/>
            <a:ext cx="269875" cy="331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7" name="Formula" r:id="rId3" imgW="1028700" imgH="1247775" progId="Equation.Ribbit">
                    <p:embed/>
                  </p:oleObj>
                </mc:Choice>
                <mc:Fallback>
                  <p:oleObj name="Formula" r:id="rId3" imgW="1028700" imgH="1247775" progId="Equation.Ribbit">
                    <p:embed/>
                    <p:pic>
                      <p:nvPicPr>
                        <p:cNvPr id="0" name="图片 1042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712686" y="1366331"/>
                          <a:ext cx="269875" cy="3317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对象 15"/>
            <p:cNvGraphicFramePr>
              <a:graphicFrameLocks noChangeAspect="1"/>
            </p:cNvGraphicFramePr>
            <p:nvPr/>
          </p:nvGraphicFramePr>
          <p:xfrm>
            <a:off x="2515699" y="1362302"/>
            <a:ext cx="236537" cy="331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8" name="Formula" r:id="rId5" imgW="885825" imgH="1247775" progId="Equation.Ribbit">
                    <p:embed/>
                  </p:oleObj>
                </mc:Choice>
                <mc:Fallback>
                  <p:oleObj name="Formula" r:id="rId5" imgW="885825" imgH="1247775" progId="Equation.Ribbit">
                    <p:embed/>
                    <p:pic>
                      <p:nvPicPr>
                        <p:cNvPr id="0" name="图片 10427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515699" y="1362302"/>
                          <a:ext cx="236537" cy="3317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对象 16"/>
            <p:cNvGraphicFramePr>
              <a:graphicFrameLocks noChangeAspect="1"/>
            </p:cNvGraphicFramePr>
            <p:nvPr/>
          </p:nvGraphicFramePr>
          <p:xfrm>
            <a:off x="4156196" y="1357539"/>
            <a:ext cx="241300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9" name="Formula" r:id="rId7" imgW="914400" imgH="1276350" progId="Equation.Ribbit">
                    <p:embed/>
                  </p:oleObj>
                </mc:Choice>
                <mc:Fallback>
                  <p:oleObj name="Formula" r:id="rId7" imgW="914400" imgH="1276350" progId="Equation.Ribbit">
                    <p:embed/>
                    <p:pic>
                      <p:nvPicPr>
                        <p:cNvPr id="0" name="图片 10428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156196" y="1357539"/>
                          <a:ext cx="241300" cy="336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组合 8"/>
          <p:cNvGrpSpPr/>
          <p:nvPr/>
        </p:nvGrpSpPr>
        <p:grpSpPr>
          <a:xfrm>
            <a:off x="1586217" y="3428999"/>
            <a:ext cx="9509674" cy="2562225"/>
            <a:chOff x="1586217" y="3428999"/>
            <a:chExt cx="9509674" cy="2562225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6217" y="3428999"/>
              <a:ext cx="2095500" cy="2562225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4276844" y="4062046"/>
              <a:ext cx="681904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 smtClean="0"/>
                <a:t>R. Descartes (1596-1650)</a:t>
              </a:r>
              <a:endParaRPr lang="en-US" altLang="zh-CN" sz="2000" dirty="0" smtClean="0"/>
            </a:p>
            <a:p>
              <a:pPr>
                <a:lnSpc>
                  <a:spcPct val="150000"/>
                </a:lnSpc>
              </a:pPr>
              <a:r>
                <a:rPr lang="zh-CN" altLang="en-US" sz="2000" dirty="0"/>
                <a:t>法国哲学家、数学家和</a:t>
              </a:r>
              <a:r>
                <a:rPr lang="zh-CN" altLang="en-US" sz="2000" dirty="0" smtClean="0"/>
                <a:t>科学家</a:t>
              </a:r>
              <a:r>
                <a:rPr lang="en-US" altLang="zh-CN" sz="2000" dirty="0" smtClean="0"/>
                <a:t>, </a:t>
              </a:r>
              <a:r>
                <a:rPr lang="zh-CN" altLang="en-US" sz="2000" dirty="0" smtClean="0"/>
                <a:t>近代哲学和解析几何的创始人之一</a:t>
              </a:r>
              <a:r>
                <a:rPr lang="en-US" altLang="zh-CN" sz="2000" dirty="0" smtClean="0"/>
                <a:t>.</a:t>
              </a:r>
              <a:endParaRPr lang="en-US" altLang="zh-CN" sz="2000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696305" y="2562593"/>
            <a:ext cx="1049218" cy="624219"/>
            <a:chOff x="2696305" y="2562593"/>
            <a:chExt cx="1049218" cy="624219"/>
          </a:xfrm>
        </p:grpSpPr>
        <p:cxnSp>
          <p:nvCxnSpPr>
            <p:cNvPr id="4" name="直接箭头连接符 3"/>
            <p:cNvCxnSpPr/>
            <p:nvPr/>
          </p:nvCxnSpPr>
          <p:spPr>
            <a:xfrm flipV="1">
              <a:off x="3367454" y="2562593"/>
              <a:ext cx="378069" cy="22887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2696305" y="2786702"/>
              <a:ext cx="7031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/>
                <a:t>几何</a:t>
              </a:r>
              <a:endParaRPr lang="zh-CN" altLang="en-US" sz="2000" b="1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91857" y="2584667"/>
            <a:ext cx="1261697" cy="615700"/>
            <a:chOff x="5191857" y="2584667"/>
            <a:chExt cx="1261697" cy="615700"/>
          </a:xfrm>
        </p:grpSpPr>
        <p:cxnSp>
          <p:nvCxnSpPr>
            <p:cNvPr id="12" name="直接箭头连接符 11"/>
            <p:cNvCxnSpPr/>
            <p:nvPr/>
          </p:nvCxnSpPr>
          <p:spPr>
            <a:xfrm flipH="1" flipV="1">
              <a:off x="5191857" y="2584667"/>
              <a:ext cx="479181" cy="28162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5671038" y="2800257"/>
              <a:ext cx="7825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/>
                <a:t>拓扑</a:t>
              </a:r>
              <a:endParaRPr lang="zh-CN" altLang="en-US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651970" y="191296"/>
            <a:ext cx="3084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多面体的“外角”</a:t>
            </a:r>
            <a:endParaRPr kumimoji="1"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963007" y="1207364"/>
            <a:ext cx="7798777" cy="400110"/>
            <a:chOff x="2101361" y="1116623"/>
            <a:chExt cx="7798777" cy="400110"/>
          </a:xfrm>
        </p:grpSpPr>
        <p:sp>
          <p:nvSpPr>
            <p:cNvPr id="2" name="文本框 1"/>
            <p:cNvSpPr txBox="1"/>
            <p:nvPr/>
          </p:nvSpPr>
          <p:spPr>
            <a:xfrm>
              <a:off x="2101361" y="1116623"/>
              <a:ext cx="7798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/>
                <a:t>多面体顶点的</a:t>
              </a:r>
              <a:r>
                <a:rPr lang="zh-CN" altLang="en-US" sz="2000" dirty="0" smtClean="0">
                  <a:solidFill>
                    <a:schemeClr val="accent1"/>
                  </a:solidFill>
                </a:rPr>
                <a:t>角亏</a:t>
              </a:r>
              <a:r>
                <a:rPr lang="zh-CN" altLang="en-US" sz="2000" dirty="0" smtClean="0"/>
                <a:t> </a:t>
              </a:r>
              <a:r>
                <a:rPr lang="en-US" altLang="zh-CN" sz="2000" dirty="0"/>
                <a:t> </a:t>
              </a:r>
              <a:r>
                <a:rPr lang="en-US" altLang="zh-CN" sz="2000" dirty="0" smtClean="0"/>
                <a:t>            </a:t>
              </a:r>
              <a:r>
                <a:rPr lang="zh-CN" altLang="en-US" sz="2000" dirty="0" smtClean="0"/>
                <a:t>该顶点处所有内角之和</a:t>
              </a:r>
              <a:endParaRPr lang="zh-CN" altLang="en-US" sz="2000" dirty="0"/>
            </a:p>
          </p:txBody>
        </p:sp>
        <p:graphicFrame>
          <p:nvGraphicFramePr>
            <p:cNvPr id="3" name="对象 2"/>
            <p:cNvGraphicFramePr>
              <a:graphicFrameLocks noChangeAspect="1"/>
            </p:cNvGraphicFramePr>
            <p:nvPr/>
          </p:nvGraphicFramePr>
          <p:xfrm>
            <a:off x="4293578" y="1163545"/>
            <a:ext cx="855662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25" name="Formula" r:id="rId1" imgW="3238500" imgH="1219200" progId="Equation.Ribbit">
                    <p:embed/>
                  </p:oleObj>
                </mc:Choice>
                <mc:Fallback>
                  <p:oleObj name="Formula" r:id="rId1" imgW="3238500" imgH="1219200" progId="Equation.Ribbit">
                    <p:embed/>
                    <p:pic>
                      <p:nvPicPr>
                        <p:cNvPr id="0" name="图片 2424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4293578" y="1163545"/>
                          <a:ext cx="855662" cy="323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4" name="图片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188" y="2006478"/>
            <a:ext cx="5270500" cy="395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1969" y="181771"/>
            <a:ext cx="3427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Euler</a:t>
            </a:r>
            <a:r>
              <a:rPr kumimoji="1" lang="zh-CN" altLang="en-US" sz="28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示性数</a:t>
            </a:r>
            <a:endParaRPr kumimoji="1"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3" name="对角圆角矩形 59"/>
          <p:cNvSpPr>
            <a:spLocks noChangeArrowheads="1"/>
          </p:cNvSpPr>
          <p:nvPr/>
        </p:nvSpPr>
        <p:spPr bwMode="auto">
          <a:xfrm>
            <a:off x="874314" y="1360766"/>
            <a:ext cx="1738990" cy="777808"/>
          </a:xfrm>
          <a:custGeom>
            <a:avLst/>
            <a:gdLst>
              <a:gd name="T0" fmla="*/ 13284136 w 1343546"/>
              <a:gd name="T1" fmla="*/ 4123240 h 573340"/>
              <a:gd name="T2" fmla="*/ 6642084 w 1343546"/>
              <a:gd name="T3" fmla="*/ 8246452 h 573340"/>
              <a:gd name="T4" fmla="*/ 0 w 1343546"/>
              <a:gd name="T5" fmla="*/ 4123240 h 573340"/>
              <a:gd name="T6" fmla="*/ 6642084 w 1343546"/>
              <a:gd name="T7" fmla="*/ 0 h 57334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7988 w 1343546"/>
              <a:gd name="T13" fmla="*/ 27988 h 573340"/>
              <a:gd name="T14" fmla="*/ 1315558 w 1343546"/>
              <a:gd name="T15" fmla="*/ 545352 h 5733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3546" h="573340">
                <a:moveTo>
                  <a:pt x="95559" y="0"/>
                </a:moveTo>
                <a:lnTo>
                  <a:pt x="1343546" y="0"/>
                </a:lnTo>
                <a:lnTo>
                  <a:pt x="1343546" y="477781"/>
                </a:lnTo>
                <a:cubicBezTo>
                  <a:pt x="1343546" y="530556"/>
                  <a:pt x="1300762" y="573339"/>
                  <a:pt x="1247987" y="573340"/>
                </a:cubicBezTo>
                <a:lnTo>
                  <a:pt x="0" y="573340"/>
                </a:lnTo>
                <a:lnTo>
                  <a:pt x="0" y="95559"/>
                </a:lnTo>
                <a:cubicBezTo>
                  <a:pt x="0" y="42783"/>
                  <a:pt x="42783" y="0"/>
                  <a:pt x="95558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3651" tIns="66826" rIns="133651" bIns="66826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40155"/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回忆</a:t>
            </a:r>
            <a:endParaRPr lang="zh-CN" altLang="en-US" sz="2400" b="1" dirty="0" smtClean="0">
              <a:solidFill>
                <a:schemeClr val="bg1">
                  <a:lumMod val="95000"/>
                </a:schemeClr>
              </a:solidFill>
              <a:effectLst/>
              <a:latin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954215" y="1265274"/>
            <a:ext cx="8001000" cy="1347450"/>
            <a:chOff x="2954215" y="1265274"/>
            <a:chExt cx="8001000" cy="1347450"/>
          </a:xfrm>
        </p:grpSpPr>
        <p:sp>
          <p:nvSpPr>
            <p:cNvPr id="4" name="文本框 3"/>
            <p:cNvSpPr txBox="1"/>
            <p:nvPr/>
          </p:nvSpPr>
          <p:spPr>
            <a:xfrm>
              <a:off x="2954215" y="1265274"/>
              <a:ext cx="8001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 smtClean="0"/>
                <a:t>Euler </a:t>
              </a:r>
              <a:r>
                <a:rPr lang="zh-CN" altLang="en-US" sz="2000" dirty="0" smtClean="0"/>
                <a:t>多面体公式</a:t>
              </a:r>
              <a:r>
                <a:rPr lang="en-US" altLang="zh-CN" sz="2000" dirty="0" smtClean="0"/>
                <a:t>: </a:t>
              </a:r>
              <a:r>
                <a:rPr lang="zh-CN" altLang="en-US" sz="2000" dirty="0" smtClean="0"/>
                <a:t>任意同胚于球面的多面体</a:t>
              </a:r>
              <a:r>
                <a:rPr lang="en-US" altLang="zh-CN" sz="2000" dirty="0" smtClean="0"/>
                <a:t>, </a:t>
              </a:r>
              <a:r>
                <a:rPr lang="zh-CN" altLang="en-US" sz="2000" dirty="0" smtClean="0"/>
                <a:t>其顶点数        棱数       和面数       必然满足</a:t>
              </a:r>
              <a:endParaRPr lang="zh-CN" altLang="en-US" sz="2000" dirty="0"/>
            </a:p>
          </p:txBody>
        </p:sp>
        <p:graphicFrame>
          <p:nvGraphicFramePr>
            <p:cNvPr id="5" name="对象 4"/>
            <p:cNvGraphicFramePr>
              <a:graphicFrameLocks noChangeAspect="1"/>
            </p:cNvGraphicFramePr>
            <p:nvPr/>
          </p:nvGraphicFramePr>
          <p:xfrm>
            <a:off x="8985248" y="1404695"/>
            <a:ext cx="523875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31" name="Formula" r:id="rId1" imgW="1971675" imgH="1333500" progId="Equation.Ribbit">
                    <p:embed/>
                  </p:oleObj>
                </mc:Choice>
                <mc:Fallback>
                  <p:oleObj name="Formula" r:id="rId1" imgW="1971675" imgH="1333500" progId="Equation.Ribbit">
                    <p:embed/>
                    <p:pic>
                      <p:nvPicPr>
                        <p:cNvPr id="0" name="图片 9630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8985248" y="1404695"/>
                          <a:ext cx="523875" cy="352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对象 5"/>
            <p:cNvGraphicFramePr>
              <a:graphicFrameLocks noChangeAspect="1"/>
            </p:cNvGraphicFramePr>
            <p:nvPr/>
          </p:nvGraphicFramePr>
          <p:xfrm>
            <a:off x="10078551" y="1397979"/>
            <a:ext cx="430212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32" name="Formula" r:id="rId3" imgW="1628775" imgH="1333500" progId="Equation.Ribbit">
                    <p:embed/>
                  </p:oleObj>
                </mc:Choice>
                <mc:Fallback>
                  <p:oleObj name="Formula" r:id="rId3" imgW="1628775" imgH="1333500" progId="Equation.Ribbit">
                    <p:embed/>
                    <p:pic>
                      <p:nvPicPr>
                        <p:cNvPr id="0" name="图片 9631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078551" y="1397979"/>
                          <a:ext cx="430212" cy="352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对象 6"/>
            <p:cNvGraphicFramePr>
              <a:graphicFrameLocks noChangeAspect="1"/>
            </p:cNvGraphicFramePr>
            <p:nvPr/>
          </p:nvGraphicFramePr>
          <p:xfrm>
            <a:off x="3571877" y="1864056"/>
            <a:ext cx="428625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33" name="Formula" r:id="rId5" imgW="1619250" imgH="1333500" progId="Equation.Ribbit">
                    <p:embed/>
                  </p:oleObj>
                </mc:Choice>
                <mc:Fallback>
                  <p:oleObj name="Formula" r:id="rId5" imgW="1619250" imgH="1333500" progId="Equation.Ribbit">
                    <p:embed/>
                    <p:pic>
                      <p:nvPicPr>
                        <p:cNvPr id="0" name="图片 9632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571877" y="1864056"/>
                          <a:ext cx="428625" cy="352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对象 7"/>
            <p:cNvGraphicFramePr>
              <a:graphicFrameLocks noChangeAspect="1"/>
            </p:cNvGraphicFramePr>
            <p:nvPr/>
          </p:nvGraphicFramePr>
          <p:xfrm>
            <a:off x="5931571" y="2280937"/>
            <a:ext cx="2046288" cy="331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34" name="Formula" r:id="rId7" imgW="7734300" imgH="1247775" progId="Equation.Ribbit">
                    <p:embed/>
                  </p:oleObj>
                </mc:Choice>
                <mc:Fallback>
                  <p:oleObj name="Formula" r:id="rId7" imgW="7734300" imgH="1247775" progId="Equation.Ribbit">
                    <p:embed/>
                    <p:pic>
                      <p:nvPicPr>
                        <p:cNvPr id="0" name="图片 9633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931571" y="2280937"/>
                          <a:ext cx="2046288" cy="3317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组合 16"/>
          <p:cNvGrpSpPr/>
          <p:nvPr/>
        </p:nvGrpSpPr>
        <p:grpSpPr>
          <a:xfrm>
            <a:off x="874314" y="3780303"/>
            <a:ext cx="10379840" cy="507127"/>
            <a:chOff x="874314" y="3719146"/>
            <a:chExt cx="10379840" cy="507127"/>
          </a:xfrm>
        </p:grpSpPr>
        <p:sp>
          <p:nvSpPr>
            <p:cNvPr id="9" name="文本框 8"/>
            <p:cNvSpPr txBox="1"/>
            <p:nvPr/>
          </p:nvSpPr>
          <p:spPr>
            <a:xfrm>
              <a:off x="874314" y="3719146"/>
              <a:ext cx="10379840" cy="507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2000" dirty="0" smtClean="0"/>
                <a:t>对于任意多面体    </a:t>
              </a:r>
              <a:r>
                <a:rPr lang="en-US" altLang="zh-CN" sz="2000" dirty="0" smtClean="0"/>
                <a:t>, </a:t>
              </a:r>
              <a:r>
                <a:rPr lang="zh-CN" altLang="en-US" sz="2000" dirty="0" smtClean="0"/>
                <a:t>定义其 </a:t>
              </a:r>
              <a:r>
                <a:rPr lang="en-US" altLang="zh-CN" sz="2000" dirty="0" smtClean="0"/>
                <a:t>Euler </a:t>
              </a:r>
              <a:r>
                <a:rPr lang="zh-CN" altLang="en-US" sz="2000" dirty="0" smtClean="0"/>
                <a:t>示性数为</a:t>
              </a:r>
              <a:endParaRPr lang="zh-CN" altLang="en-US" sz="2000" dirty="0"/>
            </a:p>
          </p:txBody>
        </p:sp>
        <p:graphicFrame>
          <p:nvGraphicFramePr>
            <p:cNvPr id="10" name="对象 9"/>
            <p:cNvGraphicFramePr>
              <a:graphicFrameLocks noChangeAspect="1"/>
            </p:cNvGraphicFramePr>
            <p:nvPr/>
          </p:nvGraphicFramePr>
          <p:xfrm>
            <a:off x="3043239" y="3876902"/>
            <a:ext cx="236537" cy="331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35" name="Formula" r:id="rId9" imgW="885825" imgH="1247775" progId="Equation.Ribbit">
                    <p:embed/>
                  </p:oleObj>
                </mc:Choice>
                <mc:Fallback>
                  <p:oleObj name="Formula" r:id="rId9" imgW="885825" imgH="1247775" progId="Equation.Ribbit">
                    <p:embed/>
                    <p:pic>
                      <p:nvPicPr>
                        <p:cNvPr id="0" name="图片 9634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043239" y="3876902"/>
                          <a:ext cx="236537" cy="3317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对象 10"/>
            <p:cNvGraphicFramePr>
              <a:graphicFrameLocks noChangeAspect="1"/>
            </p:cNvGraphicFramePr>
            <p:nvPr/>
          </p:nvGraphicFramePr>
          <p:xfrm>
            <a:off x="5917420" y="3829285"/>
            <a:ext cx="2513012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36" name="Formula" r:id="rId11" imgW="9515475" imgH="1333500" progId="Equation.Ribbit">
                    <p:embed/>
                  </p:oleObj>
                </mc:Choice>
                <mc:Fallback>
                  <p:oleObj name="Formula" r:id="rId11" imgW="9515475" imgH="1333500" progId="Equation.Ribbit">
                    <p:embed/>
                    <p:pic>
                      <p:nvPicPr>
                        <p:cNvPr id="0" name="图片 9635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917420" y="3829285"/>
                          <a:ext cx="2513012" cy="352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组合 17"/>
          <p:cNvGrpSpPr/>
          <p:nvPr/>
        </p:nvGrpSpPr>
        <p:grpSpPr>
          <a:xfrm>
            <a:off x="874314" y="4503099"/>
            <a:ext cx="10379840" cy="968791"/>
            <a:chOff x="874314" y="4385715"/>
            <a:chExt cx="10379840" cy="968791"/>
          </a:xfrm>
        </p:grpSpPr>
        <p:sp>
          <p:nvSpPr>
            <p:cNvPr id="12" name="文本框 11"/>
            <p:cNvSpPr txBox="1"/>
            <p:nvPr/>
          </p:nvSpPr>
          <p:spPr>
            <a:xfrm>
              <a:off x="874314" y="4385715"/>
              <a:ext cx="10379840" cy="968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2000" dirty="0" smtClean="0"/>
                <a:t>对于任意多边形    </a:t>
              </a:r>
              <a:r>
                <a:rPr lang="en-US" altLang="zh-CN" sz="2000" dirty="0" smtClean="0"/>
                <a:t>, </a:t>
              </a:r>
              <a:r>
                <a:rPr lang="zh-CN" altLang="en-US" sz="2000" dirty="0" smtClean="0"/>
                <a:t>定义其 </a:t>
              </a:r>
              <a:r>
                <a:rPr lang="en-US" altLang="zh-CN" sz="2000" dirty="0" smtClean="0"/>
                <a:t>Euler </a:t>
              </a:r>
              <a:r>
                <a:rPr lang="zh-CN" altLang="en-US" sz="2000" dirty="0" smtClean="0"/>
                <a:t>示性数为                                      其中面数为多边形内部的面数</a:t>
              </a:r>
              <a:endParaRPr lang="zh-CN" altLang="en-US" sz="2000" dirty="0"/>
            </a:p>
          </p:txBody>
        </p:sp>
        <p:graphicFrame>
          <p:nvGraphicFramePr>
            <p:cNvPr id="13" name="对象 12"/>
            <p:cNvGraphicFramePr>
              <a:graphicFrameLocks noChangeAspect="1"/>
            </p:cNvGraphicFramePr>
            <p:nvPr/>
          </p:nvGraphicFramePr>
          <p:xfrm>
            <a:off x="3040857" y="4538708"/>
            <a:ext cx="241300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37" name="Formula" r:id="rId13" imgW="914400" imgH="1276350" progId="Equation.Ribbit">
                    <p:embed/>
                  </p:oleObj>
                </mc:Choice>
                <mc:Fallback>
                  <p:oleObj name="Formula" r:id="rId13" imgW="914400" imgH="1276350" progId="Equation.Ribbit">
                    <p:embed/>
                    <p:pic>
                      <p:nvPicPr>
                        <p:cNvPr id="0" name="图片 9636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040857" y="4538708"/>
                          <a:ext cx="241300" cy="336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对象 13"/>
            <p:cNvGraphicFramePr>
              <a:graphicFrameLocks noChangeAspect="1"/>
            </p:cNvGraphicFramePr>
            <p:nvPr/>
          </p:nvGraphicFramePr>
          <p:xfrm>
            <a:off x="5963691" y="4532849"/>
            <a:ext cx="2528887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38" name="Formula" r:id="rId15" imgW="9572625" imgH="1333500" progId="Equation.Ribbit">
                    <p:embed/>
                  </p:oleObj>
                </mc:Choice>
                <mc:Fallback>
                  <p:oleObj name="Formula" r:id="rId15" imgW="9572625" imgH="1333500" progId="Equation.Ribbit">
                    <p:embed/>
                    <p:pic>
                      <p:nvPicPr>
                        <p:cNvPr id="0" name="对象 10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963691" y="4532849"/>
                          <a:ext cx="2528887" cy="352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对象 14"/>
            <p:cNvGraphicFramePr>
              <a:graphicFrameLocks noChangeAspect="1"/>
            </p:cNvGraphicFramePr>
            <p:nvPr/>
          </p:nvGraphicFramePr>
          <p:xfrm>
            <a:off x="2044059" y="5000497"/>
            <a:ext cx="441325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39" name="Formula" r:id="rId17" imgW="1666875" imgH="1228725" progId="Equation.Ribbit">
                    <p:embed/>
                  </p:oleObj>
                </mc:Choice>
                <mc:Fallback>
                  <p:oleObj name="Formula" r:id="rId17" imgW="1666875" imgH="1228725" progId="Equation.Ribbit">
                    <p:embed/>
                    <p:pic>
                      <p:nvPicPr>
                        <p:cNvPr id="0" name="图片 9638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044059" y="5000497"/>
                          <a:ext cx="441325" cy="323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5922963" y="3480753"/>
            <a:ext cx="406400" cy="0"/>
          </a:xfrm>
          <a:prstGeom prst="line">
            <a:avLst/>
          </a:prstGeom>
          <a:ln w="12700">
            <a:solidFill>
              <a:srgbClr val="FFFF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8117523" y="3480753"/>
            <a:ext cx="406400" cy="0"/>
          </a:xfrm>
          <a:prstGeom prst="line">
            <a:avLst/>
          </a:prstGeom>
          <a:ln w="12700">
            <a:solidFill>
              <a:srgbClr val="FFFF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668078" y="3480753"/>
            <a:ext cx="406400" cy="0"/>
          </a:xfrm>
          <a:prstGeom prst="line">
            <a:avLst/>
          </a:prstGeom>
          <a:ln w="12700">
            <a:solidFill>
              <a:srgbClr val="FFFF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651969" y="181771"/>
            <a:ext cx="5775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与</a:t>
            </a:r>
            <a:r>
              <a:rPr kumimoji="1" lang="en-US" altLang="zh-CN" sz="28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Euler</a:t>
            </a:r>
            <a:r>
              <a:rPr kumimoji="1" lang="zh-CN" altLang="en-US" sz="28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多面体公式间的渊源</a:t>
            </a:r>
            <a:endParaRPr kumimoji="1"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195388" y="1167906"/>
            <a:ext cx="2033905" cy="5132567"/>
            <a:chOff x="1195388" y="1167906"/>
            <a:chExt cx="2033905" cy="5132567"/>
          </a:xfrm>
        </p:grpSpPr>
        <p:grpSp>
          <p:nvGrpSpPr>
            <p:cNvPr id="28" name="组合 27"/>
            <p:cNvGrpSpPr/>
            <p:nvPr/>
          </p:nvGrpSpPr>
          <p:grpSpPr>
            <a:xfrm>
              <a:off x="1195388" y="3171823"/>
              <a:ext cx="2033905" cy="3128650"/>
              <a:chOff x="2854643" y="1863408"/>
              <a:chExt cx="2033905" cy="3128650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2854643" y="1863408"/>
                <a:ext cx="2033905" cy="3128650"/>
                <a:chOff x="2854643" y="1863408"/>
                <a:chExt cx="2033905" cy="3128650"/>
              </a:xfrm>
            </p:grpSpPr>
            <p:sp>
              <p:nvSpPr>
                <p:cNvPr id="15" name="Shape 497"/>
                <p:cNvSpPr/>
                <p:nvPr/>
              </p:nvSpPr>
              <p:spPr>
                <a:xfrm>
                  <a:off x="2854643" y="2238058"/>
                  <a:ext cx="2033905" cy="2754000"/>
                </a:xfrm>
                <a:custGeom>
                  <a:avLst/>
                  <a:gdLst>
                    <a:gd name="adj" fmla="val 9122"/>
                    <a:gd name="a" fmla="pin 0 adj 50000"/>
                    <a:gd name="x1" fmla="*/ ss a 100000"/>
                    <a:gd name="x2" fmla="+- r 0 x1"/>
                    <a:gd name="y2" fmla="+- b 0 x1"/>
                    <a:gd name="il" fmla="*/ x1 29289 100000"/>
                    <a:gd name="ir" fmla="+- r 0 il"/>
                    <a:gd name="ib" fmla="+- b 0 il"/>
                  </a:gdLst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il" t="il" r="ir" b="ib"/>
                  <a:pathLst>
                    <a:path w="3486" h="4723">
                      <a:moveTo>
                        <a:pt x="318" y="0"/>
                      </a:moveTo>
                      <a:lnTo>
                        <a:pt x="950" y="0"/>
                      </a:lnTo>
                      <a:lnTo>
                        <a:pt x="949" y="20"/>
                      </a:lnTo>
                      <a:cubicBezTo>
                        <a:pt x="949" y="458"/>
                        <a:pt x="1305" y="813"/>
                        <a:pt x="1743" y="813"/>
                      </a:cubicBezTo>
                      <a:cubicBezTo>
                        <a:pt x="2181" y="813"/>
                        <a:pt x="2537" y="458"/>
                        <a:pt x="2537" y="20"/>
                      </a:cubicBezTo>
                      <a:lnTo>
                        <a:pt x="2536" y="0"/>
                      </a:lnTo>
                      <a:lnTo>
                        <a:pt x="3168" y="0"/>
                      </a:lnTo>
                      <a:cubicBezTo>
                        <a:pt x="3344" y="0"/>
                        <a:pt x="3486" y="142"/>
                        <a:pt x="3486" y="318"/>
                      </a:cubicBezTo>
                      <a:lnTo>
                        <a:pt x="3486" y="4405"/>
                      </a:lnTo>
                      <a:cubicBezTo>
                        <a:pt x="3486" y="4581"/>
                        <a:pt x="3344" y="4723"/>
                        <a:pt x="3168" y="4723"/>
                      </a:cubicBezTo>
                      <a:lnTo>
                        <a:pt x="318" y="4723"/>
                      </a:lnTo>
                      <a:cubicBezTo>
                        <a:pt x="142" y="4723"/>
                        <a:pt x="0" y="4581"/>
                        <a:pt x="0" y="4405"/>
                      </a:cubicBezTo>
                      <a:lnTo>
                        <a:pt x="0" y="318"/>
                      </a:lnTo>
                      <a:cubicBezTo>
                        <a:pt x="0" y="142"/>
                        <a:pt x="142" y="0"/>
                        <a:pt x="318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lumMod val="80000"/>
                        <a:lumOff val="20000"/>
                      </a:schemeClr>
                    </a:gs>
                    <a:gs pos="100000">
                      <a:schemeClr val="accent1"/>
                    </a:gs>
                  </a:gsLst>
                  <a:lin ang="2700000" scaled="0"/>
                </a:gradFill>
                <a:ln w="12700">
                  <a:miter lim="400000"/>
                </a:ln>
                <a:effectLst>
                  <a:innerShdw blurRad="317500" dist="50800" dir="16200000">
                    <a:schemeClr val="accent1">
                      <a:lumMod val="20000"/>
                      <a:lumOff val="80000"/>
                      <a:alpha val="30000"/>
                    </a:schemeClr>
                  </a:innerShdw>
                </a:effectLst>
              </p:spPr>
              <p:txBody>
                <a:bodyPr wrap="square" lIns="71437" tIns="71437" rIns="71437" bIns="71437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sz="2800" dirty="0">
                    <a:latin typeface="+mj-lt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6" name="Shape 501"/>
                <p:cNvSpPr/>
                <p:nvPr/>
              </p:nvSpPr>
              <p:spPr>
                <a:xfrm>
                  <a:off x="3485198" y="1863408"/>
                  <a:ext cx="772795" cy="773430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80000"/>
                        <a:lumOff val="20000"/>
                      </a:schemeClr>
                    </a:gs>
                    <a:gs pos="100000">
                      <a:schemeClr val="accent1"/>
                    </a:gs>
                  </a:gsLst>
                  <a:lin ang="2700000" scaled="0"/>
                </a:gradFill>
                <a:ln w="12700">
                  <a:miter lim="400000"/>
                </a:ln>
                <a:effectLst>
                  <a:innerShdw blurRad="317500" dist="50800" dir="16200000">
                    <a:schemeClr val="accent1">
                      <a:lumMod val="20000"/>
                      <a:lumOff val="80000"/>
                      <a:alpha val="30000"/>
                    </a:schemeClr>
                  </a:innerShdw>
                </a:effectLst>
              </p:spPr>
              <p:txBody>
                <a:bodyPr lIns="71437" tIns="71437" rIns="71437" bIns="71437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sz="2800" dirty="0">
                    <a:latin typeface="+mj-lt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endParaRP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3135948" y="3626168"/>
                  <a:ext cx="1471930" cy="11969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 anchorCtr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dirty="0" smtClean="0">
                      <a:solidFill>
                        <a:srgbClr val="FFFFFF">
                          <a:alpha val="80000"/>
                        </a:srgbClr>
                      </a:solidFill>
                      <a:latin typeface="+mn-ea"/>
                      <a:cs typeface="+mn-ea"/>
                    </a:rPr>
                    <a:t>1639 </a:t>
                  </a:r>
                  <a:r>
                    <a:rPr lang="zh-CN" altLang="en-US" dirty="0" smtClean="0">
                      <a:solidFill>
                        <a:srgbClr val="FFFFFF">
                          <a:alpha val="80000"/>
                        </a:srgbClr>
                      </a:solidFill>
                      <a:latin typeface="+mn-ea"/>
                      <a:cs typeface="+mn-ea"/>
                    </a:rPr>
                    <a:t>年已经“知道” </a:t>
                  </a:r>
                  <a:r>
                    <a:rPr lang="en-US" altLang="zh-CN" dirty="0" smtClean="0">
                      <a:solidFill>
                        <a:srgbClr val="FFFFFF">
                          <a:alpha val="80000"/>
                        </a:srgbClr>
                      </a:solidFill>
                      <a:latin typeface="+mn-ea"/>
                      <a:cs typeface="+mn-ea"/>
                    </a:rPr>
                    <a:t>Euler </a:t>
                  </a:r>
                  <a:r>
                    <a:rPr lang="zh-CN" altLang="en-US" dirty="0" smtClean="0">
                      <a:solidFill>
                        <a:srgbClr val="FFFFFF">
                          <a:alpha val="80000"/>
                        </a:srgbClr>
                      </a:solidFill>
                      <a:latin typeface="+mn-ea"/>
                      <a:cs typeface="+mn-ea"/>
                    </a:rPr>
                    <a:t>多面体公式</a:t>
                  </a:r>
                  <a:endParaRPr lang="zh-CN" altLang="en-US" dirty="0">
                    <a:solidFill>
                      <a:srgbClr val="FFFFFF">
                        <a:alpha val="80000"/>
                      </a:srgbClr>
                    </a:solidFill>
                    <a:latin typeface="+mn-ea"/>
                    <a:cs typeface="+mn-ea"/>
                  </a:endParaRPr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3135948" y="2700973"/>
                  <a:ext cx="1471930" cy="6477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b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2000" b="1" dirty="0" smtClean="0">
                      <a:solidFill>
                        <a:srgbClr val="FFFFFF"/>
                      </a:solidFill>
                      <a:latin typeface="+mn-ea"/>
                      <a:cs typeface="+mn-ea"/>
                    </a:rPr>
                    <a:t>Descartes</a:t>
                  </a:r>
                  <a:endParaRPr lang="zh-CN" altLang="en-US" sz="2000" b="1" dirty="0">
                    <a:solidFill>
                      <a:srgbClr val="FFFFFF"/>
                    </a:solidFill>
                    <a:latin typeface="+mn-ea"/>
                    <a:cs typeface="+mn-ea"/>
                  </a:endParaRPr>
                </a:p>
              </p:txBody>
            </p:sp>
          </p:grpSp>
          <p:sp>
            <p:nvSpPr>
              <p:cNvPr id="20" name="任意多边形: 形状 28"/>
              <p:cNvSpPr/>
              <p:nvPr/>
            </p:nvSpPr>
            <p:spPr>
              <a:xfrm>
                <a:off x="3699193" y="2078038"/>
                <a:ext cx="344863" cy="344215"/>
              </a:xfrm>
              <a:custGeom>
                <a:avLst/>
                <a:gdLst>
                  <a:gd name="connsiteX0" fmla="*/ 199068 w 344863"/>
                  <a:gd name="connsiteY0" fmla="*/ 195268 h 344215"/>
                  <a:gd name="connsiteX1" fmla="*/ 301214 w 344863"/>
                  <a:gd name="connsiteY1" fmla="*/ 195268 h 344215"/>
                  <a:gd name="connsiteX2" fmla="*/ 325181 w 344863"/>
                  <a:gd name="connsiteY2" fmla="*/ 219053 h 344215"/>
                  <a:gd name="connsiteX3" fmla="*/ 325181 w 344863"/>
                  <a:gd name="connsiteY3" fmla="*/ 320430 h 344215"/>
                  <a:gd name="connsiteX4" fmla="*/ 301214 w 344863"/>
                  <a:gd name="connsiteY4" fmla="*/ 344215 h 344215"/>
                  <a:gd name="connsiteX5" fmla="*/ 199068 w 344863"/>
                  <a:gd name="connsiteY5" fmla="*/ 344215 h 344215"/>
                  <a:gd name="connsiteX6" fmla="*/ 175101 w 344863"/>
                  <a:gd name="connsiteY6" fmla="*/ 320430 h 344215"/>
                  <a:gd name="connsiteX7" fmla="*/ 175101 w 344863"/>
                  <a:gd name="connsiteY7" fmla="*/ 219053 h 344215"/>
                  <a:gd name="connsiteX8" fmla="*/ 199068 w 344863"/>
                  <a:gd name="connsiteY8" fmla="*/ 195268 h 344215"/>
                  <a:gd name="connsiteX9" fmla="*/ 23966 w 344863"/>
                  <a:gd name="connsiteY9" fmla="*/ 195268 h 344215"/>
                  <a:gd name="connsiteX10" fmla="*/ 126112 w 344863"/>
                  <a:gd name="connsiteY10" fmla="*/ 195268 h 344215"/>
                  <a:gd name="connsiteX11" fmla="*/ 150079 w 344863"/>
                  <a:gd name="connsiteY11" fmla="*/ 219053 h 344215"/>
                  <a:gd name="connsiteX12" fmla="*/ 150079 w 344863"/>
                  <a:gd name="connsiteY12" fmla="*/ 320430 h 344215"/>
                  <a:gd name="connsiteX13" fmla="*/ 126112 w 344863"/>
                  <a:gd name="connsiteY13" fmla="*/ 344215 h 344215"/>
                  <a:gd name="connsiteX14" fmla="*/ 23966 w 344863"/>
                  <a:gd name="connsiteY14" fmla="*/ 344215 h 344215"/>
                  <a:gd name="connsiteX15" fmla="*/ 0 w 344863"/>
                  <a:gd name="connsiteY15" fmla="*/ 320430 h 344215"/>
                  <a:gd name="connsiteX16" fmla="*/ 0 w 344863"/>
                  <a:gd name="connsiteY16" fmla="*/ 219053 h 344215"/>
                  <a:gd name="connsiteX17" fmla="*/ 23966 w 344863"/>
                  <a:gd name="connsiteY17" fmla="*/ 195268 h 344215"/>
                  <a:gd name="connsiteX18" fmla="*/ 253100 w 344863"/>
                  <a:gd name="connsiteY18" fmla="*/ 57415 h 344215"/>
                  <a:gd name="connsiteX19" fmla="*/ 219211 w 344863"/>
                  <a:gd name="connsiteY19" fmla="*/ 91048 h 344215"/>
                  <a:gd name="connsiteX20" fmla="*/ 253100 w 344863"/>
                  <a:gd name="connsiteY20" fmla="*/ 124682 h 344215"/>
                  <a:gd name="connsiteX21" fmla="*/ 286989 w 344863"/>
                  <a:gd name="connsiteY21" fmla="*/ 91048 h 344215"/>
                  <a:gd name="connsiteX22" fmla="*/ 23966 w 344863"/>
                  <a:gd name="connsiteY22" fmla="*/ 21487 h 344215"/>
                  <a:gd name="connsiteX23" fmla="*/ 126112 w 344863"/>
                  <a:gd name="connsiteY23" fmla="*/ 21487 h 344215"/>
                  <a:gd name="connsiteX24" fmla="*/ 150079 w 344863"/>
                  <a:gd name="connsiteY24" fmla="*/ 45273 h 344215"/>
                  <a:gd name="connsiteX25" fmla="*/ 150079 w 344863"/>
                  <a:gd name="connsiteY25" fmla="*/ 146650 h 344215"/>
                  <a:gd name="connsiteX26" fmla="*/ 126112 w 344863"/>
                  <a:gd name="connsiteY26" fmla="*/ 170435 h 344215"/>
                  <a:gd name="connsiteX27" fmla="*/ 23966 w 344863"/>
                  <a:gd name="connsiteY27" fmla="*/ 170435 h 344215"/>
                  <a:gd name="connsiteX28" fmla="*/ 0 w 344863"/>
                  <a:gd name="connsiteY28" fmla="*/ 146650 h 344215"/>
                  <a:gd name="connsiteX29" fmla="*/ 0 w 344863"/>
                  <a:gd name="connsiteY29" fmla="*/ 45273 h 344215"/>
                  <a:gd name="connsiteX30" fmla="*/ 23966 w 344863"/>
                  <a:gd name="connsiteY30" fmla="*/ 21487 h 344215"/>
                  <a:gd name="connsiteX31" fmla="*/ 253076 w 344863"/>
                  <a:gd name="connsiteY31" fmla="*/ 0 h 344215"/>
                  <a:gd name="connsiteX32" fmla="*/ 270020 w 344863"/>
                  <a:gd name="connsiteY32" fmla="*/ 6965 h 344215"/>
                  <a:gd name="connsiteX33" fmla="*/ 270044 w 344863"/>
                  <a:gd name="connsiteY33" fmla="*/ 6965 h 344215"/>
                  <a:gd name="connsiteX34" fmla="*/ 337847 w 344863"/>
                  <a:gd name="connsiteY34" fmla="*/ 74232 h 344215"/>
                  <a:gd name="connsiteX35" fmla="*/ 337847 w 344863"/>
                  <a:gd name="connsiteY35" fmla="*/ 107865 h 344215"/>
                  <a:gd name="connsiteX36" fmla="*/ 270044 w 344863"/>
                  <a:gd name="connsiteY36" fmla="*/ 175155 h 344215"/>
                  <a:gd name="connsiteX37" fmla="*/ 236155 w 344863"/>
                  <a:gd name="connsiteY37" fmla="*/ 175155 h 344215"/>
                  <a:gd name="connsiteX38" fmla="*/ 168377 w 344863"/>
                  <a:gd name="connsiteY38" fmla="*/ 107865 h 344215"/>
                  <a:gd name="connsiteX39" fmla="*/ 168377 w 344863"/>
                  <a:gd name="connsiteY39" fmla="*/ 74232 h 344215"/>
                  <a:gd name="connsiteX40" fmla="*/ 236132 w 344863"/>
                  <a:gd name="connsiteY40" fmla="*/ 6965 h 344215"/>
                  <a:gd name="connsiteX41" fmla="*/ 253076 w 344863"/>
                  <a:gd name="connsiteY41" fmla="*/ 0 h 344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44863" h="344215">
                    <a:moveTo>
                      <a:pt x="199068" y="195268"/>
                    </a:moveTo>
                    <a:lnTo>
                      <a:pt x="301214" y="195268"/>
                    </a:lnTo>
                    <a:cubicBezTo>
                      <a:pt x="314451" y="195268"/>
                      <a:pt x="325181" y="205917"/>
                      <a:pt x="325181" y="219053"/>
                    </a:cubicBezTo>
                    <a:lnTo>
                      <a:pt x="325181" y="320430"/>
                    </a:lnTo>
                    <a:cubicBezTo>
                      <a:pt x="325181" y="333567"/>
                      <a:pt x="314451" y="344215"/>
                      <a:pt x="301214" y="344215"/>
                    </a:cubicBezTo>
                    <a:lnTo>
                      <a:pt x="199068" y="344215"/>
                    </a:lnTo>
                    <a:cubicBezTo>
                      <a:pt x="185831" y="344215"/>
                      <a:pt x="175101" y="333567"/>
                      <a:pt x="175101" y="320430"/>
                    </a:cubicBezTo>
                    <a:lnTo>
                      <a:pt x="175101" y="219053"/>
                    </a:lnTo>
                    <a:cubicBezTo>
                      <a:pt x="175101" y="205917"/>
                      <a:pt x="185831" y="195268"/>
                      <a:pt x="199068" y="195268"/>
                    </a:cubicBezTo>
                    <a:close/>
                    <a:moveTo>
                      <a:pt x="23966" y="195268"/>
                    </a:moveTo>
                    <a:lnTo>
                      <a:pt x="126112" y="195268"/>
                    </a:lnTo>
                    <a:cubicBezTo>
                      <a:pt x="139349" y="195268"/>
                      <a:pt x="150079" y="205917"/>
                      <a:pt x="150079" y="219053"/>
                    </a:cubicBezTo>
                    <a:lnTo>
                      <a:pt x="150079" y="320430"/>
                    </a:lnTo>
                    <a:cubicBezTo>
                      <a:pt x="150079" y="333567"/>
                      <a:pt x="139349" y="344215"/>
                      <a:pt x="126112" y="344215"/>
                    </a:cubicBezTo>
                    <a:lnTo>
                      <a:pt x="23966" y="344215"/>
                    </a:lnTo>
                    <a:cubicBezTo>
                      <a:pt x="10730" y="344215"/>
                      <a:pt x="0" y="333567"/>
                      <a:pt x="0" y="320430"/>
                    </a:cubicBezTo>
                    <a:lnTo>
                      <a:pt x="0" y="219053"/>
                    </a:lnTo>
                    <a:cubicBezTo>
                      <a:pt x="0" y="205917"/>
                      <a:pt x="10730" y="195268"/>
                      <a:pt x="23966" y="195268"/>
                    </a:cubicBezTo>
                    <a:close/>
                    <a:moveTo>
                      <a:pt x="253100" y="57415"/>
                    </a:moveTo>
                    <a:lnTo>
                      <a:pt x="219211" y="91048"/>
                    </a:lnTo>
                    <a:lnTo>
                      <a:pt x="253100" y="124682"/>
                    </a:lnTo>
                    <a:lnTo>
                      <a:pt x="286989" y="91048"/>
                    </a:lnTo>
                    <a:close/>
                    <a:moveTo>
                      <a:pt x="23966" y="21487"/>
                    </a:moveTo>
                    <a:lnTo>
                      <a:pt x="126112" y="21487"/>
                    </a:lnTo>
                    <a:cubicBezTo>
                      <a:pt x="139349" y="21487"/>
                      <a:pt x="150079" y="32137"/>
                      <a:pt x="150079" y="45273"/>
                    </a:cubicBezTo>
                    <a:lnTo>
                      <a:pt x="150079" y="146650"/>
                    </a:lnTo>
                    <a:cubicBezTo>
                      <a:pt x="150079" y="159785"/>
                      <a:pt x="139349" y="170435"/>
                      <a:pt x="126112" y="170435"/>
                    </a:cubicBezTo>
                    <a:lnTo>
                      <a:pt x="23966" y="170435"/>
                    </a:lnTo>
                    <a:cubicBezTo>
                      <a:pt x="10730" y="170435"/>
                      <a:pt x="0" y="159785"/>
                      <a:pt x="0" y="146650"/>
                    </a:cubicBezTo>
                    <a:lnTo>
                      <a:pt x="0" y="45273"/>
                    </a:lnTo>
                    <a:cubicBezTo>
                      <a:pt x="0" y="32137"/>
                      <a:pt x="10730" y="21487"/>
                      <a:pt x="23966" y="21487"/>
                    </a:cubicBezTo>
                    <a:close/>
                    <a:moveTo>
                      <a:pt x="253076" y="0"/>
                    </a:moveTo>
                    <a:cubicBezTo>
                      <a:pt x="259208" y="0"/>
                      <a:pt x="265341" y="2322"/>
                      <a:pt x="270020" y="6965"/>
                    </a:cubicBezTo>
                    <a:lnTo>
                      <a:pt x="270044" y="6965"/>
                    </a:lnTo>
                    <a:lnTo>
                      <a:pt x="337847" y="74232"/>
                    </a:lnTo>
                    <a:cubicBezTo>
                      <a:pt x="347202" y="83520"/>
                      <a:pt x="347202" y="98576"/>
                      <a:pt x="337847" y="107865"/>
                    </a:cubicBezTo>
                    <a:lnTo>
                      <a:pt x="270044" y="175155"/>
                    </a:lnTo>
                    <a:cubicBezTo>
                      <a:pt x="260685" y="184442"/>
                      <a:pt x="245514" y="184442"/>
                      <a:pt x="236155" y="175155"/>
                    </a:cubicBezTo>
                    <a:lnTo>
                      <a:pt x="168377" y="107865"/>
                    </a:lnTo>
                    <a:cubicBezTo>
                      <a:pt x="159022" y="98576"/>
                      <a:pt x="159022" y="83520"/>
                      <a:pt x="168377" y="74232"/>
                    </a:cubicBezTo>
                    <a:lnTo>
                      <a:pt x="236132" y="6965"/>
                    </a:lnTo>
                    <a:cubicBezTo>
                      <a:pt x="240812" y="2322"/>
                      <a:pt x="246944" y="0"/>
                      <a:pt x="2530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24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6716" y="1167906"/>
              <a:ext cx="1411907" cy="1726378"/>
            </a:xfrm>
            <a:prstGeom prst="rect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>
            <a:off x="5075761" y="1278391"/>
            <a:ext cx="2080921" cy="5030017"/>
            <a:chOff x="5075761" y="1278391"/>
            <a:chExt cx="2080921" cy="5030017"/>
          </a:xfrm>
        </p:grpSpPr>
        <p:grpSp>
          <p:nvGrpSpPr>
            <p:cNvPr id="31" name="组合 30"/>
            <p:cNvGrpSpPr/>
            <p:nvPr/>
          </p:nvGrpSpPr>
          <p:grpSpPr>
            <a:xfrm>
              <a:off x="5122777" y="3179758"/>
              <a:ext cx="2033905" cy="3128650"/>
              <a:chOff x="5109528" y="1863408"/>
              <a:chExt cx="2033905" cy="3128650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5109528" y="1863408"/>
                <a:ext cx="2033905" cy="3128650"/>
                <a:chOff x="5109528" y="1863408"/>
                <a:chExt cx="2033905" cy="3128650"/>
              </a:xfrm>
            </p:grpSpPr>
            <p:sp>
              <p:nvSpPr>
                <p:cNvPr id="3" name="Shape 497"/>
                <p:cNvSpPr/>
                <p:nvPr/>
              </p:nvSpPr>
              <p:spPr>
                <a:xfrm>
                  <a:off x="5109528" y="2238058"/>
                  <a:ext cx="2033905" cy="2754000"/>
                </a:xfrm>
                <a:custGeom>
                  <a:avLst/>
                  <a:gdLst>
                    <a:gd name="adj" fmla="val 9122"/>
                    <a:gd name="a" fmla="pin 0 adj 50000"/>
                    <a:gd name="x1" fmla="*/ ss a 100000"/>
                    <a:gd name="x2" fmla="+- r 0 x1"/>
                    <a:gd name="y2" fmla="+- b 0 x1"/>
                    <a:gd name="il" fmla="*/ x1 29289 100000"/>
                    <a:gd name="ir" fmla="+- r 0 il"/>
                    <a:gd name="ib" fmla="+- b 0 il"/>
                  </a:gdLst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il" t="il" r="ir" b="ib"/>
                  <a:pathLst>
                    <a:path w="3486" h="4723">
                      <a:moveTo>
                        <a:pt x="318" y="0"/>
                      </a:moveTo>
                      <a:lnTo>
                        <a:pt x="950" y="0"/>
                      </a:lnTo>
                      <a:lnTo>
                        <a:pt x="949" y="20"/>
                      </a:lnTo>
                      <a:cubicBezTo>
                        <a:pt x="949" y="458"/>
                        <a:pt x="1305" y="813"/>
                        <a:pt x="1743" y="813"/>
                      </a:cubicBezTo>
                      <a:cubicBezTo>
                        <a:pt x="2181" y="813"/>
                        <a:pt x="2537" y="458"/>
                        <a:pt x="2537" y="20"/>
                      </a:cubicBezTo>
                      <a:lnTo>
                        <a:pt x="2536" y="0"/>
                      </a:lnTo>
                      <a:lnTo>
                        <a:pt x="3168" y="0"/>
                      </a:lnTo>
                      <a:cubicBezTo>
                        <a:pt x="3344" y="0"/>
                        <a:pt x="3486" y="142"/>
                        <a:pt x="3486" y="318"/>
                      </a:cubicBezTo>
                      <a:lnTo>
                        <a:pt x="3486" y="4405"/>
                      </a:lnTo>
                      <a:cubicBezTo>
                        <a:pt x="3486" y="4581"/>
                        <a:pt x="3344" y="4723"/>
                        <a:pt x="3168" y="4723"/>
                      </a:cubicBezTo>
                      <a:lnTo>
                        <a:pt x="318" y="4723"/>
                      </a:lnTo>
                      <a:cubicBezTo>
                        <a:pt x="142" y="4723"/>
                        <a:pt x="0" y="4581"/>
                        <a:pt x="0" y="4405"/>
                      </a:cubicBezTo>
                      <a:lnTo>
                        <a:pt x="0" y="318"/>
                      </a:lnTo>
                      <a:cubicBezTo>
                        <a:pt x="0" y="142"/>
                        <a:pt x="142" y="0"/>
                        <a:pt x="318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4">
                        <a:alpha val="100000"/>
                        <a:lumMod val="90000"/>
                        <a:lumOff val="10000"/>
                      </a:schemeClr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n w="12700">
                  <a:miter lim="400000"/>
                </a:ln>
                <a:effectLst>
                  <a:innerShdw blurRad="317500" dist="50800" dir="16200000">
                    <a:schemeClr val="accent4">
                      <a:lumMod val="20000"/>
                      <a:lumOff val="80000"/>
                      <a:alpha val="30000"/>
                    </a:schemeClr>
                  </a:innerShdw>
                </a:effectLst>
              </p:spPr>
              <p:txBody>
                <a:bodyPr wrap="square" lIns="71437" tIns="71437" rIns="71437" bIns="71437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sz="2800" dirty="0">
                    <a:latin typeface="+mj-lt"/>
                    <a:ea typeface="微软雅黑" panose="020B0503020204020204" charset="-122"/>
                    <a:cs typeface="微软雅黑" panose="020B0503020204020204" charset="-122"/>
                    <a:sym typeface="+mn-ea"/>
                  </a:endParaRPr>
                </a:p>
              </p:txBody>
            </p:sp>
            <p:sp>
              <p:nvSpPr>
                <p:cNvPr id="4" name="Shape 501"/>
                <p:cNvSpPr/>
                <p:nvPr/>
              </p:nvSpPr>
              <p:spPr>
                <a:xfrm>
                  <a:off x="5740083" y="1863408"/>
                  <a:ext cx="772795" cy="773430"/>
                </a:xfrm>
                <a:prstGeom prst="ellipse">
                  <a:avLst/>
                </a:prstGeom>
                <a:gradFill>
                  <a:gsLst>
                    <a:gs pos="0">
                      <a:schemeClr val="accent4">
                        <a:alpha val="100000"/>
                        <a:lumMod val="90000"/>
                        <a:lumOff val="10000"/>
                      </a:schemeClr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n w="12700">
                  <a:miter lim="400000"/>
                </a:ln>
                <a:effectLst>
                  <a:innerShdw blurRad="317500" dist="50800" dir="16200000">
                    <a:schemeClr val="accent4">
                      <a:lumMod val="20000"/>
                      <a:lumOff val="80000"/>
                      <a:alpha val="30000"/>
                    </a:schemeClr>
                  </a:innerShdw>
                </a:effectLst>
              </p:spPr>
              <p:txBody>
                <a:bodyPr lIns="71437" tIns="71437" rIns="71437" bIns="71437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sz="2800" dirty="0">
                    <a:latin typeface="+mj-lt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endParaRPr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5390833" y="3497263"/>
                  <a:ext cx="1471930" cy="11969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 anchorCtr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dirty="0" smtClean="0">
                      <a:solidFill>
                        <a:srgbClr val="FFFFFF">
                          <a:alpha val="80000"/>
                        </a:srgbClr>
                      </a:solidFill>
                      <a:latin typeface="+mn-ea"/>
                      <a:cs typeface="+mn-ea"/>
                    </a:rPr>
                    <a:t>1675 </a:t>
                  </a:r>
                  <a:r>
                    <a:rPr lang="zh-CN" altLang="en-US" dirty="0" smtClean="0">
                      <a:solidFill>
                        <a:srgbClr val="FFFFFF">
                          <a:alpha val="80000"/>
                        </a:srgbClr>
                      </a:solidFill>
                      <a:latin typeface="+mn-ea"/>
                      <a:cs typeface="+mn-ea"/>
                    </a:rPr>
                    <a:t>年通过 </a:t>
                  </a:r>
                  <a:r>
                    <a:rPr lang="en-US" altLang="zh-CN" dirty="0" smtClean="0">
                      <a:solidFill>
                        <a:srgbClr val="FFFFFF">
                          <a:alpha val="80000"/>
                        </a:srgbClr>
                      </a:solidFill>
                      <a:latin typeface="+mn-ea"/>
                      <a:cs typeface="+mn-ea"/>
                    </a:rPr>
                    <a:t>Descartes </a:t>
                  </a:r>
                  <a:r>
                    <a:rPr lang="zh-CN" altLang="en-US" dirty="0">
                      <a:solidFill>
                        <a:srgbClr val="FFFFFF">
                          <a:alpha val="80000"/>
                        </a:srgbClr>
                      </a:solidFill>
                      <a:latin typeface="+mn-ea"/>
                      <a:cs typeface="+mn-ea"/>
                    </a:rPr>
                    <a:t>未</a:t>
                  </a:r>
                  <a:r>
                    <a:rPr lang="zh-CN" altLang="en-US" dirty="0" smtClean="0">
                      <a:solidFill>
                        <a:srgbClr val="FFFFFF">
                          <a:alpha val="80000"/>
                        </a:srgbClr>
                      </a:solidFill>
                      <a:latin typeface="+mn-ea"/>
                      <a:cs typeface="+mn-ea"/>
                    </a:rPr>
                    <a:t>发表的手稿也知道了这个公式</a:t>
                  </a:r>
                  <a:endParaRPr lang="zh-CN" altLang="en-US" dirty="0">
                    <a:solidFill>
                      <a:srgbClr val="FFFFFF">
                        <a:alpha val="80000"/>
                      </a:srgbClr>
                    </a:solidFill>
                    <a:latin typeface="+mn-ea"/>
                    <a:cs typeface="+mn-ea"/>
                  </a:endParaRPr>
                </a:p>
              </p:txBody>
            </p:sp>
            <p:sp>
              <p:nvSpPr>
                <p:cNvPr id="7" name="矩形 6"/>
                <p:cNvSpPr/>
                <p:nvPr/>
              </p:nvSpPr>
              <p:spPr>
                <a:xfrm>
                  <a:off x="5390833" y="2700973"/>
                  <a:ext cx="1471930" cy="6477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b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2000" b="1" dirty="0" smtClean="0">
                      <a:solidFill>
                        <a:srgbClr val="FFFFFF"/>
                      </a:solidFill>
                      <a:latin typeface="+mn-ea"/>
                      <a:cs typeface="+mn-ea"/>
                    </a:rPr>
                    <a:t>Leibniz</a:t>
                  </a:r>
                  <a:endParaRPr lang="zh-CN" altLang="en-US" sz="2000" b="1" dirty="0">
                    <a:solidFill>
                      <a:srgbClr val="FFFFFF"/>
                    </a:solidFill>
                    <a:latin typeface="+mn-ea"/>
                    <a:cs typeface="+mn-ea"/>
                  </a:endParaRPr>
                </a:p>
              </p:txBody>
            </p:sp>
          </p:grpSp>
          <p:sp>
            <p:nvSpPr>
              <p:cNvPr id="21" name="任意多边形: 形状 10"/>
              <p:cNvSpPr/>
              <p:nvPr/>
            </p:nvSpPr>
            <p:spPr>
              <a:xfrm>
                <a:off x="5954078" y="2089468"/>
                <a:ext cx="344804" cy="320096"/>
              </a:xfrm>
              <a:custGeom>
                <a:avLst/>
                <a:gdLst>
                  <a:gd name="connsiteX0" fmla="*/ 304458 w 344804"/>
                  <a:gd name="connsiteY0" fmla="*/ 115 h 320096"/>
                  <a:gd name="connsiteX1" fmla="*/ 39696 w 344804"/>
                  <a:gd name="connsiteY1" fmla="*/ 115 h 320096"/>
                  <a:gd name="connsiteX2" fmla="*/ 114 w 344804"/>
                  <a:gd name="connsiteY2" fmla="*/ 40016 h 320096"/>
                  <a:gd name="connsiteX3" fmla="*/ 114 w 344804"/>
                  <a:gd name="connsiteY3" fmla="*/ 212035 h 320096"/>
                  <a:gd name="connsiteX4" fmla="*/ 39696 w 344804"/>
                  <a:gd name="connsiteY4" fmla="*/ 251935 h 320096"/>
                  <a:gd name="connsiteX5" fmla="*/ 139092 w 344804"/>
                  <a:gd name="connsiteY5" fmla="*/ 251935 h 320096"/>
                  <a:gd name="connsiteX6" fmla="*/ 139092 w 344804"/>
                  <a:gd name="connsiteY6" fmla="*/ 300704 h 320096"/>
                  <a:gd name="connsiteX7" fmla="*/ 84556 w 344804"/>
                  <a:gd name="connsiteY7" fmla="*/ 300704 h 320096"/>
                  <a:gd name="connsiteX8" fmla="*/ 74881 w 344804"/>
                  <a:gd name="connsiteY8" fmla="*/ 310457 h 320096"/>
                  <a:gd name="connsiteX9" fmla="*/ 84556 w 344804"/>
                  <a:gd name="connsiteY9" fmla="*/ 320211 h 320096"/>
                  <a:gd name="connsiteX10" fmla="*/ 252561 w 344804"/>
                  <a:gd name="connsiteY10" fmla="*/ 320211 h 320096"/>
                  <a:gd name="connsiteX11" fmla="*/ 262236 w 344804"/>
                  <a:gd name="connsiteY11" fmla="*/ 310457 h 320096"/>
                  <a:gd name="connsiteX12" fmla="*/ 252561 w 344804"/>
                  <a:gd name="connsiteY12" fmla="*/ 300704 h 320096"/>
                  <a:gd name="connsiteX13" fmla="*/ 198905 w 344804"/>
                  <a:gd name="connsiteY13" fmla="*/ 300704 h 320096"/>
                  <a:gd name="connsiteX14" fmla="*/ 198905 w 344804"/>
                  <a:gd name="connsiteY14" fmla="*/ 251935 h 320096"/>
                  <a:gd name="connsiteX15" fmla="*/ 305336 w 344804"/>
                  <a:gd name="connsiteY15" fmla="*/ 251935 h 320096"/>
                  <a:gd name="connsiteX16" fmla="*/ 344919 w 344804"/>
                  <a:gd name="connsiteY16" fmla="*/ 212035 h 320096"/>
                  <a:gd name="connsiteX17" fmla="*/ 344919 w 344804"/>
                  <a:gd name="connsiteY17" fmla="*/ 40016 h 320096"/>
                  <a:gd name="connsiteX18" fmla="*/ 304458 w 344804"/>
                  <a:gd name="connsiteY18" fmla="*/ 115 h 320096"/>
                  <a:gd name="connsiteX19" fmla="*/ 286865 w 344804"/>
                  <a:gd name="connsiteY19" fmla="*/ 59523 h 320096"/>
                  <a:gd name="connsiteX20" fmla="*/ 286865 w 344804"/>
                  <a:gd name="connsiteY20" fmla="*/ 59523 h 320096"/>
                  <a:gd name="connsiteX21" fmla="*/ 286865 w 344804"/>
                  <a:gd name="connsiteY21" fmla="*/ 60410 h 320096"/>
                  <a:gd name="connsiteX22" fmla="*/ 188350 w 344804"/>
                  <a:gd name="connsiteY22" fmla="*/ 192528 h 320096"/>
                  <a:gd name="connsiteX23" fmla="*/ 185711 w 344804"/>
                  <a:gd name="connsiteY23" fmla="*/ 190754 h 320096"/>
                  <a:gd name="connsiteX24" fmla="*/ 108305 w 344804"/>
                  <a:gd name="connsiteY24" fmla="*/ 134006 h 320096"/>
                  <a:gd name="connsiteX25" fmla="*/ 81038 w 344804"/>
                  <a:gd name="connsiteY25" fmla="*/ 169473 h 320096"/>
                  <a:gd name="connsiteX26" fmla="*/ 68723 w 344804"/>
                  <a:gd name="connsiteY26" fmla="*/ 173907 h 320096"/>
                  <a:gd name="connsiteX27" fmla="*/ 62566 w 344804"/>
                  <a:gd name="connsiteY27" fmla="*/ 160607 h 320096"/>
                  <a:gd name="connsiteX28" fmla="*/ 63445 w 344804"/>
                  <a:gd name="connsiteY28" fmla="*/ 158833 h 320096"/>
                  <a:gd name="connsiteX29" fmla="*/ 100389 w 344804"/>
                  <a:gd name="connsiteY29" fmla="*/ 110065 h 320096"/>
                  <a:gd name="connsiteX30" fmla="*/ 103908 w 344804"/>
                  <a:gd name="connsiteY30" fmla="*/ 105631 h 320096"/>
                  <a:gd name="connsiteX31" fmla="*/ 183951 w 344804"/>
                  <a:gd name="connsiteY31" fmla="*/ 165040 h 320096"/>
                  <a:gd name="connsiteX32" fmla="*/ 271033 w 344804"/>
                  <a:gd name="connsiteY32" fmla="*/ 48883 h 320096"/>
                  <a:gd name="connsiteX33" fmla="*/ 281587 w 344804"/>
                  <a:gd name="connsiteY33" fmla="*/ 47109 h 320096"/>
                  <a:gd name="connsiteX34" fmla="*/ 286865 w 344804"/>
                  <a:gd name="connsiteY34" fmla="*/ 59523 h 320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44804" h="320096">
                    <a:moveTo>
                      <a:pt x="304458" y="115"/>
                    </a:moveTo>
                    <a:lnTo>
                      <a:pt x="39696" y="115"/>
                    </a:lnTo>
                    <a:cubicBezTo>
                      <a:pt x="17706" y="115"/>
                      <a:pt x="114" y="17849"/>
                      <a:pt x="114" y="40016"/>
                    </a:cubicBezTo>
                    <a:lnTo>
                      <a:pt x="114" y="212035"/>
                    </a:lnTo>
                    <a:cubicBezTo>
                      <a:pt x="114" y="234202"/>
                      <a:pt x="17706" y="251935"/>
                      <a:pt x="39696" y="251935"/>
                    </a:cubicBezTo>
                    <a:lnTo>
                      <a:pt x="139092" y="251935"/>
                    </a:lnTo>
                    <a:lnTo>
                      <a:pt x="139092" y="300704"/>
                    </a:lnTo>
                    <a:lnTo>
                      <a:pt x="84556" y="300704"/>
                    </a:lnTo>
                    <a:cubicBezTo>
                      <a:pt x="79278" y="300704"/>
                      <a:pt x="74881" y="305137"/>
                      <a:pt x="74881" y="310457"/>
                    </a:cubicBezTo>
                    <a:cubicBezTo>
                      <a:pt x="74881" y="315778"/>
                      <a:pt x="79278" y="320211"/>
                      <a:pt x="84556" y="320211"/>
                    </a:cubicBezTo>
                    <a:lnTo>
                      <a:pt x="252561" y="320211"/>
                    </a:lnTo>
                    <a:cubicBezTo>
                      <a:pt x="257839" y="320211"/>
                      <a:pt x="262236" y="315778"/>
                      <a:pt x="262236" y="310457"/>
                    </a:cubicBezTo>
                    <a:cubicBezTo>
                      <a:pt x="262236" y="305137"/>
                      <a:pt x="257839" y="300704"/>
                      <a:pt x="252561" y="300704"/>
                    </a:cubicBezTo>
                    <a:lnTo>
                      <a:pt x="198905" y="300704"/>
                    </a:lnTo>
                    <a:lnTo>
                      <a:pt x="198905" y="251935"/>
                    </a:lnTo>
                    <a:lnTo>
                      <a:pt x="305336" y="251935"/>
                    </a:lnTo>
                    <a:cubicBezTo>
                      <a:pt x="327327" y="251935"/>
                      <a:pt x="344919" y="234202"/>
                      <a:pt x="344919" y="212035"/>
                    </a:cubicBezTo>
                    <a:lnTo>
                      <a:pt x="344919" y="40016"/>
                    </a:lnTo>
                    <a:cubicBezTo>
                      <a:pt x="344039" y="18736"/>
                      <a:pt x="326447" y="115"/>
                      <a:pt x="304458" y="115"/>
                    </a:cubicBezTo>
                    <a:moveTo>
                      <a:pt x="286865" y="59523"/>
                    </a:moveTo>
                    <a:cubicBezTo>
                      <a:pt x="286865" y="59523"/>
                      <a:pt x="286865" y="60410"/>
                      <a:pt x="286865" y="59523"/>
                    </a:cubicBezTo>
                    <a:lnTo>
                      <a:pt x="286865" y="60410"/>
                    </a:lnTo>
                    <a:lnTo>
                      <a:pt x="188350" y="192528"/>
                    </a:lnTo>
                    <a:lnTo>
                      <a:pt x="185711" y="190754"/>
                    </a:lnTo>
                    <a:lnTo>
                      <a:pt x="108305" y="134006"/>
                    </a:lnTo>
                    <a:lnTo>
                      <a:pt x="81038" y="169473"/>
                    </a:lnTo>
                    <a:cubicBezTo>
                      <a:pt x="78399" y="173907"/>
                      <a:pt x="73121" y="175680"/>
                      <a:pt x="68723" y="173907"/>
                    </a:cubicBezTo>
                    <a:cubicBezTo>
                      <a:pt x="63445" y="172133"/>
                      <a:pt x="60807" y="165926"/>
                      <a:pt x="62566" y="160607"/>
                    </a:cubicBezTo>
                    <a:cubicBezTo>
                      <a:pt x="62566" y="159720"/>
                      <a:pt x="62566" y="159720"/>
                      <a:pt x="63445" y="158833"/>
                    </a:cubicBezTo>
                    <a:lnTo>
                      <a:pt x="100389" y="110065"/>
                    </a:lnTo>
                    <a:lnTo>
                      <a:pt x="103908" y="105631"/>
                    </a:lnTo>
                    <a:lnTo>
                      <a:pt x="183951" y="165040"/>
                    </a:lnTo>
                    <a:lnTo>
                      <a:pt x="271033" y="48883"/>
                    </a:lnTo>
                    <a:cubicBezTo>
                      <a:pt x="273672" y="46223"/>
                      <a:pt x="278069" y="45336"/>
                      <a:pt x="281587" y="47109"/>
                    </a:cubicBezTo>
                    <a:cubicBezTo>
                      <a:pt x="286865" y="48883"/>
                      <a:pt x="289503" y="54203"/>
                      <a:pt x="286865" y="59523"/>
                    </a:cubicBezTo>
                  </a:path>
                </a:pathLst>
              </a:custGeom>
              <a:solidFill>
                <a:srgbClr val="FFFFFF"/>
              </a:solidFill>
              <a:ln w="122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5761" y="1278391"/>
              <a:ext cx="2080921" cy="1469651"/>
            </a:xfrm>
            <a:prstGeom prst="rect">
              <a:avLst/>
            </a:prstGeom>
          </p:spPr>
        </p:pic>
      </p:grpSp>
      <p:grpSp>
        <p:nvGrpSpPr>
          <p:cNvPr id="38" name="组合 37"/>
          <p:cNvGrpSpPr/>
          <p:nvPr/>
        </p:nvGrpSpPr>
        <p:grpSpPr>
          <a:xfrm>
            <a:off x="8877649" y="1108315"/>
            <a:ext cx="2033905" cy="5202588"/>
            <a:chOff x="8877649" y="1108315"/>
            <a:chExt cx="2033905" cy="5202588"/>
          </a:xfrm>
        </p:grpSpPr>
        <p:grpSp>
          <p:nvGrpSpPr>
            <p:cNvPr id="32" name="组合 31"/>
            <p:cNvGrpSpPr/>
            <p:nvPr/>
          </p:nvGrpSpPr>
          <p:grpSpPr>
            <a:xfrm>
              <a:off x="8877649" y="3182253"/>
              <a:ext cx="2033905" cy="3128650"/>
              <a:chOff x="7303453" y="1863408"/>
              <a:chExt cx="2033905" cy="3128650"/>
            </a:xfrm>
          </p:grpSpPr>
          <p:sp>
            <p:nvSpPr>
              <p:cNvPr id="9" name="Shape 497"/>
              <p:cNvSpPr/>
              <p:nvPr/>
            </p:nvSpPr>
            <p:spPr>
              <a:xfrm>
                <a:off x="7303453" y="2238058"/>
                <a:ext cx="2033905" cy="2754000"/>
              </a:xfrm>
              <a:custGeom>
                <a:avLst/>
                <a:gdLst>
                  <a:gd name="adj" fmla="val 9122"/>
                  <a:gd name="a" fmla="pin 0 adj 50000"/>
                  <a:gd name="x1" fmla="*/ ss a 100000"/>
                  <a:gd name="x2" fmla="+- r 0 x1"/>
                  <a:gd name="y2" fmla="+- b 0 x1"/>
                  <a:gd name="il" fmla="*/ x1 29289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il" t="il" r="ir" b="ib"/>
                <a:pathLst>
                  <a:path w="3486" h="4723">
                    <a:moveTo>
                      <a:pt x="318" y="0"/>
                    </a:moveTo>
                    <a:lnTo>
                      <a:pt x="950" y="0"/>
                    </a:lnTo>
                    <a:lnTo>
                      <a:pt x="949" y="20"/>
                    </a:lnTo>
                    <a:cubicBezTo>
                      <a:pt x="949" y="458"/>
                      <a:pt x="1305" y="813"/>
                      <a:pt x="1743" y="813"/>
                    </a:cubicBezTo>
                    <a:cubicBezTo>
                      <a:pt x="2181" y="813"/>
                      <a:pt x="2537" y="458"/>
                      <a:pt x="2537" y="20"/>
                    </a:cubicBezTo>
                    <a:lnTo>
                      <a:pt x="2536" y="0"/>
                    </a:lnTo>
                    <a:lnTo>
                      <a:pt x="3168" y="0"/>
                    </a:lnTo>
                    <a:cubicBezTo>
                      <a:pt x="3344" y="0"/>
                      <a:pt x="3486" y="142"/>
                      <a:pt x="3486" y="318"/>
                    </a:cubicBezTo>
                    <a:lnTo>
                      <a:pt x="3486" y="4405"/>
                    </a:lnTo>
                    <a:cubicBezTo>
                      <a:pt x="3486" y="4581"/>
                      <a:pt x="3344" y="4723"/>
                      <a:pt x="3168" y="4723"/>
                    </a:cubicBezTo>
                    <a:lnTo>
                      <a:pt x="318" y="4723"/>
                    </a:lnTo>
                    <a:cubicBezTo>
                      <a:pt x="142" y="4723"/>
                      <a:pt x="0" y="4581"/>
                      <a:pt x="0" y="4405"/>
                    </a:cubicBezTo>
                    <a:lnTo>
                      <a:pt x="0" y="318"/>
                    </a:lnTo>
                    <a:cubicBezTo>
                      <a:pt x="0" y="142"/>
                      <a:pt x="142" y="0"/>
                      <a:pt x="318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80000"/>
                      <a:lumOff val="20000"/>
                    </a:schemeClr>
                  </a:gs>
                  <a:gs pos="100000">
                    <a:schemeClr val="accent1"/>
                  </a:gs>
                </a:gsLst>
                <a:lin ang="2700000" scaled="0"/>
              </a:gradFill>
              <a:ln w="12700">
                <a:miter lim="400000"/>
              </a:ln>
              <a:effectLst>
                <a:innerShdw blurRad="317500" dist="50800" dir="16200000">
                  <a:schemeClr val="accent1">
                    <a:lumMod val="20000"/>
                    <a:lumOff val="80000"/>
                    <a:alpha val="30000"/>
                  </a:schemeClr>
                </a:innerShdw>
              </a:effectLst>
            </p:spPr>
            <p:txBody>
              <a:bodyPr wrap="square" lIns="71437" tIns="71437" rIns="71437" bIns="71437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2800" u="sng" dirty="0">
                  <a:latin typeface="+mj-lt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0" name="Shape 501"/>
              <p:cNvSpPr/>
              <p:nvPr/>
            </p:nvSpPr>
            <p:spPr>
              <a:xfrm>
                <a:off x="7934008" y="1863408"/>
                <a:ext cx="772795" cy="77343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80000"/>
                      <a:lumOff val="20000"/>
                    </a:schemeClr>
                  </a:gs>
                  <a:gs pos="100000">
                    <a:schemeClr val="accent1"/>
                  </a:gs>
                </a:gsLst>
                <a:lin ang="2700000" scaled="0"/>
              </a:gradFill>
              <a:ln w="12700">
                <a:miter lim="400000"/>
              </a:ln>
              <a:effectLst>
                <a:innerShdw blurRad="317500" dist="50800" dir="16200000">
                  <a:schemeClr val="accent1">
                    <a:lumMod val="20000"/>
                    <a:lumOff val="80000"/>
                    <a:alpha val="30000"/>
                  </a:schemeClr>
                </a:innerShdw>
              </a:effectLst>
            </p:spPr>
            <p:txBody>
              <a:bodyPr lIns="71437" tIns="71437" rIns="71437" bIns="71437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sz="2800" dirty="0">
                  <a:latin typeface="+mj-lt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7584758" y="3626168"/>
                <a:ext cx="1471930" cy="119697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dirty="0" smtClean="0">
                    <a:solidFill>
                      <a:srgbClr val="FFFFFF">
                        <a:alpha val="80000"/>
                      </a:srgbClr>
                    </a:solidFill>
                    <a:latin typeface="+mn-ea"/>
                    <a:cs typeface="+mn-ea"/>
                  </a:rPr>
                  <a:t>1750 </a:t>
                </a:r>
                <a:r>
                  <a:rPr lang="zh-CN" altLang="en-US" dirty="0" smtClean="0">
                    <a:solidFill>
                      <a:srgbClr val="FFFFFF">
                        <a:alpha val="80000"/>
                      </a:srgbClr>
                    </a:solidFill>
                    <a:latin typeface="+mn-ea"/>
                    <a:cs typeface="+mn-ea"/>
                  </a:rPr>
                  <a:t>年证明了这个公式</a:t>
                </a:r>
                <a:endParaRPr lang="zh-CN" altLang="en-US" dirty="0">
                  <a:solidFill>
                    <a:srgbClr val="FFFFFF">
                      <a:alpha val="80000"/>
                    </a:srgbClr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7584758" y="2700973"/>
                <a:ext cx="1471930" cy="6477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b="1" dirty="0" smtClean="0">
                    <a:solidFill>
                      <a:srgbClr val="FFFFFF"/>
                    </a:solidFill>
                    <a:latin typeface="+mn-ea"/>
                    <a:cs typeface="+mn-ea"/>
                  </a:rPr>
                  <a:t>Euler</a:t>
                </a:r>
                <a:endParaRPr lang="zh-CN" altLang="en-US" sz="2000" b="1" dirty="0">
                  <a:solidFill>
                    <a:srgbClr val="FFFFFF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22" name="任意多边形: 形状 11"/>
              <p:cNvSpPr/>
              <p:nvPr/>
            </p:nvSpPr>
            <p:spPr>
              <a:xfrm>
                <a:off x="8148003" y="2077403"/>
                <a:ext cx="344666" cy="344804"/>
              </a:xfrm>
              <a:custGeom>
                <a:avLst/>
                <a:gdLst>
                  <a:gd name="connsiteX0" fmla="*/ 313093 w 344666"/>
                  <a:gd name="connsiteY0" fmla="*/ 114 h 344804"/>
                  <a:gd name="connsiteX1" fmla="*/ 251943 w 344666"/>
                  <a:gd name="connsiteY1" fmla="*/ 114 h 344804"/>
                  <a:gd name="connsiteX2" fmla="*/ 250275 w 344666"/>
                  <a:gd name="connsiteY2" fmla="*/ 114 h 344804"/>
                  <a:gd name="connsiteX3" fmla="*/ 54038 w 344666"/>
                  <a:gd name="connsiteY3" fmla="*/ 671 h 344804"/>
                  <a:gd name="connsiteX4" fmla="*/ 22907 w 344666"/>
                  <a:gd name="connsiteY4" fmla="*/ 31865 h 344804"/>
                  <a:gd name="connsiteX5" fmla="*/ 22907 w 344666"/>
                  <a:gd name="connsiteY5" fmla="*/ 78656 h 344804"/>
                  <a:gd name="connsiteX6" fmla="*/ 58485 w 344666"/>
                  <a:gd name="connsiteY6" fmla="*/ 78656 h 344804"/>
                  <a:gd name="connsiteX7" fmla="*/ 70159 w 344666"/>
                  <a:gd name="connsiteY7" fmla="*/ 90354 h 344804"/>
                  <a:gd name="connsiteX8" fmla="*/ 70159 w 344666"/>
                  <a:gd name="connsiteY8" fmla="*/ 98152 h 344804"/>
                  <a:gd name="connsiteX9" fmla="*/ 58485 w 344666"/>
                  <a:gd name="connsiteY9" fmla="*/ 109850 h 344804"/>
                  <a:gd name="connsiteX10" fmla="*/ 54594 w 344666"/>
                  <a:gd name="connsiteY10" fmla="*/ 109850 h 344804"/>
                  <a:gd name="connsiteX11" fmla="*/ 54594 w 344666"/>
                  <a:gd name="connsiteY11" fmla="*/ 105951 h 344804"/>
                  <a:gd name="connsiteX12" fmla="*/ 42919 w 344666"/>
                  <a:gd name="connsiteY12" fmla="*/ 94253 h 344804"/>
                  <a:gd name="connsiteX13" fmla="*/ 10676 w 344666"/>
                  <a:gd name="connsiteY13" fmla="*/ 94253 h 344804"/>
                  <a:gd name="connsiteX14" fmla="*/ 670 w 344666"/>
                  <a:gd name="connsiteY14" fmla="*/ 102052 h 344804"/>
                  <a:gd name="connsiteX15" fmla="*/ 114 w 344666"/>
                  <a:gd name="connsiteY15" fmla="*/ 105951 h 344804"/>
                  <a:gd name="connsiteX16" fmla="*/ 114 w 344666"/>
                  <a:gd name="connsiteY16" fmla="*/ 113749 h 344804"/>
                  <a:gd name="connsiteX17" fmla="*/ 11788 w 344666"/>
                  <a:gd name="connsiteY17" fmla="*/ 125447 h 344804"/>
                  <a:gd name="connsiteX18" fmla="*/ 23462 w 344666"/>
                  <a:gd name="connsiteY18" fmla="*/ 125447 h 344804"/>
                  <a:gd name="connsiteX19" fmla="*/ 23462 w 344666"/>
                  <a:gd name="connsiteY19" fmla="*/ 211788 h 344804"/>
                  <a:gd name="connsiteX20" fmla="*/ 59041 w 344666"/>
                  <a:gd name="connsiteY20" fmla="*/ 211788 h 344804"/>
                  <a:gd name="connsiteX21" fmla="*/ 70715 w 344666"/>
                  <a:gd name="connsiteY21" fmla="*/ 223486 h 344804"/>
                  <a:gd name="connsiteX22" fmla="*/ 70715 w 344666"/>
                  <a:gd name="connsiteY22" fmla="*/ 231283 h 344804"/>
                  <a:gd name="connsiteX23" fmla="*/ 59041 w 344666"/>
                  <a:gd name="connsiteY23" fmla="*/ 242982 h 344804"/>
                  <a:gd name="connsiteX24" fmla="*/ 55149 w 344666"/>
                  <a:gd name="connsiteY24" fmla="*/ 242982 h 344804"/>
                  <a:gd name="connsiteX25" fmla="*/ 55149 w 344666"/>
                  <a:gd name="connsiteY25" fmla="*/ 239640 h 344804"/>
                  <a:gd name="connsiteX26" fmla="*/ 43475 w 344666"/>
                  <a:gd name="connsiteY26" fmla="*/ 227942 h 344804"/>
                  <a:gd name="connsiteX27" fmla="*/ 11232 w 344666"/>
                  <a:gd name="connsiteY27" fmla="*/ 227942 h 344804"/>
                  <a:gd name="connsiteX28" fmla="*/ 1226 w 344666"/>
                  <a:gd name="connsiteY28" fmla="*/ 235740 h 344804"/>
                  <a:gd name="connsiteX29" fmla="*/ 670 w 344666"/>
                  <a:gd name="connsiteY29" fmla="*/ 239640 h 344804"/>
                  <a:gd name="connsiteX30" fmla="*/ 670 w 344666"/>
                  <a:gd name="connsiteY30" fmla="*/ 247437 h 344804"/>
                  <a:gd name="connsiteX31" fmla="*/ 12344 w 344666"/>
                  <a:gd name="connsiteY31" fmla="*/ 259136 h 344804"/>
                  <a:gd name="connsiteX32" fmla="*/ 24018 w 344666"/>
                  <a:gd name="connsiteY32" fmla="*/ 259136 h 344804"/>
                  <a:gd name="connsiteX33" fmla="*/ 24018 w 344666"/>
                  <a:gd name="connsiteY33" fmla="*/ 313726 h 344804"/>
                  <a:gd name="connsiteX34" fmla="*/ 55149 w 344666"/>
                  <a:gd name="connsiteY34" fmla="*/ 344919 h 344804"/>
                  <a:gd name="connsiteX35" fmla="*/ 313649 w 344666"/>
                  <a:gd name="connsiteY35" fmla="*/ 344919 h 344804"/>
                  <a:gd name="connsiteX36" fmla="*/ 344780 w 344666"/>
                  <a:gd name="connsiteY36" fmla="*/ 313726 h 344804"/>
                  <a:gd name="connsiteX37" fmla="*/ 344780 w 344666"/>
                  <a:gd name="connsiteY37" fmla="*/ 31308 h 344804"/>
                  <a:gd name="connsiteX38" fmla="*/ 313093 w 344666"/>
                  <a:gd name="connsiteY38" fmla="*/ 114 h 344804"/>
                  <a:gd name="connsiteX39" fmla="*/ 290301 w 344666"/>
                  <a:gd name="connsiteY39" fmla="*/ 255236 h 344804"/>
                  <a:gd name="connsiteX40" fmla="*/ 289746 w 344666"/>
                  <a:gd name="connsiteY40" fmla="*/ 256908 h 344804"/>
                  <a:gd name="connsiteX41" fmla="*/ 286410 w 344666"/>
                  <a:gd name="connsiteY41" fmla="*/ 260807 h 344804"/>
                  <a:gd name="connsiteX42" fmla="*/ 283075 w 344666"/>
                  <a:gd name="connsiteY42" fmla="*/ 262477 h 344804"/>
                  <a:gd name="connsiteX43" fmla="*/ 280850 w 344666"/>
                  <a:gd name="connsiteY43" fmla="*/ 263034 h 344804"/>
                  <a:gd name="connsiteX44" fmla="*/ 112965 w 344666"/>
                  <a:gd name="connsiteY44" fmla="*/ 263034 h 344804"/>
                  <a:gd name="connsiteX45" fmla="*/ 109073 w 344666"/>
                  <a:gd name="connsiteY45" fmla="*/ 261364 h 344804"/>
                  <a:gd name="connsiteX46" fmla="*/ 106294 w 344666"/>
                  <a:gd name="connsiteY46" fmla="*/ 257465 h 344804"/>
                  <a:gd name="connsiteX47" fmla="*/ 105738 w 344666"/>
                  <a:gd name="connsiteY47" fmla="*/ 255793 h 344804"/>
                  <a:gd name="connsiteX48" fmla="*/ 105738 w 344666"/>
                  <a:gd name="connsiteY48" fmla="*/ 240197 h 344804"/>
                  <a:gd name="connsiteX49" fmla="*/ 105738 w 344666"/>
                  <a:gd name="connsiteY49" fmla="*/ 239640 h 344804"/>
                  <a:gd name="connsiteX50" fmla="*/ 106294 w 344666"/>
                  <a:gd name="connsiteY50" fmla="*/ 239082 h 344804"/>
                  <a:gd name="connsiteX51" fmla="*/ 139649 w 344666"/>
                  <a:gd name="connsiteY51" fmla="*/ 216244 h 344804"/>
                  <a:gd name="connsiteX52" fmla="*/ 172447 w 344666"/>
                  <a:gd name="connsiteY52" fmla="*/ 192292 h 344804"/>
                  <a:gd name="connsiteX53" fmla="*/ 172447 w 344666"/>
                  <a:gd name="connsiteY53" fmla="*/ 188949 h 344804"/>
                  <a:gd name="connsiteX54" fmla="*/ 170780 w 344666"/>
                  <a:gd name="connsiteY54" fmla="*/ 185050 h 344804"/>
                  <a:gd name="connsiteX55" fmla="*/ 152991 w 344666"/>
                  <a:gd name="connsiteY55" fmla="*/ 139930 h 344804"/>
                  <a:gd name="connsiteX56" fmla="*/ 198019 w 344666"/>
                  <a:gd name="connsiteY56" fmla="*/ 83112 h 344804"/>
                  <a:gd name="connsiteX57" fmla="*/ 243048 w 344666"/>
                  <a:gd name="connsiteY57" fmla="*/ 139930 h 344804"/>
                  <a:gd name="connsiteX58" fmla="*/ 225259 w 344666"/>
                  <a:gd name="connsiteY58" fmla="*/ 185050 h 344804"/>
                  <a:gd name="connsiteX59" fmla="*/ 223592 w 344666"/>
                  <a:gd name="connsiteY59" fmla="*/ 188949 h 344804"/>
                  <a:gd name="connsiteX60" fmla="*/ 223592 w 344666"/>
                  <a:gd name="connsiteY60" fmla="*/ 192292 h 344804"/>
                  <a:gd name="connsiteX61" fmla="*/ 256390 w 344666"/>
                  <a:gd name="connsiteY61" fmla="*/ 216244 h 344804"/>
                  <a:gd name="connsiteX62" fmla="*/ 289746 w 344666"/>
                  <a:gd name="connsiteY62" fmla="*/ 239082 h 344804"/>
                  <a:gd name="connsiteX63" fmla="*/ 290301 w 344666"/>
                  <a:gd name="connsiteY63" fmla="*/ 239640 h 344804"/>
                  <a:gd name="connsiteX64" fmla="*/ 290301 w 344666"/>
                  <a:gd name="connsiteY64" fmla="*/ 240197 h 344804"/>
                  <a:gd name="connsiteX65" fmla="*/ 290301 w 344666"/>
                  <a:gd name="connsiteY65" fmla="*/ 255236 h 34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344666" h="344804">
                    <a:moveTo>
                      <a:pt x="313093" y="114"/>
                    </a:moveTo>
                    <a:lnTo>
                      <a:pt x="251943" y="114"/>
                    </a:lnTo>
                    <a:lnTo>
                      <a:pt x="250275" y="114"/>
                    </a:lnTo>
                    <a:lnTo>
                      <a:pt x="54038" y="671"/>
                    </a:lnTo>
                    <a:cubicBezTo>
                      <a:pt x="36804" y="671"/>
                      <a:pt x="22907" y="14597"/>
                      <a:pt x="22907" y="31865"/>
                    </a:cubicBezTo>
                    <a:lnTo>
                      <a:pt x="22907" y="78656"/>
                    </a:lnTo>
                    <a:lnTo>
                      <a:pt x="58485" y="78656"/>
                    </a:lnTo>
                    <a:cubicBezTo>
                      <a:pt x="65156" y="78656"/>
                      <a:pt x="70159" y="83669"/>
                      <a:pt x="70159" y="90354"/>
                    </a:cubicBezTo>
                    <a:lnTo>
                      <a:pt x="70159" y="98152"/>
                    </a:lnTo>
                    <a:cubicBezTo>
                      <a:pt x="70159" y="104837"/>
                      <a:pt x="65156" y="109850"/>
                      <a:pt x="58485" y="109850"/>
                    </a:cubicBezTo>
                    <a:lnTo>
                      <a:pt x="54594" y="109850"/>
                    </a:lnTo>
                    <a:lnTo>
                      <a:pt x="54594" y="105951"/>
                    </a:lnTo>
                    <a:cubicBezTo>
                      <a:pt x="54594" y="99266"/>
                      <a:pt x="49590" y="94253"/>
                      <a:pt x="42919" y="94253"/>
                    </a:cubicBezTo>
                    <a:lnTo>
                      <a:pt x="10676" y="94253"/>
                    </a:lnTo>
                    <a:cubicBezTo>
                      <a:pt x="6229" y="94810"/>
                      <a:pt x="2338" y="97595"/>
                      <a:pt x="670" y="102052"/>
                    </a:cubicBezTo>
                    <a:cubicBezTo>
                      <a:pt x="114" y="103166"/>
                      <a:pt x="114" y="104837"/>
                      <a:pt x="114" y="105951"/>
                    </a:cubicBezTo>
                    <a:lnTo>
                      <a:pt x="114" y="113749"/>
                    </a:lnTo>
                    <a:cubicBezTo>
                      <a:pt x="114" y="120434"/>
                      <a:pt x="5117" y="125447"/>
                      <a:pt x="11788" y="125447"/>
                    </a:cubicBezTo>
                    <a:lnTo>
                      <a:pt x="23462" y="125447"/>
                    </a:lnTo>
                    <a:lnTo>
                      <a:pt x="23462" y="211788"/>
                    </a:lnTo>
                    <a:lnTo>
                      <a:pt x="59041" y="211788"/>
                    </a:lnTo>
                    <a:cubicBezTo>
                      <a:pt x="65712" y="211788"/>
                      <a:pt x="70715" y="216801"/>
                      <a:pt x="70715" y="223486"/>
                    </a:cubicBezTo>
                    <a:lnTo>
                      <a:pt x="70715" y="231283"/>
                    </a:lnTo>
                    <a:cubicBezTo>
                      <a:pt x="70715" y="237968"/>
                      <a:pt x="65712" y="242982"/>
                      <a:pt x="59041" y="242982"/>
                    </a:cubicBezTo>
                    <a:lnTo>
                      <a:pt x="55149" y="242982"/>
                    </a:lnTo>
                    <a:lnTo>
                      <a:pt x="55149" y="239640"/>
                    </a:lnTo>
                    <a:cubicBezTo>
                      <a:pt x="55149" y="232955"/>
                      <a:pt x="50146" y="227942"/>
                      <a:pt x="43475" y="227942"/>
                    </a:cubicBezTo>
                    <a:lnTo>
                      <a:pt x="11232" y="227942"/>
                    </a:lnTo>
                    <a:cubicBezTo>
                      <a:pt x="6785" y="228499"/>
                      <a:pt x="2894" y="231283"/>
                      <a:pt x="1226" y="235740"/>
                    </a:cubicBezTo>
                    <a:cubicBezTo>
                      <a:pt x="670" y="236854"/>
                      <a:pt x="670" y="238525"/>
                      <a:pt x="670" y="239640"/>
                    </a:cubicBezTo>
                    <a:lnTo>
                      <a:pt x="670" y="247437"/>
                    </a:lnTo>
                    <a:cubicBezTo>
                      <a:pt x="670" y="254122"/>
                      <a:pt x="5673" y="259136"/>
                      <a:pt x="12344" y="259136"/>
                    </a:cubicBezTo>
                    <a:lnTo>
                      <a:pt x="24018" y="259136"/>
                    </a:lnTo>
                    <a:lnTo>
                      <a:pt x="24018" y="313726"/>
                    </a:lnTo>
                    <a:cubicBezTo>
                      <a:pt x="24018" y="330994"/>
                      <a:pt x="37916" y="344919"/>
                      <a:pt x="55149" y="344919"/>
                    </a:cubicBezTo>
                    <a:lnTo>
                      <a:pt x="313649" y="344919"/>
                    </a:lnTo>
                    <a:cubicBezTo>
                      <a:pt x="330882" y="344919"/>
                      <a:pt x="344780" y="330994"/>
                      <a:pt x="344780" y="313726"/>
                    </a:cubicBezTo>
                    <a:lnTo>
                      <a:pt x="344780" y="31308"/>
                    </a:lnTo>
                    <a:cubicBezTo>
                      <a:pt x="344225" y="14040"/>
                      <a:pt x="330327" y="114"/>
                      <a:pt x="313093" y="114"/>
                    </a:cubicBezTo>
                    <a:moveTo>
                      <a:pt x="290301" y="255236"/>
                    </a:moveTo>
                    <a:cubicBezTo>
                      <a:pt x="290301" y="255236"/>
                      <a:pt x="289746" y="256351"/>
                      <a:pt x="289746" y="256908"/>
                    </a:cubicBezTo>
                    <a:cubicBezTo>
                      <a:pt x="289189" y="258022"/>
                      <a:pt x="287522" y="259693"/>
                      <a:pt x="286410" y="260807"/>
                    </a:cubicBezTo>
                    <a:lnTo>
                      <a:pt x="283075" y="262477"/>
                    </a:lnTo>
                    <a:lnTo>
                      <a:pt x="280850" y="263034"/>
                    </a:lnTo>
                    <a:lnTo>
                      <a:pt x="112965" y="263034"/>
                    </a:lnTo>
                    <a:cubicBezTo>
                      <a:pt x="111853" y="262477"/>
                      <a:pt x="110185" y="261921"/>
                      <a:pt x="109073" y="261364"/>
                    </a:cubicBezTo>
                    <a:cubicBezTo>
                      <a:pt x="107961" y="260807"/>
                      <a:pt x="106849" y="259136"/>
                      <a:pt x="106294" y="257465"/>
                    </a:cubicBezTo>
                    <a:cubicBezTo>
                      <a:pt x="106294" y="256908"/>
                      <a:pt x="105738" y="255793"/>
                      <a:pt x="105738" y="255793"/>
                    </a:cubicBezTo>
                    <a:cubicBezTo>
                      <a:pt x="105182" y="255236"/>
                      <a:pt x="103514" y="247996"/>
                      <a:pt x="105738" y="240197"/>
                    </a:cubicBezTo>
                    <a:lnTo>
                      <a:pt x="105738" y="239640"/>
                    </a:lnTo>
                    <a:lnTo>
                      <a:pt x="106294" y="239082"/>
                    </a:lnTo>
                    <a:cubicBezTo>
                      <a:pt x="111853" y="231841"/>
                      <a:pt x="125195" y="224043"/>
                      <a:pt x="139649" y="216244"/>
                    </a:cubicBezTo>
                    <a:cubicBezTo>
                      <a:pt x="152991" y="209003"/>
                      <a:pt x="172447" y="197861"/>
                      <a:pt x="172447" y="192292"/>
                    </a:cubicBezTo>
                    <a:lnTo>
                      <a:pt x="172447" y="188949"/>
                    </a:lnTo>
                    <a:cubicBezTo>
                      <a:pt x="172447" y="187278"/>
                      <a:pt x="171891" y="186164"/>
                      <a:pt x="170780" y="185050"/>
                    </a:cubicBezTo>
                    <a:cubicBezTo>
                      <a:pt x="159105" y="173352"/>
                      <a:pt x="152991" y="157198"/>
                      <a:pt x="152991" y="139930"/>
                    </a:cubicBezTo>
                    <a:cubicBezTo>
                      <a:pt x="152991" y="112078"/>
                      <a:pt x="158549" y="83112"/>
                      <a:pt x="198019" y="83112"/>
                    </a:cubicBezTo>
                    <a:cubicBezTo>
                      <a:pt x="237490" y="83112"/>
                      <a:pt x="243048" y="111521"/>
                      <a:pt x="243048" y="139930"/>
                    </a:cubicBezTo>
                    <a:cubicBezTo>
                      <a:pt x="243048" y="157198"/>
                      <a:pt x="236934" y="173352"/>
                      <a:pt x="225259" y="185050"/>
                    </a:cubicBezTo>
                    <a:cubicBezTo>
                      <a:pt x="224147" y="186164"/>
                      <a:pt x="223592" y="187278"/>
                      <a:pt x="223592" y="188949"/>
                    </a:cubicBezTo>
                    <a:lnTo>
                      <a:pt x="223592" y="192292"/>
                    </a:lnTo>
                    <a:cubicBezTo>
                      <a:pt x="223592" y="197861"/>
                      <a:pt x="243604" y="209003"/>
                      <a:pt x="256390" y="216244"/>
                    </a:cubicBezTo>
                    <a:cubicBezTo>
                      <a:pt x="270844" y="224043"/>
                      <a:pt x="284186" y="231841"/>
                      <a:pt x="289746" y="239082"/>
                    </a:cubicBezTo>
                    <a:lnTo>
                      <a:pt x="290301" y="239640"/>
                    </a:lnTo>
                    <a:lnTo>
                      <a:pt x="290301" y="240197"/>
                    </a:lnTo>
                    <a:cubicBezTo>
                      <a:pt x="293081" y="247437"/>
                      <a:pt x="290857" y="254679"/>
                      <a:pt x="290301" y="255236"/>
                    </a:cubicBezTo>
                  </a:path>
                </a:pathLst>
              </a:custGeom>
              <a:solidFill>
                <a:srgbClr val="FFFFFF"/>
              </a:solidFill>
              <a:ln w="12250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pic>
          <p:nvPicPr>
            <p:cNvPr id="35" name="图片 34" descr="Leonhard_Eule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8954" y="1108315"/>
              <a:ext cx="1437055" cy="185930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1970" y="191296"/>
            <a:ext cx="3084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课堂练习</a:t>
            </a:r>
            <a:endParaRPr kumimoji="1"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86" y="1248246"/>
            <a:ext cx="10200443" cy="341192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055832" y="4864963"/>
            <a:ext cx="2325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试着计算这些角亏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文本框 67"/>
          <p:cNvSpPr txBox="1"/>
          <p:nvPr/>
        </p:nvSpPr>
        <p:spPr>
          <a:xfrm>
            <a:off x="2559257" y="2968552"/>
            <a:ext cx="707348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Light" pitchFamily="18" charset="-122"/>
                <a:ea typeface="Alibaba PuHuiTi Light" pitchFamily="18" charset="-122"/>
                <a:cs typeface="Alibaba PuHuiTi Light" pitchFamily="18" charset="-122"/>
              </a:rPr>
              <a:t>新知探究</a:t>
            </a:r>
            <a:endParaRPr kumimoji="1" lang="zh-CN" altLang="en-US" sz="6000" spc="600" dirty="0">
              <a:solidFill>
                <a:schemeClr val="tx1">
                  <a:lumMod val="85000"/>
                  <a:lumOff val="15000"/>
                </a:schemeClr>
              </a:solidFill>
              <a:latin typeface="Alibaba PuHuiTi Light" pitchFamily="18" charset="-122"/>
              <a:ea typeface="Alibaba PuHuiTi Light" pitchFamily="18" charset="-122"/>
              <a:cs typeface="Alibaba PuHuiTi Light" pitchFamily="18" charset="-122"/>
            </a:endParaRPr>
          </a:p>
        </p:txBody>
      </p:sp>
      <p:sp>
        <p:nvSpPr>
          <p:cNvPr id="71" name="圆角矩形 70"/>
          <p:cNvSpPr/>
          <p:nvPr/>
        </p:nvSpPr>
        <p:spPr>
          <a:xfrm>
            <a:off x="5201991" y="1688533"/>
            <a:ext cx="1788019" cy="39912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2" name="文本框 71"/>
          <p:cNvSpPr txBox="1"/>
          <p:nvPr/>
        </p:nvSpPr>
        <p:spPr>
          <a:xfrm>
            <a:off x="5477081" y="1749493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00" spc="300" dirty="0">
                <a:solidFill>
                  <a:schemeClr val="bg1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PART</a:t>
            </a:r>
            <a:r>
              <a:rPr kumimoji="1" lang="zh-CN" altLang="en-US" sz="1600" spc="300" dirty="0">
                <a:solidFill>
                  <a:schemeClr val="bg1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 </a:t>
            </a:r>
            <a:r>
              <a:rPr kumimoji="1" lang="en-US" altLang="zh-CN" sz="1600" spc="300" dirty="0">
                <a:solidFill>
                  <a:schemeClr val="bg1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02</a:t>
            </a:r>
            <a:endParaRPr kumimoji="1" lang="zh-CN" altLang="en-US" sz="1600" spc="300" dirty="0">
              <a:solidFill>
                <a:schemeClr val="bg1"/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cxnSp>
        <p:nvCxnSpPr>
          <p:cNvPr id="73" name="直线连接符 72"/>
          <p:cNvCxnSpPr/>
          <p:nvPr/>
        </p:nvCxnSpPr>
        <p:spPr>
          <a:xfrm>
            <a:off x="3459302" y="2627514"/>
            <a:ext cx="538842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直角三角形 13"/>
          <p:cNvSpPr/>
          <p:nvPr/>
        </p:nvSpPr>
        <p:spPr>
          <a:xfrm rot="16200000">
            <a:off x="9601200" y="4267200"/>
            <a:ext cx="2590800" cy="2590800"/>
          </a:xfrm>
          <a:prstGeom prst="rtTriangle">
            <a:avLst/>
          </a:prstGeom>
          <a:solidFill>
            <a:srgbClr val="77B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直角三角形 14"/>
          <p:cNvSpPr/>
          <p:nvPr/>
        </p:nvSpPr>
        <p:spPr>
          <a:xfrm rot="16200000" flipH="1" flipV="1">
            <a:off x="0" y="0"/>
            <a:ext cx="2590800" cy="25908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直角三角形 17"/>
          <p:cNvSpPr/>
          <p:nvPr/>
        </p:nvSpPr>
        <p:spPr>
          <a:xfrm rot="10526042">
            <a:off x="10329703" y="841395"/>
            <a:ext cx="546029" cy="546029"/>
          </a:xfrm>
          <a:prstGeom prst="rtTriangle">
            <a:avLst/>
          </a:prstGeom>
          <a:solidFill>
            <a:srgbClr val="77B3E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直角三角形 18"/>
          <p:cNvSpPr/>
          <p:nvPr/>
        </p:nvSpPr>
        <p:spPr>
          <a:xfrm rot="16200000">
            <a:off x="2013228" y="5079464"/>
            <a:ext cx="546029" cy="546029"/>
          </a:xfrm>
          <a:prstGeom prst="rtTriangle">
            <a:avLst/>
          </a:prstGeom>
          <a:solidFill>
            <a:srgbClr val="77B3E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直角三角形 19"/>
          <p:cNvSpPr/>
          <p:nvPr/>
        </p:nvSpPr>
        <p:spPr>
          <a:xfrm rot="7053690">
            <a:off x="867518" y="4080436"/>
            <a:ext cx="259471" cy="25947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jb3VudCI6NSwiaGRpZCI6ImY5ZTQyMzM0NmMyZDM4MWU3MjdhYjkyYTU1MTI3ZWU2IiwidXNlckNvdW50IjoxfQ=="/>
  <p:tag name="commondata" val="eyJjb3VudCI6NiwiaGRpZCI6ImY5ZTQyMzM0NmMyZDM4MWU3MjdhYjkyYTU1MTI3ZWU2IiwidXNlckNvdW50IjoyfQ=="/>
</p:tagLst>
</file>

<file path=ppt/theme/theme1.xml><?xml version="1.0" encoding="utf-8"?>
<a:theme xmlns:a="http://schemas.openxmlformats.org/drawingml/2006/main" name="Office 主题​​">
  <a:themeElements>
    <a:clrScheme name="自定义 81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7B2E9"/>
      </a:accent1>
      <a:accent2>
        <a:srgbClr val="A0CEEE"/>
      </a:accent2>
      <a:accent3>
        <a:srgbClr val="77B2E8"/>
      </a:accent3>
      <a:accent4>
        <a:srgbClr val="A0CDEC"/>
      </a:accent4>
      <a:accent5>
        <a:srgbClr val="5F93C1"/>
      </a:accent5>
      <a:accent6>
        <a:srgbClr val="9FCDED"/>
      </a:accent6>
      <a:hlink>
        <a:srgbClr val="77B1E8"/>
      </a:hlink>
      <a:folHlink>
        <a:srgbClr val="77B2E9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2241</Words>
  <Application>WPS 演示</Application>
  <PresentationFormat>宽屏</PresentationFormat>
  <Paragraphs>175</Paragraphs>
  <Slides>23</Slides>
  <Notes>0</Notes>
  <HiddenSlides>0</HiddenSlides>
  <MMClips>2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45</vt:i4>
      </vt:variant>
      <vt:variant>
        <vt:lpstr>幻灯片标题</vt:lpstr>
      </vt:variant>
      <vt:variant>
        <vt:i4>23</vt:i4>
      </vt:variant>
    </vt:vector>
  </HeadingPairs>
  <TitlesOfParts>
    <vt:vector size="81" baseType="lpstr">
      <vt:lpstr>Arial</vt:lpstr>
      <vt:lpstr>宋体</vt:lpstr>
      <vt:lpstr>Wingdings</vt:lpstr>
      <vt:lpstr>Alibaba PuHuiTi Light</vt:lpstr>
      <vt:lpstr>楷体</vt:lpstr>
      <vt:lpstr>Alibaba PuHuiTi</vt:lpstr>
      <vt:lpstr>微软雅黑</vt:lpstr>
      <vt:lpstr>等线</vt:lpstr>
      <vt:lpstr>Arial Unicode MS</vt:lpstr>
      <vt:lpstr>等线 Light</vt:lpstr>
      <vt:lpstr>Calibri</vt:lpstr>
      <vt:lpstr>黑体</vt:lpstr>
      <vt:lpstr>Office 主题​​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MZ6789</dc:creator>
  <cp:lastModifiedBy>腐草为萤</cp:lastModifiedBy>
  <cp:revision>180</cp:revision>
  <dcterms:created xsi:type="dcterms:W3CDTF">2020-10-15T02:17:00Z</dcterms:created>
  <dcterms:modified xsi:type="dcterms:W3CDTF">2025-04-21T07:03:36Z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KSOTemplateUUID">
    <vt:lpwstr>v1.0_mb_NRpHEqfgA17FyKtjJk82GA==</vt:lpwstr>
  </property>
  <property fmtid="{D5CDD505-2E9C-101B-9397-08002B2CF9AE}" pid="4" name="ICV">
    <vt:lpwstr>13AD58892CA74817A14CEB0886D5BAA6_13</vt:lpwstr>
  </property>
</Properties>
</file>