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264" r:id="rId5"/>
    <p:sldId id="274" r:id="rId6"/>
    <p:sldId id="290" r:id="rId7"/>
    <p:sldId id="323" r:id="rId8"/>
    <p:sldId id="306" r:id="rId9"/>
    <p:sldId id="309" r:id="rId10"/>
    <p:sldId id="324" r:id="rId11"/>
    <p:sldId id="325" r:id="rId12"/>
    <p:sldId id="275" r:id="rId13"/>
    <p:sldId id="291" r:id="rId14"/>
    <p:sldId id="293" r:id="rId15"/>
    <p:sldId id="307" r:id="rId16"/>
    <p:sldId id="311" r:id="rId17"/>
    <p:sldId id="289" r:id="rId18"/>
    <p:sldId id="310" r:id="rId19"/>
    <p:sldId id="312" r:id="rId20"/>
    <p:sldId id="313" r:id="rId21"/>
    <p:sldId id="276" r:id="rId22"/>
    <p:sldId id="296" r:id="rId23"/>
    <p:sldId id="314" r:id="rId24"/>
    <p:sldId id="273" r:id="rId25"/>
    <p:sldId id="277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5" userDrawn="1">
          <p15:clr>
            <a:srgbClr val="A4A3A4"/>
          </p15:clr>
        </p15:guide>
        <p15:guide id="2" pos="3877" userDrawn="1">
          <p15:clr>
            <a:srgbClr val="A4A3A4"/>
          </p15:clr>
        </p15:guide>
        <p15:guide id="3" pos="39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/>
    <p:restoredTop sz="94687"/>
  </p:normalViewPr>
  <p:slideViewPr>
    <p:cSldViewPr snapToGrid="0" snapToObjects="1" showGuides="1">
      <p:cViewPr varScale="1">
        <p:scale>
          <a:sx n="108" d="100"/>
          <a:sy n="108" d="100"/>
        </p:scale>
        <p:origin x="684" y="96"/>
      </p:cViewPr>
      <p:guideLst>
        <p:guide orient="horz" pos="2265"/>
        <p:guide pos="3877"/>
        <p:guide pos="39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7" Type="http://schemas.openxmlformats.org/officeDocument/2006/relationships/image" Target="../media/image15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9" Type="http://schemas.openxmlformats.org/officeDocument/2006/relationships/image" Target="../media/image29.wmf"/><Relationship Id="rId8" Type="http://schemas.openxmlformats.org/officeDocument/2006/relationships/image" Target="../media/image28.wmf"/><Relationship Id="rId7" Type="http://schemas.openxmlformats.org/officeDocument/2006/relationships/image" Target="../media/image27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3" Type="http://schemas.openxmlformats.org/officeDocument/2006/relationships/image" Target="../media/image5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45.wmf"/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wmf"/><Relationship Id="rId8" Type="http://schemas.openxmlformats.org/officeDocument/2006/relationships/oleObject" Target="../embeddings/oleObject32.bin"/><Relationship Id="rId7" Type="http://schemas.openxmlformats.org/officeDocument/2006/relationships/image" Target="../media/image44.wmf"/><Relationship Id="rId6" Type="http://schemas.openxmlformats.org/officeDocument/2006/relationships/oleObject" Target="../embeddings/oleObject31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0.bin"/><Relationship Id="rId3" Type="http://schemas.openxmlformats.org/officeDocument/2006/relationships/image" Target="../media/image42.wmf"/><Relationship Id="rId2" Type="http://schemas.openxmlformats.org/officeDocument/2006/relationships/oleObject" Target="../embeddings/oleObject29.bin"/><Relationship Id="rId11" Type="http://schemas.openxmlformats.org/officeDocument/2006/relationships/vmlDrawing" Target="../drawings/vmlDrawing5.v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wmf"/><Relationship Id="rId8" Type="http://schemas.openxmlformats.org/officeDocument/2006/relationships/oleObject" Target="../embeddings/oleObject34.bin"/><Relationship Id="rId7" Type="http://schemas.openxmlformats.org/officeDocument/2006/relationships/image" Target="../media/image45.wmf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1" Type="http://schemas.openxmlformats.org/officeDocument/2006/relationships/vmlDrawing" Target="../drawings/vmlDrawing6.v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7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6.bin"/><Relationship Id="rId3" Type="http://schemas.openxmlformats.org/officeDocument/2006/relationships/image" Target="../media/image51.wmf"/><Relationship Id="rId2" Type="http://schemas.openxmlformats.org/officeDocument/2006/relationships/oleObject" Target="../embeddings/oleObject35.bin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7.bin"/><Relationship Id="rId3" Type="http://schemas.openxmlformats.org/officeDocument/2006/relationships/image" Target="../media/image53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9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8.bin"/><Relationship Id="rId3" Type="http://schemas.openxmlformats.org/officeDocument/2006/relationships/image" Target="../media/image55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../media/media9.mp4"/><Relationship Id="rId8" Type="http://schemas.openxmlformats.org/officeDocument/2006/relationships/video" Target="../media/media9.mp4"/><Relationship Id="rId7" Type="http://schemas.openxmlformats.org/officeDocument/2006/relationships/image" Target="../media/image61.png"/><Relationship Id="rId6" Type="http://schemas.microsoft.com/office/2007/relationships/media" Target="../media/media8.mp4"/><Relationship Id="rId5" Type="http://schemas.openxmlformats.org/officeDocument/2006/relationships/video" Target="../media/media8.mp4"/><Relationship Id="rId4" Type="http://schemas.openxmlformats.org/officeDocument/2006/relationships/image" Target="../media/image60.png"/><Relationship Id="rId3" Type="http://schemas.microsoft.com/office/2007/relationships/media" Target="../media/media7.mp4"/><Relationship Id="rId2" Type="http://schemas.openxmlformats.org/officeDocument/2006/relationships/video" Target="../media/media7.mp4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5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2.GIF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2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10" Type="http://schemas.openxmlformats.org/officeDocument/2006/relationships/image" Target="../media/image6.wmf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wmf"/><Relationship Id="rId8" Type="http://schemas.openxmlformats.org/officeDocument/2006/relationships/oleObject" Target="../embeddings/oleObject11.bin"/><Relationship Id="rId7" Type="http://schemas.openxmlformats.org/officeDocument/2006/relationships/image" Target="../media/image11.wmf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wmf"/><Relationship Id="rId3" Type="http://schemas.openxmlformats.org/officeDocument/2006/relationships/oleObject" Target="../embeddings/oleObject8.bin"/><Relationship Id="rId22" Type="http://schemas.openxmlformats.org/officeDocument/2006/relationships/vmlDrawing" Target="../drawings/vmlDrawing2.v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0.png"/><Relationship Id="rId2" Type="http://schemas.openxmlformats.org/officeDocument/2006/relationships/image" Target="../media/image9.wmf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wmf"/><Relationship Id="rId14" Type="http://schemas.openxmlformats.org/officeDocument/2006/relationships/oleObject" Target="../embeddings/oleObject14.bin"/><Relationship Id="rId13" Type="http://schemas.openxmlformats.org/officeDocument/2006/relationships/image" Target="../media/image14.wmf"/><Relationship Id="rId12" Type="http://schemas.openxmlformats.org/officeDocument/2006/relationships/oleObject" Target="../embeddings/oleObject13.bin"/><Relationship Id="rId11" Type="http://schemas.openxmlformats.org/officeDocument/2006/relationships/image" Target="../media/image13.wmf"/><Relationship Id="rId10" Type="http://schemas.openxmlformats.org/officeDocument/2006/relationships/oleObject" Target="../embeddings/oleObject12.bin"/><Relationship Id="rId1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8.bin"/><Relationship Id="rId8" Type="http://schemas.openxmlformats.org/officeDocument/2006/relationships/image" Target="../media/image23.wmf"/><Relationship Id="rId7" Type="http://schemas.openxmlformats.org/officeDocument/2006/relationships/oleObject" Target="../embeddings/oleObject17.bin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1.wmf"/><Relationship Id="rId3" Type="http://schemas.openxmlformats.org/officeDocument/2006/relationships/oleObject" Target="../embeddings/oleObject15.bin"/><Relationship Id="rId22" Type="http://schemas.openxmlformats.org/officeDocument/2006/relationships/vmlDrawing" Target="../drawings/vmlDrawing3.v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9.wmf"/><Relationship Id="rId2" Type="http://schemas.openxmlformats.org/officeDocument/2006/relationships/image" Target="../media/image18.png"/><Relationship Id="rId19" Type="http://schemas.openxmlformats.org/officeDocument/2006/relationships/oleObject" Target="../embeddings/oleObject23.bin"/><Relationship Id="rId18" Type="http://schemas.openxmlformats.org/officeDocument/2006/relationships/image" Target="../media/image28.wmf"/><Relationship Id="rId17" Type="http://schemas.openxmlformats.org/officeDocument/2006/relationships/oleObject" Target="../embeddings/oleObject22.bin"/><Relationship Id="rId16" Type="http://schemas.openxmlformats.org/officeDocument/2006/relationships/image" Target="../media/image27.wmf"/><Relationship Id="rId15" Type="http://schemas.openxmlformats.org/officeDocument/2006/relationships/oleObject" Target="../embeddings/oleObject21.bin"/><Relationship Id="rId14" Type="http://schemas.openxmlformats.org/officeDocument/2006/relationships/image" Target="../media/image26.wmf"/><Relationship Id="rId13" Type="http://schemas.openxmlformats.org/officeDocument/2006/relationships/oleObject" Target="../embeddings/oleObject20.bin"/><Relationship Id="rId12" Type="http://schemas.openxmlformats.org/officeDocument/2006/relationships/image" Target="../media/image25.wmf"/><Relationship Id="rId11" Type="http://schemas.openxmlformats.org/officeDocument/2006/relationships/oleObject" Target="../embeddings/oleObject19.bin"/><Relationship Id="rId10" Type="http://schemas.openxmlformats.org/officeDocument/2006/relationships/image" Target="../media/image24.wmf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7.bin"/><Relationship Id="rId8" Type="http://schemas.openxmlformats.org/officeDocument/2006/relationships/image" Target="../media/image5.wmf"/><Relationship Id="rId7" Type="http://schemas.openxmlformats.org/officeDocument/2006/relationships/oleObject" Target="../embeddings/oleObject26.bin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2.wmf"/><Relationship Id="rId3" Type="http://schemas.openxmlformats.org/officeDocument/2006/relationships/oleObject" Target="../embeddings/oleObject24.bin"/><Relationship Id="rId2" Type="http://schemas.openxmlformats.org/officeDocument/2006/relationships/image" Target="../media/image31.png"/><Relationship Id="rId14" Type="http://schemas.openxmlformats.org/officeDocument/2006/relationships/vmlDrawing" Target="../drawings/vmlDrawing4.v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7.wmf"/><Relationship Id="rId11" Type="http://schemas.openxmlformats.org/officeDocument/2006/relationships/oleObject" Target="../embeddings/oleObject28.bin"/><Relationship Id="rId10" Type="http://schemas.openxmlformats.org/officeDocument/2006/relationships/image" Target="../media/image6.wmf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Euler </a:t>
            </a:r>
            <a:r>
              <a:rPr kumimoji="1"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示性数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3830" y="541633"/>
            <a:ext cx="8886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对于一般的图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我们可以先将其拆分成若干个完全图之后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用每个完全图构造出的单形组成单纯复形</a:t>
            </a:r>
            <a:r>
              <a:rPr lang="en-US" altLang="zh-CN" sz="2000" dirty="0" smtClean="0"/>
              <a:t>. 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9761" y="1888880"/>
            <a:ext cx="1517230" cy="1782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131" y="1888881"/>
            <a:ext cx="1498062" cy="178198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3037" y="4181708"/>
            <a:ext cx="10962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注</a:t>
            </a:r>
            <a:r>
              <a:rPr lang="zh-CN" altLang="en-US" sz="2000" dirty="0" smtClean="0"/>
              <a:t>记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单纯复形与图的对应关系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也可以看成是对于单纯复形定义的一个佐证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761" y="4962286"/>
            <a:ext cx="2072640" cy="1424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62" y="5041416"/>
            <a:ext cx="1705164" cy="154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050" y="2968625"/>
            <a:ext cx="75044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平面图的</a:t>
            </a:r>
            <a:r>
              <a:rPr kumimoji="1" lang="en-US" altLang="zh-CN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Euler</a:t>
            </a:r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公式</a:t>
            </a:r>
            <a:endParaRPr kumimoji="1" lang="en-US" altLang="zh-CN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平面图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830213" y="1086069"/>
            <a:ext cx="102579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sz="2000" b="1" dirty="0"/>
              <a:t>平面图</a:t>
            </a:r>
            <a:r>
              <a:rPr lang="zh-CN" sz="2000" dirty="0"/>
              <a:t>是可以画在平面上并且使得不同的边可以互不交叠的图</a:t>
            </a:r>
            <a:r>
              <a:rPr lang="en-US" altLang="zh-CN" sz="2000" dirty="0"/>
              <a:t>. </a:t>
            </a:r>
            <a:endParaRPr lang="en-US" altLang="zh-CN" sz="2000" dirty="0"/>
          </a:p>
        </p:txBody>
      </p:sp>
      <p:grpSp>
        <p:nvGrpSpPr>
          <p:cNvPr id="2" name="组合 1"/>
          <p:cNvGrpSpPr/>
          <p:nvPr/>
        </p:nvGrpSpPr>
        <p:grpSpPr>
          <a:xfrm>
            <a:off x="2111668" y="2394666"/>
            <a:ext cx="2517775" cy="2899470"/>
            <a:chOff x="2111668" y="2394666"/>
            <a:chExt cx="2517775" cy="2899470"/>
          </a:xfrm>
        </p:grpSpPr>
        <p:sp>
          <p:nvSpPr>
            <p:cNvPr id="6" name="文本框 1"/>
            <p:cNvSpPr txBox="1"/>
            <p:nvPr/>
          </p:nvSpPr>
          <p:spPr>
            <a:xfrm>
              <a:off x="2907958" y="4894026"/>
              <a:ext cx="1015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平面图</a:t>
              </a:r>
              <a:endParaRPr lang="zh-CN" altLang="en-US" sz="20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11668" y="2394666"/>
              <a:ext cx="2517775" cy="218757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383121" y="2394666"/>
            <a:ext cx="2947670" cy="2864545"/>
            <a:chOff x="7383121" y="2394666"/>
            <a:chExt cx="2947670" cy="286454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3121" y="2394666"/>
              <a:ext cx="2947670" cy="2206625"/>
            </a:xfrm>
            <a:prstGeom prst="rect">
              <a:avLst/>
            </a:prstGeom>
          </p:spPr>
        </p:pic>
        <p:sp>
          <p:nvSpPr>
            <p:cNvPr id="10" name="文本框 8"/>
            <p:cNvSpPr txBox="1"/>
            <p:nvPr/>
          </p:nvSpPr>
          <p:spPr>
            <a:xfrm>
              <a:off x="8304506" y="4859101"/>
              <a:ext cx="12077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非平面图</a:t>
              </a:r>
              <a:endParaRPr lang="zh-CN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Euler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公式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2751455" y="1107179"/>
            <a:ext cx="877379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sz="2000" dirty="0" smtClean="0"/>
              <a:t>数学归纳法</a:t>
            </a:r>
            <a:r>
              <a:rPr lang="zh-CN" altLang="en-US" sz="2000" dirty="0" smtClean="0"/>
              <a:t>证明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任意平面图的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示性数一定</a:t>
            </a:r>
            <a:r>
              <a:rPr lang="zh-CN" altLang="en-US" sz="2000" dirty="0" smtClean="0"/>
              <a:t>等于</a:t>
            </a:r>
            <a:r>
              <a:rPr lang="en-US" altLang="zh-CN" sz="2000" dirty="0" smtClean="0"/>
              <a:t>2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652145" y="2085864"/>
            <a:ext cx="10640695" cy="1017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证明</a:t>
            </a:r>
            <a:r>
              <a:rPr lang="en-US" altLang="zh-CN" sz="2000" dirty="0"/>
              <a:t>: </a:t>
            </a:r>
            <a:r>
              <a:rPr lang="zh-CN" altLang="en-US" sz="2000" dirty="0"/>
              <a:t>我们对图的顶点数做归纳</a:t>
            </a:r>
            <a:r>
              <a:rPr lang="en-US" altLang="zh-CN" sz="2000" dirty="0" smtClean="0"/>
              <a:t>.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Step 1. </a:t>
            </a:r>
            <a:r>
              <a:rPr lang="zh-CN" altLang="en-US" sz="2000" dirty="0"/>
              <a:t>假设图只有一个顶点</a:t>
            </a:r>
            <a:r>
              <a:rPr lang="en-US" altLang="zh-CN" sz="2000" dirty="0"/>
              <a:t>, </a:t>
            </a:r>
            <a:r>
              <a:rPr lang="zh-CN" altLang="en-US" sz="2000" dirty="0"/>
              <a:t>那么它一定形如</a:t>
            </a:r>
            <a:endParaRPr lang="zh-CN" altLang="en-US" sz="2000" dirty="0"/>
          </a:p>
          <a:p>
            <a:pPr>
              <a:lnSpc>
                <a:spcPct val="150000"/>
              </a:lnSpc>
            </a:pP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8282" y="2223024"/>
            <a:ext cx="1885315" cy="176022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478671" y="3266438"/>
            <a:ext cx="6413577" cy="906177"/>
            <a:chOff x="1478671" y="3266438"/>
            <a:chExt cx="6413577" cy="906177"/>
          </a:xfrm>
        </p:grpSpPr>
        <p:sp>
          <p:nvSpPr>
            <p:cNvPr id="13" name="文本框 7"/>
            <p:cNvSpPr txBox="1"/>
            <p:nvPr/>
          </p:nvSpPr>
          <p:spPr>
            <a:xfrm>
              <a:off x="1478671" y="3266438"/>
              <a:ext cx="64135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/>
                <a:t>观察到每条边都是一条闭曲线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因此内部是一个面</a:t>
              </a:r>
              <a:r>
                <a:rPr lang="en-US" altLang="zh-CN" sz="2000" dirty="0"/>
                <a:t>. </a:t>
              </a:r>
              <a:r>
                <a:rPr lang="zh-CN" altLang="en-US" sz="2000" dirty="0"/>
                <a:t>所以</a:t>
              </a:r>
              <a:endParaRPr lang="zh-CN" altLang="en-US" sz="2000" dirty="0"/>
            </a:p>
          </p:txBody>
        </p:sp>
        <p:graphicFrame>
          <p:nvGraphicFramePr>
            <p:cNvPr id="2" name="对象 1"/>
            <p:cNvGraphicFramePr>
              <a:graphicFrameLocks noChangeAspect="1"/>
            </p:cNvGraphicFramePr>
            <p:nvPr/>
          </p:nvGraphicFramePr>
          <p:xfrm>
            <a:off x="3982196" y="3840828"/>
            <a:ext cx="1406525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" name="Formula" r:id="rId2" imgW="5324475" imgH="1247775" progId="Equation.Ribbit">
                    <p:embed/>
                  </p:oleObj>
                </mc:Choice>
                <mc:Fallback>
                  <p:oleObj name="Formula" r:id="rId2" imgW="5324475" imgH="1247775" progId="Equation.Ribbit">
                    <p:embed/>
                    <p:pic>
                      <p:nvPicPr>
                        <p:cNvPr id="0" name="图片 412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982196" y="3840828"/>
                          <a:ext cx="1406525" cy="33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组合 6"/>
          <p:cNvGrpSpPr/>
          <p:nvPr/>
        </p:nvGrpSpPr>
        <p:grpSpPr>
          <a:xfrm>
            <a:off x="1478671" y="4220877"/>
            <a:ext cx="5321935" cy="400110"/>
            <a:chOff x="1478671" y="4220877"/>
            <a:chExt cx="5321935" cy="400110"/>
          </a:xfrm>
        </p:grpSpPr>
        <p:sp>
          <p:nvSpPr>
            <p:cNvPr id="14" name="文本框 3"/>
            <p:cNvSpPr txBox="1"/>
            <p:nvPr/>
          </p:nvSpPr>
          <p:spPr>
            <a:xfrm>
              <a:off x="1478671" y="4220877"/>
              <a:ext cx="5321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 smtClean="0"/>
                <a:t>那么 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示性数就是</a:t>
              </a:r>
              <a:endParaRPr lang="zh-CN" altLang="en-US" sz="2000" dirty="0"/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4125440" y="4270340"/>
            <a:ext cx="1943100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" name="Formula" r:id="rId4" imgW="7343775" imgH="1238250" progId="Equation.Ribbit">
                    <p:embed/>
                  </p:oleObj>
                </mc:Choice>
                <mc:Fallback>
                  <p:oleObj name="Formula" r:id="rId4" imgW="7343775" imgH="1238250" progId="Equation.Ribbit">
                    <p:embed/>
                    <p:pic>
                      <p:nvPicPr>
                        <p:cNvPr id="0" name="图片 412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125440" y="4270340"/>
                          <a:ext cx="1943100" cy="327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组合 7"/>
          <p:cNvGrpSpPr/>
          <p:nvPr/>
        </p:nvGrpSpPr>
        <p:grpSpPr>
          <a:xfrm>
            <a:off x="652145" y="5289742"/>
            <a:ext cx="10640695" cy="1015663"/>
            <a:chOff x="652145" y="5289742"/>
            <a:chExt cx="10640695" cy="1015663"/>
          </a:xfrm>
        </p:grpSpPr>
        <p:sp>
          <p:nvSpPr>
            <p:cNvPr id="15" name="文本框 8"/>
            <p:cNvSpPr txBox="1"/>
            <p:nvPr/>
          </p:nvSpPr>
          <p:spPr>
            <a:xfrm>
              <a:off x="652145" y="5289742"/>
              <a:ext cx="106406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000" dirty="0" smtClean="0"/>
                <a:t>Step 2. </a:t>
              </a:r>
              <a:r>
                <a:rPr lang="zh-CN" altLang="en-US" sz="2000" dirty="0" smtClean="0"/>
                <a:t>现在假设 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公式对具有    个顶点的平面图成立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我们只需证明它对具有            个顶点的平面图也成立即可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4540386" y="5451142"/>
            <a:ext cx="269875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" name="Formula" r:id="rId6" imgW="1019175" imgH="1247775" progId="Equation.Ribbit">
                    <p:embed/>
                  </p:oleObj>
                </mc:Choice>
                <mc:Fallback>
                  <p:oleObj name="Formula" r:id="rId6" imgW="1019175" imgH="1247775" progId="Equation.Ribbit">
                    <p:embed/>
                    <p:pic>
                      <p:nvPicPr>
                        <p:cNvPr id="0" name="图片 412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540386" y="5451142"/>
                          <a:ext cx="269875" cy="33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9790478" y="5460106"/>
            <a:ext cx="763588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Formula" r:id="rId8" imgW="2895600" imgH="1247775" progId="Equation.Ribbit">
                    <p:embed/>
                  </p:oleObj>
                </mc:Choice>
                <mc:Fallback>
                  <p:oleObj name="Formula" r:id="rId8" imgW="2895600" imgH="1247775" progId="Equation.Ribbit">
                    <p:embed/>
                    <p:pic>
                      <p:nvPicPr>
                        <p:cNvPr id="0" name="图片 412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790478" y="5460106"/>
                          <a:ext cx="763588" cy="33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81" y="2283755"/>
            <a:ext cx="3749365" cy="27739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完成归纳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6" name="20240220_154154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5981" y="2283755"/>
            <a:ext cx="3750310" cy="2777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910" y="2283755"/>
            <a:ext cx="3435350" cy="277749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84019" y="1083140"/>
            <a:ext cx="10281920" cy="821055"/>
            <a:chOff x="884019" y="1083140"/>
            <a:chExt cx="10281920" cy="821055"/>
          </a:xfrm>
        </p:grpSpPr>
        <p:sp>
          <p:nvSpPr>
            <p:cNvPr id="4" name="Text Box 29"/>
            <p:cNvSpPr txBox="1">
              <a:spLocks noChangeArrowheads="1"/>
            </p:cNvSpPr>
            <p:nvPr/>
          </p:nvSpPr>
          <p:spPr bwMode="auto">
            <a:xfrm>
              <a:off x="884019" y="1083140"/>
              <a:ext cx="10281920" cy="821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Step 3.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现在对任意具有            个顶点的平面图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我们去掉其中一条边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然后把两个顶点黏在一起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b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</a:b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3605096" y="1239639"/>
            <a:ext cx="763588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1" name="Formula" r:id="rId6" imgW="2895600" imgH="1247775" progId="Equation.Ribbit">
                    <p:embed/>
                  </p:oleObj>
                </mc:Choice>
                <mc:Fallback>
                  <p:oleObj name="Formula" r:id="rId6" imgW="2895600" imgH="1247775" progId="Equation.Ribbit">
                    <p:embed/>
                    <p:pic>
                      <p:nvPicPr>
                        <p:cNvPr id="0" name="图片 513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05096" y="1239639"/>
                          <a:ext cx="763588" cy="33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组合 9"/>
          <p:cNvGrpSpPr/>
          <p:nvPr/>
        </p:nvGrpSpPr>
        <p:grpSpPr>
          <a:xfrm>
            <a:off x="884019" y="5641186"/>
            <a:ext cx="10372866" cy="1015663"/>
            <a:chOff x="884019" y="5641186"/>
            <a:chExt cx="10372866" cy="1015663"/>
          </a:xfrm>
        </p:grpSpPr>
        <p:sp>
          <p:nvSpPr>
            <p:cNvPr id="9" name="文本框 8"/>
            <p:cNvSpPr txBox="1"/>
            <p:nvPr/>
          </p:nvSpPr>
          <p:spPr>
            <a:xfrm>
              <a:off x="884019" y="5641186"/>
              <a:ext cx="103728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sz="2000" dirty="0"/>
                <a:t>由归纳假设</a:t>
              </a:r>
              <a:r>
                <a:rPr lang="en-US" altLang="zh-CN" sz="2000" dirty="0"/>
                <a:t>, </a:t>
              </a:r>
              <a:r>
                <a:rPr lang="zh-CN" altLang="en-US" sz="2000" dirty="0" smtClean="0"/>
                <a:t>具有    个顶点的图满足 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公式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结合变化前后顶点数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边数与面数的转化规律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对于原来的图我们有 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公式依然成立</a:t>
              </a:r>
              <a:r>
                <a:rPr lang="en-US" altLang="zh-CN" sz="2000" dirty="0" smtClean="0"/>
                <a:t>.</a:t>
              </a:r>
              <a:endParaRPr lang="en-US" altLang="zh-CN" sz="2000" dirty="0" smtClean="0"/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2886686" y="5802696"/>
            <a:ext cx="269875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2" name="Formula" r:id="rId8" imgW="1019175" imgH="1247775" progId="Equation.Ribbit">
                    <p:embed/>
                  </p:oleObj>
                </mc:Choice>
                <mc:Fallback>
                  <p:oleObj name="Formula" r:id="rId8" imgW="1019175" imgH="1247775" progId="Equation.Ribbit">
                    <p:embed/>
                    <p:pic>
                      <p:nvPicPr>
                        <p:cNvPr id="0" name="图片 513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86686" y="5802696"/>
                          <a:ext cx="269875" cy="33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应用举例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58" y="1364525"/>
            <a:ext cx="5677692" cy="430590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无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解？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0310_143611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"/>
          <a:stretch>
            <a:fillRect/>
          </a:stretch>
        </p:blipFill>
        <p:spPr>
          <a:xfrm>
            <a:off x="3257550" y="1365126"/>
            <a:ext cx="5676900" cy="430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4516" y="1736136"/>
            <a:ext cx="4621530" cy="37763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34500" y="443883"/>
            <a:ext cx="10404629" cy="1015663"/>
            <a:chOff x="834500" y="443883"/>
            <a:chExt cx="10404629" cy="1015663"/>
          </a:xfrm>
        </p:grpSpPr>
        <p:sp>
          <p:nvSpPr>
            <p:cNvPr id="3" name="文本框 2"/>
            <p:cNvSpPr txBox="1"/>
            <p:nvPr/>
          </p:nvSpPr>
          <p:spPr>
            <a:xfrm>
              <a:off x="834500" y="443883"/>
              <a:ext cx="104046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如果我们将房屋记为 </a:t>
              </a:r>
              <a:r>
                <a:rPr lang="en-US" altLang="zh-CN" sz="2000" dirty="0" smtClean="0"/>
                <a:t>A </a:t>
              </a:r>
              <a:r>
                <a:rPr lang="zh-CN" altLang="en-US" sz="2000" dirty="0" smtClean="0"/>
                <a:t>组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公共事业</a:t>
              </a:r>
              <a:r>
                <a:rPr lang="zh-CN" altLang="en-US" sz="2000" dirty="0"/>
                <a:t>记</a:t>
              </a:r>
              <a:r>
                <a:rPr lang="zh-CN" altLang="en-US" sz="2000" dirty="0" smtClean="0"/>
                <a:t>为 </a:t>
              </a:r>
              <a:r>
                <a:rPr lang="en-US" altLang="zh-CN" sz="2000" dirty="0" smtClean="0"/>
                <a:t>B </a:t>
              </a:r>
              <a:r>
                <a:rPr lang="zh-CN" altLang="en-US" sz="2000" dirty="0" smtClean="0"/>
                <a:t>组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则</a:t>
              </a:r>
              <a:r>
                <a:rPr lang="en-US" altLang="zh-CN" sz="2000" dirty="0" smtClean="0"/>
                <a:t> A </a:t>
              </a:r>
              <a:r>
                <a:rPr lang="zh-CN" altLang="en-US" sz="2000" dirty="0" smtClean="0"/>
                <a:t>组的所有顶点与 </a:t>
              </a:r>
              <a:r>
                <a:rPr lang="en-US" altLang="zh-CN" sz="2000" dirty="0" smtClean="0"/>
                <a:t>B </a:t>
              </a:r>
              <a:r>
                <a:rPr lang="zh-CN" altLang="en-US" sz="2000" dirty="0" smtClean="0"/>
                <a:t>组的所有顶点都相连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这种类型的图称为</a:t>
              </a:r>
              <a:r>
                <a:rPr lang="zh-CN" altLang="en-US" sz="2000" b="1" dirty="0" smtClean="0"/>
                <a:t>完全二分图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并且根据 </a:t>
              </a:r>
              <a:r>
                <a:rPr lang="en-US" altLang="zh-CN" sz="2000" dirty="0" smtClean="0"/>
                <a:t>A </a:t>
              </a:r>
              <a:r>
                <a:rPr lang="zh-CN" altLang="en-US" sz="2000" dirty="0" smtClean="0"/>
                <a:t>组与 </a:t>
              </a:r>
              <a:r>
                <a:rPr lang="en-US" altLang="zh-CN" sz="2000" dirty="0" smtClean="0"/>
                <a:t>B </a:t>
              </a:r>
              <a:r>
                <a:rPr lang="zh-CN" altLang="en-US" sz="2000" dirty="0" smtClean="0"/>
                <a:t>组中的顶点个数记作</a:t>
              </a:r>
              <a:endParaRPr lang="zh-CN" altLang="en-US" sz="2000" dirty="0"/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8778265" y="1062611"/>
            <a:ext cx="708025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" name="Formula" r:id="rId2" imgW="2676525" imgH="1257300" progId="Equation.Ribbit">
                    <p:embed/>
                  </p:oleObj>
                </mc:Choice>
                <mc:Fallback>
                  <p:oleObj name="Formula" r:id="rId2" imgW="2676525" imgH="1257300" progId="Equation.Ribbit">
                    <p:embed/>
                    <p:pic>
                      <p:nvPicPr>
                        <p:cNvPr id="0" name="图片 6157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778265" y="1062611"/>
                          <a:ext cx="708025" cy="333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组合 7"/>
          <p:cNvGrpSpPr/>
          <p:nvPr/>
        </p:nvGrpSpPr>
        <p:grpSpPr>
          <a:xfrm>
            <a:off x="727969" y="5948039"/>
            <a:ext cx="10129421" cy="402276"/>
            <a:chOff x="727969" y="5948039"/>
            <a:chExt cx="10129421" cy="402276"/>
          </a:xfrm>
        </p:grpSpPr>
        <p:sp>
          <p:nvSpPr>
            <p:cNvPr id="4" name="文本框 3"/>
            <p:cNvSpPr txBox="1"/>
            <p:nvPr/>
          </p:nvSpPr>
          <p:spPr>
            <a:xfrm>
              <a:off x="727969" y="5948039"/>
              <a:ext cx="10129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要证明公共事业谜题无解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只需证明         不是</a:t>
              </a:r>
              <a:r>
                <a:rPr lang="zh-CN" altLang="en-US" sz="2000" b="1" dirty="0" smtClean="0"/>
                <a:t>平面图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4799502" y="6016940"/>
            <a:ext cx="525462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" name="Formula" r:id="rId4" imgW="1990725" imgH="1257300" progId="Equation.Ribbit">
                    <p:embed/>
                  </p:oleObj>
                </mc:Choice>
                <mc:Fallback>
                  <p:oleObj name="Formula" r:id="rId4" imgW="1990725" imgH="1257300" progId="Equation.Ribbit">
                    <p:embed/>
                    <p:pic>
                      <p:nvPicPr>
                        <p:cNvPr id="0" name="图片 615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99502" y="6016940"/>
                          <a:ext cx="525462" cy="333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27666" y="1810823"/>
            <a:ext cx="2298700" cy="496020"/>
            <a:chOff x="595749" y="1257811"/>
            <a:chExt cx="1724025" cy="433441"/>
          </a:xfrm>
          <a:solidFill>
            <a:srgbClr val="02423F"/>
          </a:solidFill>
        </p:grpSpPr>
        <p:sp>
          <p:nvSpPr>
            <p:cNvPr id="5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1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6" name="Text Box 21"/>
            <p:cNvSpPr txBox="1">
              <a:spLocks noChangeArrowheads="1"/>
            </p:cNvSpPr>
            <p:nvPr/>
          </p:nvSpPr>
          <p:spPr bwMode="invGray">
            <a:xfrm>
              <a:off x="829111" y="1287832"/>
              <a:ext cx="1315098" cy="40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两</a:t>
              </a:r>
              <a:r>
                <a:rPr lang="zh-CN" altLang="en-US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个</a:t>
              </a:r>
              <a:r>
                <a:rPr lang="zh-CN" altLang="en-US" sz="24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事实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反证法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38183" y="2610035"/>
            <a:ext cx="890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zh-CN" altLang="en-US" sz="2000" dirty="0" smtClean="0"/>
              <a:t>根据</a:t>
            </a:r>
            <a:r>
              <a:rPr lang="zh-CN" altLang="en-US" sz="2000" dirty="0" smtClean="0">
                <a:solidFill>
                  <a:schemeClr val="accent1"/>
                </a:solidFill>
              </a:rPr>
              <a:t>平面图 </a:t>
            </a:r>
            <a:r>
              <a:rPr lang="en-US" altLang="zh-CN" sz="2000" dirty="0" smtClean="0">
                <a:solidFill>
                  <a:schemeClr val="accent1"/>
                </a:solidFill>
              </a:rPr>
              <a:t>Euler </a:t>
            </a:r>
            <a:r>
              <a:rPr lang="zh-CN" altLang="en-US" sz="2000" dirty="0" smtClean="0">
                <a:solidFill>
                  <a:schemeClr val="accent1"/>
                </a:solidFill>
              </a:rPr>
              <a:t>公式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必然有 </a:t>
            </a:r>
            <a:r>
              <a:rPr lang="en-US" altLang="zh-CN" sz="2000" dirty="0" smtClean="0">
                <a:solidFill>
                  <a:srgbClr val="FF0000"/>
                </a:solidFill>
              </a:rPr>
              <a:t>5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个面</a:t>
            </a:r>
            <a:r>
              <a:rPr lang="en-US" altLang="zh-CN" sz="2000" dirty="0" smtClean="0"/>
              <a:t>; 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438183" y="5887375"/>
            <a:ext cx="890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 startAt="2"/>
            </a:pPr>
            <a:r>
              <a:rPr lang="zh-CN" altLang="en-US" sz="2000" dirty="0" smtClean="0"/>
              <a:t>每个面具有 </a:t>
            </a:r>
            <a:r>
              <a:rPr lang="en-US" altLang="zh-CN" sz="2000" dirty="0" smtClean="0">
                <a:solidFill>
                  <a:srgbClr val="FF0000"/>
                </a:solidFill>
              </a:rPr>
              <a:t>4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条边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10" name="20240310_175458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087843" y="3162823"/>
            <a:ext cx="4421675" cy="25718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45724" y="892513"/>
            <a:ext cx="10156054" cy="400110"/>
            <a:chOff x="745724" y="892513"/>
            <a:chExt cx="10156054" cy="400110"/>
          </a:xfrm>
        </p:grpSpPr>
        <p:sp>
          <p:nvSpPr>
            <p:cNvPr id="2" name="文本框 1"/>
            <p:cNvSpPr txBox="1"/>
            <p:nvPr/>
          </p:nvSpPr>
          <p:spPr>
            <a:xfrm>
              <a:off x="745724" y="892513"/>
              <a:ext cx="101560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假设</a:t>
              </a:r>
              <a:r>
                <a:rPr lang="zh-CN" altLang="en-US" sz="2000" dirty="0"/>
                <a:t> </a:t>
              </a:r>
              <a:r>
                <a:rPr lang="zh-CN" altLang="en-US" sz="2000" dirty="0" smtClean="0"/>
                <a:t>       是一个</a:t>
              </a:r>
              <a:r>
                <a:rPr lang="zh-CN" altLang="en-US" sz="2000" b="1" dirty="0" smtClean="0"/>
                <a:t>平面图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1361709" y="950456"/>
            <a:ext cx="525462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Formula" r:id="rId4" imgW="1990725" imgH="1257300" progId="Equation.Ribbit">
                    <p:embed/>
                  </p:oleObj>
                </mc:Choice>
                <mc:Fallback>
                  <p:oleObj name="Formula" r:id="rId4" imgW="1990725" imgH="1257300" progId="Equation.Ribbit">
                    <p:embed/>
                    <p:pic>
                      <p:nvPicPr>
                        <p:cNvPr id="0" name="图片 717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61709" y="950456"/>
                          <a:ext cx="525462" cy="333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43" y="3162823"/>
            <a:ext cx="4421675" cy="256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0240310_175932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60468" y="1093071"/>
            <a:ext cx="7080683" cy="406626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导出矛盾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50765" y="5455021"/>
            <a:ext cx="3480047" cy="400110"/>
            <a:chOff x="4850765" y="5455021"/>
            <a:chExt cx="3480047" cy="400110"/>
          </a:xfrm>
        </p:grpSpPr>
        <p:sp>
          <p:nvSpPr>
            <p:cNvPr id="18" name="文本框 17"/>
            <p:cNvSpPr txBox="1"/>
            <p:nvPr/>
          </p:nvSpPr>
          <p:spPr>
            <a:xfrm>
              <a:off x="4850765" y="5455021"/>
              <a:ext cx="3480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       只有 </a:t>
              </a:r>
              <a:r>
                <a:rPr lang="en-US" altLang="zh-CN" sz="2000" dirty="0" smtClean="0">
                  <a:solidFill>
                    <a:srgbClr val="FF0000"/>
                  </a:solidFill>
                </a:rPr>
                <a:t>9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条边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矛盾！</a:t>
              </a:r>
              <a:endParaRPr lang="zh-CN" altLang="en-US" sz="2000" dirty="0"/>
            </a:p>
          </p:txBody>
        </p:sp>
        <p:graphicFrame>
          <p:nvGraphicFramePr>
            <p:cNvPr id="2" name="对象 1"/>
            <p:cNvGraphicFramePr>
              <a:graphicFrameLocks noChangeAspect="1"/>
            </p:cNvGraphicFramePr>
            <p:nvPr/>
          </p:nvGraphicFramePr>
          <p:xfrm>
            <a:off x="4877141" y="5512964"/>
            <a:ext cx="525462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0" name="Formula" r:id="rId4" imgW="1990725" imgH="1257300" progId="Equation.Ribbit">
                    <p:embed/>
                  </p:oleObj>
                </mc:Choice>
                <mc:Fallback>
                  <p:oleObj name="Formula" r:id="rId4" imgW="1990725" imgH="1257300" progId="Equation.Ribbit">
                    <p:embed/>
                    <p:pic>
                      <p:nvPicPr>
                        <p:cNvPr id="0" name="图片 819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77141" y="5512964"/>
                          <a:ext cx="525462" cy="333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85" y="1084279"/>
            <a:ext cx="7079766" cy="406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7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问题引入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拓展总结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91135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巧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解公共事业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谜题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0310_153418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63805" y="971910"/>
            <a:ext cx="7769903" cy="49184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73" y="971910"/>
            <a:ext cx="7762335" cy="491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74" y="1326092"/>
            <a:ext cx="3943900" cy="3467584"/>
          </a:xfrm>
          <a:prstGeom prst="rect">
            <a:avLst/>
          </a:prstGeom>
        </p:spPr>
      </p:pic>
      <p:pic>
        <p:nvPicPr>
          <p:cNvPr id="3" name="20240310_154844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994" y="1246481"/>
            <a:ext cx="3648130" cy="369042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4692" y="5122294"/>
            <a:ext cx="300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球面的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示性数为 </a:t>
            </a:r>
            <a:r>
              <a:rPr lang="en-US" altLang="zh-CN" sz="2000" dirty="0" smtClean="0"/>
              <a:t>2</a:t>
            </a:r>
            <a:endParaRPr lang="zh-CN" altLang="en-US" sz="2000" dirty="0"/>
          </a:p>
        </p:txBody>
      </p:sp>
      <p:pic>
        <p:nvPicPr>
          <p:cNvPr id="5" name="20240310_170610Edi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6849" y="1246481"/>
            <a:ext cx="5847350" cy="3658617"/>
          </a:xfrm>
          <a:prstGeom prst="rect">
            <a:avLst/>
          </a:prstGeom>
        </p:spPr>
      </p:pic>
      <p:pic>
        <p:nvPicPr>
          <p:cNvPr id="2" name="20240310_154006Edi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91484" y="1174325"/>
            <a:ext cx="3943350" cy="3467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58974" y="5122294"/>
            <a:ext cx="300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环</a:t>
            </a:r>
            <a:r>
              <a:rPr lang="zh-CN" altLang="en-US" sz="2000" dirty="0" smtClean="0"/>
              <a:t>面的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示性数为 </a:t>
            </a:r>
            <a:r>
              <a:rPr lang="en-US" altLang="zh-CN" sz="2000" dirty="0" smtClean="0"/>
              <a:t>0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/>
          <p:cNvCxnSpPr/>
          <p:nvPr/>
        </p:nvCxnSpPr>
        <p:spPr>
          <a:xfrm>
            <a:off x="1085040" y="1017905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1158700" y="2586355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85040" y="555847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小结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22" name="直线连接符 21"/>
          <p:cNvCxnSpPr/>
          <p:nvPr/>
        </p:nvCxnSpPr>
        <p:spPr>
          <a:xfrm>
            <a:off x="1123140" y="347317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123140" y="457807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085040" y="3023183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课后练习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4" name="直角三角形 33"/>
          <p:cNvSpPr/>
          <p:nvPr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37" name="直角三角形 36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直角三角形 37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085850" y="1169005"/>
            <a:ext cx="8377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多面体的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 → 图的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 → 一般曲面的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1085040" y="1969569"/>
            <a:ext cx="8914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公共事业谜题的本质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所在曲面的拓扑特性</a:t>
            </a:r>
            <a:endParaRPr lang="zh-CN" altLang="en-US" sz="2000" dirty="0"/>
          </a:p>
        </p:txBody>
      </p:sp>
      <p:sp>
        <p:nvSpPr>
          <p:cNvPr id="59" name="矩形 58"/>
          <p:cNvSpPr/>
          <p:nvPr/>
        </p:nvSpPr>
        <p:spPr>
          <a:xfrm>
            <a:off x="1123315" y="3604895"/>
            <a:ext cx="9446895" cy="8915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</a:pPr>
            <a:r>
              <a:rPr lang="en-US" altLang="zh-CN" sz="2000" dirty="0" smtClean="0"/>
              <a:t>1. </a:t>
            </a:r>
            <a:r>
              <a:rPr lang="zh-CN" altLang="en-US" sz="2000" dirty="0" smtClean="0"/>
              <a:t>请给出公共事业谜题在环面上可解的完整拓扑解释</a:t>
            </a:r>
            <a:r>
              <a:rPr lang="en-US" altLang="zh-CN" sz="2000" dirty="0" smtClean="0"/>
              <a:t>.</a:t>
            </a:r>
            <a:endParaRPr lang="zh-CN" altLang="en-US" sz="2000" dirty="0" smtClean="0"/>
          </a:p>
          <a:p>
            <a:pPr algn="l" fontAlgn="auto">
              <a:lnSpc>
                <a:spcPct val="130000"/>
              </a:lnSpc>
            </a:pPr>
            <a:r>
              <a:rPr lang="en-US" altLang="zh-CN" sz="2000" dirty="0"/>
              <a:t>2</a:t>
            </a:r>
            <a:r>
              <a:rPr lang="en-US" altLang="zh-CN" sz="2000" dirty="0" smtClean="0"/>
              <a:t>. </a:t>
            </a:r>
            <a:r>
              <a:rPr lang="zh-CN" altLang="en-US" sz="2000" b="1" dirty="0" smtClean="0"/>
              <a:t>小课题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请探索的公共事业谜题可解的曲面</a:t>
            </a:r>
            <a:r>
              <a:rPr lang="en-US" altLang="zh-CN" sz="2000" dirty="0" smtClean="0"/>
              <a:t>.</a:t>
            </a:r>
            <a:endParaRPr lang="en-US" altLang="zh-CN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085850" y="1570990"/>
            <a:ext cx="5640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平面图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公式</a:t>
            </a:r>
            <a:endParaRPr lang="zh-CN" altLang="en-US" sz="2000" dirty="0"/>
          </a:p>
        </p:txBody>
      </p:sp>
      <p:cxnSp>
        <p:nvCxnSpPr>
          <p:cNvPr id="6" name="直线连接符 21"/>
          <p:cNvCxnSpPr/>
          <p:nvPr/>
        </p:nvCxnSpPr>
        <p:spPr>
          <a:xfrm>
            <a:off x="1158700" y="534515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23"/>
          <p:cNvCxnSpPr/>
          <p:nvPr/>
        </p:nvCxnSpPr>
        <p:spPr>
          <a:xfrm>
            <a:off x="1158700" y="645005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120600" y="4895163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参考文献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58875" y="5429250"/>
            <a:ext cx="9801225" cy="8915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</a:pPr>
            <a:r>
              <a:rPr lang="en-US" altLang="zh-CN" sz="2000" dirty="0" smtClean="0"/>
              <a:t>1. </a:t>
            </a:r>
            <a:r>
              <a:rPr lang="zh-CN" altLang="en-US" sz="2000" dirty="0" smtClean="0"/>
              <a:t>汤彬如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多面体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公式的历史和方法论</a:t>
            </a:r>
            <a:r>
              <a:rPr lang="en-US" altLang="zh-CN" sz="2000" dirty="0" smtClean="0"/>
              <a:t>——</a:t>
            </a:r>
            <a:r>
              <a:rPr lang="zh-CN" altLang="en-US" sz="2000" dirty="0" smtClean="0"/>
              <a:t>纪念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诞生</a:t>
            </a:r>
            <a:r>
              <a:rPr lang="en-US" altLang="zh-CN" sz="2000" dirty="0" smtClean="0"/>
              <a:t>300</a:t>
            </a:r>
            <a:r>
              <a:rPr lang="zh-CN" altLang="en-US" sz="2000" dirty="0" smtClean="0"/>
              <a:t>周年</a:t>
            </a:r>
            <a:r>
              <a:rPr lang="en-US" altLang="zh-CN" sz="2000" dirty="0" smtClean="0"/>
              <a:t>.</a:t>
            </a:r>
            <a:endParaRPr lang="en-US" altLang="zh-CN" sz="2000" dirty="0" smtClean="0"/>
          </a:p>
          <a:p>
            <a:pPr>
              <a:lnSpc>
                <a:spcPct val="130000"/>
              </a:lnSpc>
            </a:pPr>
            <a:r>
              <a:rPr lang="en-US" altLang="zh-CN" sz="2000" dirty="0"/>
              <a:t>2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李玮</a:t>
            </a:r>
            <a:r>
              <a:rPr lang="en-US" altLang="zh-CN" sz="2000" dirty="0"/>
              <a:t>. </a:t>
            </a:r>
            <a:r>
              <a:rPr lang="en-US" altLang="zh-CN" sz="2000" smtClean="0"/>
              <a:t>DNA </a:t>
            </a:r>
            <a:r>
              <a:rPr lang="zh-CN" altLang="en-US" sz="2000" smtClean="0"/>
              <a:t>多面体</a:t>
            </a:r>
            <a:r>
              <a:rPr lang="zh-CN" altLang="en-US" sz="2000" dirty="0"/>
              <a:t>的</a:t>
            </a:r>
            <a:r>
              <a:rPr lang="zh-CN" altLang="en-US" sz="2000" dirty="0" smtClean="0"/>
              <a:t>新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</a:t>
            </a:r>
            <a:r>
              <a:rPr lang="en-US" altLang="zh-CN" sz="2000" dirty="0"/>
              <a:t>. </a:t>
            </a:r>
            <a:r>
              <a:rPr lang="zh-CN" altLang="en-US" sz="2000" dirty="0"/>
              <a:t>兰州大学</a:t>
            </a:r>
            <a:r>
              <a:rPr lang="en-US" altLang="zh-CN" sz="2000" dirty="0"/>
              <a:t>, 2012.</a:t>
            </a:r>
            <a:endParaRPr lang="en-US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4" grpId="0"/>
      <p:bldP spid="4" grpId="1"/>
      <p:bldP spid="8" grpId="0"/>
      <p:bldP spid="8" grpId="1"/>
      <p:bldP spid="59" grpId="0"/>
      <p:bldP spid="59" grpId="1"/>
      <p:bldP spid="2" grpId="0"/>
      <p:bldP spid="2" grpId="1"/>
      <p:bldP spid="9" grpId="0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6730" y="2221406"/>
            <a:ext cx="5648325" cy="35337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课堂实践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1033" y="1020932"/>
            <a:ext cx="10129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将每幢房子与公共事业连接起来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但是连线</a:t>
            </a:r>
            <a:r>
              <a:rPr lang="zh-CN" altLang="en-US" sz="2000" dirty="0" smtClean="0">
                <a:solidFill>
                  <a:srgbClr val="FF0000"/>
                </a:solidFill>
              </a:rPr>
              <a:t>不能</a:t>
            </a:r>
            <a:r>
              <a:rPr lang="zh-CN" altLang="en-US" sz="2000" dirty="0" smtClean="0"/>
              <a:t>相交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新知探究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6375"/>
            <a:ext cx="5016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多面体的</a:t>
            </a:r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Euler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示性数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259085" y="2773756"/>
            <a:ext cx="3459460" cy="3065318"/>
            <a:chOff x="5263" y="1795"/>
            <a:chExt cx="8380" cy="7081"/>
          </a:xfrm>
        </p:grpSpPr>
        <p:sp>
          <p:nvSpPr>
            <p:cNvPr id="18" name="文本框 2"/>
            <p:cNvSpPr txBox="1"/>
            <p:nvPr/>
          </p:nvSpPr>
          <p:spPr>
            <a:xfrm>
              <a:off x="5263" y="7952"/>
              <a:ext cx="8380" cy="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000" dirty="0"/>
                <a:t>正六面体</a:t>
              </a:r>
              <a:r>
                <a:rPr lang="en-US" altLang="zh-CN" sz="2000" dirty="0"/>
                <a:t>     </a:t>
              </a:r>
              <a:r>
                <a:rPr lang="zh-CN" alt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→→→→</a:t>
              </a:r>
              <a:r>
                <a:rPr lang="en-US" altLang="zh-CN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球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图片 26" descr="动画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2" y="1795"/>
              <a:ext cx="6495" cy="574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52145" y="1213008"/>
            <a:ext cx="10359267" cy="1015663"/>
            <a:chOff x="652145" y="1213008"/>
            <a:chExt cx="10359267" cy="1015663"/>
          </a:xfrm>
        </p:grpSpPr>
        <p:sp>
          <p:nvSpPr>
            <p:cNvPr id="16" name="文本框 3"/>
            <p:cNvSpPr txBox="1"/>
            <p:nvPr/>
          </p:nvSpPr>
          <p:spPr>
            <a:xfrm>
              <a:off x="652145" y="1213008"/>
              <a:ext cx="10359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对于一个多面体 </a:t>
              </a:r>
              <a:r>
                <a:rPr lang="en-US" altLang="zh-CN" sz="2000" dirty="0"/>
                <a:t> </a:t>
              </a:r>
              <a:r>
                <a:rPr lang="en-US" altLang="zh-CN" sz="2000" dirty="0" smtClean="0"/>
                <a:t>   </a:t>
              </a:r>
              <a:r>
                <a:rPr lang="zh-CN" altLang="en-US" sz="2000" dirty="0" smtClean="0"/>
                <a:t>我们定义它的 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示性数为</a:t>
              </a:r>
              <a:r>
                <a:rPr lang="en-US" altLang="zh-CN" sz="2000" dirty="0" smtClean="0"/>
                <a:t>: </a:t>
              </a:r>
              <a:endParaRPr lang="en-US" altLang="zh-CN" sz="2000" dirty="0" smtClean="0"/>
            </a:p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                                                               顶点数</a:t>
              </a:r>
              <a:r>
                <a:rPr lang="en-US" altLang="zh-CN" sz="2000" dirty="0"/>
                <a:t> </a:t>
              </a:r>
              <a:r>
                <a:rPr lang="en-US" altLang="zh-CN" sz="2000" dirty="0" smtClean="0"/>
                <a:t>          </a:t>
              </a:r>
              <a:r>
                <a:rPr lang="zh-CN" altLang="en-US" sz="2000" dirty="0" smtClean="0"/>
                <a:t>棱数</a:t>
              </a:r>
              <a:r>
                <a:rPr lang="en-US" altLang="zh-CN" sz="2000" dirty="0"/>
                <a:t> </a:t>
              </a:r>
              <a:r>
                <a:rPr lang="en-US" altLang="zh-CN" sz="2000" dirty="0" smtClean="0"/>
                <a:t>          </a:t>
              </a:r>
              <a:r>
                <a:rPr lang="zh-CN" altLang="en-US" sz="2000" dirty="0" smtClean="0"/>
                <a:t>面数</a:t>
              </a:r>
              <a:endParaRPr lang="en-US" altLang="zh-CN" sz="2000" dirty="0" smtClean="0"/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2540243" y="1378072"/>
            <a:ext cx="271463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Formula" r:id="rId3" imgW="1019175" imgH="1257300" progId="Equation.Ribbit">
                    <p:embed/>
                  </p:oleObj>
                </mc:Choice>
                <mc:Fallback>
                  <p:oleObj name="Formula" r:id="rId3" imgW="1019175" imgH="1257300" progId="Equation.Ribbit">
                    <p:embed/>
                    <p:pic>
                      <p:nvPicPr>
                        <p:cNvPr id="0" name="图片 1079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40243" y="1378072"/>
                          <a:ext cx="271463" cy="334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4117609" y="1805910"/>
            <a:ext cx="95726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1" name="Formula" r:id="rId5" imgW="3619500" imgH="1333500" progId="Equation.Ribbit">
                    <p:embed/>
                  </p:oleObj>
                </mc:Choice>
                <mc:Fallback>
                  <p:oleObj name="Formula" r:id="rId5" imgW="3619500" imgH="1333500" progId="Equation.Ribbit">
                    <p:embed/>
                    <p:pic>
                      <p:nvPicPr>
                        <p:cNvPr id="0" name="图片 108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117609" y="1805910"/>
                          <a:ext cx="95726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5940425" y="1806575"/>
            <a:ext cx="66992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" name="Formula" r:id="rId7" imgW="2533650" imgH="1333500" progId="Equation.Ribbit">
                    <p:embed/>
                  </p:oleObj>
                </mc:Choice>
                <mc:Fallback>
                  <p:oleObj name="Formula" r:id="rId7" imgW="2533650" imgH="1333500" progId="Equation.Ribbit">
                    <p:embed/>
                    <p:pic>
                      <p:nvPicPr>
                        <p:cNvPr id="0" name="图片 108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40425" y="1806575"/>
                          <a:ext cx="66992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7204319" y="1805910"/>
            <a:ext cx="67310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" name="Formula" r:id="rId9" imgW="2543175" imgH="1333500" progId="Equation.Ribbit">
                    <p:embed/>
                  </p:oleObj>
                </mc:Choice>
                <mc:Fallback>
                  <p:oleObj name="Formula" r:id="rId9" imgW="2543175" imgH="1333500" progId="Equation.Ribbit">
                    <p:embed/>
                    <p:pic>
                      <p:nvPicPr>
                        <p:cNvPr id="0" name="图片 108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204319" y="1805910"/>
                          <a:ext cx="67310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8453438" y="1806575"/>
            <a:ext cx="51276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4" name="Formula" r:id="rId11" imgW="1933575" imgH="1333500" progId="Equation.Ribbit">
                    <p:embed/>
                  </p:oleObj>
                </mc:Choice>
                <mc:Fallback>
                  <p:oleObj name="Formula" r:id="rId11" imgW="1933575" imgH="1333500" progId="Equation.Ribbit">
                    <p:embed/>
                    <p:pic>
                      <p:nvPicPr>
                        <p:cNvPr id="0" name="图片 108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453438" y="1806575"/>
                          <a:ext cx="51276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组合 9"/>
          <p:cNvGrpSpPr/>
          <p:nvPr/>
        </p:nvGrpSpPr>
        <p:grpSpPr>
          <a:xfrm>
            <a:off x="5433132" y="3509410"/>
            <a:ext cx="4518735" cy="968791"/>
            <a:chOff x="5433132" y="3509410"/>
            <a:chExt cx="4518735" cy="968791"/>
          </a:xfrm>
        </p:grpSpPr>
        <p:sp>
          <p:nvSpPr>
            <p:cNvPr id="2" name="文本框 1"/>
            <p:cNvSpPr txBox="1"/>
            <p:nvPr/>
          </p:nvSpPr>
          <p:spPr>
            <a:xfrm>
              <a:off x="5433132" y="3509410"/>
              <a:ext cx="4518735" cy="96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solidFill>
                    <a:schemeClr val="accent1"/>
                  </a:solidFill>
                </a:rPr>
                <a:t>Euler 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多面体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公式</a:t>
              </a:r>
              <a:r>
                <a:rPr lang="zh-CN" altLang="en-US" sz="2000" dirty="0"/>
                <a:t>告诉我们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同胚于球面的多面体</a:t>
              </a:r>
              <a:r>
                <a:rPr lang="zh-CN" altLang="en-US" sz="2000" dirty="0" smtClean="0"/>
                <a:t>的 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示性数</a:t>
              </a:r>
              <a:r>
                <a:rPr lang="zh-CN" altLang="en-US" sz="2000" dirty="0"/>
                <a:t>一定为 </a:t>
              </a:r>
              <a:endParaRPr lang="zh-CN" altLang="en-US" sz="2000" dirty="0"/>
            </a:p>
          </p:txBody>
        </p:sp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9021212" y="4131652"/>
            <a:ext cx="211137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5" name="Formula" r:id="rId13" imgW="800100" imgH="1219200" progId="Equation.Ribbit">
                    <p:embed/>
                  </p:oleObj>
                </mc:Choice>
                <mc:Fallback>
                  <p:oleObj name="Formula" r:id="rId13" imgW="800100" imgH="1219200" progId="Equation.Ribbit">
                    <p:embed/>
                    <p:pic>
                      <p:nvPicPr>
                        <p:cNvPr id="0" name="图片 1084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021212" y="4131652"/>
                          <a:ext cx="211137" cy="32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单纯复形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437322" y="1010602"/>
            <a:ext cx="8773795" cy="1477645"/>
            <a:chOff x="2400" y="2165"/>
            <a:chExt cx="13817" cy="2327"/>
          </a:xfrm>
        </p:grpSpPr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2400" y="2165"/>
              <a:ext cx="13817" cy="2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一个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单纯复形     是以单形作为基本组件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以“搭积木”的方式构造而成的几何图形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特别地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在“搭积木”的过程中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要求满足如下规则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:</a:t>
              </a:r>
              <a:b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</a:b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34" name="对象 33"/>
            <p:cNvGraphicFramePr>
              <a:graphicFrameLocks noChangeAspect="1"/>
            </p:cNvGraphicFramePr>
            <p:nvPr/>
          </p:nvGraphicFramePr>
          <p:xfrm>
            <a:off x="5040" y="2410"/>
            <a:ext cx="400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4" name="Formula" r:id="rId1" imgW="962025" imgH="1333500" progId="Equation.Ribbit">
                    <p:embed/>
                  </p:oleObj>
                </mc:Choice>
                <mc:Fallback>
                  <p:oleObj name="Formula" r:id="rId1" imgW="962025" imgH="1333500" progId="Equation.Ribbit">
                    <p:embed/>
                    <p:pic>
                      <p:nvPicPr>
                        <p:cNvPr id="0" name="对象 21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5040" y="2410"/>
                          <a:ext cx="400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组合 34"/>
          <p:cNvGrpSpPr/>
          <p:nvPr/>
        </p:nvGrpSpPr>
        <p:grpSpPr>
          <a:xfrm>
            <a:off x="1549400" y="2463165"/>
            <a:ext cx="8875395" cy="708025"/>
            <a:chOff x="2440" y="3879"/>
            <a:chExt cx="13977" cy="1115"/>
          </a:xfrm>
        </p:grpSpPr>
        <p:grpSp>
          <p:nvGrpSpPr>
            <p:cNvPr id="36" name="组合 35"/>
            <p:cNvGrpSpPr/>
            <p:nvPr/>
          </p:nvGrpSpPr>
          <p:grpSpPr>
            <a:xfrm>
              <a:off x="2440" y="3879"/>
              <a:ext cx="1696" cy="1115"/>
              <a:chOff x="603794" y="2709294"/>
              <a:chExt cx="1076958" cy="708343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603794" y="2777709"/>
                <a:ext cx="676315" cy="639928"/>
                <a:chOff x="603794" y="2777709"/>
                <a:chExt cx="676315" cy="639928"/>
              </a:xfrm>
            </p:grpSpPr>
            <p:sp>
              <p:nvSpPr>
                <p:cNvPr id="42" name="Oval 24"/>
                <p:cNvSpPr/>
                <p:nvPr/>
              </p:nvSpPr>
              <p:spPr>
                <a:xfrm>
                  <a:off x="603794" y="2777709"/>
                  <a:ext cx="658551" cy="639928"/>
                </a:xfrm>
                <a:prstGeom prst="pentagon">
                  <a:avLst/>
                </a:prstGeom>
                <a:solidFill>
                  <a:schemeClr val="accent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4" tIns="60946" rIns="121894" bIns="60946" rtlCol="0" anchor="ctr"/>
                <a:lstStyle/>
                <a:p>
                  <a:pPr algn="ctr" fontAlgn="auto">
                    <a:lnSpc>
                      <a:spcPct val="100000"/>
                    </a:lnSpc>
                  </a:pPr>
                  <a:endParaRPr lang="en-US" sz="3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Text Placeholder 3"/>
                <p:cNvSpPr txBox="1"/>
                <p:nvPr/>
              </p:nvSpPr>
              <p:spPr>
                <a:xfrm>
                  <a:off x="621560" y="2958705"/>
                  <a:ext cx="658549" cy="369004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200" fontAlgn="auto">
                    <a:lnSpc>
                      <a:spcPct val="100000"/>
                    </a:lnSpc>
                    <a:spcBef>
                      <a:spcPct val="0"/>
                    </a:spcBef>
                    <a:defRPr/>
                  </a:pPr>
                  <a:r>
                    <a:rPr lang="en-US" altLang="zh-CN" sz="2400" b="1" dirty="0" smtClean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01</a:t>
                  </a:r>
                  <a:endPara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矩形 40"/>
              <p:cNvSpPr/>
              <p:nvPr/>
            </p:nvSpPr>
            <p:spPr>
              <a:xfrm>
                <a:off x="1478755" y="2709294"/>
                <a:ext cx="201997" cy="46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lnSpc>
                    <a:spcPct val="100000"/>
                  </a:lnSpc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749" y="4223"/>
              <a:ext cx="1266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任意                  的所有面也在     中</a:t>
              </a:r>
              <a:r>
                <a:rPr lang="en-US" altLang="zh-CN" sz="2000" dirty="0" smtClean="0"/>
                <a:t>;</a:t>
              </a:r>
              <a:endParaRPr lang="en-US" altLang="zh-CN" sz="2000" dirty="0"/>
            </a:p>
          </p:txBody>
        </p:sp>
        <p:graphicFrame>
          <p:nvGraphicFramePr>
            <p:cNvPr id="38" name="对象 37"/>
            <p:cNvGraphicFramePr>
              <a:graphicFrameLocks noChangeAspect="1"/>
            </p:cNvGraphicFramePr>
            <p:nvPr/>
          </p:nvGraphicFramePr>
          <p:xfrm>
            <a:off x="4752" y="4285"/>
            <a:ext cx="1860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5" name="Formula" r:id="rId3" imgW="4467225" imgH="1343025" progId="Equation.Ribbit">
                    <p:embed/>
                  </p:oleObj>
                </mc:Choice>
                <mc:Fallback>
                  <p:oleObj name="Formula" r:id="rId3" imgW="4467225" imgH="1343025" progId="Equation.Ribbit">
                    <p:embed/>
                    <p:pic>
                      <p:nvPicPr>
                        <p:cNvPr id="0" name="对象 2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52" y="4285"/>
                          <a:ext cx="1860" cy="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对象 38"/>
            <p:cNvGraphicFramePr>
              <a:graphicFrameLocks noChangeAspect="1"/>
            </p:cNvGraphicFramePr>
            <p:nvPr/>
          </p:nvGraphicFramePr>
          <p:xfrm>
            <a:off x="9172" y="4273"/>
            <a:ext cx="400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6" name="Formula" r:id="rId5" imgW="962025" imgH="1333500" progId="Equation.Ribbit">
                    <p:embed/>
                  </p:oleObj>
                </mc:Choice>
                <mc:Fallback>
                  <p:oleObj name="Formula" r:id="rId5" imgW="962025" imgH="1333500" progId="Equation.Ribbit">
                    <p:embed/>
                    <p:pic>
                      <p:nvPicPr>
                        <p:cNvPr id="0" name="对象 24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9172" y="4273"/>
                          <a:ext cx="400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组合 43"/>
          <p:cNvGrpSpPr/>
          <p:nvPr/>
        </p:nvGrpSpPr>
        <p:grpSpPr>
          <a:xfrm>
            <a:off x="1544320" y="3477260"/>
            <a:ext cx="8801735" cy="639445"/>
            <a:chOff x="2432" y="5476"/>
            <a:chExt cx="13861" cy="1007"/>
          </a:xfrm>
        </p:grpSpPr>
        <p:grpSp>
          <p:nvGrpSpPr>
            <p:cNvPr id="45" name="组合 44"/>
            <p:cNvGrpSpPr/>
            <p:nvPr/>
          </p:nvGrpSpPr>
          <p:grpSpPr>
            <a:xfrm>
              <a:off x="2432" y="5476"/>
              <a:ext cx="1059" cy="1007"/>
              <a:chOff x="1692239" y="2709714"/>
              <a:chExt cx="672518" cy="639928"/>
            </a:xfrm>
          </p:grpSpPr>
          <p:sp>
            <p:nvSpPr>
              <p:cNvPr id="52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/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Text Placeholder 3"/>
              <p:cNvSpPr txBox="1"/>
              <p:nvPr/>
            </p:nvSpPr>
            <p:spPr>
              <a:xfrm>
                <a:off x="1706208" y="2888794"/>
                <a:ext cx="658549" cy="369004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 fontAlgn="auto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3696" y="5769"/>
              <a:ext cx="12597" cy="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任意                  如果                     则           既是    的面也是    的面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47" name="对象 46"/>
            <p:cNvGraphicFramePr>
              <a:graphicFrameLocks noChangeAspect="1"/>
            </p:cNvGraphicFramePr>
            <p:nvPr/>
          </p:nvGraphicFramePr>
          <p:xfrm>
            <a:off x="4679" y="5843"/>
            <a:ext cx="1895" cy="5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7" name="Formula" r:id="rId6" imgW="4543425" imgH="1352550" progId="Equation.Ribbit">
                    <p:embed/>
                  </p:oleObj>
                </mc:Choice>
                <mc:Fallback>
                  <p:oleObj name="Formula" r:id="rId6" imgW="4543425" imgH="1352550" progId="Equation.Ribbit">
                    <p:embed/>
                    <p:pic>
                      <p:nvPicPr>
                        <p:cNvPr id="0" name="对象 2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679" y="5843"/>
                          <a:ext cx="1895" cy="5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对象 47"/>
            <p:cNvGraphicFramePr>
              <a:graphicFrameLocks noChangeAspect="1"/>
            </p:cNvGraphicFramePr>
            <p:nvPr/>
          </p:nvGraphicFramePr>
          <p:xfrm>
            <a:off x="7477" y="5814"/>
            <a:ext cx="2170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8" name="Formula" r:id="rId8" imgW="5210175" imgH="1428750" progId="Equation.Ribbit">
                    <p:embed/>
                  </p:oleObj>
                </mc:Choice>
                <mc:Fallback>
                  <p:oleObj name="Formula" r:id="rId8" imgW="5210175" imgH="1428750" progId="Equation.Ribbit">
                    <p:embed/>
                    <p:pic>
                      <p:nvPicPr>
                        <p:cNvPr id="0" name="对象 2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477" y="5814"/>
                          <a:ext cx="2170" cy="5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/>
            <p:cNvGraphicFramePr>
              <a:graphicFrameLocks noChangeAspect="1"/>
            </p:cNvGraphicFramePr>
            <p:nvPr/>
          </p:nvGraphicFramePr>
          <p:xfrm>
            <a:off x="10193" y="5838"/>
            <a:ext cx="1125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9" name="Formula" r:id="rId10" imgW="2705100" imgH="1343025" progId="Equation.Ribbit">
                    <p:embed/>
                  </p:oleObj>
                </mc:Choice>
                <mc:Fallback>
                  <p:oleObj name="Formula" r:id="rId10" imgW="2705100" imgH="1343025" progId="Equation.Ribbit">
                    <p:embed/>
                    <p:pic>
                      <p:nvPicPr>
                        <p:cNvPr id="0" name="对象 27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193" y="5838"/>
                          <a:ext cx="1125" cy="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/>
            <p:cNvGraphicFramePr>
              <a:graphicFrameLocks noChangeAspect="1"/>
            </p:cNvGraphicFramePr>
            <p:nvPr/>
          </p:nvGraphicFramePr>
          <p:xfrm>
            <a:off x="12205" y="5965"/>
            <a:ext cx="308" cy="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0" name="Formula" r:id="rId12" imgW="733425" imgH="1000125" progId="Equation.Ribbit">
                    <p:embed/>
                  </p:oleObj>
                </mc:Choice>
                <mc:Fallback>
                  <p:oleObj name="Formula" r:id="rId12" imgW="733425" imgH="1000125" progId="Equation.Ribbit">
                    <p:embed/>
                    <p:pic>
                      <p:nvPicPr>
                        <p:cNvPr id="0" name="对象 3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2205" y="5965"/>
                          <a:ext cx="308" cy="4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50"/>
            <p:cNvGraphicFramePr>
              <a:graphicFrameLocks noChangeAspect="1"/>
            </p:cNvGraphicFramePr>
            <p:nvPr/>
          </p:nvGraphicFramePr>
          <p:xfrm>
            <a:off x="14293" y="5847"/>
            <a:ext cx="248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1" name="Formula" r:id="rId14" imgW="590550" imgH="1343025" progId="Equation.Ribbit">
                    <p:embed/>
                  </p:oleObj>
                </mc:Choice>
                <mc:Fallback>
                  <p:oleObj name="Formula" r:id="rId14" imgW="590550" imgH="1343025" progId="Equation.Ribbit">
                    <p:embed/>
                    <p:pic>
                      <p:nvPicPr>
                        <p:cNvPr id="0" name="对象 3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4293" y="5847"/>
                          <a:ext cx="248" cy="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895" y="4806950"/>
            <a:ext cx="1569720" cy="108204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2260" y="4290060"/>
            <a:ext cx="1424940" cy="212598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57750" y="4527550"/>
            <a:ext cx="2072640" cy="142494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20940" y="4116070"/>
            <a:ext cx="1485900" cy="250698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07525" y="4290060"/>
            <a:ext cx="2499360" cy="227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68849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单纯复形的</a:t>
            </a:r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Euler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示性数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738812" y="1220187"/>
            <a:ext cx="10359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 smtClean="0"/>
              <a:t>平面三角形的高维推广</a:t>
            </a:r>
            <a:r>
              <a:rPr lang="en-US" altLang="zh-CN" sz="2000" dirty="0" smtClean="0"/>
              <a:t>—</a:t>
            </a:r>
            <a:r>
              <a:rPr lang="zh-CN" altLang="en-US" sz="2000" dirty="0" smtClean="0"/>
              <a:t>单形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以及由单形依据一定规则“搭建起来的积木”</a:t>
            </a:r>
            <a:r>
              <a:rPr lang="en-US" altLang="zh-CN" sz="2000" dirty="0" smtClean="0"/>
              <a:t>—</a:t>
            </a:r>
            <a:r>
              <a:rPr lang="zh-CN" altLang="en-US" sz="2000" dirty="0" smtClean="0"/>
              <a:t>单纯复形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   </a:t>
            </a:r>
            <a:r>
              <a:rPr lang="zh-CN" altLang="en-US" sz="2000" dirty="0" smtClean="0"/>
              <a:t>我们可以很自然的将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示性数的概念推广至这种几何体</a:t>
            </a:r>
            <a:r>
              <a:rPr lang="en-US" altLang="zh-CN" sz="2000" dirty="0" smtClean="0"/>
              <a:t>:           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                                                               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其中     是     中  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单形的个数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1268" y="3651021"/>
            <a:ext cx="1424940" cy="21259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325" y="4352061"/>
            <a:ext cx="2072640" cy="1424940"/>
          </a:xfrm>
          <a:prstGeom prst="rect">
            <a:avLst/>
          </a:prstGeom>
        </p:spPr>
      </p:pic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10298724" y="1382102"/>
          <a:ext cx="3048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Formula" r:id="rId3" imgW="1152525" imgH="1266825" progId="Equation.Ribbit">
                  <p:embed/>
                </p:oleObj>
              </mc:Choice>
              <mc:Fallback>
                <p:oleObj name="Formula" r:id="rId3" imgW="1152525" imgH="1266825" progId="Equation.Ribbit">
                  <p:embed/>
                  <p:pic>
                    <p:nvPicPr>
                      <p:cNvPr id="0" name="图片 210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98724" y="1382102"/>
                        <a:ext cx="3048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5017780" y="2262554"/>
          <a:ext cx="2519362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Formula" r:id="rId5" imgW="9534525" imgH="1743075" progId="Equation.Ribbit">
                  <p:embed/>
                </p:oleObj>
              </mc:Choice>
              <mc:Fallback>
                <p:oleObj name="Formula" r:id="rId5" imgW="9534525" imgH="1743075" progId="Equation.Ribbit">
                  <p:embed/>
                  <p:pic>
                    <p:nvPicPr>
                      <p:cNvPr id="0" name="图片 210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17780" y="2262554"/>
                        <a:ext cx="2519362" cy="45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1368792" y="2790215"/>
          <a:ext cx="263525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Formula" r:id="rId7" imgW="1000125" imgH="981075" progId="Equation.Ribbit">
                  <p:embed/>
                </p:oleObj>
              </mc:Choice>
              <mc:Fallback>
                <p:oleObj name="Formula" r:id="rId7" imgW="1000125" imgH="981075" progId="Equation.Ribbit">
                  <p:embed/>
                  <p:pic>
                    <p:nvPicPr>
                      <p:cNvPr id="0" name="图片 210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8792" y="2790215"/>
                        <a:ext cx="263525" cy="26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2008176" y="2730134"/>
          <a:ext cx="23653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Formula" r:id="rId9" imgW="895350" imgH="1266825" progId="Equation.Ribbit">
                  <p:embed/>
                </p:oleObj>
              </mc:Choice>
              <mc:Fallback>
                <p:oleObj name="Formula" r:id="rId9" imgW="895350" imgH="1266825" progId="Equation.Ribbit">
                  <p:embed/>
                  <p:pic>
                    <p:nvPicPr>
                      <p:cNvPr id="0" name="图片 210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08176" y="2730134"/>
                        <a:ext cx="236537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2577770" y="2772631"/>
          <a:ext cx="1031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Formula" r:id="rId11" imgW="390525" imgH="1219200" progId="Equation.Ribbit">
                  <p:embed/>
                </p:oleObj>
              </mc:Choice>
              <mc:Fallback>
                <p:oleObj name="Formula" r:id="rId11" imgW="390525" imgH="1219200" progId="Equation.Ribbit">
                  <p:embed/>
                  <p:pic>
                    <p:nvPicPr>
                      <p:cNvPr id="0" name="图片 210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77770" y="2772631"/>
                        <a:ext cx="103187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2126444" y="5932294"/>
          <a:ext cx="22987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Formula" r:id="rId13" imgW="8696325" imgH="1247775" progId="Equation.Ribbit">
                  <p:embed/>
                </p:oleObj>
              </mc:Choice>
              <mc:Fallback>
                <p:oleObj name="Formula" r:id="rId13" imgW="8696325" imgH="1247775" progId="Equation.Ribbit">
                  <p:embed/>
                  <p:pic>
                    <p:nvPicPr>
                      <p:cNvPr id="0" name="图片 213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26444" y="5932294"/>
                        <a:ext cx="2298700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1711975" y="5928698"/>
          <a:ext cx="280352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Formula" r:id="rId15" imgW="10610850" imgH="1247775" progId="Equation.Ribbit">
                  <p:embed/>
                </p:oleObj>
              </mc:Choice>
              <mc:Fallback>
                <p:oleObj name="Formula" r:id="rId15" imgW="10610850" imgH="1247775" progId="Equation.Ribbit">
                  <p:embed/>
                  <p:pic>
                    <p:nvPicPr>
                      <p:cNvPr id="0" name="图片 213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11975" y="5928698"/>
                        <a:ext cx="2803525" cy="331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6821295" y="5932294"/>
          <a:ext cx="22987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Formula" r:id="rId17" imgW="8686800" imgH="1238250" progId="Equation.Ribbit">
                  <p:embed/>
                </p:oleObj>
              </mc:Choice>
              <mc:Fallback>
                <p:oleObj name="Formula" r:id="rId17" imgW="8686800" imgH="1238250" progId="Equation.Ribbit">
                  <p:embed/>
                  <p:pic>
                    <p:nvPicPr>
                      <p:cNvPr id="0" name="图片 213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21295" y="5932294"/>
                        <a:ext cx="229870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/>
        </p:nvGraphicFramePr>
        <p:xfrm>
          <a:off x="6568882" y="5932294"/>
          <a:ext cx="28035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Formula" r:id="rId19" imgW="10610850" imgH="1238250" progId="Equation.Ribbit">
                  <p:embed/>
                </p:oleObj>
              </mc:Choice>
              <mc:Fallback>
                <p:oleObj name="Formula" r:id="rId19" imgW="10610850" imgH="1238250" progId="Equation.Ribbit">
                  <p:embed/>
                  <p:pic>
                    <p:nvPicPr>
                      <p:cNvPr id="0" name="图片 214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68882" y="5932294"/>
                        <a:ext cx="2803525" cy="327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2145" y="206375"/>
            <a:ext cx="68849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图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的</a:t>
            </a:r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Euler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示性数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315" y="2901767"/>
            <a:ext cx="4761865" cy="2882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06" y="2901767"/>
            <a:ext cx="3362960" cy="2872740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3273874" y="6132079"/>
            <a:ext cx="5925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图的面指的是由边围成的区域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以及图外部的空间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844553" y="1076392"/>
            <a:ext cx="10041255" cy="1477328"/>
            <a:chOff x="844553" y="1076392"/>
            <a:chExt cx="10041255" cy="1477328"/>
          </a:xfrm>
        </p:grpSpPr>
        <p:sp>
          <p:nvSpPr>
            <p:cNvPr id="2" name="文本框 6"/>
            <p:cNvSpPr txBox="1"/>
            <p:nvPr/>
          </p:nvSpPr>
          <p:spPr>
            <a:xfrm>
              <a:off x="844553" y="1076392"/>
              <a:ext cx="100412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图    是</a:t>
              </a:r>
              <a:r>
                <a:rPr lang="zh-CN" altLang="en-US" sz="2000" dirty="0"/>
                <a:t>由若干给定的顶点及连接两顶点的边所构成</a:t>
              </a:r>
              <a:r>
                <a:rPr lang="zh-CN" altLang="en-US" sz="2000" dirty="0" smtClean="0"/>
                <a:t>的平面图形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我们同样可以定义图的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示性数</a:t>
              </a:r>
              <a:r>
                <a:rPr lang="en-US" altLang="zh-CN" sz="2000" dirty="0" smtClean="0"/>
                <a:t>: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 smtClean="0"/>
                <a:t>                                                        </a:t>
              </a:r>
              <a:r>
                <a:rPr lang="zh-CN" altLang="en-US" sz="2000" dirty="0" smtClean="0"/>
                <a:t>顶点数          边数          面数</a:t>
              </a:r>
              <a:endParaRPr lang="en-US" altLang="zh-CN" sz="2000" dirty="0"/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1239838" y="1237397"/>
            <a:ext cx="185737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6" name="Formula" r:id="rId3" imgW="695325" imgH="1238250" progId="Equation.Ribbit">
                    <p:embed/>
                  </p:oleObj>
                </mc:Choice>
                <mc:Fallback>
                  <p:oleObj name="Formula" r:id="rId3" imgW="695325" imgH="1238250" progId="Equation.Ribbit">
                    <p:embed/>
                    <p:pic>
                      <p:nvPicPr>
                        <p:cNvPr id="0" name="图片 310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39838" y="1237397"/>
                          <a:ext cx="185737" cy="327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3930409" y="2129931"/>
            <a:ext cx="909638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7" name="Formula" r:id="rId5" imgW="3438525" imgH="1333500" progId="Equation.Ribbit">
                    <p:embed/>
                  </p:oleObj>
                </mc:Choice>
                <mc:Fallback>
                  <p:oleObj name="Formula" r:id="rId5" imgW="3438525" imgH="1333500" progId="Equation.Ribbit">
                    <p:embed/>
                    <p:pic>
                      <p:nvPicPr>
                        <p:cNvPr id="0" name="图片 310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30409" y="2129931"/>
                          <a:ext cx="909638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5605708" y="2129930"/>
            <a:ext cx="66992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8" name="Formula" r:id="rId7" imgW="2533650" imgH="1333500" progId="Equation.Ribbit">
                    <p:embed/>
                  </p:oleObj>
                </mc:Choice>
                <mc:Fallback>
                  <p:oleObj name="Formula" r:id="rId7" imgW="2533650" imgH="1333500" progId="Equation.Ribbit">
                    <p:embed/>
                    <p:pic>
                      <p:nvPicPr>
                        <p:cNvPr id="0" name="图片 31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605708" y="2129930"/>
                          <a:ext cx="66992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6817492" y="2121139"/>
            <a:ext cx="67310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9" name="Formula" r:id="rId9" imgW="2543175" imgH="1333500" progId="Equation.Ribbit">
                    <p:embed/>
                  </p:oleObj>
                </mc:Choice>
                <mc:Fallback>
                  <p:oleObj name="Formula" r:id="rId9" imgW="2543175" imgH="1333500" progId="Equation.Ribbit">
                    <p:embed/>
                    <p:pic>
                      <p:nvPicPr>
                        <p:cNvPr id="0" name="图片 311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817492" y="2121139"/>
                          <a:ext cx="67310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8032458" y="2138723"/>
            <a:ext cx="51276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" name="Formula" r:id="rId11" imgW="1933575" imgH="1333500" progId="Equation.Ribbit">
                    <p:embed/>
                  </p:oleObj>
                </mc:Choice>
                <mc:Fallback>
                  <p:oleObj name="Formula" r:id="rId11" imgW="1933575" imgH="1333500" progId="Equation.Ribbit">
                    <p:embed/>
                    <p:pic>
                      <p:nvPicPr>
                        <p:cNvPr id="0" name="图片 311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32458" y="2138723"/>
                          <a:ext cx="51276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与图论的联系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52145" y="987737"/>
            <a:ext cx="8773795" cy="143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图</a:t>
            </a:r>
            <a:r>
              <a:rPr lang="zh-CN" altLang="en-US" sz="2000" dirty="0"/>
              <a:t>是由若干给定</a:t>
            </a:r>
            <a:r>
              <a:rPr lang="zh-CN" altLang="en-US" sz="2000" dirty="0" smtClean="0"/>
              <a:t>的</a:t>
            </a:r>
            <a:r>
              <a:rPr lang="zh-CN" altLang="en-US" sz="2000" dirty="0"/>
              <a:t>顶点</a:t>
            </a:r>
            <a:r>
              <a:rPr lang="zh-CN" altLang="en-US" sz="2000" dirty="0" smtClean="0"/>
              <a:t>及</a:t>
            </a:r>
            <a:r>
              <a:rPr lang="zh-CN" altLang="en-US" sz="2000" dirty="0"/>
              <a:t>连接两顶点的边所构成的</a:t>
            </a:r>
            <a:r>
              <a:rPr lang="zh-CN" altLang="en-US" sz="2000" dirty="0" smtClean="0"/>
              <a:t>图形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如果每一对顶点都只有一条边相连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则称其为完全图</a:t>
            </a:r>
            <a:r>
              <a:rPr lang="en-US" altLang="zh-CN" sz="2000" dirty="0" smtClean="0"/>
              <a:t>.</a:t>
            </a:r>
            <a:b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</a:b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 descr="200px-Complete_graph_K7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488" y="1061455"/>
            <a:ext cx="1215390" cy="1191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2145" y="1933797"/>
            <a:ext cx="8934994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对于完全图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我们可以先将其顶点放到空间中的一般位置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然后构造出相应的单形</a:t>
            </a:r>
            <a:r>
              <a:rPr lang="en-US" altLang="zh-CN" sz="2000" dirty="0" smtClean="0"/>
              <a:t>. </a:t>
            </a:r>
            <a:endParaRPr lang="en-US" altLang="zh-CN" sz="2000" dirty="0"/>
          </a:p>
        </p:txBody>
      </p:sp>
      <p:pic>
        <p:nvPicPr>
          <p:cNvPr id="9" name="20240305_085158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7499" y="2677585"/>
            <a:ext cx="2979061" cy="39635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99" y="2677585"/>
            <a:ext cx="2980281" cy="395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/>
      <p:bldP spid="5" grpId="1"/>
    </p:bldLst>
  </p:timing>
</p:sld>
</file>

<file path=ppt/tags/tag1.xml><?xml version="1.0" encoding="utf-8"?>
<p:tagLst xmlns:p="http://schemas.openxmlformats.org/presentationml/2006/main">
  <p:tag name="RESOURCE_RECORD_KEY" val="{&quot;70&quot;:[3312415,3314161,3314336]}"/>
  <p:tag name="COMMONDATA" val="eyJjb3VudCI6NywiaGRpZCI6IjU3NjVmNzZmYTdkYmRjZjZkYjcwNjlhNTE2M2M4ZmFkIiwidXNlckNvdW50IjoxfQ=="/>
  <p:tag name="commondata" val="eyJjb3VudCI6OCwiaGRpZCI6ImY5ZTQyMzM0NmMyZDM4MWU3MjdhYjkyYTU1MTI3ZWU2IiwidXNlckNvdW50IjoxfQ==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1943</Words>
  <Application>WPS 演示</Application>
  <PresentationFormat>宽屏</PresentationFormat>
  <Paragraphs>151</Paragraphs>
  <Slides>24</Slides>
  <Notes>0</Notes>
  <HiddenSlides>0</HiddenSlides>
  <MMClips>9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38</vt:i4>
      </vt:variant>
      <vt:variant>
        <vt:lpstr>幻灯片标题</vt:lpstr>
      </vt:variant>
      <vt:variant>
        <vt:i4>24</vt:i4>
      </vt:variant>
    </vt:vector>
  </HeadingPairs>
  <TitlesOfParts>
    <vt:vector size="75" baseType="lpstr">
      <vt:lpstr>Arial</vt:lpstr>
      <vt:lpstr>宋体</vt:lpstr>
      <vt:lpstr>Wingdings</vt:lpstr>
      <vt:lpstr>Alibaba PuHuiTi Light</vt:lpstr>
      <vt:lpstr>楷体</vt:lpstr>
      <vt:lpstr>Alibaba PuHuiTi</vt:lpstr>
      <vt:lpstr>等线</vt:lpstr>
      <vt:lpstr>微软雅黑</vt:lpstr>
      <vt:lpstr>Arial Unicode MS</vt:lpstr>
      <vt:lpstr>等线 Light</vt:lpstr>
      <vt:lpstr>Calibri</vt:lpstr>
      <vt:lpstr>黑体</vt:lpstr>
      <vt:lpstr>Office 主题​​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144</cp:revision>
  <dcterms:created xsi:type="dcterms:W3CDTF">2020-10-15T02:17:00Z</dcterms:created>
  <dcterms:modified xsi:type="dcterms:W3CDTF">2024-09-25T07:10:54Z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372FB137F41443728E6F0DA1BC3F9C19_13</vt:lpwstr>
  </property>
</Properties>
</file>