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349" r:id="rId4"/>
    <p:sldId id="350" r:id="rId5"/>
    <p:sldId id="351" r:id="rId6"/>
    <p:sldId id="352" r:id="rId7"/>
    <p:sldId id="353" r:id="rId8"/>
    <p:sldId id="354" r:id="rId9"/>
    <p:sldId id="258" r:id="rId10"/>
    <p:sldId id="264" r:id="rId11"/>
    <p:sldId id="320" r:id="rId12"/>
    <p:sldId id="325" r:id="rId13"/>
    <p:sldId id="274" r:id="rId14"/>
    <p:sldId id="321" r:id="rId15"/>
    <p:sldId id="322" r:id="rId16"/>
    <p:sldId id="323" r:id="rId17"/>
    <p:sldId id="275" r:id="rId18"/>
    <p:sldId id="319" r:id="rId19"/>
    <p:sldId id="291" r:id="rId20"/>
    <p:sldId id="293" r:id="rId21"/>
    <p:sldId id="324" r:id="rId22"/>
    <p:sldId id="277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 userDrawn="1">
          <p15:clr>
            <a:srgbClr val="A4A3A4"/>
          </p15:clr>
        </p15:guide>
        <p15:guide id="2" pos="3887" userDrawn="1">
          <p15:clr>
            <a:srgbClr val="A4A3A4"/>
          </p15:clr>
        </p15:guide>
        <p15:guide id="3" pos="3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3EA"/>
    <a:srgbClr val="9FCFED"/>
    <a:srgbClr val="A2B3B7"/>
    <a:srgbClr val="B4C8CD"/>
    <a:srgbClr val="C0CBD8"/>
    <a:srgbClr val="B3C9CD"/>
    <a:srgbClr val="EED79D"/>
    <a:srgbClr val="8A989B"/>
    <a:srgbClr val="A2B4B7"/>
    <a:srgbClr val="7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87"/>
  </p:normalViewPr>
  <p:slideViewPr>
    <p:cSldViewPr snapToGrid="0" snapToObjects="1" showGuides="1">
      <p:cViewPr varScale="1">
        <p:scale>
          <a:sx n="154" d="100"/>
          <a:sy n="154" d="100"/>
        </p:scale>
        <p:origin x="546" y="132"/>
      </p:cViewPr>
      <p:guideLst>
        <p:guide orient="horz" pos="2247"/>
        <p:guide pos="3887"/>
        <p:guide pos="39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9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54.wmf"/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image" Target="../media/image23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6.wmf"/><Relationship Id="rId11" Type="http://schemas.openxmlformats.org/officeDocument/2006/relationships/image" Target="../media/image27.wmf"/><Relationship Id="rId10" Type="http://schemas.openxmlformats.org/officeDocument/2006/relationships/image" Target="../media/image2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 rot="16200000">
            <a:off x="11645992" y="6311991"/>
            <a:ext cx="546007" cy="546007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78855" y="327032"/>
            <a:ext cx="285744" cy="234804"/>
            <a:chOff x="8705852" y="6038985"/>
            <a:chExt cx="664463" cy="546008"/>
          </a:xfrm>
        </p:grpSpPr>
        <p:sp>
          <p:nvSpPr>
            <p:cNvPr id="9" name="直角三角形 8"/>
            <p:cNvSpPr/>
            <p:nvPr/>
          </p:nvSpPr>
          <p:spPr>
            <a:xfrm rot="16200000">
              <a:off x="8824308" y="6038986"/>
              <a:ext cx="546007" cy="546007"/>
            </a:xfrm>
            <a:prstGeom prst="rtTriangle">
              <a:avLst/>
            </a:prstGeom>
            <a:solidFill>
              <a:srgbClr val="77B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16200000" flipH="1" flipV="1">
              <a:off x="8705852" y="6038985"/>
              <a:ext cx="546007" cy="546007"/>
            </a:xfrm>
            <a:prstGeom prst="rtTriangle">
              <a:avLst/>
            </a:prstGeom>
            <a:solidFill>
              <a:srgbClr val="9F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2B5A-099C-3941-9862-0279015B9C3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F1DA-52F5-E348-961C-4D2524E5277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8.bin"/><Relationship Id="rId3" Type="http://schemas.openxmlformats.org/officeDocument/2006/relationships/image" Target="../media/image28.png"/><Relationship Id="rId2" Type="http://schemas.openxmlformats.org/officeDocument/2006/relationships/image" Target="../media/image25.wmf"/><Relationship Id="rId1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oleObject" Target="../embeddings/oleObject32.bin"/><Relationship Id="rId7" Type="http://schemas.openxmlformats.org/officeDocument/2006/relationships/tags" Target="../tags/tag15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4" Type="http://schemas.openxmlformats.org/officeDocument/2006/relationships/tags" Target="../tags/tag14.xml"/><Relationship Id="rId3" Type="http://schemas.openxmlformats.org/officeDocument/2006/relationships/image" Target="../media/image30.wmf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37.wmf"/><Relationship Id="rId21" Type="http://schemas.openxmlformats.org/officeDocument/2006/relationships/oleObject" Target="../embeddings/oleObject39.bin"/><Relationship Id="rId20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9" Type="http://schemas.openxmlformats.org/officeDocument/2006/relationships/oleObject" Target="../embeddings/oleObject38.bin"/><Relationship Id="rId18" Type="http://schemas.openxmlformats.org/officeDocument/2006/relationships/image" Target="../media/image35.wmf"/><Relationship Id="rId17" Type="http://schemas.openxmlformats.org/officeDocument/2006/relationships/oleObject" Target="../embeddings/oleObject37.bin"/><Relationship Id="rId16" Type="http://schemas.openxmlformats.org/officeDocument/2006/relationships/image" Target="../media/image34.wmf"/><Relationship Id="rId15" Type="http://schemas.openxmlformats.org/officeDocument/2006/relationships/oleObject" Target="../embeddings/oleObject36.bin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35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10" Type="http://schemas.openxmlformats.org/officeDocument/2006/relationships/oleObject" Target="../embeddings/oleObject33.bin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43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39.wmf"/><Relationship Id="rId2" Type="http://schemas.openxmlformats.org/officeDocument/2006/relationships/oleObject" Target="../embeddings/oleObject40.bin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2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49.wmf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8.w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47.wmf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10" Type="http://schemas.openxmlformats.org/officeDocument/2006/relationships/image" Target="../media/image50.jpeg"/><Relationship Id="rId1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8" Type="http://schemas.openxmlformats.org/officeDocument/2006/relationships/image" Target="../media/image57.png"/><Relationship Id="rId7" Type="http://schemas.openxmlformats.org/officeDocument/2006/relationships/image" Target="../media/image56.wmf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53.wmf"/><Relationship Id="rId15" Type="http://schemas.openxmlformats.org/officeDocument/2006/relationships/vmlDrawing" Target="../drawings/vmlDrawing9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52.bin"/><Relationship Id="rId11" Type="http://schemas.openxmlformats.org/officeDocument/2006/relationships/image" Target="../media/image60.wmf"/><Relationship Id="rId10" Type="http://schemas.openxmlformats.org/officeDocument/2006/relationships/image" Target="../media/image59.wmf"/><Relationship Id="rId1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oleObject" Target="../embeddings/oleObject56.bin"/><Relationship Id="rId7" Type="http://schemas.openxmlformats.org/officeDocument/2006/relationships/image" Target="../media/image65.wmf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63.wmf"/><Relationship Id="rId23" Type="http://schemas.openxmlformats.org/officeDocument/2006/relationships/vmlDrawing" Target="../drawings/vmlDrawing10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68.wmf"/><Relationship Id="rId20" Type="http://schemas.openxmlformats.org/officeDocument/2006/relationships/oleObject" Target="../embeddings/oleObject65.bin"/><Relationship Id="rId2" Type="http://schemas.openxmlformats.org/officeDocument/2006/relationships/oleObject" Target="../embeddings/oleObject53.bin"/><Relationship Id="rId19" Type="http://schemas.openxmlformats.org/officeDocument/2006/relationships/oleObject" Target="../embeddings/oleObject64.bin"/><Relationship Id="rId18" Type="http://schemas.openxmlformats.org/officeDocument/2006/relationships/oleObject" Target="../embeddings/oleObject63.bin"/><Relationship Id="rId17" Type="http://schemas.openxmlformats.org/officeDocument/2006/relationships/oleObject" Target="../embeddings/oleObject62.bin"/><Relationship Id="rId16" Type="http://schemas.openxmlformats.org/officeDocument/2006/relationships/oleObject" Target="../embeddings/oleObject61.bin"/><Relationship Id="rId15" Type="http://schemas.openxmlformats.org/officeDocument/2006/relationships/oleObject" Target="../embeddings/oleObject60.bin"/><Relationship Id="rId14" Type="http://schemas.openxmlformats.org/officeDocument/2006/relationships/oleObject" Target="../embeddings/oleObject59.bin"/><Relationship Id="rId13" Type="http://schemas.openxmlformats.org/officeDocument/2006/relationships/image" Target="../media/image67.wmf"/><Relationship Id="rId12" Type="http://schemas.openxmlformats.org/officeDocument/2006/relationships/oleObject" Target="../embeddings/oleObject58.bin"/><Relationship Id="rId11" Type="http://schemas.openxmlformats.org/officeDocument/2006/relationships/image" Target="../media/image66.wmf"/><Relationship Id="rId10" Type="http://schemas.openxmlformats.org/officeDocument/2006/relationships/oleObject" Target="../embeddings/oleObject57.bin"/><Relationship Id="rId1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GIF"/><Relationship Id="rId8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4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10" Type="http://schemas.openxmlformats.org/officeDocument/2006/relationships/image" Target="../media/image8.jpeg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2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11.bin"/><Relationship Id="rId7" Type="http://schemas.openxmlformats.org/officeDocument/2006/relationships/image" Target="../media/image17.png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35" Type="http://schemas.openxmlformats.org/officeDocument/2006/relationships/vmlDrawing" Target="../drawings/vmlDrawing3.vml"/><Relationship Id="rId34" Type="http://schemas.openxmlformats.org/officeDocument/2006/relationships/slideLayout" Target="../slideLayouts/slideLayout2.xml"/><Relationship Id="rId33" Type="http://schemas.openxmlformats.org/officeDocument/2006/relationships/oleObject" Target="../embeddings/oleObject26.bin"/><Relationship Id="rId32" Type="http://schemas.openxmlformats.org/officeDocument/2006/relationships/oleObject" Target="../embeddings/oleObject25.bin"/><Relationship Id="rId31" Type="http://schemas.openxmlformats.org/officeDocument/2006/relationships/image" Target="../media/image27.wmf"/><Relationship Id="rId30" Type="http://schemas.openxmlformats.org/officeDocument/2006/relationships/oleObject" Target="../embeddings/oleObject24.bin"/><Relationship Id="rId3" Type="http://schemas.openxmlformats.org/officeDocument/2006/relationships/oleObject" Target="../embeddings/oleObject8.bin"/><Relationship Id="rId29" Type="http://schemas.openxmlformats.org/officeDocument/2006/relationships/oleObject" Target="../embeddings/oleObject23.bin"/><Relationship Id="rId28" Type="http://schemas.openxmlformats.org/officeDocument/2006/relationships/image" Target="../media/image26.wmf"/><Relationship Id="rId27" Type="http://schemas.openxmlformats.org/officeDocument/2006/relationships/oleObject" Target="../embeddings/oleObject22.bin"/><Relationship Id="rId26" Type="http://schemas.openxmlformats.org/officeDocument/2006/relationships/oleObject" Target="../embeddings/oleObject21.bin"/><Relationship Id="rId25" Type="http://schemas.openxmlformats.org/officeDocument/2006/relationships/oleObject" Target="../embeddings/oleObject20.bin"/><Relationship Id="rId24" Type="http://schemas.openxmlformats.org/officeDocument/2006/relationships/image" Target="../media/image25.wmf"/><Relationship Id="rId23" Type="http://schemas.openxmlformats.org/officeDocument/2006/relationships/oleObject" Target="../embeddings/oleObject19.bin"/><Relationship Id="rId22" Type="http://schemas.openxmlformats.org/officeDocument/2006/relationships/oleObject" Target="../embeddings/oleObject18.bin"/><Relationship Id="rId21" Type="http://schemas.openxmlformats.org/officeDocument/2006/relationships/oleObject" Target="../embeddings/oleObject17.bin"/><Relationship Id="rId20" Type="http://schemas.openxmlformats.org/officeDocument/2006/relationships/image" Target="../media/image24.png"/><Relationship Id="rId2" Type="http://schemas.openxmlformats.org/officeDocument/2006/relationships/image" Target="../media/image15.wmf"/><Relationship Id="rId19" Type="http://schemas.openxmlformats.org/officeDocument/2006/relationships/image" Target="../media/image23.wmf"/><Relationship Id="rId18" Type="http://schemas.openxmlformats.org/officeDocument/2006/relationships/oleObject" Target="../embeddings/oleObject16.bin"/><Relationship Id="rId17" Type="http://schemas.openxmlformats.org/officeDocument/2006/relationships/image" Target="../media/image22.wmf"/><Relationship Id="rId16" Type="http://schemas.openxmlformats.org/officeDocument/2006/relationships/oleObject" Target="../embeddings/oleObject15.bin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14.bin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13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1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472690" y="1957070"/>
            <a:ext cx="31108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拓扑学</a:t>
            </a:r>
            <a:endParaRPr kumimoji="1" lang="zh-CN" altLang="en-US" sz="66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93775" y="3500802"/>
            <a:ext cx="6017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拓扑空间的</a:t>
            </a:r>
            <a:r>
              <a:rPr kumimoji="1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妙用</a:t>
            </a:r>
            <a:endParaRPr kumimoji="1"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1218260" y="3241203"/>
            <a:ext cx="58000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6200000">
            <a:off x="8953224" y="4266783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/>
          <p:cNvSpPr/>
          <p:nvPr/>
        </p:nvSpPr>
        <p:spPr>
          <a:xfrm flipV="1">
            <a:off x="8717216" y="4266783"/>
            <a:ext cx="2628900" cy="1325605"/>
          </a:xfrm>
          <a:prstGeom prst="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>
            <a:off x="8717216" y="2579094"/>
            <a:ext cx="1544108" cy="1544108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直角三角形 23"/>
          <p:cNvSpPr/>
          <p:nvPr/>
        </p:nvSpPr>
        <p:spPr>
          <a:xfrm rot="5400000" flipV="1">
            <a:off x="6287460" y="-78722"/>
            <a:ext cx="4108226" cy="4108226"/>
          </a:xfrm>
          <a:prstGeom prst="rt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43733" y="4182393"/>
            <a:ext cx="5870517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授课人：吴劲草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办公室：红瓦楼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906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邮箱：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wujincao@shufe.edu.cn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970" y="191296"/>
            <a:ext cx="4957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闭集的基本性质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2145" y="1096010"/>
            <a:ext cx="10313670" cy="1936750"/>
            <a:chOff x="1027" y="1726"/>
            <a:chExt cx="16242" cy="3050"/>
          </a:xfrm>
        </p:grpSpPr>
        <p:grpSp>
          <p:nvGrpSpPr>
            <p:cNvPr id="3" name="组合 2"/>
            <p:cNvGrpSpPr/>
            <p:nvPr/>
          </p:nvGrpSpPr>
          <p:grpSpPr>
            <a:xfrm>
              <a:off x="1027" y="1726"/>
              <a:ext cx="16242" cy="3050"/>
              <a:chOff x="1095" y="2497"/>
              <a:chExt cx="16242" cy="3050"/>
            </a:xfrm>
          </p:grpSpPr>
          <p:sp>
            <p:nvSpPr>
              <p:cNvPr id="4" name="TextBox 17"/>
              <p:cNvSpPr txBox="1"/>
              <p:nvPr/>
            </p:nvSpPr>
            <p:spPr>
              <a:xfrm>
                <a:off x="1095" y="2497"/>
                <a:ext cx="914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2400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幼圆" panose="02010509060101010101" charset="-122"/>
                    <a:ea typeface="幼圆" panose="02010509060101010101" charset="-122"/>
                    <a:cs typeface="Lato Regular"/>
                  </a:rPr>
                  <a:t>命题</a:t>
                </a:r>
                <a:endParaRPr lang="zh-CN" altLang="en-US" sz="24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cs typeface="Lato Regular"/>
                </a:endParaRPr>
              </a:p>
            </p:txBody>
          </p:sp>
          <p:sp>
            <p:nvSpPr>
              <p:cNvPr id="5" name="TextBox 18"/>
              <p:cNvSpPr txBox="1"/>
              <p:nvPr/>
            </p:nvSpPr>
            <p:spPr>
              <a:xfrm>
                <a:off x="1095" y="3259"/>
                <a:ext cx="16242" cy="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62000">
                  <a:lnSpc>
                    <a:spcPct val="130000"/>
                  </a:lnSpc>
                  <a:buClr>
                    <a:srgbClr val="E84E2D"/>
                  </a:buClr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假设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ym typeface="+mn-lt"/>
                  </a:rPr>
                  <a:t> </a:t>
                </a:r>
                <a:r>
                  <a:rPr lang="en-US" altLang="zh-CN" sz="2000" dirty="0" smtClean="0">
                    <a:sym typeface="+mn-lt"/>
                  </a:rPr>
                  <a:t>       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是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一个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拓扑空间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那么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algn="l" defTabSz="762000">
                  <a:lnSpc>
                    <a:spcPct val="130000"/>
                  </a:lnSpc>
                  <a:buClr>
                    <a:srgbClr val="E84E2D"/>
                  </a:buClr>
                  <a:defRPr/>
                </a:pP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cs typeface="幼圆" panose="02010509060101010101" charset="-122"/>
                  <a:sym typeface="+mn-lt"/>
                </a:endParaRPr>
              </a:p>
              <a:p>
                <a:pPr defTabSz="762000">
                  <a:lnSpc>
                    <a:spcPct val="130000"/>
                  </a:lnSpc>
                  <a:buClr>
                    <a:srgbClr val="E84E2D"/>
                  </a:buClr>
                  <a:defRPr/>
                </a:pP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charset="-122"/>
                  <a:ea typeface="幼圆" panose="02010509060101010101" charset="-122"/>
                  <a:cs typeface="幼圆" panose="02010509060101010101" charset="-122"/>
                  <a:sym typeface="+mn-lt"/>
                </a:endParaRPr>
              </a:p>
              <a:p>
                <a:pPr defTabSz="762000">
                  <a:lnSpc>
                    <a:spcPct val="130000"/>
                  </a:lnSpc>
                  <a:buClr>
                    <a:srgbClr val="E84E2D"/>
                  </a:buClr>
                  <a:defRPr/>
                </a:pPr>
                <a:endParaRPr lang="zh-CN" altLang="en-US" sz="1600" spc="600" dirty="0">
                  <a:solidFill>
                    <a:schemeClr val="tx2"/>
                  </a:solidFill>
                  <a:latin typeface="幼圆" panose="02010509060101010101" charset="-122"/>
                  <a:ea typeface="幼圆" panose="02010509060101010101" charset="-122"/>
                  <a:cs typeface="幼圆" panose="02010509060101010101" charset="-122"/>
                </a:endParaRPr>
              </a:p>
            </p:txBody>
          </p:sp>
        </p:grp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2004" y="2649"/>
            <a:ext cx="1247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Formula" r:id="rId1" imgW="3000375" imgH="1333500" progId="Equation.Ribbit">
                    <p:embed/>
                  </p:oleObj>
                </mc:Choice>
                <mc:Fallback>
                  <p:oleObj name="Formula" r:id="rId1" imgW="3000375" imgH="1333500" progId="Equation.Ribbit">
                    <p:embed/>
                    <p:pic>
                      <p:nvPicPr>
                        <p:cNvPr id="0" name="图片 1025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04" y="2649"/>
                          <a:ext cx="1247" cy="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961390" y="2218055"/>
            <a:ext cx="4338320" cy="1477010"/>
            <a:chOff x="1514" y="3493"/>
            <a:chExt cx="6832" cy="23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1514" y="3493"/>
                  <a:ext cx="6833" cy="23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dirty="0" smtClean="0"/>
                    <a:t>1.    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与</m:t>
                      </m:r>
                    </m:oMath>
                  </a14:m>
                  <a:r>
                    <a:rPr lang="zh-CN" alt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都是</m:t>
                      </m:r>
                    </m:oMath>
                  </a14:m>
                  <a:r>
                    <a:rPr lang="zh-CN" altLang="en-US" sz="2000" dirty="0" smtClean="0"/>
                    <a:t>闭集</a:t>
                  </a:r>
                  <a:r>
                    <a:rPr lang="en-US" altLang="zh-CN" sz="2000" dirty="0" smtClean="0"/>
                    <a:t>;</a:t>
                  </a:r>
                  <a:endParaRPr lang="en-US" altLang="zh-CN" sz="20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000" dirty="0" smtClean="0"/>
                    <a:t>2. </a:t>
                  </a:r>
                  <a:r>
                    <a:rPr lang="zh-CN" altLang="en-US" sz="2000" dirty="0" smtClean="0"/>
                    <a:t>任意多个闭集的交集还是闭集</a:t>
                  </a:r>
                  <a:r>
                    <a:rPr lang="en-US" altLang="zh-CN" sz="2000" dirty="0" smtClean="0"/>
                    <a:t>;</a:t>
                  </a:r>
                  <a:endParaRPr lang="en-US" altLang="zh-CN" sz="20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000" dirty="0" smtClean="0"/>
                    <a:t>3. </a:t>
                  </a:r>
                  <a:r>
                    <a:rPr lang="zh-CN" altLang="en-US" sz="2000" dirty="0" smtClean="0"/>
                    <a:t>任意两个闭集的并集还是闭集</a:t>
                  </a:r>
                  <a:r>
                    <a:rPr lang="en-US" altLang="zh-CN" sz="2000" dirty="0" smtClean="0"/>
                    <a:t>.</a:t>
                  </a:r>
                  <a:endParaRPr lang="zh-CN" altLang="en-US" sz="2000" dirty="0"/>
                </a:p>
              </p:txBody>
            </p:sp>
          </mc:Choice>
          <mc:Fallback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" y="3493"/>
                  <a:ext cx="6833" cy="2327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2073" y="3756"/>
            <a:ext cx="425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Formula" r:id="rId4" imgW="1019175" imgH="1247775" progId="Equation.Ribbit">
                    <p:embed/>
                  </p:oleObj>
                </mc:Choice>
                <mc:Fallback>
                  <p:oleObj name="Formula" r:id="rId4" imgW="1019175" imgH="1247775" progId="Equation.Ribbit">
                    <p:embed/>
                    <p:pic>
                      <p:nvPicPr>
                        <p:cNvPr id="0" name="图片 1025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73" y="3756"/>
                          <a:ext cx="425" cy="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3024" y="3718"/>
            <a:ext cx="228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Formula" r:id="rId6" imgW="552450" imgH="1343025" progId="Equation.Ribbit">
                    <p:embed/>
                  </p:oleObj>
                </mc:Choice>
                <mc:Fallback>
                  <p:oleObj name="Formula" r:id="rId6" imgW="552450" imgH="1343025" progId="Equation.Ribbit">
                    <p:embed/>
                    <p:pic>
                      <p:nvPicPr>
                        <p:cNvPr id="0" name="图片 1025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24" y="3718"/>
                          <a:ext cx="228" cy="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框 5"/>
          <p:cNvSpPr txBox="1"/>
          <p:nvPr/>
        </p:nvSpPr>
        <p:spPr>
          <a:xfrm>
            <a:off x="651970" y="3935487"/>
            <a:ext cx="10102850" cy="398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利用</a:t>
            </a:r>
            <a:r>
              <a:rPr lang="zh-CN" altLang="en-US" sz="2000" dirty="0"/>
              <a:t>开集与闭集互为</a:t>
            </a:r>
            <a:r>
              <a:rPr lang="zh-CN" altLang="en-US" sz="2000" dirty="0">
                <a:solidFill>
                  <a:srgbClr val="FF0000"/>
                </a:solidFill>
              </a:rPr>
              <a:t>补集</a:t>
            </a:r>
            <a:r>
              <a:rPr lang="zh-CN" altLang="en-US" sz="2000" dirty="0"/>
              <a:t>的</a:t>
            </a:r>
            <a:r>
              <a:rPr lang="zh-CN" altLang="en-US" sz="2000" dirty="0" smtClean="0"/>
              <a:t>关系可以很轻易地证明这个命题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8495" y="739140"/>
            <a:ext cx="1071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证明：</a:t>
            </a:r>
            <a:r>
              <a:rPr lang="en-US" altLang="zh-CN" sz="2000" dirty="0"/>
              <a:t>1. </a:t>
            </a:r>
            <a:r>
              <a:rPr lang="zh-CN" altLang="en-US" sz="2000" dirty="0"/>
              <a:t>因为</a:t>
            </a:r>
            <a:r>
              <a:rPr lang="en-US" altLang="zh-CN" sz="2000" dirty="0"/>
              <a:t>    </a:t>
            </a:r>
            <a:r>
              <a:rPr lang="zh-CN" altLang="en-US" sz="2000" dirty="0" smtClean="0"/>
              <a:t>是开集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所以</a:t>
            </a:r>
            <a:r>
              <a:rPr lang="en-US" altLang="zh-CN" sz="2000" dirty="0" smtClean="0"/>
              <a:t>   </a:t>
            </a:r>
            <a:r>
              <a:rPr lang="zh-CN" altLang="en-US" sz="2000" dirty="0" smtClean="0"/>
              <a:t>作为</a:t>
            </a:r>
            <a:r>
              <a:rPr lang="zh-CN" altLang="en-US" sz="2000" dirty="0"/>
              <a:t>它的补集是</a:t>
            </a:r>
            <a:r>
              <a:rPr lang="zh-CN" altLang="en-US" sz="2000" dirty="0" smtClean="0"/>
              <a:t>闭集</a:t>
            </a:r>
            <a:r>
              <a:rPr lang="en-US" altLang="zh-CN" sz="2000" dirty="0" smtClean="0"/>
              <a:t>; </a:t>
            </a:r>
            <a:r>
              <a:rPr lang="zh-CN" altLang="en-US" sz="2000" dirty="0" smtClean="0"/>
              <a:t>因为</a:t>
            </a:r>
            <a:r>
              <a:rPr lang="en-US" altLang="zh-CN" sz="2000" dirty="0" smtClean="0"/>
              <a:t>   </a:t>
            </a:r>
            <a:r>
              <a:rPr lang="zh-CN" altLang="en-US" sz="2000" dirty="0" smtClean="0"/>
              <a:t>是开集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所以</a:t>
            </a:r>
            <a:r>
              <a:rPr lang="en-US" altLang="zh-CN" sz="2000" dirty="0" smtClean="0"/>
              <a:t>    </a:t>
            </a:r>
            <a:r>
              <a:rPr lang="zh-CN" altLang="en-US" sz="2000" dirty="0" smtClean="0"/>
              <a:t>作为</a:t>
            </a:r>
            <a:r>
              <a:rPr lang="zh-CN" altLang="en-US" sz="2000" dirty="0"/>
              <a:t>它的补集是</a:t>
            </a:r>
            <a:r>
              <a:rPr lang="zh-CN" altLang="en-US" sz="2000" dirty="0" smtClean="0"/>
              <a:t>开集</a:t>
            </a:r>
            <a:r>
              <a:rPr lang="en-US" altLang="zh-CN" sz="2000" dirty="0" smtClean="0"/>
              <a:t>.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2. </a:t>
            </a:r>
            <a:r>
              <a:rPr lang="zh-CN" altLang="en-US" sz="2000" dirty="0" smtClean="0"/>
              <a:t>假设              是一族闭集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那么                              就是一族开集</a:t>
            </a:r>
            <a:r>
              <a:rPr lang="en-US" altLang="zh-CN" sz="2000" dirty="0" smtClean="0"/>
              <a:t>. </a:t>
            </a:r>
            <a:r>
              <a:rPr lang="zh-CN" altLang="en-US" sz="2000" dirty="0" smtClean="0"/>
              <a:t>所以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是开集的补集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即为闭集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3. </a:t>
            </a:r>
            <a:r>
              <a:rPr lang="zh-CN" altLang="en-US" sz="2000" dirty="0" smtClean="0"/>
              <a:t>假设           是两个闭集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那么                                             就是两个开集</a:t>
            </a:r>
            <a:r>
              <a:rPr lang="en-US" altLang="zh-CN" sz="2000" dirty="0" smtClean="0"/>
              <a:t>. </a:t>
            </a:r>
            <a:r>
              <a:rPr lang="zh-CN" altLang="en-US" sz="2000" dirty="0" smtClean="0"/>
              <a:t>所以  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是开集的补集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即为闭集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  </a:t>
            </a:r>
            <a:r>
              <a:rPr lang="en-US" altLang="zh-CN" sz="2000" dirty="0" smtClean="0"/>
              <a:t> </a:t>
            </a:r>
            <a:endParaRPr lang="en-US" altLang="zh-CN" sz="20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305772" y="918551"/>
          <a:ext cx="2524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Formula" r:id="rId2" imgW="952500" imgH="1171575" progId="Equation.Ribbit">
                  <p:embed/>
                </p:oleObj>
              </mc:Choice>
              <mc:Fallback>
                <p:oleObj name="Formula" r:id="rId2" imgW="952500" imgH="1171575" progId="Equation.Ribbit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5772" y="918551"/>
                        <a:ext cx="2524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994563" y="894606"/>
          <a:ext cx="136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Formula" r:id="rId5" imgW="514350" imgH="1266825" progId="Equation.Ribbit">
                  <p:embed/>
                </p:oleObj>
              </mc:Choice>
              <mc:Fallback>
                <p:oleObj name="Formula" r:id="rId5" imgW="514350" imgH="1266825" progId="Equation.Ribbit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4563" y="894606"/>
                        <a:ext cx="1365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7132816" y="893776"/>
          <a:ext cx="136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Formula" r:id="rId8" imgW="514350" imgH="1266825" progId="Equation.Ribbit">
                  <p:embed/>
                </p:oleObj>
              </mc:Choice>
              <mc:Fallback>
                <p:oleObj name="Formula" r:id="rId8" imgW="514350" imgH="1266825" progId="Equation.Ribbit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2816" y="893776"/>
                        <a:ext cx="1365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737686" y="914303"/>
          <a:ext cx="2524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Formula" r:id="rId10" imgW="952500" imgH="1171575" progId="Equation.Ribbit">
                  <p:embed/>
                </p:oleObj>
              </mc:Choice>
              <mc:Fallback>
                <p:oleObj name="Formula" r:id="rId10" imgW="952500" imgH="1171575" progId="Equation.Ribbit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37686" y="914303"/>
                        <a:ext cx="2524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597894" y="1798303"/>
          <a:ext cx="8429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Formula" r:id="rId11" imgW="3190875" imgH="1257300" progId="Equation.Ribbit">
                  <p:embed/>
                </p:oleObj>
              </mc:Choice>
              <mc:Fallback>
                <p:oleObj name="Formula" r:id="rId11" imgW="3190875" imgH="1257300" progId="Equation.Ribbit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7894" y="1798303"/>
                        <a:ext cx="84296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416149" y="1795939"/>
          <a:ext cx="19907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Formula" r:id="rId13" imgW="7534275" imgH="1257300" progId="Equation.Ribbit">
                  <p:embed/>
                </p:oleObj>
              </mc:Choice>
              <mc:Fallback>
                <p:oleObj name="Formula" r:id="rId13" imgW="7534275" imgH="1257300" progId="Equation.Ribbit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16149" y="1795939"/>
                        <a:ext cx="19907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610154" y="2486151"/>
          <a:ext cx="42910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Formula" r:id="rId15" imgW="16240125" imgH="1257300" progId="Equation.Ribbit">
                  <p:embed/>
                </p:oleObj>
              </mc:Choice>
              <mc:Fallback>
                <p:oleObj name="Formula" r:id="rId15" imgW="16240125" imgH="1257300" progId="Equation.Ribbit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10154" y="2486151"/>
                        <a:ext cx="429101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535863" y="4094402"/>
          <a:ext cx="666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Formula" r:id="rId17" imgW="2524125" imgH="1190625" progId="Equation.Ribbit">
                  <p:embed/>
                </p:oleObj>
              </mc:Choice>
              <mc:Fallback>
                <p:oleObj name="Formula" r:id="rId17" imgW="2524125" imgH="1190625" progId="Equation.Ribbit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35863" y="4094402"/>
                        <a:ext cx="66675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241979" y="4075352"/>
          <a:ext cx="30273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Formula" r:id="rId19" imgW="11449050" imgH="1257300" progId="Equation.Ribbit">
                  <p:embed/>
                </p:oleObj>
              </mc:Choice>
              <mc:Fallback>
                <p:oleObj name="Formula" r:id="rId19" imgW="11449050" imgH="1257300" progId="Equation.Ribbit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41979" y="4075352"/>
                        <a:ext cx="302736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27070" y="4785638"/>
          <a:ext cx="55816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Formula" r:id="rId21" imgW="21116925" imgH="1257300" progId="Equation.Ribbit">
                  <p:embed/>
                </p:oleObj>
              </mc:Choice>
              <mc:Fallback>
                <p:oleObj name="Formula" r:id="rId21" imgW="21116925" imgH="1257300" progId="Equation.Ribbit">
                  <p:embed/>
                  <p:pic>
                    <p:nvPicPr>
                      <p:cNvPr id="0" name="对象 1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27070" y="4785638"/>
                        <a:ext cx="55816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基本范例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02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970" y="191296"/>
            <a:ext cx="4957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欧氏拓扑空间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883887" y="1392017"/>
            <a:ext cx="10019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我们在学习数学分析时</a:t>
            </a:r>
            <a:r>
              <a:rPr lang="zh-CN" altLang="en-US" sz="2000" dirty="0" smtClean="0"/>
              <a:t>知道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在</a:t>
            </a:r>
            <a:r>
              <a:rPr lang="zh-CN" altLang="en-US" sz="2000" dirty="0"/>
              <a:t>一个实数轴上有</a:t>
            </a:r>
            <a:r>
              <a:rPr lang="zh-CN" altLang="en-US" sz="2000" dirty="0">
                <a:solidFill>
                  <a:schemeClr val="accent1"/>
                </a:solidFill>
              </a:rPr>
              <a:t>开区间</a:t>
            </a:r>
            <a:r>
              <a:rPr lang="zh-CN" altLang="en-US" sz="2000" dirty="0"/>
              <a:t>和</a:t>
            </a:r>
            <a:r>
              <a:rPr lang="zh-CN" altLang="en-US" sz="2000" dirty="0">
                <a:solidFill>
                  <a:schemeClr val="accent1"/>
                </a:solidFill>
              </a:rPr>
              <a:t>闭区间</a:t>
            </a:r>
            <a:r>
              <a:rPr lang="zh-CN" altLang="en-US" sz="2000" dirty="0"/>
              <a:t>这两种特殊的</a:t>
            </a:r>
            <a:r>
              <a:rPr lang="zh-CN" altLang="en-US" sz="2000" dirty="0" smtClean="0"/>
              <a:t>集合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pic>
        <p:nvPicPr>
          <p:cNvPr id="4" name="图片 3" descr="interv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1235" y="2417160"/>
            <a:ext cx="3990975" cy="7905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25880" y="4064635"/>
            <a:ext cx="6797675" cy="1430655"/>
            <a:chOff x="1720" y="6243"/>
            <a:chExt cx="10705" cy="2253"/>
          </a:xfrm>
        </p:grpSpPr>
        <p:sp>
          <p:nvSpPr>
            <p:cNvPr id="6" name="文本框 8"/>
            <p:cNvSpPr txBox="1"/>
            <p:nvPr/>
          </p:nvSpPr>
          <p:spPr>
            <a:xfrm>
              <a:off x="1720" y="6243"/>
              <a:ext cx="10705" cy="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l"/>
              </a:pPr>
              <a:r>
                <a:rPr lang="zh-CN" altLang="en-US" sz="2000" dirty="0">
                  <a:solidFill>
                    <a:schemeClr val="accent1"/>
                  </a:solidFill>
                </a:rPr>
                <a:t>开区间</a:t>
              </a:r>
              <a:r>
                <a:rPr lang="zh-CN" altLang="en-US" sz="2000" dirty="0" smtClean="0"/>
                <a:t>：</a:t>
              </a:r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        , </a:t>
              </a:r>
              <a:r>
                <a:rPr lang="zh-CN" altLang="en-US" sz="2000" dirty="0" smtClean="0"/>
                <a:t>不</a:t>
              </a:r>
              <a:r>
                <a:rPr lang="zh-CN" altLang="en-US" sz="2000" dirty="0"/>
                <a:t>包含</a:t>
              </a:r>
              <a:r>
                <a:rPr lang="zh-CN" altLang="en-US" sz="2000" dirty="0" smtClean="0"/>
                <a:t>端点</a:t>
              </a:r>
              <a:r>
                <a:rPr lang="en-US" altLang="zh-CN" sz="2000" dirty="0"/>
                <a:t>;</a:t>
              </a:r>
              <a:endParaRPr lang="zh-CN" altLang="en-US" sz="2000" dirty="0"/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l"/>
              </a:pPr>
              <a:r>
                <a:rPr lang="zh-CN" altLang="en-US" sz="2000" dirty="0">
                  <a:solidFill>
                    <a:schemeClr val="accent1"/>
                  </a:solidFill>
                </a:rPr>
                <a:t>闭区间</a:t>
              </a:r>
              <a:r>
                <a:rPr lang="zh-CN" altLang="en-US" sz="2000" dirty="0" smtClean="0"/>
                <a:t>：</a:t>
              </a:r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        , </a:t>
              </a:r>
              <a:r>
                <a:rPr lang="zh-CN" altLang="en-US" sz="2000" dirty="0" smtClean="0"/>
                <a:t>包含端点</a:t>
              </a:r>
              <a:r>
                <a:rPr lang="en-US" altLang="zh-CN" sz="2000" dirty="0" smtClean="0"/>
                <a:t>;</a:t>
              </a:r>
              <a:endParaRPr lang="zh-CN" altLang="en-US" sz="2000" dirty="0"/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l"/>
              </a:pPr>
              <a:r>
                <a:rPr lang="zh-CN" altLang="en-US" sz="2000" dirty="0">
                  <a:solidFill>
                    <a:schemeClr val="accent1"/>
                  </a:solidFill>
                </a:rPr>
                <a:t>同时我们</a:t>
              </a:r>
              <a:r>
                <a:rPr lang="zh-CN" altLang="en-US" sz="2000" dirty="0" smtClean="0">
                  <a:solidFill>
                    <a:schemeClr val="accent1"/>
                  </a:solidFill>
                </a:rPr>
                <a:t>约定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空集</a:t>
              </a:r>
              <a:r>
                <a:rPr lang="zh-CN" altLang="en-US" sz="2000" dirty="0"/>
                <a:t>和全空间既是开区间也是</a:t>
              </a:r>
              <a:r>
                <a:rPr lang="zh-CN" altLang="en-US" sz="2000" dirty="0" smtClean="0"/>
                <a:t>闭区间</a:t>
              </a:r>
              <a:r>
                <a:rPr lang="en-US" altLang="zh-CN" sz="2000" dirty="0" smtClean="0"/>
                <a:t>.</a:t>
              </a:r>
              <a:endParaRPr lang="zh-CN" altLang="en-US" sz="2000" dirty="0"/>
            </a:p>
          </p:txBody>
        </p:sp>
        <p:pic>
          <p:nvPicPr>
            <p:cNvPr id="7" name="对象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19" y="6467"/>
              <a:ext cx="1740" cy="525"/>
            </a:xfrm>
            <a:prstGeom prst="rect">
              <a:avLst/>
            </a:prstGeom>
          </p:spPr>
        </p:pic>
        <p:pic>
          <p:nvPicPr>
            <p:cNvPr id="8" name="对象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84" y="7171"/>
              <a:ext cx="1620" cy="5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1850" y="710956"/>
            <a:ext cx="2298700" cy="565150"/>
            <a:chOff x="595749" y="1257811"/>
            <a:chExt cx="1724025" cy="423863"/>
          </a:xfrm>
          <a:solidFill>
            <a:srgbClr val="02423F"/>
          </a:solidFill>
        </p:grpSpPr>
        <p:sp>
          <p:nvSpPr>
            <p:cNvPr id="3" name="Rectangle 11"/>
            <p:cNvSpPr>
              <a:spLocks noChangeArrowheads="1"/>
            </p:cNvSpPr>
            <p:nvPr/>
          </p:nvSpPr>
          <p:spPr bwMode="gray">
            <a:xfrm>
              <a:off x="595749" y="1257811"/>
              <a:ext cx="1724025" cy="42386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00000"/>
                </a:lnSpc>
                <a:defRPr/>
              </a:pPr>
              <a:endParaRPr lang="zh-CN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Text Box 21"/>
            <p:cNvSpPr txBox="1">
              <a:spLocks noChangeArrowheads="1"/>
            </p:cNvSpPr>
            <p:nvPr/>
          </p:nvSpPr>
          <p:spPr bwMode="invGray">
            <a:xfrm>
              <a:off x="829111" y="1287832"/>
              <a:ext cx="1249070" cy="34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定义</a:t>
              </a:r>
              <a:endParaRPr lang="zh-CN" altLang="en-US" sz="2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文本框 28"/>
          <p:cNvSpPr txBox="1"/>
          <p:nvPr/>
        </p:nvSpPr>
        <p:spPr>
          <a:xfrm>
            <a:off x="3261799" y="802787"/>
            <a:ext cx="707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考虑这样一个由实数集的子集所组成的集合</a:t>
            </a:r>
            <a:r>
              <a:rPr lang="en-US" altLang="zh-CN" sz="2000" dirty="0"/>
              <a:t>:</a:t>
            </a:r>
            <a:endParaRPr lang="en-US" altLang="zh-CN" sz="20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3706041" y="1416054"/>
            <a:ext cx="4928860" cy="400050"/>
            <a:chOff x="3459857" y="1688612"/>
            <a:chExt cx="4928860" cy="4000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12"/>
                <p:cNvSpPr txBox="1"/>
                <p:nvPr/>
              </p:nvSpPr>
              <p:spPr>
                <a:xfrm>
                  <a:off x="4357102" y="1688612"/>
                  <a:ext cx="4031615" cy="400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是</m:t>
                      </m:r>
                    </m:oMath>
                  </a14:m>
                  <a:r>
                    <a:rPr lang="zh-CN" altLang="en-US" sz="2000" dirty="0" smtClean="0"/>
                    <a:t>一些开区间的并集 </a:t>
                  </a:r>
                  <a:endParaRPr lang="zh-CN" altLang="en-US" sz="2000" dirty="0"/>
                </a:p>
              </p:txBody>
            </p:sp>
          </mc:Choice>
          <mc:Fallback>
            <p:sp>
              <p:nvSpPr>
                <p:cNvPr id="9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7102" y="1688612"/>
                  <a:ext cx="4031615" cy="400050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3459857" y="1727445"/>
            <a:ext cx="193516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2" name="Formula" r:id="rId2" imgW="7315200" imgH="1333500" progId="Equation.Ribbit">
                    <p:embed/>
                  </p:oleObj>
                </mc:Choice>
                <mc:Fallback>
                  <p:oleObj name="Formula" r:id="rId2" imgW="7315200" imgH="1333500" progId="Equation.Ribbit">
                    <p:embed/>
                    <p:pic>
                      <p:nvPicPr>
                        <p:cNvPr id="0" name="图片 1127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59857" y="1727445"/>
                          <a:ext cx="1935162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7655902" y="1706196"/>
            <a:ext cx="2079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3" name="Formula" r:id="rId4" imgW="790575" imgH="1333500" progId="Equation.Ribbit">
                    <p:embed/>
                  </p:oleObj>
                </mc:Choice>
                <mc:Fallback>
                  <p:oleObj name="Formula" r:id="rId4" imgW="790575" imgH="1333500" progId="Equation.Ribbit">
                    <p:embed/>
                    <p:pic>
                      <p:nvPicPr>
                        <p:cNvPr id="0" name="图片 1127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55902" y="1706196"/>
                          <a:ext cx="207963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组合 29"/>
          <p:cNvGrpSpPr/>
          <p:nvPr/>
        </p:nvGrpSpPr>
        <p:grpSpPr>
          <a:xfrm>
            <a:off x="719822" y="2015823"/>
            <a:ext cx="8846185" cy="400050"/>
            <a:chOff x="719822" y="2314760"/>
            <a:chExt cx="8846185" cy="400050"/>
          </a:xfrm>
        </p:grpSpPr>
        <p:sp>
          <p:nvSpPr>
            <p:cNvPr id="14" name="文本框 30"/>
            <p:cNvSpPr txBox="1"/>
            <p:nvPr/>
          </p:nvSpPr>
          <p:spPr>
            <a:xfrm>
              <a:off x="719822" y="2314760"/>
              <a:ext cx="8846185" cy="400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 smtClean="0"/>
                <a:t>比如说                                                     </a:t>
              </a:r>
              <a:r>
                <a:rPr lang="en-US" altLang="zh-CN" sz="2000" dirty="0" smtClean="0"/>
                <a:t>      </a:t>
              </a:r>
              <a:r>
                <a:rPr lang="zh-CN" altLang="en-US" sz="2000" dirty="0" smtClean="0"/>
                <a:t>就是其中一个典型的元素</a:t>
              </a:r>
              <a:r>
                <a:rPr lang="en-US" altLang="zh-CN" sz="2000" dirty="0" smtClean="0"/>
                <a:t>.                                           </a:t>
              </a:r>
              <a:endParaRPr lang="zh-CN" altLang="en-US" sz="2000" dirty="0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1646971" y="2355851"/>
            <a:ext cx="39274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4" name="Formula" r:id="rId6" imgW="14859000" imgH="1333500" progId="Equation.Ribbit">
                    <p:embed/>
                  </p:oleObj>
                </mc:Choice>
                <mc:Fallback>
                  <p:oleObj name="Formula" r:id="rId6" imgW="14859000" imgH="1333500" progId="Equation.Ribbit">
                    <p:embed/>
                    <p:pic>
                      <p:nvPicPr>
                        <p:cNvPr id="0" name="图片 1127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46971" y="2355851"/>
                          <a:ext cx="392747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826362" y="2737538"/>
            <a:ext cx="2298700" cy="565150"/>
            <a:chOff x="595749" y="2478599"/>
            <a:chExt cx="1724025" cy="423863"/>
          </a:xfrm>
          <a:solidFill>
            <a:srgbClr val="02423F"/>
          </a:solidFill>
        </p:grpSpPr>
        <p:sp>
          <p:nvSpPr>
            <p:cNvPr id="18" name="Rectangle 17"/>
            <p:cNvSpPr>
              <a:spLocks noChangeArrowheads="1"/>
            </p:cNvSpPr>
            <p:nvPr/>
          </p:nvSpPr>
          <p:spPr bwMode="gray">
            <a:xfrm>
              <a:off x="595749" y="2478599"/>
              <a:ext cx="1724025" cy="42386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00000"/>
                </a:lnSpc>
                <a:defRPr/>
              </a:pPr>
              <a:endParaRPr lang="zh-CN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invGray">
            <a:xfrm>
              <a:off x="837049" y="2507667"/>
              <a:ext cx="1249070" cy="34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证明</a:t>
              </a:r>
              <a:endParaRPr lang="zh-CN" altLang="en-US" sz="2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46795" y="2760753"/>
            <a:ext cx="7324090" cy="492443"/>
            <a:chOff x="3446795" y="3182779"/>
            <a:chExt cx="7324090" cy="492443"/>
          </a:xfrm>
        </p:grpSpPr>
        <p:sp>
          <p:nvSpPr>
            <p:cNvPr id="20" name="Rectangle 25"/>
            <p:cNvSpPr>
              <a:spLocks noChangeArrowheads="1"/>
            </p:cNvSpPr>
            <p:nvPr/>
          </p:nvSpPr>
          <p:spPr bwMode="invGray">
            <a:xfrm>
              <a:off x="3446795" y="3182779"/>
              <a:ext cx="732409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l" eaLnBrk="1" hangingPunct="1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定义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显然    是一个拓扑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5230348" y="3287270"/>
            <a:ext cx="2238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" name="Formula" r:id="rId8" imgW="847725" imgH="1238250" progId="Equation.Ribbit">
                    <p:embed/>
                  </p:oleObj>
                </mc:Choice>
                <mc:Fallback>
                  <p:oleObj name="Formula" r:id="rId8" imgW="847725" imgH="1238250" progId="Equation.Ribbit">
                    <p:embed/>
                    <p:pic>
                      <p:nvPicPr>
                        <p:cNvPr id="0" name="图片 1128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30348" y="3287270"/>
                          <a:ext cx="223837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>
          <a:xfrm>
            <a:off x="831850" y="3902563"/>
            <a:ext cx="2298700" cy="565150"/>
            <a:chOff x="595749" y="3694624"/>
            <a:chExt cx="1724025" cy="423862"/>
          </a:xfrm>
          <a:solidFill>
            <a:srgbClr val="02423F"/>
          </a:solidFill>
        </p:grpSpPr>
        <p:sp>
          <p:nvSpPr>
            <p:cNvPr id="23" name="Rectangle 14"/>
            <p:cNvSpPr>
              <a:spLocks noChangeArrowheads="1"/>
            </p:cNvSpPr>
            <p:nvPr/>
          </p:nvSpPr>
          <p:spPr bwMode="gray">
            <a:xfrm>
              <a:off x="595749" y="3694624"/>
              <a:ext cx="1724025" cy="423862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00000"/>
                </a:lnSpc>
                <a:defRPr/>
              </a:pPr>
              <a:endParaRPr lang="zh-CN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invGray">
            <a:xfrm>
              <a:off x="860861" y="3732900"/>
              <a:ext cx="1249070" cy="34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auto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结论</a:t>
              </a:r>
              <a:endParaRPr lang="zh-CN" altLang="en-US" sz="2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Rectangle 26"/>
          <p:cNvSpPr>
            <a:spLocks noChangeArrowheads="1"/>
          </p:cNvSpPr>
          <p:nvPr/>
        </p:nvSpPr>
        <p:spPr bwMode="invGray">
          <a:xfrm>
            <a:off x="3372972" y="3704906"/>
            <a:ext cx="43554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称这个拓扑为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欧氏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拓扑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这个拓扑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下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开区间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开集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闭区间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闭集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 descr="ole"/>
          <p:cNvPicPr>
            <a:picLocks noChangeAspect="1"/>
          </p:cNvPicPr>
          <p:nvPr/>
        </p:nvPicPr>
        <p:blipFill>
          <a:blip r:embed="rId10"/>
          <a:srcRect r="4543" b="14094"/>
          <a:stretch>
            <a:fillRect/>
          </a:stretch>
        </p:blipFill>
        <p:spPr>
          <a:xfrm>
            <a:off x="7728585" y="3274060"/>
            <a:ext cx="4345305" cy="2821940"/>
          </a:xfrm>
          <a:prstGeom prst="rect">
            <a:avLst/>
          </a:prstGeom>
        </p:spPr>
      </p:pic>
      <p:sp>
        <p:nvSpPr>
          <p:cNvPr id="32" name="文本框 1"/>
          <p:cNvSpPr txBox="1"/>
          <p:nvPr/>
        </p:nvSpPr>
        <p:spPr>
          <a:xfrm>
            <a:off x="1185333" y="5598169"/>
            <a:ext cx="60946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</a:rPr>
              <a:t>早在我们学习一些前置的数学课程</a:t>
            </a:r>
            <a:r>
              <a:rPr lang="zh-CN" altLang="en-US" sz="2000" dirty="0" smtClean="0">
                <a:solidFill>
                  <a:srgbClr val="FF0000"/>
                </a:solidFill>
              </a:rPr>
              <a:t>时</a:t>
            </a:r>
            <a:r>
              <a:rPr lang="en-US" altLang="zh-CN" sz="2000" dirty="0" smtClean="0">
                <a:solidFill>
                  <a:srgbClr val="FF0000"/>
                </a:solidFill>
              </a:rPr>
              <a:t>, </a:t>
            </a:r>
            <a:r>
              <a:rPr lang="zh-CN" altLang="en-US" sz="2000" dirty="0" smtClean="0">
                <a:solidFill>
                  <a:srgbClr val="FF0000"/>
                </a:solidFill>
              </a:rPr>
              <a:t>欧氏</a:t>
            </a:r>
            <a:r>
              <a:rPr lang="zh-CN" altLang="en-US" sz="2000" dirty="0">
                <a:solidFill>
                  <a:srgbClr val="FF0000"/>
                </a:solidFill>
              </a:rPr>
              <a:t>拓扑已经被反复</a:t>
            </a:r>
            <a:r>
              <a:rPr lang="zh-CN" altLang="en-US" sz="2000" dirty="0" smtClean="0">
                <a:solidFill>
                  <a:srgbClr val="FF0000"/>
                </a:solidFill>
              </a:rPr>
              <a:t>使用</a:t>
            </a:r>
            <a:r>
              <a:rPr lang="en-US" altLang="zh-CN" sz="2000" dirty="0" smtClean="0">
                <a:solidFill>
                  <a:srgbClr val="FF0000"/>
                </a:solidFill>
              </a:rPr>
              <a:t>!!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6" grpId="0"/>
      <p:bldP spid="26" grpId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970" y="191296"/>
            <a:ext cx="4957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整数集上的拓扑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787254" y="1049118"/>
            <a:ext cx="938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需要注意的</a:t>
            </a:r>
            <a:r>
              <a:rPr lang="zh-CN" altLang="en-US" sz="2000" dirty="0" smtClean="0"/>
              <a:t>是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大部分</a:t>
            </a:r>
            <a:r>
              <a:rPr lang="zh-CN" altLang="en-US" sz="2000" dirty="0"/>
              <a:t>的拓扑空间比</a:t>
            </a:r>
            <a:r>
              <a:rPr lang="zh-CN" altLang="en-US" sz="2000" b="1" dirty="0">
                <a:solidFill>
                  <a:schemeClr val="tx1"/>
                </a:solidFill>
              </a:rPr>
              <a:t>欧氏拓扑空间</a:t>
            </a:r>
            <a:r>
              <a:rPr lang="zh-CN" altLang="en-US" sz="2000" dirty="0"/>
              <a:t>复杂的</a:t>
            </a:r>
            <a:r>
              <a:rPr lang="zh-CN" altLang="en-US" sz="2000" dirty="0" smtClean="0"/>
              <a:t>多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比如</a:t>
            </a:r>
            <a:r>
              <a:rPr lang="zh-CN" altLang="en-US" sz="2000" dirty="0"/>
              <a:t>接下来这个</a:t>
            </a:r>
            <a:r>
              <a:rPr lang="zh-CN" altLang="en-US" sz="2000" dirty="0" smtClean="0"/>
              <a:t>例子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4" name="TextBox 18"/>
          <p:cNvSpPr txBox="1"/>
          <p:nvPr/>
        </p:nvSpPr>
        <p:spPr>
          <a:xfrm>
            <a:off x="787254" y="1807367"/>
            <a:ext cx="8877300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2000">
              <a:lnSpc>
                <a:spcPct val="130000"/>
              </a:lnSpc>
              <a:buClr>
                <a:srgbClr val="E84E2D"/>
              </a:buClr>
              <a:defRPr/>
            </a:pPr>
            <a:r>
              <a:rPr lang="zh-CN" altLang="en-US" sz="2000" dirty="0">
                <a:sym typeface="+mn-lt"/>
              </a:rPr>
              <a:t>考虑整数集.令</a:t>
            </a:r>
            <a:endParaRPr lang="zh-CN" altLang="en-US" sz="2000" dirty="0">
              <a:sym typeface="+mn-lt"/>
            </a:endParaRPr>
          </a:p>
          <a:p>
            <a:pPr algn="ctr" defTabSz="762000">
              <a:lnSpc>
                <a:spcPct val="130000"/>
              </a:lnSpc>
              <a:buClr>
                <a:srgbClr val="E84E2D"/>
              </a:buClr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  <a:p>
            <a:pPr defTabSz="762000">
              <a:lnSpc>
                <a:spcPct val="130000"/>
              </a:lnSpc>
              <a:buClr>
                <a:srgbClr val="E84E2D"/>
              </a:buClr>
              <a:defRPr/>
            </a:pPr>
            <a:endParaRPr lang="zh-CN" altLang="en-US" sz="1600" spc="600" dirty="0">
              <a:solidFill>
                <a:schemeClr val="tx2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56610" y="2429510"/>
            <a:ext cx="5894070" cy="400050"/>
            <a:chOff x="5286" y="3826"/>
            <a:chExt cx="9282" cy="630"/>
          </a:xfrm>
        </p:grpSpPr>
        <p:sp>
          <p:nvSpPr>
            <p:cNvPr id="5" name="文本框 9"/>
            <p:cNvSpPr txBox="1"/>
            <p:nvPr/>
          </p:nvSpPr>
          <p:spPr>
            <a:xfrm>
              <a:off x="5286" y="3826"/>
              <a:ext cx="8103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 smtClean="0"/>
                <a:t>                                 </a:t>
              </a:r>
              <a:r>
                <a:rPr lang="zh-CN" altLang="en-US" sz="2000" dirty="0" smtClean="0"/>
                <a:t>是任意个</a:t>
              </a:r>
              <a:r>
                <a:rPr lang="zh-CN" altLang="en-US" sz="2000" dirty="0" smtClean="0">
                  <a:solidFill>
                    <a:schemeClr val="accent1"/>
                  </a:solidFill>
                </a:rPr>
                <a:t>等差数列</a:t>
              </a:r>
              <a:r>
                <a:rPr lang="zh-CN" altLang="en-US" sz="2000" dirty="0" smtClean="0"/>
                <a:t>的并集</a:t>
              </a:r>
              <a:r>
                <a:rPr lang="en-US" altLang="zh-CN" sz="2000" dirty="0"/>
                <a:t> </a:t>
              </a:r>
              <a:endParaRPr lang="zh-CN" altLang="en-US" sz="2000" dirty="0"/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5606" y="3873"/>
            <a:ext cx="3025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Formula" r:id="rId1" imgW="7258050" imgH="1333500" progId="Equation.Ribbit">
                    <p:embed/>
                  </p:oleObj>
                </mc:Choice>
                <mc:Fallback>
                  <p:oleObj name="Formula" r:id="rId1" imgW="7258050" imgH="1333500" progId="Equation.Ribbit">
                    <p:embed/>
                    <p:pic>
                      <p:nvPicPr>
                        <p:cNvPr id="0" name="图片 1229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606" y="3873"/>
                          <a:ext cx="3025" cy="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13004" y="3853"/>
            <a:ext cx="1565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6" name="Formula" r:id="rId3" imgW="3762375" imgH="1352550" progId="Equation.Ribbit">
                    <p:embed/>
                  </p:oleObj>
                </mc:Choice>
                <mc:Fallback>
                  <p:oleObj name="Formula" r:id="rId3" imgW="3762375" imgH="1352550" progId="Equation.Ribbit">
                    <p:embed/>
                    <p:pic>
                      <p:nvPicPr>
                        <p:cNvPr id="0" name="图片 1229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004" y="3853"/>
                          <a:ext cx="1565" cy="5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文本框 5"/>
          <p:cNvSpPr txBox="1"/>
          <p:nvPr/>
        </p:nvSpPr>
        <p:spPr>
          <a:xfrm>
            <a:off x="787254" y="3087468"/>
            <a:ext cx="89947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当然这里的</a:t>
            </a:r>
            <a:r>
              <a:rPr lang="zh-CN" altLang="en-US" sz="2000" dirty="0">
                <a:solidFill>
                  <a:schemeClr val="accent1"/>
                </a:solidFill>
              </a:rPr>
              <a:t>等差数列</a:t>
            </a:r>
            <a:r>
              <a:rPr lang="zh-CN" altLang="en-US" sz="2000" dirty="0"/>
              <a:t>要比中学时所学的</a:t>
            </a:r>
            <a:r>
              <a:rPr lang="zh-CN" altLang="en-US" sz="2000" dirty="0" smtClean="0"/>
              <a:t>概念略为</a:t>
            </a:r>
            <a:r>
              <a:rPr lang="zh-CN" altLang="en-US" sz="2000" dirty="0"/>
              <a:t>广泛</a:t>
            </a:r>
            <a:r>
              <a:rPr lang="zh-CN" altLang="en-US" dirty="0"/>
              <a:t>：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517" y="3743400"/>
            <a:ext cx="3181794" cy="362001"/>
          </a:xfrm>
          <a:prstGeom prst="rect">
            <a:avLst/>
          </a:prstGeom>
        </p:spPr>
      </p:pic>
      <p:pic>
        <p:nvPicPr>
          <p:cNvPr id="10" name="图片 9" descr="plus-one-sequential-addition-to-sum-rows-blocks-add-more-sequence-arithmetic-progression-increase-growth-series-2642817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517" y="4468994"/>
            <a:ext cx="3072130" cy="205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欧几里得定理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03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12495" y="1089025"/>
            <a:ext cx="10693400" cy="638810"/>
            <a:chOff x="1634" y="3993"/>
            <a:chExt cx="16840" cy="1006"/>
          </a:xfrm>
        </p:grpSpPr>
        <p:grpSp>
          <p:nvGrpSpPr>
            <p:cNvPr id="4" name="组合 3"/>
            <p:cNvGrpSpPr/>
            <p:nvPr/>
          </p:nvGrpSpPr>
          <p:grpSpPr>
            <a:xfrm>
              <a:off x="1634" y="3993"/>
              <a:ext cx="16840" cy="1006"/>
              <a:chOff x="1634" y="3993"/>
              <a:chExt cx="16840" cy="1006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634" y="3993"/>
                <a:ext cx="1037" cy="1007"/>
                <a:chOff x="889559" y="2159400"/>
                <a:chExt cx="658584" cy="639928"/>
              </a:xfrm>
            </p:grpSpPr>
            <p:sp>
              <p:nvSpPr>
                <p:cNvPr id="84" name="Oval 24"/>
                <p:cNvSpPr/>
                <p:nvPr/>
              </p:nvSpPr>
              <p:spPr>
                <a:xfrm>
                  <a:off x="889559" y="2159400"/>
                  <a:ext cx="658551" cy="639928"/>
                </a:xfrm>
                <a:prstGeom prst="pentagon">
                  <a:avLst/>
                </a:pr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894" tIns="60946" rIns="121894" bIns="60946" rtlCol="0" anchor="ctr"/>
                <a:lstStyle/>
                <a:p>
                  <a:pPr algn="ctr" fontAlgn="auto">
                    <a:lnSpc>
                      <a:spcPct val="100000"/>
                    </a:lnSpc>
                  </a:pPr>
                  <a:endPara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Text Placeholder 3"/>
                <p:cNvSpPr txBox="1"/>
                <p:nvPr/>
              </p:nvSpPr>
              <p:spPr>
                <a:xfrm>
                  <a:off x="889594" y="2374075"/>
                  <a:ext cx="658549" cy="277064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9200" fontAlgn="auto"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800" b="1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素数</a:t>
                  </a:r>
                  <a:endParaRPr lang="zh-CN" altLang="en-US" sz="1800" b="1" dirty="0" smtClean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2988" y="4209"/>
                <a:ext cx="15486" cy="79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fontAlgn="auto">
                  <a:lnSpc>
                    <a:spcPct val="100000"/>
                  </a:lnSpc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一个不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等于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  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的整数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,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如果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它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只有      和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  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这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四个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因子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则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称其为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素数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.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5231" y="4328"/>
            <a:ext cx="535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1" name="Formula" r:id="rId1" imgW="1285875" imgH="1162050" progId="Equation.Ribbit">
                    <p:embed/>
                  </p:oleObj>
                </mc:Choice>
                <mc:Fallback>
                  <p:oleObj name="Formula" r:id="rId1" imgW="1285875" imgH="1162050" progId="Equation.Ribbit">
                    <p:embed/>
                    <p:pic>
                      <p:nvPicPr>
                        <p:cNvPr id="0" name="图片 616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231" y="4328"/>
                          <a:ext cx="535" cy="4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7138" y="4374"/>
            <a:ext cx="268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2" name="Formula" r:id="rId3" imgW="638175" imgH="933450" progId="Equation.Ribbit">
                    <p:embed/>
                  </p:oleObj>
                </mc:Choice>
                <mc:Fallback>
                  <p:oleObj name="Formula" r:id="rId3" imgW="638175" imgH="933450" progId="Equation.Ribbit">
                    <p:embed/>
                    <p:pic>
                      <p:nvPicPr>
                        <p:cNvPr id="0" name="图片 616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138" y="4374"/>
                          <a:ext cx="268" cy="3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/>
            <p:cNvGraphicFramePr>
              <a:graphicFrameLocks noChangeAspect="1"/>
            </p:cNvGraphicFramePr>
            <p:nvPr/>
          </p:nvGraphicFramePr>
          <p:xfrm>
            <a:off x="9675" y="4335"/>
            <a:ext cx="535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3" name="Formula" r:id="rId5" imgW="1285875" imgH="1162050" progId="Equation.Ribbit">
                    <p:embed/>
                  </p:oleObj>
                </mc:Choice>
                <mc:Fallback>
                  <p:oleObj name="Formula" r:id="rId5" imgW="1285875" imgH="1162050" progId="Equation.Ribbit">
                    <p:embed/>
                    <p:pic>
                      <p:nvPicPr>
                        <p:cNvPr id="0" name="对象 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675" y="4335"/>
                          <a:ext cx="535" cy="4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10756" y="4313"/>
            <a:ext cx="570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4" name="Formula" r:id="rId6" imgW="1362075" imgH="1171575" progId="Equation.Ribbit">
                    <p:embed/>
                  </p:oleObj>
                </mc:Choice>
                <mc:Fallback>
                  <p:oleObj name="Formula" r:id="rId6" imgW="1362075" imgH="1171575" progId="Equation.Ribbit">
                    <p:embed/>
                    <p:pic>
                      <p:nvPicPr>
                        <p:cNvPr id="0" name="图片 616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756" y="4313"/>
                          <a:ext cx="570" cy="4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912495" y="2287905"/>
            <a:ext cx="9064625" cy="639445"/>
            <a:chOff x="1634" y="5386"/>
            <a:chExt cx="14275" cy="1007"/>
          </a:xfrm>
        </p:grpSpPr>
        <p:grpSp>
          <p:nvGrpSpPr>
            <p:cNvPr id="6" name="组合 5"/>
            <p:cNvGrpSpPr/>
            <p:nvPr/>
          </p:nvGrpSpPr>
          <p:grpSpPr>
            <a:xfrm>
              <a:off x="1648" y="5386"/>
              <a:ext cx="14261" cy="1007"/>
              <a:chOff x="1648" y="5386"/>
              <a:chExt cx="14261" cy="1007"/>
            </a:xfrm>
          </p:grpSpPr>
          <p:sp>
            <p:nvSpPr>
              <p:cNvPr id="15" name="Oval 24"/>
              <p:cNvSpPr/>
              <p:nvPr>
                <p:custDataLst>
                  <p:tags r:id="rId8"/>
                </p:custDataLst>
              </p:nvPr>
            </p:nvSpPr>
            <p:spPr>
              <a:xfrm>
                <a:off x="1648" y="5386"/>
                <a:ext cx="1037" cy="1007"/>
              </a:xfrm>
              <a:prstGeom prst="pentagon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4" tIns="60946" rIns="121894" bIns="60946" rtlCol="0" anchor="ctr"/>
              <a:lstStyle/>
              <a:p>
                <a:pPr algn="ctr" fontAlgn="auto">
                  <a:lnSpc>
                    <a:spcPct val="100000"/>
                  </a:lnSpc>
                </a:pPr>
                <a:endParaRPr lang="en-US" sz="3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042" y="5630"/>
                <a:ext cx="12867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素数究竟只有有限多</a:t>
                </a:r>
                <a:r>
                  <a:rPr lang="zh-CN" altLang="en-US" sz="2000" dirty="0" smtClean="0"/>
                  <a:t>个</a:t>
                </a:r>
                <a:r>
                  <a:rPr lang="en-US" altLang="zh-CN" sz="2000" dirty="0" smtClean="0"/>
                  <a:t>, </a:t>
                </a:r>
                <a:r>
                  <a:rPr lang="zh-CN" altLang="en-US" sz="2000" dirty="0" smtClean="0"/>
                  <a:t>还是</a:t>
                </a:r>
                <a:r>
                  <a:rPr lang="zh-CN" altLang="en-US" sz="2000" dirty="0"/>
                  <a:t>有无穷多</a:t>
                </a:r>
                <a:r>
                  <a:rPr lang="zh-CN" altLang="en-US" sz="2000" dirty="0" smtClean="0"/>
                  <a:t>个</a:t>
                </a:r>
                <a:r>
                  <a:rPr lang="en-US" altLang="zh-CN" sz="2000" dirty="0" smtClean="0"/>
                  <a:t>?</a:t>
                </a:r>
                <a:endParaRPr lang="zh-CN" altLang="en-US" sz="2000" dirty="0"/>
              </a:p>
            </p:txBody>
          </p:sp>
        </p:grpSp>
        <p:sp>
          <p:nvSpPr>
            <p:cNvPr id="9" name="Text Placeholder 3"/>
            <p:cNvSpPr txBox="1"/>
            <p:nvPr>
              <p:custDataLst>
                <p:tags r:id="rId9"/>
              </p:custDataLst>
            </p:nvPr>
          </p:nvSpPr>
          <p:spPr>
            <a:xfrm>
              <a:off x="1634" y="5710"/>
              <a:ext cx="1037" cy="43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 fontAlgn="auto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问题</a:t>
              </a:r>
              <a:endParaRPr lang="zh-CN" altLang="en-US" sz="18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21385" y="4217035"/>
            <a:ext cx="7248525" cy="97345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bliqueBottom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effectLst/>
              </a:rPr>
              <a:t>定理</a:t>
            </a:r>
            <a:r>
              <a:rPr lang="en-US" altLang="zh-CN" sz="2000" dirty="0">
                <a:solidFill>
                  <a:srgbClr val="0070C0"/>
                </a:solidFill>
                <a:effectLst/>
              </a:rPr>
              <a:t>(</a:t>
            </a:r>
            <a:r>
              <a:rPr lang="zh-CN" altLang="en-US" sz="2000" dirty="0">
                <a:solidFill>
                  <a:srgbClr val="0070C0"/>
                </a:solidFill>
                <a:effectLst/>
              </a:rPr>
              <a:t>欧几里得</a:t>
            </a:r>
            <a:r>
              <a:rPr lang="en-US" altLang="zh-CN" sz="2000" dirty="0">
                <a:solidFill>
                  <a:srgbClr val="0070C0"/>
                </a:solidFill>
                <a:effectLst/>
              </a:rPr>
              <a:t>)</a:t>
            </a:r>
            <a:endParaRPr lang="zh-CN" altLang="en-US" sz="2000" dirty="0">
              <a:solidFill>
                <a:srgbClr val="0070C0"/>
              </a:solidFill>
              <a:effectLst/>
            </a:endParaRPr>
          </a:p>
          <a:p>
            <a:endParaRPr lang="zh-CN" altLang="en-US" sz="2000" dirty="0">
              <a:effectLst/>
            </a:endParaRPr>
          </a:p>
          <a:p>
            <a:r>
              <a:rPr lang="zh-CN" altLang="en-US" sz="2000" dirty="0">
                <a:effectLst/>
              </a:rPr>
              <a:t>素数有</a:t>
            </a:r>
            <a:r>
              <a:rPr lang="zh-CN" altLang="en-US" sz="2000" dirty="0">
                <a:solidFill>
                  <a:schemeClr val="tx1"/>
                </a:solidFill>
                <a:effectLst/>
              </a:rPr>
              <a:t>无穷</a:t>
            </a:r>
            <a:r>
              <a:rPr lang="zh-CN" altLang="en-US" sz="2000" dirty="0">
                <a:effectLst/>
              </a:rPr>
              <a:t>多</a:t>
            </a:r>
            <a:r>
              <a:rPr lang="zh-CN" altLang="en-US" sz="2000" dirty="0" smtClean="0">
                <a:effectLst/>
              </a:rPr>
              <a:t>个</a:t>
            </a:r>
            <a:r>
              <a:rPr lang="en-US" altLang="zh-CN" sz="2000" dirty="0" smtClean="0">
                <a:effectLst/>
              </a:rPr>
              <a:t>!</a:t>
            </a:r>
            <a:endParaRPr lang="zh-CN" altLang="en-US" sz="2000" dirty="0">
              <a:effectLst/>
            </a:endParaRPr>
          </a:p>
        </p:txBody>
      </p:sp>
      <p:pic>
        <p:nvPicPr>
          <p:cNvPr id="21" name="图片 20" descr="220px-Jusepe_de_Ribera_-_Euclid_-_2001.26_-_J._Paul_Getty_Museum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9880" y="3187065"/>
            <a:ext cx="1929765" cy="2613660"/>
          </a:xfrm>
          <a:prstGeom prst="rect">
            <a:avLst/>
          </a:prstGeom>
        </p:spPr>
      </p:pic>
      <p:pic>
        <p:nvPicPr>
          <p:cNvPr id="5" name="图片 4" descr="Primes-vs-composites.sv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7770" y="386715"/>
            <a:ext cx="1696720" cy="238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200660"/>
            <a:ext cx="431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一</a:t>
            </a:r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个关键的观察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86130" y="1144905"/>
            <a:ext cx="10073640" cy="962660"/>
            <a:chOff x="1238" y="1803"/>
            <a:chExt cx="15864" cy="1516"/>
          </a:xfrm>
        </p:grpSpPr>
        <p:grpSp>
          <p:nvGrpSpPr>
            <p:cNvPr id="5" name="组合 4"/>
            <p:cNvGrpSpPr/>
            <p:nvPr/>
          </p:nvGrpSpPr>
          <p:grpSpPr>
            <a:xfrm>
              <a:off x="1238" y="1803"/>
              <a:ext cx="15865" cy="1517"/>
              <a:chOff x="1438" y="2465"/>
              <a:chExt cx="15865" cy="151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438" y="2465"/>
                <a:ext cx="15865" cy="1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任何一个</a:t>
                </a:r>
                <a:r>
                  <a:rPr lang="zh-CN" altLang="en-US" sz="2000" dirty="0" smtClean="0">
                    <a:solidFill>
                      <a:schemeClr val="accent1"/>
                    </a:solidFill>
                    <a:cs typeface="+mn-ea"/>
                    <a:sym typeface="+mn-lt"/>
                  </a:rPr>
                  <a:t>等差数列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既是开集也是闭集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.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事实上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假设 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 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是一个公差为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的等差数列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那么我们可以通过它将</a:t>
                </a:r>
                <a:r>
                  <a:rPr lang="zh-CN" altLang="en-US" sz="2000" dirty="0">
                    <a:solidFill>
                      <a:schemeClr val="accent1"/>
                    </a:solidFill>
                    <a:latin typeface="幼圆" panose="02010509060101010101" charset="-122"/>
                    <a:ea typeface="幼圆" panose="02010509060101010101" charset="-122"/>
                    <a:cs typeface="幼圆" panose="02010509060101010101" charset="-122"/>
                    <a:sym typeface="+mn-lt"/>
                  </a:rPr>
                  <a:t>整数</a:t>
                </a:r>
                <a:r>
                  <a:rPr lang="zh-CN" altLang="en-US" sz="2000" dirty="0" smtClean="0">
                    <a:solidFill>
                      <a:schemeClr val="accent1"/>
                    </a:solidFill>
                    <a:latin typeface="幼圆" panose="02010509060101010101" charset="-122"/>
                    <a:ea typeface="幼圆" panose="02010509060101010101" charset="-122"/>
                    <a:cs typeface="幼圆" panose="02010509060101010101" charset="-122"/>
                    <a:sym typeface="+mn-lt"/>
                  </a:rPr>
                  <a:t>集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幼圆" panose="02010509060101010101" charset="-122"/>
                    <a:ea typeface="幼圆" panose="02010509060101010101" charset="-122"/>
                    <a:cs typeface="幼圆" panose="02010509060101010101" charset="-122"/>
                    <a:sym typeface="+mn-lt"/>
                  </a:rPr>
                  <a:t>  做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幼圆" panose="02010509060101010101" charset="-122"/>
                    <a:ea typeface="幼圆" panose="02010509060101010101" charset="-122"/>
                    <a:cs typeface="幼圆" panose="02010509060101010101" charset="-122"/>
                    <a:sym typeface="+mn-lt"/>
                  </a:rPr>
                  <a:t>如下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幼圆" panose="02010509060101010101" charset="-122"/>
                    <a:ea typeface="幼圆" panose="02010509060101010101" charset="-122"/>
                    <a:cs typeface="幼圆" panose="02010509060101010101" charset="-122"/>
                    <a:sym typeface="+mn-lt"/>
                  </a:rPr>
                  <a:t>拆分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幼圆" panose="02010509060101010101" charset="-122"/>
                    <a:ea typeface="幼圆" panose="02010509060101010101" charset="-122"/>
                    <a:cs typeface="幼圆" panose="02010509060101010101" charset="-122"/>
                    <a:sym typeface="+mn-lt"/>
                  </a:rPr>
                  <a:t>.</a:t>
                </a:r>
                <a:endParaRPr lang="zh-CN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幼圆" panose="02010509060101010101" charset="-122"/>
                  <a:ea typeface="幼圆" panose="02010509060101010101" charset="-122"/>
                  <a:cs typeface="幼圆" panose="02010509060101010101" charset="-122"/>
                  <a:sym typeface="+mn-lt"/>
                </a:endParaRPr>
              </a:p>
            </p:txBody>
          </p:sp>
          <p:pic>
            <p:nvPicPr>
              <p:cNvPr id="8" name="图片 7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402" y="2618"/>
                <a:ext cx="965" cy="584"/>
              </a:xfrm>
              <a:prstGeom prst="rect">
                <a:avLst/>
              </a:prstGeom>
            </p:spPr>
          </p:pic>
          <p:pic>
            <p:nvPicPr>
              <p:cNvPr id="9" name="图片 8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833" y="2674"/>
                <a:ext cx="299" cy="597"/>
              </a:xfrm>
              <a:prstGeom prst="rect">
                <a:avLst/>
              </a:prstGeom>
            </p:spPr>
          </p:pic>
        </p:grp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6227" y="2770"/>
            <a:ext cx="328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Formula" r:id="rId3" imgW="781050" imgH="1247775" progId="Equation.Ribbit">
                    <p:embed/>
                  </p:oleObj>
                </mc:Choice>
                <mc:Fallback>
                  <p:oleObj name="Formula" r:id="rId3" imgW="781050" imgH="1247775" progId="Equation.Ribbit">
                    <p:embed/>
                    <p:pic>
                      <p:nvPicPr>
                        <p:cNvPr id="0" name="图片 1332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27" y="2770"/>
                          <a:ext cx="328" cy="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25159" y="3898290"/>
          <a:ext cx="5127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Formula" r:id="rId5" imgW="1943100" imgH="1247775" progId="Equation.Ribbit">
                  <p:embed/>
                </p:oleObj>
              </mc:Choice>
              <mc:Fallback>
                <p:oleObj name="Formula" r:id="rId5" imgW="1943100" imgH="1247775" progId="Equation.Ribbit">
                  <p:embed/>
                  <p:pic>
                    <p:nvPicPr>
                      <p:cNvPr id="0" name="图片 133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5159" y="3898290"/>
                        <a:ext cx="512762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1691543" y="3437914"/>
            <a:ext cx="1511935" cy="1584325"/>
            <a:chOff x="2679" y="6098"/>
            <a:chExt cx="2381" cy="2495"/>
          </a:xfrm>
        </p:grpSpPr>
        <p:grpSp>
          <p:nvGrpSpPr>
            <p:cNvPr id="13" name="Group 47"/>
            <p:cNvGrpSpPr/>
            <p:nvPr/>
          </p:nvGrpSpPr>
          <p:grpSpPr>
            <a:xfrm>
              <a:off x="2679" y="6098"/>
              <a:ext cx="2381" cy="2495"/>
              <a:chOff x="663207" y="1246790"/>
              <a:chExt cx="1324962" cy="1844938"/>
            </a:xfrm>
            <a:solidFill>
              <a:schemeClr val="bg2"/>
            </a:solidFill>
          </p:grpSpPr>
          <p:sp>
            <p:nvSpPr>
              <p:cNvPr id="15" name="Rounded Rectangle 26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Isosceles Triangle 43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007" y="6681"/>
              <a:ext cx="1793" cy="9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2469100" y="2889274"/>
            <a:ext cx="2612390" cy="2132965"/>
            <a:chOff x="3883" y="5234"/>
            <a:chExt cx="4114" cy="3359"/>
          </a:xfrm>
        </p:grpSpPr>
        <p:grpSp>
          <p:nvGrpSpPr>
            <p:cNvPr id="18" name="组合 17"/>
            <p:cNvGrpSpPr/>
            <p:nvPr/>
          </p:nvGrpSpPr>
          <p:grpSpPr>
            <a:xfrm>
              <a:off x="3883" y="5234"/>
              <a:ext cx="4114" cy="3359"/>
              <a:chOff x="3883" y="5234"/>
              <a:chExt cx="4114" cy="3359"/>
            </a:xfrm>
          </p:grpSpPr>
          <p:sp>
            <p:nvSpPr>
              <p:cNvPr id="20" name="Arc 79"/>
              <p:cNvSpPr/>
              <p:nvPr/>
            </p:nvSpPr>
            <p:spPr>
              <a:xfrm rot="19051047">
                <a:off x="3883" y="5234"/>
                <a:ext cx="2941" cy="2942"/>
              </a:xfrm>
              <a:prstGeom prst="arc">
                <a:avLst/>
              </a:prstGeom>
              <a:ln w="31750">
                <a:solidFill>
                  <a:schemeClr val="accent1"/>
                </a:solidFill>
                <a:prstDash val="sysDot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21894" tIns="60946" rIns="121894" bIns="60946" rtlCol="0" anchor="ctr"/>
              <a:lstStyle>
                <a:defPPr>
                  <a:defRPr lang="zh-CN">
                    <a:solidFill>
                      <a:schemeClr val="tx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Group 48"/>
              <p:cNvGrpSpPr/>
              <p:nvPr/>
            </p:nvGrpSpPr>
            <p:grpSpPr>
              <a:xfrm>
                <a:off x="5616" y="6098"/>
                <a:ext cx="2381" cy="2495"/>
                <a:chOff x="663207" y="1246790"/>
                <a:chExt cx="1324962" cy="1844938"/>
              </a:xfrm>
              <a:blipFill>
                <a:blip r:embed="rId8"/>
                <a:stretch>
                  <a:fillRect/>
                </a:stretch>
              </a:blipFill>
            </p:grpSpPr>
            <p:sp>
              <p:nvSpPr>
                <p:cNvPr id="24" name="Rounded Rectangle 49"/>
                <p:cNvSpPr/>
                <p:nvPr/>
              </p:nvSpPr>
              <p:spPr>
                <a:xfrm>
                  <a:off x="663207" y="1246790"/>
                  <a:ext cx="1324962" cy="1612996"/>
                </a:xfrm>
                <a:prstGeom prst="roundRect">
                  <a:avLst>
                    <a:gd name="adj" fmla="val 71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Isosceles Triangle 50"/>
                <p:cNvSpPr/>
                <p:nvPr/>
              </p:nvSpPr>
              <p:spPr>
                <a:xfrm rot="10800000">
                  <a:off x="1122392" y="2859785"/>
                  <a:ext cx="406592" cy="23194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19" name="对象 1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946" y="6563"/>
              <a:ext cx="1742" cy="1272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285369" y="2889275"/>
            <a:ext cx="2698115" cy="2132965"/>
            <a:chOff x="6646" y="5234"/>
            <a:chExt cx="4249" cy="3359"/>
          </a:xfrm>
        </p:grpSpPr>
        <p:sp>
          <p:nvSpPr>
            <p:cNvPr id="27" name="Arc 80"/>
            <p:cNvSpPr/>
            <p:nvPr/>
          </p:nvSpPr>
          <p:spPr>
            <a:xfrm rot="19051047">
              <a:off x="6646" y="5234"/>
              <a:ext cx="2941" cy="2942"/>
            </a:xfrm>
            <a:prstGeom prst="arc">
              <a:avLst/>
            </a:prstGeom>
            <a:ln w="31750">
              <a:solidFill>
                <a:schemeClr val="accent1"/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894" tIns="60946" rIns="121894" bIns="60946"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514" y="6098"/>
              <a:ext cx="2381" cy="2495"/>
              <a:chOff x="5194768" y="3742107"/>
              <a:chExt cx="1766386" cy="1850941"/>
            </a:xfrm>
          </p:grpSpPr>
          <p:grpSp>
            <p:nvGrpSpPr>
              <p:cNvPr id="29" name="Group 54"/>
              <p:cNvGrpSpPr/>
              <p:nvPr/>
            </p:nvGrpSpPr>
            <p:grpSpPr>
              <a:xfrm>
                <a:off x="5194768" y="3742107"/>
                <a:ext cx="1766386" cy="1850941"/>
                <a:chOff x="663207" y="1246790"/>
                <a:chExt cx="1324962" cy="1844938"/>
              </a:xfrm>
              <a:blipFill>
                <a:blip r:embed="rId8"/>
                <a:stretch>
                  <a:fillRect/>
                </a:stretch>
              </a:blipFill>
            </p:grpSpPr>
            <p:sp>
              <p:nvSpPr>
                <p:cNvPr id="31" name="Rounded Rectangle 55"/>
                <p:cNvSpPr/>
                <p:nvPr/>
              </p:nvSpPr>
              <p:spPr>
                <a:xfrm>
                  <a:off x="663207" y="1246790"/>
                  <a:ext cx="1324962" cy="1612996"/>
                </a:xfrm>
                <a:prstGeom prst="roundRect">
                  <a:avLst>
                    <a:gd name="adj" fmla="val 71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Isosceles Triangle 56"/>
                <p:cNvSpPr/>
                <p:nvPr/>
              </p:nvSpPr>
              <p:spPr>
                <a:xfrm rot="10800000">
                  <a:off x="1122392" y="2859785"/>
                  <a:ext cx="406592" cy="23194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5372817" y="4076673"/>
                <a:ext cx="1416231" cy="855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2400" dirty="0">
                    <a:cs typeface="+mn-ea"/>
                    <a:sym typeface="+mn-lt"/>
                  </a:rPr>
                  <a:t>......</a:t>
                </a:r>
                <a:br>
                  <a:rPr lang="zh-CN" altLang="en-US" sz="2400" dirty="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endParaRPr lang="zh-CN" alt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070135" y="2889274"/>
            <a:ext cx="2776855" cy="2132965"/>
            <a:chOff x="9421" y="5234"/>
            <a:chExt cx="4373" cy="3359"/>
          </a:xfrm>
        </p:grpSpPr>
        <p:grpSp>
          <p:nvGrpSpPr>
            <p:cNvPr id="34" name="组合 33"/>
            <p:cNvGrpSpPr/>
            <p:nvPr/>
          </p:nvGrpSpPr>
          <p:grpSpPr>
            <a:xfrm>
              <a:off x="9421" y="5234"/>
              <a:ext cx="4373" cy="3359"/>
              <a:chOff x="9421" y="5234"/>
              <a:chExt cx="4373" cy="3359"/>
            </a:xfrm>
          </p:grpSpPr>
          <p:sp>
            <p:nvSpPr>
              <p:cNvPr id="36" name="Arc 81"/>
              <p:cNvSpPr/>
              <p:nvPr/>
            </p:nvSpPr>
            <p:spPr>
              <a:xfrm rot="19051047">
                <a:off x="9421" y="5234"/>
                <a:ext cx="2941" cy="2942"/>
              </a:xfrm>
              <a:prstGeom prst="arc">
                <a:avLst/>
              </a:prstGeom>
              <a:ln w="31750">
                <a:solidFill>
                  <a:schemeClr val="accent1"/>
                </a:solidFill>
                <a:prstDash val="sysDot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21894" tIns="60946" rIns="121894" bIns="60946" rtlCol="0" anchor="ctr"/>
              <a:lstStyle>
                <a:defPPr>
                  <a:defRPr lang="zh-CN">
                    <a:solidFill>
                      <a:schemeClr val="tx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7" name="Group 60"/>
              <p:cNvGrpSpPr/>
              <p:nvPr/>
            </p:nvGrpSpPr>
            <p:grpSpPr>
              <a:xfrm>
                <a:off x="11413" y="6098"/>
                <a:ext cx="2381" cy="2495"/>
                <a:chOff x="663207" y="1246790"/>
                <a:chExt cx="1324962" cy="1844938"/>
              </a:xfrm>
              <a:blipFill>
                <a:blip r:embed="rId8"/>
                <a:stretch>
                  <a:fillRect/>
                </a:stretch>
              </a:blipFill>
            </p:grpSpPr>
            <p:sp>
              <p:nvSpPr>
                <p:cNvPr id="38" name="Rounded Rectangle 61"/>
                <p:cNvSpPr/>
                <p:nvPr/>
              </p:nvSpPr>
              <p:spPr>
                <a:xfrm>
                  <a:off x="663207" y="1246790"/>
                  <a:ext cx="1324962" cy="1612996"/>
                </a:xfrm>
                <a:prstGeom prst="roundRect">
                  <a:avLst>
                    <a:gd name="adj" fmla="val 71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Isosceles Triangle 62"/>
                <p:cNvSpPr/>
                <p:nvPr/>
              </p:nvSpPr>
              <p:spPr>
                <a:xfrm rot="10800000">
                  <a:off x="1122392" y="2859785"/>
                  <a:ext cx="406592" cy="23194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35" name="对象 48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1504" y="6576"/>
              <a:ext cx="2218" cy="1246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8088187" y="2889274"/>
            <a:ext cx="2676525" cy="2132965"/>
            <a:chOff x="12478" y="5234"/>
            <a:chExt cx="4215" cy="3359"/>
          </a:xfrm>
        </p:grpSpPr>
        <p:grpSp>
          <p:nvGrpSpPr>
            <p:cNvPr id="41" name="组合 40"/>
            <p:cNvGrpSpPr/>
            <p:nvPr/>
          </p:nvGrpSpPr>
          <p:grpSpPr>
            <a:xfrm>
              <a:off x="12478" y="5234"/>
              <a:ext cx="4215" cy="3359"/>
              <a:chOff x="12478" y="5234"/>
              <a:chExt cx="4215" cy="3359"/>
            </a:xfrm>
          </p:grpSpPr>
          <p:sp>
            <p:nvSpPr>
              <p:cNvPr id="43" name="Arc 82"/>
              <p:cNvSpPr/>
              <p:nvPr/>
            </p:nvSpPr>
            <p:spPr>
              <a:xfrm rot="19051047">
                <a:off x="12478" y="5234"/>
                <a:ext cx="2941" cy="2942"/>
              </a:xfrm>
              <a:prstGeom prst="arc">
                <a:avLst/>
              </a:prstGeom>
              <a:ln w="31750">
                <a:solidFill>
                  <a:schemeClr val="accent1"/>
                </a:solidFill>
                <a:prstDash val="sysDot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21894" tIns="60946" rIns="121894" bIns="60946" rtlCol="0" anchor="ctr"/>
              <a:lstStyle>
                <a:defPPr>
                  <a:defRPr lang="zh-CN">
                    <a:solidFill>
                      <a:schemeClr val="tx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4" name="Group 66"/>
              <p:cNvGrpSpPr/>
              <p:nvPr/>
            </p:nvGrpSpPr>
            <p:grpSpPr>
              <a:xfrm>
                <a:off x="14312" y="6098"/>
                <a:ext cx="2381" cy="2495"/>
                <a:chOff x="663207" y="1246790"/>
                <a:chExt cx="1324962" cy="1844938"/>
              </a:xfrm>
              <a:blipFill>
                <a:blip r:embed="rId8"/>
                <a:stretch>
                  <a:fillRect/>
                </a:stretch>
              </a:blipFill>
            </p:grpSpPr>
            <p:sp>
              <p:nvSpPr>
                <p:cNvPr id="45" name="Rounded Rectangle 67"/>
                <p:cNvSpPr/>
                <p:nvPr/>
              </p:nvSpPr>
              <p:spPr>
                <a:xfrm>
                  <a:off x="663207" y="1246790"/>
                  <a:ext cx="1324962" cy="1612996"/>
                </a:xfrm>
                <a:prstGeom prst="roundRect">
                  <a:avLst>
                    <a:gd name="adj" fmla="val 71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Isosceles Triangle 74"/>
                <p:cNvSpPr/>
                <p:nvPr/>
              </p:nvSpPr>
              <p:spPr>
                <a:xfrm rot="10800000">
                  <a:off x="1122392" y="2859785"/>
                  <a:ext cx="406592" cy="23194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2" name="对象 4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4391" y="6602"/>
              <a:ext cx="2218" cy="1246"/>
            </a:xfrm>
            <a:prstGeom prst="rect">
              <a:avLst/>
            </a:prstGeom>
          </p:spPr>
        </p:pic>
      </p:grp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46453" y="5514486"/>
          <a:ext cx="1762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Formula" r:id="rId12" imgW="6667500" imgH="1266825" progId="Equation.Ribbit">
                  <p:embed/>
                </p:oleObj>
              </mc:Choice>
              <mc:Fallback>
                <p:oleObj name="Formula" r:id="rId12" imgW="6667500" imgH="1266825" progId="Equation.Ribbit">
                  <p:embed/>
                  <p:pic>
                    <p:nvPicPr>
                      <p:cNvPr id="0" name="图片 133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46453" y="5514486"/>
                        <a:ext cx="17621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181610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证明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10" name="文本框 51"/>
          <p:cNvSpPr txBox="1"/>
          <p:nvPr/>
        </p:nvSpPr>
        <p:spPr>
          <a:xfrm>
            <a:off x="1086655" y="934817"/>
            <a:ext cx="4215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>
                <a:solidFill>
                  <a:srgbClr val="FF0000"/>
                </a:solidFill>
              </a:rPr>
              <a:t>欧几里得定理：素数有无穷多个！</a:t>
            </a:r>
            <a:endParaRPr lang="zh-CN" altLang="en-US" sz="2000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3130" y="1564640"/>
            <a:ext cx="7175500" cy="492760"/>
            <a:chOff x="1438" y="2464"/>
            <a:chExt cx="11300" cy="776"/>
          </a:xfrm>
        </p:grpSpPr>
        <p:sp>
          <p:nvSpPr>
            <p:cNvPr id="12" name="矩形 11"/>
            <p:cNvSpPr/>
            <p:nvPr/>
          </p:nvSpPr>
          <p:spPr>
            <a:xfrm>
              <a:off x="1438" y="2464"/>
              <a:ext cx="11300" cy="7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Step 1. 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                                       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素数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51" y="2710"/>
              <a:ext cx="6091" cy="48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913130" y="2273300"/>
            <a:ext cx="9909810" cy="400050"/>
            <a:chOff x="1438" y="3580"/>
            <a:chExt cx="15606" cy="630"/>
          </a:xfrm>
        </p:grpSpPr>
        <p:sp>
          <p:nvSpPr>
            <p:cNvPr id="14" name="文本框 13"/>
            <p:cNvSpPr txBox="1"/>
            <p:nvPr/>
          </p:nvSpPr>
          <p:spPr>
            <a:xfrm>
              <a:off x="1438" y="3580"/>
              <a:ext cx="1560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/>
                <a:t>Step 2. </a:t>
              </a:r>
              <a:r>
                <a:rPr lang="zh-CN" altLang="en-US" sz="2000" dirty="0" smtClean="0"/>
                <a:t>集合</a:t>
              </a:r>
              <a:r>
                <a:rPr lang="en-US" altLang="zh-CN" sz="2000" dirty="0"/>
                <a:t> </a:t>
              </a:r>
              <a:r>
                <a:rPr lang="en-US" altLang="zh-CN" sz="2000" dirty="0" smtClean="0"/>
                <a:t>     </a:t>
              </a:r>
              <a:r>
                <a:rPr lang="zh-CN" altLang="en-US" sz="2000" dirty="0" smtClean="0"/>
                <a:t>的个数 </a:t>
              </a:r>
              <a:r>
                <a:rPr lang="en-US" altLang="zh-CN" sz="2000" dirty="0" smtClean="0"/>
                <a:t>= </a:t>
              </a:r>
              <a:r>
                <a:rPr lang="zh-CN" altLang="en-US" sz="2000" dirty="0" smtClean="0"/>
                <a:t>素数</a:t>
              </a:r>
              <a:r>
                <a:rPr lang="zh-CN" altLang="en-US" sz="2000" dirty="0"/>
                <a:t>的个数</a:t>
              </a:r>
              <a:endParaRPr lang="zh-CN" altLang="en-US" sz="2000" baseline="-25000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3729" y="3653"/>
            <a:ext cx="535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5" name="Formula" r:id="rId2" imgW="1285875" imgH="1295400" progId="Equation.Ribbit">
                    <p:embed/>
                  </p:oleObj>
                </mc:Choice>
                <mc:Fallback>
                  <p:oleObj name="Formula" r:id="rId2" imgW="1285875" imgH="1295400" progId="Equation.Ribbit">
                    <p:embed/>
                    <p:pic>
                      <p:nvPicPr>
                        <p:cNvPr id="0" name="图片 1436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29" y="3653"/>
                          <a:ext cx="535" cy="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组合 23"/>
          <p:cNvGrpSpPr/>
          <p:nvPr/>
        </p:nvGrpSpPr>
        <p:grpSpPr>
          <a:xfrm>
            <a:off x="913130" y="2852420"/>
            <a:ext cx="9925050" cy="492760"/>
            <a:chOff x="1438" y="4492"/>
            <a:chExt cx="15630" cy="776"/>
          </a:xfrm>
        </p:grpSpPr>
        <p:sp>
          <p:nvSpPr>
            <p:cNvPr id="16" name="矩形 15"/>
            <p:cNvSpPr/>
            <p:nvPr/>
          </p:nvSpPr>
          <p:spPr>
            <a:xfrm>
              <a:off x="1438" y="4492"/>
              <a:ext cx="15630" cy="7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Step 3.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记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           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显然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b="1" dirty="0" smtClean="0">
                  <a:ln>
                    <a:solidFill>
                      <a:schemeClr val="tx1"/>
                    </a:solidFill>
                  </a:ln>
                  <a:noFill/>
                  <a:latin typeface="幼圆" panose="02010509060101010101" charset="-122"/>
                  <a:ea typeface="幼圆" panose="02010509060101010101" charset="-122"/>
                  <a:cs typeface="+mn-ea"/>
                  <a:sym typeface="+mn-lt"/>
                </a:rPr>
                <a:t>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中的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补集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就是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     .</a:t>
              </a:r>
              <a:endParaRPr lang="en-US" altLang="zh-CN" sz="2000" b="1" baseline="-25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endParaRPr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3337" y="4672"/>
            <a:ext cx="1937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6" name="Formula" r:id="rId4" imgW="4648200" imgH="1295400" progId="Equation.Ribbit">
                    <p:embed/>
                  </p:oleObj>
                </mc:Choice>
                <mc:Fallback>
                  <p:oleObj name="Formula" r:id="rId4" imgW="4648200" imgH="1295400" progId="Equation.Ribbit">
                    <p:embed/>
                    <p:pic>
                      <p:nvPicPr>
                        <p:cNvPr id="0" name="对象 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37" y="4672"/>
                          <a:ext cx="1937" cy="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6196" y="4672"/>
            <a:ext cx="362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7" name="Formula" r:id="rId6" imgW="866775" imgH="1276350" progId="Equation.Ribbit">
                    <p:embed/>
                  </p:oleObj>
                </mc:Choice>
                <mc:Fallback>
                  <p:oleObj name="Formula" r:id="rId6" imgW="866775" imgH="1276350" progId="Equation.Ribbit">
                    <p:embed/>
                    <p:pic>
                      <p:nvPicPr>
                        <p:cNvPr id="0" name="图片 1436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196" y="4672"/>
                          <a:ext cx="362" cy="5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7130" y="4682"/>
            <a:ext cx="328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8" name="Formula" r:id="rId8" imgW="781050" imgH="1247775" progId="Equation.Ribbit">
                    <p:embed/>
                  </p:oleObj>
                </mc:Choice>
                <mc:Fallback>
                  <p:oleObj name="Formula" r:id="rId8" imgW="781050" imgH="1247775" progId="Equation.Ribbit">
                    <p:embed/>
                    <p:pic>
                      <p:nvPicPr>
                        <p:cNvPr id="0" name="图片 1436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130" y="4682"/>
                          <a:ext cx="328" cy="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9979" y="4630"/>
            <a:ext cx="1605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9" name="Formula" r:id="rId10" imgW="3857625" imgH="1333500" progId="Equation.Ribbit">
                    <p:embed/>
                  </p:oleObj>
                </mc:Choice>
                <mc:Fallback>
                  <p:oleObj name="Formula" r:id="rId10" imgW="3857625" imgH="1333500" progId="Equation.Ribbit">
                    <p:embed/>
                    <p:pic>
                      <p:nvPicPr>
                        <p:cNvPr id="0" name="图片 1436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979" y="4630"/>
                          <a:ext cx="1605" cy="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913130" y="3524250"/>
            <a:ext cx="8248650" cy="400050"/>
            <a:chOff x="1438" y="5550"/>
            <a:chExt cx="12990" cy="630"/>
          </a:xfrm>
        </p:grpSpPr>
        <p:sp>
          <p:nvSpPr>
            <p:cNvPr id="26" name="文本框 14"/>
            <p:cNvSpPr txBox="1"/>
            <p:nvPr/>
          </p:nvSpPr>
          <p:spPr>
            <a:xfrm>
              <a:off x="1438" y="5550"/>
              <a:ext cx="1299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/>
                <a:t>Step 4.  </a:t>
              </a:r>
              <a:r>
                <a:rPr lang="en-US" altLang="zh-CN" sz="2000" dirty="0" smtClean="0"/>
                <a:t>             </a:t>
              </a:r>
              <a:r>
                <a:rPr lang="zh-CN" altLang="en-US" sz="2000" dirty="0" smtClean="0"/>
                <a:t>不是开集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所以</a:t>
              </a:r>
              <a:r>
                <a:rPr lang="en-US" altLang="zh-CN" sz="2000" dirty="0" smtClean="0"/>
                <a:t>     </a:t>
              </a:r>
              <a:r>
                <a:rPr lang="zh-CN" altLang="en-US" sz="2000" dirty="0">
                  <a:solidFill>
                    <a:schemeClr val="tx1"/>
                  </a:solidFill>
                </a:rPr>
                <a:t>不是</a:t>
              </a:r>
              <a:r>
                <a:rPr lang="zh-CN" altLang="en-US" sz="2000" dirty="0" smtClean="0"/>
                <a:t>闭集</a:t>
              </a:r>
              <a:r>
                <a:rPr lang="en-US" altLang="zh-CN" sz="2000" dirty="0" smtClean="0"/>
                <a:t>.</a:t>
              </a:r>
              <a:endParaRPr lang="zh-CN" altLang="en-US" sz="2000" dirty="0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2872" y="5577"/>
            <a:ext cx="1483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0" name="Formula" r:id="rId12" imgW="3562350" imgH="1333500" progId="Equation.Ribbit">
                    <p:embed/>
                  </p:oleObj>
                </mc:Choice>
                <mc:Fallback>
                  <p:oleObj name="Formula" r:id="rId12" imgW="3562350" imgH="1333500" progId="Equation.Ribbit">
                    <p:embed/>
                    <p:pic>
                      <p:nvPicPr>
                        <p:cNvPr id="0" name="图片 1436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72" y="5577"/>
                          <a:ext cx="1483" cy="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/>
            <p:cNvGraphicFramePr>
              <a:graphicFrameLocks noChangeAspect="1"/>
            </p:cNvGraphicFramePr>
            <p:nvPr/>
          </p:nvGraphicFramePr>
          <p:xfrm>
            <a:off x="7102" y="5618"/>
            <a:ext cx="362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1" name="Formula" r:id="rId14" imgW="866775" imgH="1276350" progId="Equation.Ribbit">
                    <p:embed/>
                  </p:oleObj>
                </mc:Choice>
                <mc:Fallback>
                  <p:oleObj name="Formula" r:id="rId14" imgW="866775" imgH="1276350" progId="Equation.Ribbit">
                    <p:embed/>
                    <p:pic>
                      <p:nvPicPr>
                        <p:cNvPr id="0" name="对象 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02" y="5618"/>
                          <a:ext cx="362" cy="5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26"/>
          <p:cNvGrpSpPr/>
          <p:nvPr/>
        </p:nvGrpSpPr>
        <p:grpSpPr>
          <a:xfrm>
            <a:off x="913130" y="4154805"/>
            <a:ext cx="10516870" cy="492760"/>
            <a:chOff x="1438" y="6543"/>
            <a:chExt cx="16562" cy="776"/>
          </a:xfrm>
        </p:grpSpPr>
        <p:sp>
          <p:nvSpPr>
            <p:cNvPr id="31" name="矩形 30"/>
            <p:cNvSpPr/>
            <p:nvPr/>
          </p:nvSpPr>
          <p:spPr>
            <a:xfrm>
              <a:off x="1438" y="6543"/>
              <a:ext cx="16562" cy="7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Step 5.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已知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</a:t>
              </a:r>
              <a:r>
                <a:rPr lang="en-US" altLang="zh-CN" sz="20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是闭集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所以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有限多个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的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并集也是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闭集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这说明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一定</a:t>
              </a:r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不是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有限多个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的并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2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36" name="对象 35"/>
            <p:cNvGraphicFramePr>
              <a:graphicFrameLocks noChangeAspect="1"/>
            </p:cNvGraphicFramePr>
            <p:nvPr/>
          </p:nvGraphicFramePr>
          <p:xfrm>
            <a:off x="3701" y="6730"/>
            <a:ext cx="535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2" name="Formula" r:id="rId15" imgW="1285875" imgH="1295400" progId="Equation.Ribbit">
                    <p:embed/>
                  </p:oleObj>
                </mc:Choice>
                <mc:Fallback>
                  <p:oleObj name="Formula" r:id="rId15" imgW="1285875" imgH="1295400" progId="Equation.Ribbit">
                    <p:embed/>
                    <p:pic>
                      <p:nvPicPr>
                        <p:cNvPr id="0" name="对象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01" y="6730"/>
                          <a:ext cx="535" cy="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对象 36"/>
            <p:cNvGraphicFramePr>
              <a:graphicFrameLocks noChangeAspect="1"/>
            </p:cNvGraphicFramePr>
            <p:nvPr/>
          </p:nvGraphicFramePr>
          <p:xfrm>
            <a:off x="8069" y="6716"/>
            <a:ext cx="535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3" name="Formula" r:id="rId16" imgW="1285875" imgH="1295400" progId="Equation.Ribbit">
                    <p:embed/>
                  </p:oleObj>
                </mc:Choice>
                <mc:Fallback>
                  <p:oleObj name="Formula" r:id="rId16" imgW="1285875" imgH="1295400" progId="Equation.Ribbit">
                    <p:embed/>
                    <p:pic>
                      <p:nvPicPr>
                        <p:cNvPr id="0" name="对象 3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069" y="6716"/>
                          <a:ext cx="535" cy="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对象 37"/>
            <p:cNvGraphicFramePr>
              <a:graphicFrameLocks noChangeAspect="1"/>
            </p:cNvGraphicFramePr>
            <p:nvPr/>
          </p:nvGraphicFramePr>
          <p:xfrm>
            <a:off x="12843" y="6716"/>
            <a:ext cx="362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4" name="Formula" r:id="rId17" imgW="866775" imgH="1276350" progId="Equation.Ribbit">
                    <p:embed/>
                  </p:oleObj>
                </mc:Choice>
                <mc:Fallback>
                  <p:oleObj name="Formula" r:id="rId17" imgW="866775" imgH="1276350" progId="Equation.Ribbit">
                    <p:embed/>
                    <p:pic>
                      <p:nvPicPr>
                        <p:cNvPr id="0" name="对象 2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843" y="6716"/>
                          <a:ext cx="362" cy="5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对象 38"/>
            <p:cNvGraphicFramePr>
              <a:graphicFrameLocks noChangeAspect="1"/>
            </p:cNvGraphicFramePr>
            <p:nvPr/>
          </p:nvGraphicFramePr>
          <p:xfrm>
            <a:off x="16454" y="6734"/>
            <a:ext cx="535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5" name="Formula" r:id="rId18" imgW="1285875" imgH="1295400" progId="Equation.Ribbit">
                    <p:embed/>
                  </p:oleObj>
                </mc:Choice>
                <mc:Fallback>
                  <p:oleObj name="Formula" r:id="rId18" imgW="1285875" imgH="1295400" progId="Equation.Ribbit">
                    <p:embed/>
                    <p:pic>
                      <p:nvPicPr>
                        <p:cNvPr id="0" name="对象 3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454" y="6734"/>
                          <a:ext cx="535" cy="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7"/>
          <p:cNvGrpSpPr/>
          <p:nvPr/>
        </p:nvGrpSpPr>
        <p:grpSpPr>
          <a:xfrm>
            <a:off x="913130" y="4822190"/>
            <a:ext cx="9356090" cy="492760"/>
            <a:chOff x="1438" y="7594"/>
            <a:chExt cx="14734" cy="776"/>
          </a:xfrm>
        </p:grpSpPr>
        <p:sp>
          <p:nvSpPr>
            <p:cNvPr id="43" name="矩形 42"/>
            <p:cNvSpPr/>
            <p:nvPr/>
          </p:nvSpPr>
          <p:spPr>
            <a:xfrm>
              <a:off x="1438" y="7594"/>
              <a:ext cx="14734" cy="7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Step 6.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即然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有无穷多个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zh-CN" altLang="en-US" sz="2000" dirty="0" smtClean="0">
                  <a:solidFill>
                    <a:schemeClr val="accent1"/>
                  </a:solidFill>
                  <a:cs typeface="+mn-ea"/>
                  <a:sym typeface="+mn-lt"/>
                </a:rPr>
                <a:t>素数</a:t>
              </a:r>
              <a:r>
                <a:rPr lang="en-US" altLang="zh-CN" sz="2000" dirty="0" smtClean="0">
                  <a:solidFill>
                    <a:schemeClr val="accent1"/>
                  </a:solidFill>
                  <a:cs typeface="+mn-ea"/>
                  <a:sym typeface="+mn-lt"/>
                </a:rPr>
                <a:t>    </a:t>
              </a:r>
              <a:r>
                <a:rPr lang="zh-CN" altLang="en-US" sz="2000" dirty="0" smtClean="0">
                  <a:solidFill>
                    <a:schemeClr val="accent1"/>
                  </a:solidFill>
                  <a:cs typeface="+mn-ea"/>
                  <a:sym typeface="+mn-lt"/>
                </a:rPr>
                <a:t>也有无穷多个</a:t>
              </a:r>
              <a:r>
                <a:rPr lang="en-US" altLang="zh-CN" sz="2000" dirty="0" smtClean="0">
                  <a:solidFill>
                    <a:schemeClr val="accent1"/>
                  </a:solidFill>
                  <a:cs typeface="+mn-ea"/>
                  <a:sym typeface="+mn-lt"/>
                </a:rPr>
                <a:t>!</a:t>
              </a:r>
              <a:endParaRPr lang="zh-CN" altLang="en-US" sz="2000" baseline="-25000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45" name="对象 44"/>
            <p:cNvGraphicFramePr>
              <a:graphicFrameLocks noChangeAspect="1"/>
            </p:cNvGraphicFramePr>
            <p:nvPr/>
          </p:nvGraphicFramePr>
          <p:xfrm>
            <a:off x="3743" y="7766"/>
            <a:ext cx="535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6" name="Formula" r:id="rId19" imgW="1285875" imgH="1295400" progId="Equation.Ribbit">
                    <p:embed/>
                  </p:oleObj>
                </mc:Choice>
                <mc:Fallback>
                  <p:oleObj name="Formula" r:id="rId19" imgW="1285875" imgH="1295400" progId="Equation.Ribbit">
                    <p:embed/>
                    <p:pic>
                      <p:nvPicPr>
                        <p:cNvPr id="0" name="对象 3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43" y="7766"/>
                          <a:ext cx="535" cy="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7370" y="7872"/>
            <a:ext cx="282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7" name="Formula" r:id="rId20" imgW="676275" imgH="981075" progId="Equation.Ribbit">
                    <p:embed/>
                  </p:oleObj>
                </mc:Choice>
                <mc:Fallback>
                  <p:oleObj name="Formula" r:id="rId20" imgW="676275" imgH="981075" progId="Equation.Ribbit">
                    <p:embed/>
                    <p:pic>
                      <p:nvPicPr>
                        <p:cNvPr id="0" name="图片 14375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370" y="7872"/>
                          <a:ext cx="282" cy="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145" y="181610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一维</a:t>
            </a:r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欧氏空间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2145" y="1056213"/>
            <a:ext cx="1001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/>
              <a:t>我们在学习数学分析时</a:t>
            </a:r>
            <a:r>
              <a:rPr lang="zh-CN" altLang="en-US" sz="2000" dirty="0" smtClean="0"/>
              <a:t>知道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在</a:t>
            </a:r>
            <a:r>
              <a:rPr lang="zh-CN" altLang="en-US" sz="2000" dirty="0"/>
              <a:t>一个实数轴上有</a:t>
            </a:r>
            <a:r>
              <a:rPr lang="zh-CN" altLang="en-US" sz="2000" b="1" dirty="0"/>
              <a:t>开区间</a:t>
            </a:r>
            <a:r>
              <a:rPr lang="zh-CN" altLang="en-US" sz="2000" dirty="0"/>
              <a:t>和</a:t>
            </a:r>
            <a:r>
              <a:rPr lang="zh-CN" altLang="en-US" sz="2000" b="1" dirty="0"/>
              <a:t>闭区间</a:t>
            </a:r>
            <a:r>
              <a:rPr lang="zh-CN" altLang="en-US" sz="2000" dirty="0"/>
              <a:t>这两种特殊的</a:t>
            </a:r>
            <a:r>
              <a:rPr lang="zh-CN" altLang="en-US" sz="2000" dirty="0" smtClean="0"/>
              <a:t>集合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pic>
        <p:nvPicPr>
          <p:cNvPr id="8" name="图片 7" descr="interv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8275" y="2290445"/>
            <a:ext cx="3990975" cy="79057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21080" y="3915410"/>
            <a:ext cx="6797675" cy="1106805"/>
            <a:chOff x="1720" y="6243"/>
            <a:chExt cx="10705" cy="1743"/>
          </a:xfrm>
        </p:grpSpPr>
        <p:sp>
          <p:nvSpPr>
            <p:cNvPr id="9" name="文本框 8"/>
            <p:cNvSpPr txBox="1"/>
            <p:nvPr/>
          </p:nvSpPr>
          <p:spPr>
            <a:xfrm>
              <a:off x="1720" y="6243"/>
              <a:ext cx="1070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110000"/>
                </a:lnSpc>
                <a:buFont typeface="Wingdings" panose="05000000000000000000" charset="0"/>
                <a:buChar char="l"/>
              </a:pPr>
              <a:r>
                <a:rPr lang="zh-CN" altLang="en-US" sz="2000" dirty="0"/>
                <a:t>开区间</a:t>
              </a:r>
              <a:r>
                <a:rPr lang="zh-CN" altLang="en-US" sz="2000" dirty="0" smtClean="0"/>
                <a:t>：              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不</a:t>
              </a:r>
              <a:r>
                <a:rPr lang="zh-CN" altLang="en-US" sz="2000" dirty="0"/>
                <a:t>包含</a:t>
              </a:r>
              <a:r>
                <a:rPr lang="zh-CN" altLang="en-US" sz="2000" dirty="0" smtClean="0"/>
                <a:t>端点</a:t>
              </a:r>
              <a:r>
                <a:rPr lang="en-US" altLang="zh-CN" sz="2000" dirty="0" smtClean="0"/>
                <a:t>;</a:t>
              </a:r>
              <a:endParaRPr lang="zh-CN" altLang="en-US" sz="2000" dirty="0"/>
            </a:p>
            <a:p>
              <a:pPr marL="285750" indent="-285750">
                <a:lnSpc>
                  <a:spcPct val="110000"/>
                </a:lnSpc>
                <a:buFont typeface="Wingdings" panose="05000000000000000000" charset="0"/>
                <a:buChar char="l"/>
              </a:pPr>
              <a:r>
                <a:rPr lang="zh-CN" altLang="en-US" sz="2000" dirty="0"/>
                <a:t>闭区间</a:t>
              </a:r>
              <a:r>
                <a:rPr lang="zh-CN" altLang="en-US" sz="2000" dirty="0" smtClean="0"/>
                <a:t>：         </a:t>
              </a:r>
              <a:r>
                <a:rPr lang="en-US" altLang="zh-CN" sz="2000" dirty="0" smtClean="0"/>
                <a:t>     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包含端点</a:t>
              </a:r>
              <a:r>
                <a:rPr lang="en-US" altLang="zh-CN" sz="2000" dirty="0" smtClean="0"/>
                <a:t>;</a:t>
              </a:r>
              <a:endParaRPr lang="zh-CN" altLang="en-US" sz="2000" dirty="0"/>
            </a:p>
            <a:p>
              <a:pPr marL="285750" indent="-285750">
                <a:lnSpc>
                  <a:spcPct val="110000"/>
                </a:lnSpc>
                <a:buFont typeface="Wingdings" panose="05000000000000000000" charset="0"/>
                <a:buChar char="l"/>
              </a:pPr>
              <a:r>
                <a:rPr lang="zh-CN" altLang="en-US" sz="2000" dirty="0"/>
                <a:t>同时我们</a:t>
              </a:r>
              <a:r>
                <a:rPr lang="zh-CN" altLang="en-US" sz="2000" dirty="0" smtClean="0"/>
                <a:t>约定</a:t>
              </a:r>
              <a:r>
                <a:rPr lang="en-US" altLang="zh-CN" sz="2000" dirty="0" smtClean="0"/>
                <a:t>, </a:t>
              </a:r>
              <a:r>
                <a:rPr lang="zh-CN" altLang="en-US" sz="2000" dirty="0" smtClean="0"/>
                <a:t>空集</a:t>
              </a:r>
              <a:r>
                <a:rPr lang="zh-CN" altLang="en-US" sz="2000" dirty="0"/>
                <a:t>和全空间既是开区间也是</a:t>
              </a:r>
              <a:r>
                <a:rPr lang="zh-CN" altLang="en-US" sz="2000" dirty="0" smtClean="0"/>
                <a:t>闭区间</a:t>
              </a:r>
              <a:r>
                <a:rPr lang="en-US" altLang="zh-CN" sz="2000" dirty="0" smtClean="0"/>
                <a:t>.</a:t>
              </a:r>
              <a:endParaRPr lang="zh-CN" altLang="en-US" sz="2000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3780" y="6286"/>
            <a:ext cx="1740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Formula" r:id="rId2" imgW="4171950" imgH="1257300" progId="Equation.Ribbit">
                    <p:embed/>
                  </p:oleObj>
                </mc:Choice>
                <mc:Fallback>
                  <p:oleObj name="Formula" r:id="rId2" imgW="4171950" imgH="1257300" progId="Equation.Ribbit">
                    <p:embed/>
                    <p:pic>
                      <p:nvPicPr>
                        <p:cNvPr id="0" name="图片 103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80" y="6286"/>
                          <a:ext cx="1740" cy="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3845" y="6818"/>
            <a:ext cx="1620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Formula" r:id="rId4" imgW="3895725" imgH="1257300" progId="Equation.Ribbit">
                    <p:embed/>
                  </p:oleObj>
                </mc:Choice>
                <mc:Fallback>
                  <p:oleObj name="Formula" r:id="rId4" imgW="3895725" imgH="1257300" progId="Equation.Ribbit">
                    <p:embed/>
                    <p:pic>
                      <p:nvPicPr>
                        <p:cNvPr id="0" name="图片 103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45" y="6818"/>
                          <a:ext cx="1620" cy="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文本框 12"/>
          <p:cNvSpPr txBox="1"/>
          <p:nvPr/>
        </p:nvSpPr>
        <p:spPr>
          <a:xfrm>
            <a:off x="857885" y="5494655"/>
            <a:ext cx="79679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FF0000"/>
                </a:solidFill>
              </a:rPr>
              <a:t>我们用一种新的观点来看</a:t>
            </a:r>
            <a:r>
              <a:rPr lang="zh-CN" altLang="en-US" sz="2000" dirty="0" smtClean="0">
                <a:solidFill>
                  <a:srgbClr val="FF0000"/>
                </a:solidFill>
              </a:rPr>
              <a:t>它们</a:t>
            </a:r>
            <a:r>
              <a:rPr lang="en-US" altLang="zh-CN" sz="2000" dirty="0" smtClean="0">
                <a:solidFill>
                  <a:srgbClr val="FF0000"/>
                </a:solidFill>
              </a:rPr>
              <a:t>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/>
          <p:cNvSpPr txBox="1"/>
          <p:nvPr/>
        </p:nvSpPr>
        <p:spPr>
          <a:xfrm>
            <a:off x="827258" y="1515180"/>
            <a:ext cx="4834987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762000">
              <a:lnSpc>
                <a:spcPct val="150000"/>
              </a:lnSpc>
              <a:buClr>
                <a:srgbClr val="E84E2D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很多大数学家都给出过欧几里得定理的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证明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刚才介绍的这个证明是由美国数学家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H. Furstenberg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在他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本科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期间给出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  <a:p>
            <a:pPr defTabSz="762000">
              <a:lnSpc>
                <a:spcPct val="130000"/>
              </a:lnSpc>
              <a:buClr>
                <a:srgbClr val="E84E2D"/>
              </a:buClr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  <a:p>
            <a:pPr defTabSz="762000">
              <a:lnSpc>
                <a:spcPct val="130000"/>
              </a:lnSpc>
              <a:buClr>
                <a:srgbClr val="E84E2D"/>
              </a:buClr>
              <a:defRPr/>
            </a:pPr>
            <a:endParaRPr lang="zh-CN" altLang="en-US" sz="1600" spc="600" dirty="0">
              <a:solidFill>
                <a:schemeClr val="tx2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57717" y="1165421"/>
            <a:ext cx="5393690" cy="3120390"/>
            <a:chOff x="9316" y="4031"/>
            <a:chExt cx="8494" cy="4914"/>
          </a:xfrm>
        </p:grpSpPr>
        <p:pic>
          <p:nvPicPr>
            <p:cNvPr id="5" name="图片 4" descr="Furstenber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06" y="4031"/>
              <a:ext cx="5905" cy="393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316" y="8365"/>
              <a:ext cx="84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/>
                <a:t>H. Furstenberg, Wolf Prize(2007), Abel Prize(2020)</a:t>
              </a:r>
              <a:endParaRPr lang="en-US" altLang="zh-CN" dirty="0"/>
            </a:p>
          </p:txBody>
        </p:sp>
      </p:grpSp>
      <p:sp>
        <p:nvSpPr>
          <p:cNvPr id="7" name="文本框 7"/>
          <p:cNvSpPr txBox="1"/>
          <p:nvPr/>
        </p:nvSpPr>
        <p:spPr>
          <a:xfrm>
            <a:off x="827258" y="5708376"/>
            <a:ext cx="864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ym typeface="+mn-ea"/>
              </a:rPr>
              <a:t>拓展阅读</a:t>
            </a:r>
            <a:r>
              <a:rPr lang="zh-CN" altLang="en-US" sz="2000" dirty="0" smtClean="0"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accent1"/>
                </a:solidFill>
                <a:sym typeface="+mn-ea"/>
              </a:rPr>
              <a:t>https</a:t>
            </a: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://weibo.com/u/7474097771</a:t>
            </a:r>
            <a:endParaRPr lang="zh-CN" altLang="en-US" sz="2000" dirty="0">
              <a:solidFill>
                <a:schemeClr val="accent1"/>
              </a:solidFill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1077338" y="1956901"/>
            <a:ext cx="707348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谢谢</a:t>
            </a:r>
            <a:r>
              <a:rPr kumimoji="1" lang="en-US" altLang="zh-CN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!</a:t>
            </a:r>
            <a:endParaRPr kumimoji="1" lang="en-US" altLang="zh-CN" sz="66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116660" y="3500802"/>
            <a:ext cx="601777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THANK YOU FOR YOUR ATTENTION</a:t>
            </a:r>
            <a:endParaRPr kumimoji="1"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1218260" y="3241203"/>
            <a:ext cx="58000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 rot="16200000">
            <a:off x="8953224" y="4266783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/>
          <p:cNvSpPr/>
          <p:nvPr/>
        </p:nvSpPr>
        <p:spPr>
          <a:xfrm flipV="1">
            <a:off x="8717216" y="4266783"/>
            <a:ext cx="2628900" cy="1325605"/>
          </a:xfrm>
          <a:prstGeom prst="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>
            <a:off x="8717216" y="2579094"/>
            <a:ext cx="1544108" cy="1544108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直角三角形 23"/>
          <p:cNvSpPr/>
          <p:nvPr/>
        </p:nvSpPr>
        <p:spPr>
          <a:xfrm rot="5400000" flipV="1">
            <a:off x="6287460" y="-78722"/>
            <a:ext cx="4108226" cy="4108226"/>
          </a:xfrm>
          <a:prstGeom prst="rtTriangle">
            <a:avLst/>
          </a:prstGeom>
          <a:solidFill>
            <a:srgbClr val="9F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845" y="881380"/>
            <a:ext cx="74879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假设开区间是一个神奇的</a:t>
            </a:r>
            <a:r>
              <a:rPr lang="en-US" altLang="zh-CN" sz="2000" b="1" dirty="0">
                <a:solidFill>
                  <a:schemeClr val="accent1"/>
                </a:solidFill>
              </a:rPr>
              <a:t>“</a:t>
            </a:r>
            <a:r>
              <a:rPr lang="zh-CN" altLang="en-US" sz="2000" b="1" dirty="0">
                <a:solidFill>
                  <a:schemeClr val="accent1"/>
                </a:solidFill>
              </a:rPr>
              <a:t>机器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”</a:t>
            </a:r>
            <a:r>
              <a:rPr lang="en-US" altLang="zh-CN" sz="2000" b="1" dirty="0"/>
              <a:t>:</a:t>
            </a:r>
            <a:endParaRPr lang="en-US" altLang="zh-CN" sz="2000" b="1" dirty="0" smtClean="0"/>
          </a:p>
          <a:p>
            <a:pPr>
              <a:lnSpc>
                <a:spcPct val="110000"/>
              </a:lnSpc>
            </a:pPr>
            <a:r>
              <a:rPr lang="zh-CN" sz="2000" dirty="0"/>
              <a:t>我们将任意一个数</a:t>
            </a:r>
            <a:r>
              <a:rPr lang="en-US" altLang="zh-CN" sz="2000" dirty="0"/>
              <a:t>    “</a:t>
            </a:r>
            <a:r>
              <a:rPr lang="zh-CN" altLang="en-US" sz="2000" dirty="0"/>
              <a:t>投入机器</a:t>
            </a:r>
            <a:r>
              <a:rPr lang="en-US" altLang="zh-CN" sz="2000" dirty="0"/>
              <a:t>”                 </a:t>
            </a:r>
            <a:r>
              <a:rPr lang="zh-CN" altLang="en-US" sz="2000" dirty="0" smtClean="0"/>
              <a:t>中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如果</a:t>
            </a:r>
            <a:r>
              <a:rPr lang="en-US" altLang="zh-CN" sz="2000" dirty="0" smtClean="0"/>
              <a:t>                           </a:t>
            </a:r>
            <a:r>
              <a:rPr lang="zh-CN" altLang="en-US" sz="2000" dirty="0"/>
              <a:t>那么这台</a:t>
            </a:r>
            <a:r>
              <a:rPr lang="en-US" altLang="zh-CN" sz="2000" dirty="0"/>
              <a:t>“</a:t>
            </a:r>
            <a:r>
              <a:rPr lang="zh-CN" altLang="en-US" sz="2000" dirty="0"/>
              <a:t>机器</a:t>
            </a:r>
            <a:r>
              <a:rPr lang="en-US" altLang="zh-CN" sz="2000" dirty="0"/>
              <a:t>”</a:t>
            </a:r>
            <a:r>
              <a:rPr lang="zh-CN" altLang="en-US" sz="2000" dirty="0"/>
              <a:t>会</a:t>
            </a:r>
            <a:r>
              <a:rPr lang="zh-CN" altLang="en-US" sz="2000" dirty="0">
                <a:solidFill>
                  <a:srgbClr val="FF0000"/>
                </a:solidFill>
              </a:rPr>
              <a:t>停止</a:t>
            </a:r>
            <a:r>
              <a:rPr lang="zh-CN" altLang="en-US" sz="2000" dirty="0" smtClean="0"/>
              <a:t>运转</a:t>
            </a:r>
            <a:r>
              <a:rPr lang="en-US" altLang="zh-CN" sz="2000" dirty="0" smtClean="0"/>
              <a:t>; </a:t>
            </a:r>
            <a:r>
              <a:rPr lang="zh-CN" altLang="en-US" sz="2000" dirty="0" smtClean="0"/>
              <a:t>如果</a:t>
            </a:r>
            <a:r>
              <a:rPr lang="en-US" altLang="zh-CN" sz="2000" dirty="0" smtClean="0"/>
              <a:t>                        </a:t>
            </a:r>
            <a:r>
              <a:rPr lang="zh-CN" altLang="en-US" sz="2000" dirty="0"/>
              <a:t>那么这台</a:t>
            </a:r>
            <a:r>
              <a:rPr lang="en-US" altLang="zh-CN" sz="2000" dirty="0"/>
              <a:t>“</a:t>
            </a:r>
            <a:r>
              <a:rPr lang="zh-CN" altLang="en-US" sz="2000" dirty="0"/>
              <a:t>机器</a:t>
            </a:r>
            <a:r>
              <a:rPr lang="en-US" altLang="zh-CN" sz="2000" dirty="0"/>
              <a:t>”</a:t>
            </a:r>
            <a:r>
              <a:rPr lang="zh-CN" altLang="en-US" sz="2000" dirty="0"/>
              <a:t>就会</a:t>
            </a:r>
            <a:r>
              <a:rPr lang="zh-CN" altLang="en-US" sz="2000" dirty="0">
                <a:solidFill>
                  <a:srgbClr val="FF0000"/>
                </a:solidFill>
              </a:rPr>
              <a:t>持续不断</a:t>
            </a:r>
            <a:r>
              <a:rPr lang="zh-CN" altLang="en-US" sz="2000" dirty="0"/>
              <a:t>地运转</a:t>
            </a:r>
            <a:r>
              <a:rPr lang="zh-CN" altLang="en-US" sz="2000" dirty="0" smtClean="0"/>
              <a:t>下去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377565" y="1342390"/>
          <a:ext cx="125095" cy="19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Formula" r:id="rId1" imgW="76200" imgH="124460" progId="Equation.Ribbit">
                  <p:embed/>
                </p:oleObj>
              </mc:Choice>
              <mc:Fallback>
                <p:oleObj name="Formula" r:id="rId1" imgW="76200" imgH="124460" progId="Equation.Ribbit">
                  <p:embed/>
                  <p:pic>
                    <p:nvPicPr>
                      <p:cNvPr id="0" name="图片 2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77565" y="1342390"/>
                        <a:ext cx="125095" cy="19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835525" y="1259205"/>
          <a:ext cx="1104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Formula" r:id="rId3" imgW="4171950" imgH="1257300" progId="Equation.Ribbit">
                  <p:embed/>
                </p:oleObj>
              </mc:Choice>
              <mc:Fallback>
                <p:oleObj name="Formula" r:id="rId3" imgW="4171950" imgH="1257300" progId="Equation.Ribbit">
                  <p:embed/>
                  <p:pic>
                    <p:nvPicPr>
                      <p:cNvPr id="0" name="图片 2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5525" y="1259205"/>
                        <a:ext cx="110490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885686" y="1242695"/>
          <a:ext cx="160210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Formula" r:id="rId5" imgW="6057900" imgH="1257300" progId="Equation.Ribbit">
                  <p:embed/>
                </p:oleObj>
              </mc:Choice>
              <mc:Fallback>
                <p:oleObj name="Formula" r:id="rId5" imgW="6057900" imgH="1257300" progId="Equation.Ribbit">
                  <p:embed/>
                  <p:pic>
                    <p:nvPicPr>
                      <p:cNvPr id="0" name="图片 2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5686" y="1242695"/>
                        <a:ext cx="160210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922520" y="1606550"/>
          <a:ext cx="1562735" cy="30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Formula" r:id="rId7" imgW="807720" imgH="167640" progId="Equation.Ribbit">
                  <p:embed/>
                </p:oleObj>
              </mc:Choice>
              <mc:Fallback>
                <p:oleObj name="Formula" r:id="rId7" imgW="807720" imgH="167640" progId="Equation.Ribbit">
                  <p:embed/>
                  <p:pic>
                    <p:nvPicPr>
                      <p:cNvPr id="0" name="图片 2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2520" y="1606550"/>
                        <a:ext cx="1562735" cy="304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 descr="小尺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6870" y="1163955"/>
            <a:ext cx="2492375" cy="14020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2845" y="3229610"/>
            <a:ext cx="8328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tx1"/>
                </a:solidFill>
              </a:rPr>
              <a:t>那么可以用这台</a:t>
            </a:r>
            <a:r>
              <a:rPr lang="en-US" altLang="zh-CN" sz="2000" dirty="0">
                <a:solidFill>
                  <a:schemeClr val="tx1"/>
                </a:solidFill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</a:rPr>
              <a:t>机器</a:t>
            </a:r>
            <a:r>
              <a:rPr lang="en-US" altLang="zh-CN" sz="2000" dirty="0">
                <a:solidFill>
                  <a:schemeClr val="tx1"/>
                </a:solidFill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</a:rPr>
              <a:t>来估计事物的一些属性</a:t>
            </a:r>
            <a:r>
              <a:rPr lang="zh-CN" altLang="en-US" sz="2000" dirty="0" smtClean="0">
                <a:solidFill>
                  <a:schemeClr val="tx1"/>
                </a:solidFill>
              </a:rPr>
              <a:t>值</a:t>
            </a:r>
            <a:r>
              <a:rPr lang="en-US" altLang="zh-CN" sz="2000" dirty="0" smtClean="0">
                <a:solidFill>
                  <a:schemeClr val="tx1"/>
                </a:solidFill>
              </a:rPr>
              <a:t>, </a:t>
            </a:r>
            <a:r>
              <a:rPr lang="zh-CN" altLang="en-US" sz="2000" dirty="0" smtClean="0">
                <a:solidFill>
                  <a:schemeClr val="tx1"/>
                </a:solidFill>
              </a:rPr>
              <a:t>比如说</a:t>
            </a:r>
            <a:r>
              <a:rPr lang="zh-CN" altLang="en-US" sz="2000" dirty="0">
                <a:solidFill>
                  <a:schemeClr val="accent1"/>
                </a:solidFill>
              </a:rPr>
              <a:t>一只猫咪的</a:t>
            </a:r>
            <a:r>
              <a:rPr lang="zh-CN" altLang="en-US" sz="2000" dirty="0" smtClean="0">
                <a:solidFill>
                  <a:schemeClr val="accent1"/>
                </a:solidFill>
              </a:rPr>
              <a:t>体重</a:t>
            </a:r>
            <a:r>
              <a:rPr lang="en-US" altLang="zh-CN" sz="2000" dirty="0"/>
              <a:t>!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7" name="图片 6" descr="07c6899289856fe918d383349283a62 - 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8285" y="3914140"/>
            <a:ext cx="1101090" cy="1468120"/>
          </a:xfrm>
          <a:prstGeom prst="rect">
            <a:avLst/>
          </a:prstGeom>
        </p:spPr>
      </p:pic>
      <p:pic>
        <p:nvPicPr>
          <p:cNvPr id="16" name="图片 15" descr="17071317442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3875" y="3914140"/>
            <a:ext cx="1727200" cy="1479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72845" y="5739765"/>
            <a:ext cx="10127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/>
              <a:t>为什么不选择</a:t>
            </a:r>
            <a:r>
              <a:rPr lang="zh-CN" altLang="en-US" sz="2000" dirty="0">
                <a:solidFill>
                  <a:schemeClr val="accent1"/>
                </a:solidFill>
              </a:rPr>
              <a:t>闭区间</a:t>
            </a:r>
            <a:r>
              <a:rPr lang="zh-CN" altLang="en-US" sz="2000" dirty="0"/>
              <a:t>作为</a:t>
            </a:r>
            <a:r>
              <a:rPr lang="en-US" altLang="zh-CN" sz="2000" dirty="0"/>
              <a:t>“</a:t>
            </a:r>
            <a:r>
              <a:rPr lang="zh-CN" altLang="en-US" sz="2000" dirty="0"/>
              <a:t>机器</a:t>
            </a:r>
            <a:r>
              <a:rPr lang="en-US" altLang="zh-CN" sz="2000" dirty="0" smtClean="0"/>
              <a:t>”</a:t>
            </a:r>
            <a:r>
              <a:rPr lang="en-US" altLang="zh-CN" sz="2000" dirty="0"/>
              <a:t>?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181610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并集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4385" y="1185545"/>
            <a:ext cx="10175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tx1"/>
                </a:solidFill>
              </a:rPr>
              <a:t>为了提高</a:t>
            </a:r>
            <a:r>
              <a:rPr lang="zh-CN" altLang="en-US" sz="2000" dirty="0" smtClean="0">
                <a:solidFill>
                  <a:schemeClr val="tx1"/>
                </a:solidFill>
              </a:rPr>
              <a:t>效率</a:t>
            </a:r>
            <a:r>
              <a:rPr lang="en-US" altLang="zh-CN" sz="2000" dirty="0" smtClean="0">
                <a:solidFill>
                  <a:schemeClr val="tx1"/>
                </a:solidFill>
              </a:rPr>
              <a:t>, </a:t>
            </a:r>
            <a:r>
              <a:rPr lang="zh-CN" altLang="en-US" sz="2000" dirty="0" smtClean="0">
                <a:solidFill>
                  <a:schemeClr val="tx1"/>
                </a:solidFill>
              </a:rPr>
              <a:t>我们</a:t>
            </a:r>
            <a:r>
              <a:rPr lang="zh-CN" altLang="en-US" sz="2000" dirty="0">
                <a:solidFill>
                  <a:schemeClr val="tx1"/>
                </a:solidFill>
              </a:rPr>
              <a:t>可以将多台</a:t>
            </a:r>
            <a:r>
              <a:rPr lang="en-US" altLang="zh-CN" sz="2000" dirty="0">
                <a:solidFill>
                  <a:schemeClr val="tx1"/>
                </a:solidFill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</a:rPr>
              <a:t>机器</a:t>
            </a:r>
            <a:r>
              <a:rPr lang="en-US" altLang="zh-CN" sz="2000" dirty="0">
                <a:solidFill>
                  <a:schemeClr val="tx1"/>
                </a:solidFill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</a:rPr>
              <a:t>一起</a:t>
            </a:r>
            <a:r>
              <a:rPr lang="zh-CN" altLang="en-US" sz="2000" dirty="0" smtClean="0">
                <a:solidFill>
                  <a:schemeClr val="tx1"/>
                </a:solidFill>
              </a:rPr>
              <a:t>运行</a:t>
            </a:r>
            <a:r>
              <a:rPr lang="en-US" altLang="zh-CN" sz="2000" dirty="0" smtClean="0">
                <a:solidFill>
                  <a:schemeClr val="tx1"/>
                </a:solidFill>
              </a:rPr>
              <a:t>: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5525" y="2596515"/>
            <a:ext cx="4397375" cy="1468120"/>
            <a:chOff x="1615" y="4089"/>
            <a:chExt cx="6925" cy="2312"/>
          </a:xfrm>
        </p:grpSpPr>
        <p:pic>
          <p:nvPicPr>
            <p:cNvPr id="9" name="图片 8" descr="07c6899289856fe918d383349283a62 - 副本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615" y="4089"/>
              <a:ext cx="1734" cy="2312"/>
            </a:xfrm>
            <a:prstGeom prst="rect">
              <a:avLst/>
            </a:prstGeom>
          </p:spPr>
        </p:pic>
        <p:pic>
          <p:nvPicPr>
            <p:cNvPr id="16" name="图片 15" descr="07c6899289856fe918d383349283a62 - 副本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6806" y="4089"/>
              <a:ext cx="1734" cy="2312"/>
            </a:xfrm>
            <a:prstGeom prst="rect">
              <a:avLst/>
            </a:prstGeom>
          </p:spPr>
        </p:pic>
        <p:pic>
          <p:nvPicPr>
            <p:cNvPr id="17" name="图片 16" descr="07c6899289856fe918d383349283a62 - 副本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4285" y="4089"/>
              <a:ext cx="1734" cy="2312"/>
            </a:xfrm>
            <a:prstGeom prst="rect">
              <a:avLst/>
            </a:prstGeom>
          </p:spPr>
        </p:pic>
      </p:grpSp>
      <p:pic>
        <p:nvPicPr>
          <p:cNvPr id="10" name="图片 9" descr="17071324205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20115" y="4761865"/>
            <a:ext cx="4635500" cy="1676400"/>
          </a:xfrm>
          <a:prstGeom prst="rect">
            <a:avLst/>
          </a:prstGeom>
        </p:spPr>
      </p:pic>
      <p:pic>
        <p:nvPicPr>
          <p:cNvPr id="11" name="图片 10" descr="小尺寸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645" y="256540"/>
            <a:ext cx="3735070" cy="21012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31635" y="2928620"/>
            <a:ext cx="46412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dirty="0"/>
              <a:t>相对于单独一个</a:t>
            </a:r>
            <a:r>
              <a:rPr lang="zh-CN" altLang="en-US" sz="2000" dirty="0" smtClean="0"/>
              <a:t>开区间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考虑</a:t>
            </a:r>
            <a:r>
              <a:rPr lang="zh-CN" altLang="en-US" sz="2000" dirty="0"/>
              <a:t>多个开区间的并集更具有效率</a:t>
            </a:r>
            <a:r>
              <a:rPr lang="en-US" altLang="zh-CN" sz="2000" dirty="0" smtClean="0"/>
              <a:t>. </a:t>
            </a:r>
            <a:r>
              <a:rPr lang="zh-CN" altLang="en-US" sz="2000" dirty="0" smtClean="0"/>
              <a:t>我们</a:t>
            </a:r>
            <a:r>
              <a:rPr lang="zh-CN" altLang="en-US" sz="2000" dirty="0"/>
              <a:t>暂时把它称为是一个</a:t>
            </a:r>
            <a:r>
              <a:rPr lang="en-US" altLang="zh-CN" sz="2000" dirty="0"/>
              <a:t>“</a:t>
            </a:r>
            <a:r>
              <a:rPr lang="zh-CN" altLang="en-US" sz="2000" dirty="0"/>
              <a:t>并行线路</a:t>
            </a:r>
            <a:r>
              <a:rPr lang="en-US" altLang="zh-CN" sz="2000" dirty="0" smtClean="0"/>
              <a:t>”</a:t>
            </a:r>
            <a:r>
              <a:rPr lang="en-US" altLang="zh-CN" sz="2000" dirty="0"/>
              <a:t>.</a:t>
            </a:r>
            <a:endParaRPr lang="en-US" altLang="zh-CN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731635" y="4886960"/>
            <a:ext cx="44824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dirty="0"/>
              <a:t>假设有无穷多台</a:t>
            </a:r>
            <a:r>
              <a:rPr lang="en-US" altLang="zh-CN" sz="2000" dirty="0"/>
              <a:t>“</a:t>
            </a:r>
            <a:r>
              <a:rPr lang="zh-CN" altLang="en-US" sz="2000" dirty="0"/>
              <a:t>机器</a:t>
            </a:r>
            <a:r>
              <a:rPr lang="en-US" altLang="zh-CN" sz="2000" dirty="0" smtClean="0"/>
              <a:t>”. </a:t>
            </a:r>
            <a:r>
              <a:rPr lang="zh-CN" altLang="en-US" sz="2000" dirty="0" smtClean="0"/>
              <a:t>只要</a:t>
            </a:r>
            <a:r>
              <a:rPr lang="zh-CN" altLang="en-US" sz="2000" dirty="0"/>
              <a:t>有一台停止</a:t>
            </a:r>
            <a:r>
              <a:rPr lang="zh-CN" altLang="en-US" sz="2000" dirty="0" smtClean="0"/>
              <a:t>运行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我们</a:t>
            </a:r>
            <a:r>
              <a:rPr lang="zh-CN" altLang="en-US" sz="2000" dirty="0"/>
              <a:t>就可以确定猫咪的体重位于对应的</a:t>
            </a:r>
            <a:r>
              <a:rPr lang="zh-CN" altLang="en-US" sz="2000" dirty="0">
                <a:solidFill>
                  <a:schemeClr val="accent1"/>
                </a:solidFill>
              </a:rPr>
              <a:t>开区间</a:t>
            </a:r>
            <a:r>
              <a:rPr lang="zh-CN" altLang="en-US" sz="2000" dirty="0" smtClean="0"/>
              <a:t>内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0208 0.345741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145" y="181610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交集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2145" y="1220043"/>
            <a:ext cx="10019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/>
              <a:t>为了提高精准</a:t>
            </a:r>
            <a:r>
              <a:rPr lang="zh-CN" altLang="en-US" sz="2000" dirty="0" smtClean="0"/>
              <a:t>度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我们</a:t>
            </a:r>
            <a:r>
              <a:rPr lang="zh-CN" altLang="en-US" sz="2000" dirty="0"/>
              <a:t>可以取一些相交的</a:t>
            </a:r>
            <a:r>
              <a:rPr lang="en-US" altLang="zh-CN" sz="2000" dirty="0"/>
              <a:t>“</a:t>
            </a:r>
            <a:r>
              <a:rPr lang="zh-CN" altLang="en-US" sz="2000" dirty="0"/>
              <a:t>机器</a:t>
            </a:r>
            <a:r>
              <a:rPr lang="en-US" altLang="zh-CN" sz="2000" dirty="0" smtClean="0"/>
              <a:t>”, </a:t>
            </a:r>
            <a:r>
              <a:rPr lang="zh-CN" altLang="en-US" sz="2000" dirty="0" smtClean="0"/>
              <a:t>依次运行</a:t>
            </a:r>
            <a:r>
              <a:rPr lang="en-US" altLang="zh-CN" sz="2000" dirty="0" smtClean="0"/>
              <a:t>:</a:t>
            </a:r>
            <a:endParaRPr lang="en-US" altLang="zh-CN" sz="2000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9594215" y="3215005"/>
            <a:ext cx="20059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/>
              <a:t>此时不能用无限多条</a:t>
            </a:r>
            <a:r>
              <a:rPr lang="en-US" altLang="zh-CN" sz="2000" dirty="0"/>
              <a:t>“</a:t>
            </a:r>
            <a:r>
              <a:rPr lang="zh-CN" altLang="en-US" sz="2000" dirty="0"/>
              <a:t>并行线路</a:t>
            </a:r>
            <a:r>
              <a:rPr lang="en-US" altLang="zh-CN" sz="2000" dirty="0" smtClean="0"/>
              <a:t>”</a:t>
            </a:r>
            <a:r>
              <a:rPr lang="en-US" altLang="zh-CN" sz="2000" dirty="0"/>
              <a:t>,</a:t>
            </a:r>
            <a:r>
              <a:rPr lang="zh-CN" altLang="en-US" sz="2000" dirty="0" smtClean="0"/>
              <a:t>因为</a:t>
            </a:r>
            <a:r>
              <a:rPr lang="zh-CN" altLang="en-US" sz="2000" dirty="0"/>
              <a:t>我们没有无限的</a:t>
            </a:r>
            <a:r>
              <a:rPr lang="zh-CN" altLang="en-US" sz="2000" dirty="0" smtClean="0"/>
              <a:t>时间</a:t>
            </a:r>
            <a:r>
              <a:rPr lang="en-US" altLang="zh-CN" sz="2000" dirty="0" smtClean="0"/>
              <a:t>!</a:t>
            </a:r>
            <a:endParaRPr lang="en-US" altLang="zh-CN" sz="2000" dirty="0" smtClean="0"/>
          </a:p>
        </p:txBody>
      </p:sp>
      <p:pic>
        <p:nvPicPr>
          <p:cNvPr id="19" name="图片 18" descr="07c6899289856fe918d383349283a62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0" y="2330450"/>
            <a:ext cx="1101090" cy="1468120"/>
          </a:xfrm>
          <a:prstGeom prst="rect">
            <a:avLst/>
          </a:prstGeom>
        </p:spPr>
      </p:pic>
      <p:pic>
        <p:nvPicPr>
          <p:cNvPr id="22" name="图片 21" descr="1707132869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60295" y="4582160"/>
            <a:ext cx="1460500" cy="1587500"/>
          </a:xfrm>
          <a:prstGeom prst="rect">
            <a:avLst/>
          </a:prstGeom>
        </p:spPr>
      </p:pic>
      <p:pic>
        <p:nvPicPr>
          <p:cNvPr id="23" name="图片 22" descr="07c6899289856fe918d383349283a62 - 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8012430" y="2330450"/>
            <a:ext cx="1101090" cy="1468120"/>
          </a:xfrm>
          <a:prstGeom prst="rect">
            <a:avLst/>
          </a:prstGeom>
        </p:spPr>
      </p:pic>
      <p:pic>
        <p:nvPicPr>
          <p:cNvPr id="24" name="图片 23" descr="07c6899289856fe918d383349283a62 - 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5154930" y="2330450"/>
            <a:ext cx="1101090" cy="1468120"/>
          </a:xfrm>
          <a:prstGeom prst="rect">
            <a:avLst/>
          </a:prstGeom>
        </p:spPr>
      </p:pic>
      <p:pic>
        <p:nvPicPr>
          <p:cNvPr id="25" name="图片 24" descr="17071328860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863465" y="4575810"/>
            <a:ext cx="1682750" cy="1593850"/>
          </a:xfrm>
          <a:prstGeom prst="rect">
            <a:avLst/>
          </a:prstGeom>
        </p:spPr>
      </p:pic>
      <p:pic>
        <p:nvPicPr>
          <p:cNvPr id="26" name="图片 25" descr="17071329004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810500" y="4575810"/>
            <a:ext cx="1504950" cy="156845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973820" y="703580"/>
            <a:ext cx="26263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dirty="0"/>
              <a:t>我们可以把有限多条</a:t>
            </a:r>
            <a:r>
              <a:rPr lang="en-US" altLang="zh-CN" sz="2000" dirty="0"/>
              <a:t>“</a:t>
            </a:r>
            <a:r>
              <a:rPr lang="zh-CN" altLang="en-US" sz="2000" dirty="0"/>
              <a:t>并行线路</a:t>
            </a:r>
            <a:r>
              <a:rPr lang="en-US" altLang="zh-CN" sz="2000" dirty="0"/>
              <a:t>”</a:t>
            </a:r>
            <a:r>
              <a:rPr lang="zh-CN" altLang="en-US" sz="2000" dirty="0"/>
              <a:t>也纳入考虑</a:t>
            </a:r>
            <a:r>
              <a:rPr lang="zh-CN" altLang="en-US" sz="2000" dirty="0" smtClean="0"/>
              <a:t>范围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848148 L 0.00078125 0.334815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848148 L 0.00078125 0.334815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848148 L 0.00078125 0.334815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652145" y="181610"/>
            <a:ext cx="419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全空间与空</a:t>
            </a:r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集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325" y="1559133"/>
            <a:ext cx="10019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/>
              <a:t>还有两台</a:t>
            </a:r>
            <a:r>
              <a:rPr lang="en-US" altLang="zh-CN" sz="2000" dirty="0"/>
              <a:t>“</a:t>
            </a:r>
            <a:r>
              <a:rPr lang="zh-CN" altLang="en-US" sz="2000" dirty="0"/>
              <a:t>机器</a:t>
            </a:r>
            <a:r>
              <a:rPr lang="en-US" altLang="zh-CN" sz="2000" dirty="0"/>
              <a:t>”</a:t>
            </a:r>
            <a:r>
              <a:rPr lang="zh-CN" altLang="en-US" sz="2000" dirty="0"/>
              <a:t>是我们可以先验的知道结果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:</a:t>
            </a:r>
            <a:endParaRPr lang="zh-CN" altLang="en-US" sz="2000" dirty="0"/>
          </a:p>
        </p:txBody>
      </p:sp>
      <p:pic>
        <p:nvPicPr>
          <p:cNvPr id="3" name="图片 2" descr="07c6899289856fe918d383349283a62 -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90670" y="2330450"/>
            <a:ext cx="1101090" cy="146812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770745" y="3798570"/>
            <a:ext cx="1899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accent1"/>
                </a:solidFill>
              </a:rPr>
              <a:t>空集</a:t>
            </a:r>
            <a:r>
              <a:rPr lang="zh-CN" altLang="en-US" sz="2000" dirty="0"/>
              <a:t>一定会一直运转</a:t>
            </a:r>
            <a:r>
              <a:rPr lang="zh-CN" altLang="en-US" sz="2000" dirty="0" smtClean="0"/>
              <a:t>下去</a:t>
            </a:r>
            <a:r>
              <a:rPr lang="en-US" altLang="zh-CN" sz="2000" dirty="0" smtClean="0"/>
              <a:t>!</a:t>
            </a:r>
            <a:endParaRPr lang="en-US" altLang="zh-CN" sz="2000" dirty="0" smtClean="0"/>
          </a:p>
        </p:txBody>
      </p:sp>
      <p:pic>
        <p:nvPicPr>
          <p:cNvPr id="6" name="图片 5" descr="17071328693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3910965" y="4575810"/>
            <a:ext cx="1460500" cy="1587500"/>
          </a:xfrm>
          <a:prstGeom prst="rect">
            <a:avLst/>
          </a:prstGeom>
        </p:spPr>
      </p:pic>
      <p:pic>
        <p:nvPicPr>
          <p:cNvPr id="16" name="图片 15" descr="07c6899289856fe918d383349283a62 - 副本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5280" y="2330450"/>
            <a:ext cx="1101090" cy="14681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903605" y="3798570"/>
            <a:ext cx="2102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accent1"/>
                </a:solidFill>
              </a:rPr>
              <a:t>全空间</a:t>
            </a:r>
            <a:r>
              <a:rPr lang="zh-CN" altLang="en-US" sz="2000" dirty="0"/>
              <a:t>一定会停止</a:t>
            </a:r>
            <a:r>
              <a:rPr lang="zh-CN" altLang="en-US" sz="2000" dirty="0" smtClean="0"/>
              <a:t>运转</a:t>
            </a:r>
            <a:r>
              <a:rPr lang="en-US" altLang="zh-CN" sz="2000" dirty="0" smtClean="0"/>
              <a:t>!</a:t>
            </a:r>
            <a:endParaRPr lang="en-US" altLang="zh-CN" sz="2000" dirty="0" smtClean="0"/>
          </a:p>
        </p:txBody>
      </p:sp>
      <p:pic>
        <p:nvPicPr>
          <p:cNvPr id="9" name="图片 8" descr="17071329004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7772400" y="4566285"/>
            <a:ext cx="1504950" cy="156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848148 L 0.00078125 0.334815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848148 L 0.00078125 0.334815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1970" y="191296"/>
            <a:ext cx="4957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小结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65175" y="1265555"/>
            <a:ext cx="1009840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sz="2000" b="1" dirty="0">
                <a:solidFill>
                  <a:schemeClr val="tx1"/>
                </a:solidFill>
              </a:rPr>
              <a:t>我们把一条</a:t>
            </a:r>
            <a:r>
              <a:rPr lang="en-US" altLang="zh-CN" sz="2000" b="1" dirty="0">
                <a:solidFill>
                  <a:schemeClr val="tx1"/>
                </a:solidFill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</a:rPr>
              <a:t>并行线路</a:t>
            </a:r>
            <a:r>
              <a:rPr lang="en-US" altLang="zh-CN" sz="2000" b="1" dirty="0">
                <a:solidFill>
                  <a:schemeClr val="tx1"/>
                </a:solidFill>
              </a:rPr>
              <a:t>”(</a:t>
            </a:r>
            <a:r>
              <a:rPr lang="zh-CN" altLang="en-US" sz="2000" b="1" dirty="0">
                <a:solidFill>
                  <a:schemeClr val="tx1"/>
                </a:solidFill>
              </a:rPr>
              <a:t>任意多个开区间的并集</a:t>
            </a:r>
            <a:r>
              <a:rPr lang="en-US" altLang="zh-CN" sz="2000" b="1" dirty="0">
                <a:solidFill>
                  <a:schemeClr val="tx1"/>
                </a:solidFill>
              </a:rPr>
              <a:t>)</a:t>
            </a:r>
            <a:r>
              <a:rPr lang="zh-CN" altLang="en-US" sz="2000" b="1" dirty="0">
                <a:solidFill>
                  <a:schemeClr val="tx1"/>
                </a:solidFill>
              </a:rPr>
              <a:t>称为是一个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开集</a:t>
            </a:r>
            <a:r>
              <a:rPr lang="en-US" altLang="zh-CN" sz="2000" b="1" dirty="0" smtClean="0"/>
              <a:t>,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其</a:t>
            </a:r>
            <a:r>
              <a:rPr lang="zh-CN" altLang="en-US" sz="2000" b="1" dirty="0">
                <a:solidFill>
                  <a:schemeClr val="tx1"/>
                </a:solidFill>
              </a:rPr>
              <a:t>满足如下基本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性质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: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sz="20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altLang="en-US" sz="2000" b="1" dirty="0"/>
              <a:t>全实数集和空集都是</a:t>
            </a:r>
            <a:r>
              <a:rPr lang="zh-CN" altLang="en-US" sz="2000" b="1" dirty="0" smtClean="0"/>
              <a:t>开集</a:t>
            </a:r>
            <a:r>
              <a:rPr lang="en-US" altLang="zh-CN" sz="2000" b="1" dirty="0" smtClean="0"/>
              <a:t>;</a:t>
            </a:r>
            <a:endParaRPr lang="zh-CN" altLang="en-US" sz="2000" b="1" dirty="0"/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altLang="en-US" sz="2000" b="1" dirty="0"/>
              <a:t>若干个开集的并集还是</a:t>
            </a:r>
            <a:r>
              <a:rPr lang="zh-CN" altLang="en-US" sz="2000" b="1" dirty="0" smtClean="0"/>
              <a:t>开集</a:t>
            </a:r>
            <a:r>
              <a:rPr lang="en-US" altLang="zh-CN" sz="2000" b="1" dirty="0" smtClean="0"/>
              <a:t>;</a:t>
            </a:r>
            <a:endParaRPr lang="zh-CN" altLang="en-US" sz="2000" b="1" dirty="0"/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altLang="en-US" sz="2000" b="1" dirty="0"/>
              <a:t>有限多个开集的交集还是</a:t>
            </a:r>
            <a:r>
              <a:rPr lang="zh-CN" altLang="en-US" sz="2000" b="1" dirty="0" smtClean="0"/>
              <a:t>开集</a:t>
            </a:r>
            <a:r>
              <a:rPr lang="en-US" altLang="zh-CN" sz="2000" b="1" dirty="0" smtClean="0"/>
              <a:t>.</a:t>
            </a:r>
            <a:endParaRPr lang="en-US" altLang="zh-CN" sz="2000" b="1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765175" y="3917950"/>
            <a:ext cx="988568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 dirty="0"/>
              <a:t>同时我们将</a:t>
            </a:r>
            <a:r>
              <a:rPr lang="zh-CN" altLang="en-US" sz="2000" b="1" dirty="0">
                <a:solidFill>
                  <a:schemeClr val="accent1"/>
                </a:solidFill>
              </a:rPr>
              <a:t>开集</a:t>
            </a:r>
            <a:r>
              <a:rPr lang="zh-CN" altLang="en-US" sz="2000" b="1" dirty="0"/>
              <a:t>的补集称为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闭集</a:t>
            </a:r>
            <a:r>
              <a:rPr lang="en-US" altLang="zh-CN" sz="2000" b="1" dirty="0" smtClean="0"/>
              <a:t>, </a:t>
            </a:r>
            <a:r>
              <a:rPr lang="zh-CN" altLang="en-US" sz="2000" b="1" dirty="0" smtClean="0"/>
              <a:t>其</a:t>
            </a:r>
            <a:r>
              <a:rPr lang="zh-CN" altLang="en-US" sz="2000" b="1" dirty="0"/>
              <a:t>相应的满足如下基本</a:t>
            </a:r>
            <a:r>
              <a:rPr lang="zh-CN" altLang="en-US" sz="2000" b="1" dirty="0" smtClean="0"/>
              <a:t>性质</a:t>
            </a:r>
            <a:r>
              <a:rPr lang="en-US" altLang="zh-CN" sz="2000" b="1" dirty="0" smtClean="0"/>
              <a:t>:</a:t>
            </a:r>
            <a:endParaRPr lang="zh-CN" altLang="en-US" sz="2000" b="1" dirty="0"/>
          </a:p>
          <a:p>
            <a:pPr>
              <a:lnSpc>
                <a:spcPct val="110000"/>
              </a:lnSpc>
            </a:pPr>
            <a:endParaRPr lang="zh-CN" altLang="en-US" sz="2000" b="1" dirty="0"/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altLang="en-US" sz="2000" b="1" dirty="0">
                <a:sym typeface="+mn-ea"/>
              </a:rPr>
              <a:t>全实数集和空集都是</a:t>
            </a:r>
            <a:r>
              <a:rPr lang="zh-CN" altLang="en-US" sz="2000" b="1" dirty="0" smtClean="0">
                <a:sym typeface="+mn-ea"/>
              </a:rPr>
              <a:t>闭集</a:t>
            </a:r>
            <a:r>
              <a:rPr lang="en-US" altLang="zh-CN" sz="2000" b="1" dirty="0" smtClean="0">
                <a:sym typeface="+mn-ea"/>
              </a:rPr>
              <a:t>;</a:t>
            </a:r>
            <a:endParaRPr lang="zh-CN" altLang="en-US" sz="2000" b="1" dirty="0"/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altLang="en-US" sz="2000" b="1" dirty="0">
                <a:sym typeface="+mn-ea"/>
              </a:rPr>
              <a:t>若干个闭集的交集还是</a:t>
            </a:r>
            <a:r>
              <a:rPr lang="zh-CN" altLang="en-US" sz="2000" b="1" dirty="0" smtClean="0">
                <a:sym typeface="+mn-ea"/>
              </a:rPr>
              <a:t>闭集</a:t>
            </a:r>
            <a:r>
              <a:rPr lang="en-US" altLang="zh-CN" sz="2000" b="1" dirty="0" smtClean="0">
                <a:sym typeface="+mn-ea"/>
              </a:rPr>
              <a:t>;</a:t>
            </a:r>
            <a:endParaRPr lang="zh-CN" altLang="en-US" sz="2000" b="1" dirty="0"/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altLang="en-US" sz="2000" b="1" dirty="0">
                <a:sym typeface="+mn-ea"/>
              </a:rPr>
              <a:t>有限多个闭集的并集还是</a:t>
            </a:r>
            <a:r>
              <a:rPr lang="zh-CN" altLang="en-US" sz="2000" b="1" dirty="0" smtClean="0">
                <a:sym typeface="+mn-ea"/>
              </a:rPr>
              <a:t>闭集</a:t>
            </a:r>
            <a:r>
              <a:rPr lang="en-US" altLang="zh-CN" sz="2000" b="1" dirty="0" smtClean="0">
                <a:sym typeface="+mn-ea"/>
              </a:rPr>
              <a:t>.</a:t>
            </a:r>
            <a:endParaRPr lang="en-US" altLang="zh-CN" sz="2000" b="1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2559257" y="2968552"/>
            <a:ext cx="70734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rPr>
              <a:t>定义</a:t>
            </a:r>
            <a:endParaRPr kumimoji="1" lang="zh-CN" altLang="en-US" sz="6000" spc="600" dirty="0">
              <a:solidFill>
                <a:schemeClr val="tx1">
                  <a:lumMod val="85000"/>
                  <a:lumOff val="15000"/>
                </a:schemeClr>
              </a:solidFill>
              <a:latin typeface="Alibaba PuHuiTi Light" pitchFamily="18" charset="-122"/>
              <a:ea typeface="Alibaba PuHuiTi Light" pitchFamily="18" charset="-122"/>
              <a:cs typeface="Alibaba PuHuiTi Light" pitchFamily="18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201991" y="1688533"/>
            <a:ext cx="1788019" cy="3991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477081" y="1749493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PART</a:t>
            </a:r>
            <a:r>
              <a:rPr kumimoji="1" lang="zh-CN" altLang="en-US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1600" spc="3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01</a:t>
            </a:r>
            <a:endParaRPr kumimoji="1" lang="zh-CN" altLang="en-US" sz="1600" spc="3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73" name="直线连接符 72"/>
          <p:cNvCxnSpPr/>
          <p:nvPr/>
        </p:nvCxnSpPr>
        <p:spPr>
          <a:xfrm>
            <a:off x="3459302" y="2627514"/>
            <a:ext cx="53884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9601200" y="4267200"/>
            <a:ext cx="2590800" cy="2590800"/>
          </a:xfrm>
          <a:prstGeom prst="rtTriangle">
            <a:avLst/>
          </a:prstGeom>
          <a:solidFill>
            <a:srgbClr val="77B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三角形 14"/>
          <p:cNvSpPr/>
          <p:nvPr/>
        </p:nvSpPr>
        <p:spPr>
          <a:xfrm rot="16200000" flipH="1" flipV="1">
            <a:off x="0" y="0"/>
            <a:ext cx="2590800" cy="259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直角三角形 17"/>
          <p:cNvSpPr/>
          <p:nvPr/>
        </p:nvSpPr>
        <p:spPr>
          <a:xfrm rot="10526042">
            <a:off x="10329703" y="841395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2013228" y="5079464"/>
            <a:ext cx="546029" cy="546029"/>
          </a:xfrm>
          <a:prstGeom prst="rtTriangle">
            <a:avLst/>
          </a:prstGeom>
          <a:solidFill>
            <a:srgbClr val="77B3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7053690">
            <a:off x="867518" y="4080436"/>
            <a:ext cx="259471" cy="2594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1970" y="191296"/>
            <a:ext cx="4957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拓扑空间的定义</a:t>
            </a:r>
            <a:endParaRPr kumimoji="1"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52145" y="1334135"/>
            <a:ext cx="10502900" cy="1398270"/>
            <a:chOff x="1027" y="2101"/>
            <a:chExt cx="16540" cy="2202"/>
          </a:xfrm>
        </p:grpSpPr>
        <p:grpSp>
          <p:nvGrpSpPr>
            <p:cNvPr id="13" name="组合 12"/>
            <p:cNvGrpSpPr/>
            <p:nvPr/>
          </p:nvGrpSpPr>
          <p:grpSpPr>
            <a:xfrm>
              <a:off x="1027" y="2101"/>
              <a:ext cx="16540" cy="2202"/>
              <a:chOff x="4621523" y="1237087"/>
              <a:chExt cx="3787140" cy="914904"/>
            </a:xfrm>
            <a:noFill/>
            <a:effectLst/>
          </p:grpSpPr>
          <p:sp>
            <p:nvSpPr>
              <p:cNvPr id="14" name="文本框 13"/>
              <p:cNvSpPr txBox="1"/>
              <p:nvPr/>
            </p:nvSpPr>
            <p:spPr>
              <a:xfrm>
                <a:off x="4621523" y="1237087"/>
                <a:ext cx="3449457" cy="33974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定义</a:t>
                </a:r>
                <a:endPara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621523" y="1620288"/>
                <a:ext cx="3787140" cy="53170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假设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是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一个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集合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  </a:t>
                </a:r>
                <a:r>
                  <a:rPr lang="en-US" altLang="zh-CN" sz="20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是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一个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以 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的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某些子集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作为元素所组成的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集合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.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如果</a:t>
                </a:r>
                <a:r>
                  <a:rPr lang="en-US" altLang="zh-CN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 </a:t>
                </a:r>
                <a:r>
                  <a:rPr lang="zh-CN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满足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indent="0">
                  <a:lnSpc>
                    <a:spcPct val="130000"/>
                  </a:lnSpc>
                  <a:buFont typeface="+mj-ea"/>
                  <a:buNone/>
                </a:pP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4755" y="3208"/>
            <a:ext cx="353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1" name="Formula" r:id="rId1" imgW="847725" imgH="1238250" progId="Equation.Ribbit">
                    <p:embed/>
                  </p:oleObj>
                </mc:Choice>
                <mc:Fallback>
                  <p:oleObj name="Formula" r:id="rId1" imgW="847725" imgH="1238250" progId="Equation.Ribbit">
                    <p:embed/>
                    <p:pic>
                      <p:nvPicPr>
                        <p:cNvPr id="0" name="图片 141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755" y="3208"/>
                          <a:ext cx="353" cy="5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2030" y="3205"/>
            <a:ext cx="4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2" name="Formula" r:id="rId3" imgW="1019175" imgH="1247775" progId="Equation.Ribbit">
                    <p:embed/>
                  </p:oleObj>
                </mc:Choice>
                <mc:Fallback>
                  <p:oleObj name="Formula" r:id="rId3" imgW="1019175" imgH="1247775" progId="Equation.Ribbit">
                    <p:embed/>
                    <p:pic>
                      <p:nvPicPr>
                        <p:cNvPr id="0" name="图片 141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30" y="3205"/>
                          <a:ext cx="428" cy="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对象 43"/>
            <p:cNvGraphicFramePr>
              <a:graphicFrameLocks noChangeAspect="1"/>
            </p:cNvGraphicFramePr>
            <p:nvPr/>
          </p:nvGraphicFramePr>
          <p:xfrm>
            <a:off x="6843" y="3208"/>
            <a:ext cx="425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3" name="Formula" r:id="rId5" imgW="1019175" imgH="1247775" progId="Equation.Ribbit">
                    <p:embed/>
                  </p:oleObj>
                </mc:Choice>
                <mc:Fallback>
                  <p:oleObj name="Formula" r:id="rId5" imgW="1019175" imgH="1247775" progId="Equation.Ribbit">
                    <p:embed/>
                    <p:pic>
                      <p:nvPicPr>
                        <p:cNvPr id="0" name="对象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43" y="3208"/>
                          <a:ext cx="425" cy="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对象 44"/>
            <p:cNvGraphicFramePr>
              <a:graphicFrameLocks noChangeAspect="1"/>
            </p:cNvGraphicFramePr>
            <p:nvPr/>
          </p:nvGraphicFramePr>
          <p:xfrm>
            <a:off x="14438" y="3208"/>
            <a:ext cx="35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" name="Formula" r:id="rId6" imgW="847725" imgH="1238250" progId="Equation.Ribbit">
                    <p:embed/>
                  </p:oleObj>
                </mc:Choice>
                <mc:Fallback>
                  <p:oleObj name="Formula" r:id="rId6" imgW="847725" imgH="1238250" progId="Equation.Ribbit">
                    <p:embed/>
                    <p:pic>
                      <p:nvPicPr>
                        <p:cNvPr id="0" name="对象 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438" y="3208"/>
                          <a:ext cx="352" cy="5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组合 29"/>
          <p:cNvGrpSpPr/>
          <p:nvPr/>
        </p:nvGrpSpPr>
        <p:grpSpPr>
          <a:xfrm>
            <a:off x="971550" y="2679700"/>
            <a:ext cx="5072380" cy="1939290"/>
            <a:chOff x="1530" y="4220"/>
            <a:chExt cx="7988" cy="30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1530" y="4220"/>
                  <a:ext cx="7988" cy="3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000" b="0" dirty="0" smtClean="0"/>
                    <a:t>1.               </a:t>
                  </a:r>
                  <a:r>
                    <a:rPr lang="zh-CN" altLang="en-US" sz="2000" dirty="0" smtClean="0"/>
                    <a:t>并且            </a:t>
                  </a:r>
                  <a:endParaRPr lang="en-US" altLang="zh-CN" sz="2000" b="0" dirty="0" smtClean="0"/>
                </a:p>
                <a:p>
                  <a:pPr marL="342900" indent="-342900">
                    <a:lnSpc>
                      <a:spcPct val="150000"/>
                    </a:lnSpc>
                    <a:buAutoNum type="arabicPeriod" startAt="2"/>
                  </a:pPr>
                  <a:r>
                    <a:rPr lang="zh-CN" altLang="en-US" sz="2000" b="0" dirty="0" smtClean="0"/>
                    <a:t>对任意</a:t>
                  </a:r>
                  <a:r>
                    <a:rPr lang="en-US" altLang="zh-CN" sz="2000" dirty="0"/>
                    <a:t> </a:t>
                  </a:r>
                  <a:r>
                    <a:rPr lang="en-US" altLang="zh-CN" sz="2000" dirty="0" smtClean="0"/>
                    <a:t>          </a:t>
                  </a:r>
                  <a14:m>
                    <m:oMath xmlns:m="http://schemas.openxmlformats.org/officeDocument/2006/math"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有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</m:oMath>
                  </a14:m>
                  <a:endParaRPr lang="en-US" altLang="zh-CN" sz="2000" b="0" dirty="0" smtClean="0"/>
                </a:p>
                <a:p>
                  <a:pPr marL="342900" indent="-342900">
                    <a:lnSpc>
                      <a:spcPct val="150000"/>
                    </a:lnSpc>
                    <a:buAutoNum type="arabicPeriod" startAt="2"/>
                  </a:pPr>
                  <a:r>
                    <a:rPr lang="zh-CN" altLang="en-US" sz="2000" dirty="0" smtClean="0"/>
                    <a:t>对任意                </a:t>
                  </a:r>
                  <a14:m>
                    <m:oMath xmlns:m="http://schemas.openxmlformats.org/officeDocument/2006/math">
                      <m:r>
                        <a:rPr lang="en-US" altLang="zh-CN" sz="20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zh-CN" altLang="en-US" sz="2000" i="1" dirty="0">
                          <a:latin typeface="Cambria Math" panose="02040503050406030204" pitchFamily="18" charset="0"/>
                        </a:rPr>
                        <m:t>有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</m:oMath>
                  </a14:m>
                  <a:endParaRPr lang="en-US" altLang="zh-CN" sz="2000" b="0" dirty="0" smtClean="0"/>
                </a:p>
                <a:p>
                  <a:pPr marL="342900" indent="-342900">
                    <a:lnSpc>
                      <a:spcPct val="150000"/>
                    </a:lnSpc>
                    <a:buFont typeface="+mj-lt"/>
                    <a:buAutoNum type="arabicPeriod"/>
                  </a:pPr>
                  <a:endParaRPr lang="en-US" altLang="zh-CN" sz="2000" b="0" dirty="0" smtClean="0"/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" y="4220"/>
                  <a:ext cx="7988" cy="3054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2143" y="4483"/>
            <a:ext cx="1360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" name="Formula" r:id="rId8" imgW="3267075" imgH="1238250" progId="Equation.Ribbit">
                    <p:embed/>
                  </p:oleObj>
                </mc:Choice>
                <mc:Fallback>
                  <p:oleObj name="Formula" r:id="rId8" imgW="3267075" imgH="1238250" progId="Equation.Ribbit">
                    <p:embed/>
                    <p:pic>
                      <p:nvPicPr>
                        <p:cNvPr id="0" name="图片 142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43" y="4483"/>
                          <a:ext cx="1360" cy="5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4545" y="4420"/>
            <a:ext cx="1258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" name="Formula" r:id="rId10" imgW="3028950" imgH="1362075" progId="Equation.Ribbit">
                    <p:embed/>
                  </p:oleObj>
                </mc:Choice>
                <mc:Fallback>
                  <p:oleObj name="Formula" r:id="rId10" imgW="3028950" imgH="1362075" progId="Equation.Ribbit">
                    <p:embed/>
                    <p:pic>
                      <p:nvPicPr>
                        <p:cNvPr id="0" name="图片 142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545" y="4420"/>
                          <a:ext cx="1258" cy="5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3528" y="5148"/>
            <a:ext cx="2415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7" name="Formula" r:id="rId12" imgW="5800725" imgH="1333500" progId="Equation.Ribbit">
                    <p:embed/>
                  </p:oleObj>
                </mc:Choice>
                <mc:Fallback>
                  <p:oleObj name="Formula" r:id="rId12" imgW="5800725" imgH="1333500" progId="Equation.Ribbit">
                    <p:embed/>
                    <p:pic>
                      <p:nvPicPr>
                        <p:cNvPr id="0" name="图片 142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28" y="5148"/>
                          <a:ext cx="2415" cy="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6648" y="5173"/>
            <a:ext cx="2310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8" name="Formula" r:id="rId14" imgW="5553075" imgH="1257300" progId="Equation.Ribbit">
                    <p:embed/>
                  </p:oleObj>
                </mc:Choice>
                <mc:Fallback>
                  <p:oleObj name="Formula" r:id="rId14" imgW="5553075" imgH="1257300" progId="Equation.Ribbit">
                    <p:embed/>
                    <p:pic>
                      <p:nvPicPr>
                        <p:cNvPr id="0" name="图片 142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648" y="5173"/>
                          <a:ext cx="2310" cy="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3558" y="5915"/>
            <a:ext cx="2130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" name="Formula" r:id="rId16" imgW="5114925" imgH="1257300" progId="Equation.Ribbit">
                    <p:embed/>
                  </p:oleObj>
                </mc:Choice>
                <mc:Fallback>
                  <p:oleObj name="Formula" r:id="rId16" imgW="5114925" imgH="1257300" progId="Equation.Ribbit">
                    <p:embed/>
                    <p:pic>
                      <p:nvPicPr>
                        <p:cNvPr id="0" name="图片 1426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558" y="5915"/>
                          <a:ext cx="2130" cy="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6385" y="5903"/>
            <a:ext cx="2513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0" name="Formula" r:id="rId18" imgW="6038850" imgH="1257300" progId="Equation.Ribbit">
                    <p:embed/>
                  </p:oleObj>
                </mc:Choice>
                <mc:Fallback>
                  <p:oleObj name="Formula" r:id="rId18" imgW="6038850" imgH="1257300" progId="Equation.Ribbit">
                    <p:embed/>
                    <p:pic>
                      <p:nvPicPr>
                        <p:cNvPr id="0" name="图片 1427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385" y="5903"/>
                          <a:ext cx="2513" cy="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组合 30"/>
          <p:cNvGrpSpPr/>
          <p:nvPr/>
        </p:nvGrpSpPr>
        <p:grpSpPr>
          <a:xfrm>
            <a:off x="652145" y="4334510"/>
            <a:ext cx="10675620" cy="1477010"/>
            <a:chOff x="1027" y="6826"/>
            <a:chExt cx="16812" cy="23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文本框 11"/>
                <p:cNvSpPr txBox="1"/>
                <p:nvPr/>
              </p:nvSpPr>
              <p:spPr>
                <a:xfrm>
                  <a:off x="1027" y="6826"/>
                  <a:ext cx="16813" cy="232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2000" dirty="0" smtClean="0"/>
                    <a:t>则称  </a:t>
                  </a:r>
                  <a:r>
                    <a:rPr lang="en-US" altLang="zh-CN" sz="2000" dirty="0" smtClean="0"/>
                    <a:t>   </a:t>
                  </a:r>
                  <a:r>
                    <a:rPr lang="zh-CN" altLang="en-US" sz="2000" dirty="0" smtClean="0"/>
                    <a:t>是</a:t>
                  </a:r>
                  <a:r>
                    <a:rPr lang="en-US" altLang="zh-CN" sz="2000" dirty="0" smtClean="0"/>
                    <a:t>     </a:t>
                  </a:r>
                  <a:r>
                    <a:rPr lang="zh-CN" altLang="en-US" sz="2000" dirty="0" smtClean="0"/>
                    <a:t>上</a:t>
                  </a:r>
                  <a:r>
                    <a:rPr lang="zh-CN" altLang="en-US" sz="2000" dirty="0"/>
                    <a:t>的一个</a:t>
                  </a:r>
                  <a:r>
                    <a:rPr lang="zh-CN" altLang="en-US" sz="2000" dirty="0" smtClean="0">
                      <a:solidFill>
                        <a:schemeClr val="accent1"/>
                      </a:solidFill>
                    </a:rPr>
                    <a:t>拓扑</a:t>
                  </a:r>
                  <a:r>
                    <a:rPr lang="en-US" altLang="zh-CN" sz="2000" dirty="0" smtClean="0"/>
                    <a:t>, </a:t>
                  </a:r>
                  <a:r>
                    <a:rPr lang="zh-CN" altLang="en-US" sz="2000" dirty="0" smtClean="0"/>
                    <a:t>而 </a:t>
                  </a:r>
                  <a:r>
                    <a:rPr lang="en-US" altLang="zh-CN" sz="2000" dirty="0" smtClean="0"/>
                    <a:t>            </a:t>
                  </a:r>
                  <a:r>
                    <a:rPr lang="zh-CN" altLang="en-US" sz="2000" dirty="0" smtClean="0"/>
                    <a:t>被</a:t>
                  </a:r>
                  <a:r>
                    <a:rPr lang="zh-CN" altLang="en-US" sz="2000" dirty="0"/>
                    <a:t>称为是一个</a:t>
                  </a:r>
                  <a:r>
                    <a:rPr lang="zh-CN" altLang="en-US" sz="2000" dirty="0">
                      <a:solidFill>
                        <a:schemeClr val="accent1"/>
                      </a:solidFill>
                    </a:rPr>
                    <a:t>拓扑空间</a:t>
                  </a:r>
                  <a:r>
                    <a:rPr lang="en-US" altLang="zh-CN" sz="2000" dirty="0"/>
                    <a:t>.</a:t>
                  </a:r>
                  <a:r>
                    <a:rPr lang="en-US" altLang="zh-CN" sz="2000" dirty="0" smtClean="0"/>
                    <a:t> </a:t>
                  </a:r>
                  <a:r>
                    <a:rPr lang="zh-CN" altLang="en-US" sz="2000" dirty="0"/>
                    <a:t>此时</a:t>
                  </a:r>
                  <a:r>
                    <a:rPr lang="en-US" altLang="zh-CN" sz="20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</m:oMath>
                  </a14:m>
                  <a:r>
                    <a:rPr lang="zh-CN" altLang="en-US" sz="2000" dirty="0" smtClean="0"/>
                    <a:t>   中</a:t>
                  </a:r>
                  <a:r>
                    <a:rPr lang="zh-CN" altLang="en-US" sz="2000" dirty="0"/>
                    <a:t>的任意一个元素</a:t>
                  </a:r>
                  <a:r>
                    <a:rPr lang="en-US" altLang="zh-CN" sz="2000" dirty="0"/>
                    <a:t>(</a:t>
                  </a:r>
                  <a:r>
                    <a:rPr lang="zh-CN" altLang="en-US" sz="2000" dirty="0"/>
                    <a:t>同时也是</a:t>
                  </a:r>
                  <a:r>
                    <a:rPr lang="en-US" altLang="zh-CN" sz="2000" dirty="0"/>
                    <a:t> </a:t>
                  </a:r>
                  <a:r>
                    <a:rPr lang="en-US" altLang="zh-CN" sz="2000" dirty="0" smtClean="0"/>
                    <a:t>    </a:t>
                  </a:r>
                  <a:r>
                    <a:rPr lang="zh-CN" altLang="en-US" sz="2000" dirty="0" smtClean="0"/>
                    <a:t>的</a:t>
                  </a:r>
                  <a:r>
                    <a:rPr lang="zh-CN" altLang="en-US" sz="2000" dirty="0"/>
                    <a:t>一个子集</a:t>
                  </a:r>
                  <a:r>
                    <a:rPr lang="en-US" altLang="zh-CN" sz="2000" dirty="0" smtClean="0"/>
                    <a:t>),</a:t>
                  </a:r>
                  <a:r>
                    <a:rPr lang="zh-CN" altLang="en-US" sz="2000" dirty="0" smtClean="0"/>
                    <a:t>     被</a:t>
                  </a:r>
                  <a:r>
                    <a:rPr lang="zh-CN" altLang="en-US" sz="2000" dirty="0"/>
                    <a:t>称为是</a:t>
                  </a:r>
                  <a:r>
                    <a:rPr lang="en-US" altLang="zh-CN" sz="2000" dirty="0"/>
                    <a:t> </a:t>
                  </a:r>
                  <a:r>
                    <a:rPr lang="en-US" altLang="zh-CN" sz="2000" dirty="0" smtClean="0"/>
                    <a:t>   </a:t>
                  </a:r>
                  <a:r>
                    <a:rPr lang="zh-CN" altLang="en-US" sz="2000" dirty="0" smtClean="0"/>
                    <a:t>的</a:t>
                  </a:r>
                  <a:r>
                    <a:rPr lang="zh-CN" altLang="en-US" sz="2000" dirty="0"/>
                    <a:t>一个</a:t>
                  </a:r>
                  <a:r>
                    <a:rPr lang="zh-CN" altLang="en-US" sz="2000" dirty="0">
                      <a:solidFill>
                        <a:schemeClr val="accent1"/>
                      </a:solidFill>
                    </a:rPr>
                    <a:t>开</a:t>
                  </a:r>
                  <a:r>
                    <a:rPr lang="zh-CN" altLang="en-US" sz="2000" dirty="0" smtClean="0">
                      <a:solidFill>
                        <a:schemeClr val="accent1"/>
                      </a:solidFill>
                    </a:rPr>
                    <a:t>子集</a:t>
                  </a:r>
                  <a:r>
                    <a:rPr lang="en-US" altLang="zh-CN" sz="2000" dirty="0" smtClean="0"/>
                    <a:t>. </a:t>
                  </a:r>
                  <a:r>
                    <a:rPr lang="zh-CN" altLang="en-US" sz="2000" dirty="0" smtClean="0"/>
                    <a:t>任意</a:t>
                  </a:r>
                  <a:r>
                    <a:rPr lang="zh-CN" altLang="en-US" sz="2000" dirty="0"/>
                    <a:t>形如</a:t>
                  </a:r>
                  <a:r>
                    <a:rPr lang="en-US" altLang="zh-CN" sz="2000" dirty="0"/>
                    <a:t> </a:t>
                  </a:r>
                  <a:r>
                    <a:rPr lang="en-US" altLang="zh-CN" sz="2000" dirty="0" smtClean="0"/>
                    <a:t>           </a:t>
                  </a:r>
                  <a:r>
                    <a:rPr lang="zh-CN" altLang="en-US" sz="2000" dirty="0" smtClean="0"/>
                    <a:t>的</a:t>
                  </a:r>
                  <a:r>
                    <a:rPr lang="zh-CN" altLang="en-US" sz="2000" dirty="0"/>
                    <a:t>集合被称为是</a:t>
                  </a:r>
                  <a:r>
                    <a:rPr lang="en-US" altLang="zh-CN" sz="2000" dirty="0"/>
                    <a:t> </a:t>
                  </a:r>
                  <a:r>
                    <a:rPr lang="en-US" altLang="zh-CN" sz="2000" dirty="0" smtClean="0"/>
                    <a:t>   </a:t>
                  </a:r>
                  <a:r>
                    <a:rPr lang="zh-CN" altLang="en-US" sz="2000" dirty="0" smtClean="0"/>
                    <a:t>的</a:t>
                  </a:r>
                  <a:r>
                    <a:rPr lang="zh-CN" altLang="en-US" sz="2000" dirty="0"/>
                    <a:t>一个</a:t>
                  </a:r>
                  <a:r>
                    <a:rPr lang="zh-CN" altLang="en-US" sz="2000" dirty="0">
                      <a:solidFill>
                        <a:schemeClr val="accent1"/>
                      </a:solidFill>
                    </a:rPr>
                    <a:t>闭子集</a:t>
                  </a:r>
                  <a:r>
                    <a:rPr lang="en-US" altLang="zh-CN" sz="2000" dirty="0">
                      <a:solidFill>
                        <a:schemeClr val="tx1"/>
                      </a:solidFill>
                    </a:rPr>
                    <a:t>.</a:t>
                  </a:r>
                  <a:endParaRPr lang="en-US" altLang="zh-CN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" y="6826"/>
                  <a:ext cx="16813" cy="2327"/>
                </a:xfrm>
                <a:prstGeom prst="rect">
                  <a:avLst/>
                </a:prstGeom>
                <a:blipFill rotWithShape="1">
                  <a:blip r:embed="rId20"/>
                </a:blipFill>
                <a:ln>
                  <a:solidFill>
                    <a:schemeClr val="bg1"/>
                  </a:solidFill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aphicFrame>
          <p:nvGraphicFramePr>
            <p:cNvPr id="46" name="对象 45"/>
            <p:cNvGraphicFramePr>
              <a:graphicFrameLocks noChangeAspect="1"/>
            </p:cNvGraphicFramePr>
            <p:nvPr/>
          </p:nvGraphicFramePr>
          <p:xfrm>
            <a:off x="2115" y="7076"/>
            <a:ext cx="353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" name="Formula" r:id="rId21" imgW="847725" imgH="1238250" progId="Equation.Ribbit">
                    <p:embed/>
                  </p:oleObj>
                </mc:Choice>
                <mc:Fallback>
                  <p:oleObj name="Formula" r:id="rId21" imgW="847725" imgH="1238250" progId="Equation.Ribbit">
                    <p:embed/>
                    <p:pic>
                      <p:nvPicPr>
                        <p:cNvPr id="0" name="对象 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15" y="7076"/>
                          <a:ext cx="353" cy="5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对象 46"/>
            <p:cNvGraphicFramePr>
              <a:graphicFrameLocks noChangeAspect="1"/>
            </p:cNvGraphicFramePr>
            <p:nvPr/>
          </p:nvGraphicFramePr>
          <p:xfrm>
            <a:off x="3015" y="7085"/>
            <a:ext cx="425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" name="Formula" r:id="rId22" imgW="1019175" imgH="1247775" progId="Equation.Ribbit">
                    <p:embed/>
                  </p:oleObj>
                </mc:Choice>
                <mc:Fallback>
                  <p:oleObj name="Formula" r:id="rId22" imgW="1019175" imgH="1247775" progId="Equation.Ribbit">
                    <p:embed/>
                    <p:pic>
                      <p:nvPicPr>
                        <p:cNvPr id="0" name="对象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15" y="7085"/>
                          <a:ext cx="425" cy="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6560" y="7011"/>
            <a:ext cx="1250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3" name="Formula" r:id="rId23" imgW="3000375" imgH="1333500" progId="Equation.Ribbit">
                    <p:embed/>
                  </p:oleObj>
                </mc:Choice>
                <mc:Fallback>
                  <p:oleObj name="Formula" r:id="rId23" imgW="3000375" imgH="1333500" progId="Equation.Ribbit">
                    <p:embed/>
                    <p:pic>
                      <p:nvPicPr>
                        <p:cNvPr id="0" name="图片 1430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560" y="7011"/>
                          <a:ext cx="1250" cy="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对象 47"/>
            <p:cNvGraphicFramePr>
              <a:graphicFrameLocks noChangeAspect="1"/>
            </p:cNvGraphicFramePr>
            <p:nvPr/>
          </p:nvGraphicFramePr>
          <p:xfrm>
            <a:off x="13028" y="7086"/>
            <a:ext cx="35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4" name="Formula" r:id="rId25" imgW="847725" imgH="1238250" progId="Equation.Ribbit">
                    <p:embed/>
                  </p:oleObj>
                </mc:Choice>
                <mc:Fallback>
                  <p:oleObj name="Formula" r:id="rId25" imgW="847725" imgH="1238250" progId="Equation.Ribbit">
                    <p:embed/>
                    <p:pic>
                      <p:nvPicPr>
                        <p:cNvPr id="0" name="对象 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028" y="7086"/>
                          <a:ext cx="352" cy="5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对象 48"/>
            <p:cNvGraphicFramePr>
              <a:graphicFrameLocks noChangeAspect="1"/>
            </p:cNvGraphicFramePr>
            <p:nvPr/>
          </p:nvGraphicFramePr>
          <p:xfrm>
            <a:off x="2063" y="7808"/>
            <a:ext cx="425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" name="Formula" r:id="rId26" imgW="1019175" imgH="1247775" progId="Equation.Ribbit">
                    <p:embed/>
                  </p:oleObj>
                </mc:Choice>
                <mc:Fallback>
                  <p:oleObj name="Formula" r:id="rId26" imgW="1019175" imgH="1247775" progId="Equation.Ribbit">
                    <p:embed/>
                    <p:pic>
                      <p:nvPicPr>
                        <p:cNvPr id="0" name="对象 4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63" y="7808"/>
                          <a:ext cx="425" cy="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4923" y="7801"/>
            <a:ext cx="362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" name="Formula" r:id="rId27" imgW="866775" imgH="1247775" progId="Equation.Ribbit">
                    <p:embed/>
                  </p:oleObj>
                </mc:Choice>
                <mc:Fallback>
                  <p:oleObj name="Formula" r:id="rId27" imgW="866775" imgH="1247775" progId="Equation.Ribbit">
                    <p:embed/>
                    <p:pic>
                      <p:nvPicPr>
                        <p:cNvPr id="0" name="图片 1433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923" y="7801"/>
                          <a:ext cx="362" cy="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6900" y="7803"/>
            <a:ext cx="425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" name="Formula" r:id="rId29" imgW="1019175" imgH="1247775" progId="Equation.Ribbit">
                    <p:embed/>
                  </p:oleObj>
                </mc:Choice>
                <mc:Fallback>
                  <p:oleObj name="Formula" r:id="rId29" imgW="1019175" imgH="1247775" progId="Equation.Ribbit">
                    <p:embed/>
                    <p:pic>
                      <p:nvPicPr>
                        <p:cNvPr id="0" name="图片 143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00" y="7803"/>
                          <a:ext cx="425" cy="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对象 49"/>
            <p:cNvGraphicFramePr>
              <a:graphicFrameLocks noChangeAspect="1"/>
            </p:cNvGraphicFramePr>
            <p:nvPr/>
          </p:nvGraphicFramePr>
          <p:xfrm>
            <a:off x="11563" y="7771"/>
            <a:ext cx="1247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8" name="Formula" r:id="rId30" imgW="3000375" imgH="1333500" progId="Equation.Ribbit">
                    <p:embed/>
                  </p:oleObj>
                </mc:Choice>
                <mc:Fallback>
                  <p:oleObj name="Formula" r:id="rId30" imgW="3000375" imgH="1333500" progId="Equation.Ribbit">
                    <p:embed/>
                    <p:pic>
                      <p:nvPicPr>
                        <p:cNvPr id="0" name="图片 1435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1563" y="7771"/>
                          <a:ext cx="1247" cy="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/>
            <p:cNvGraphicFramePr>
              <a:graphicFrameLocks noChangeAspect="1"/>
            </p:cNvGraphicFramePr>
            <p:nvPr/>
          </p:nvGraphicFramePr>
          <p:xfrm>
            <a:off x="15667" y="7781"/>
            <a:ext cx="425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" name="Formula" r:id="rId32" imgW="1019175" imgH="1247775" progId="Equation.Ribbit">
                    <p:embed/>
                  </p:oleObj>
                </mc:Choice>
                <mc:Fallback>
                  <p:oleObj name="Formula" r:id="rId32" imgW="1019175" imgH="1247775" progId="Equation.Ribbit">
                    <p:embed/>
                    <p:pic>
                      <p:nvPicPr>
                        <p:cNvPr id="0" name="对象 1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667" y="7781"/>
                          <a:ext cx="425" cy="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组合 32"/>
          <p:cNvGrpSpPr/>
          <p:nvPr/>
        </p:nvGrpSpPr>
        <p:grpSpPr>
          <a:xfrm>
            <a:off x="618490" y="5965825"/>
            <a:ext cx="9574530" cy="400050"/>
            <a:chOff x="974" y="9395"/>
            <a:chExt cx="15078" cy="630"/>
          </a:xfrm>
        </p:grpSpPr>
        <p:sp>
          <p:nvSpPr>
            <p:cNvPr id="53" name="文本框 12"/>
            <p:cNvSpPr txBox="1"/>
            <p:nvPr/>
          </p:nvSpPr>
          <p:spPr>
            <a:xfrm>
              <a:off x="974" y="9395"/>
              <a:ext cx="15079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/>
                <a:t>简单来说</a:t>
              </a:r>
              <a:r>
                <a:rPr lang="en-US" altLang="zh-CN" sz="2000" dirty="0"/>
                <a:t>, </a:t>
              </a:r>
              <a:r>
                <a:rPr lang="zh-CN" altLang="en-US" sz="2000" dirty="0"/>
                <a:t>拓扑就是一个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法则</a:t>
              </a:r>
              <a:r>
                <a:rPr lang="en-US" altLang="zh-CN" sz="2000" b="1" dirty="0">
                  <a:solidFill>
                    <a:schemeClr val="tx1"/>
                  </a:solidFill>
                </a:rPr>
                <a:t>,</a:t>
              </a:r>
              <a:r>
                <a:rPr lang="en-US" altLang="zh-CN" sz="2000" b="1" dirty="0">
                  <a:solidFill>
                    <a:srgbClr val="FF0000"/>
                  </a:solidFill>
                </a:rPr>
                <a:t> </a:t>
              </a:r>
              <a:r>
                <a:rPr lang="zh-CN" altLang="en-US" sz="2000" dirty="0"/>
                <a:t>规定</a:t>
              </a:r>
              <a:r>
                <a:rPr lang="zh-CN" altLang="en-US" sz="2000" dirty="0" smtClean="0"/>
                <a:t>了 </a:t>
              </a:r>
              <a:r>
                <a:rPr lang="en-US" altLang="zh-CN" sz="2000" dirty="0" smtClean="0"/>
                <a:t> </a:t>
              </a:r>
              <a:r>
                <a:rPr lang="en-US" altLang="zh-CN" sz="2000" i="1" dirty="0" smtClean="0"/>
                <a:t>  </a:t>
              </a:r>
              <a:r>
                <a:rPr lang="zh-CN" altLang="en-US" sz="2000" dirty="0" smtClean="0"/>
                <a:t>这个</a:t>
              </a:r>
              <a:r>
                <a:rPr lang="zh-CN" altLang="en-US" sz="2000" dirty="0"/>
                <a:t>空间</a:t>
              </a:r>
              <a:r>
                <a:rPr lang="zh-CN" altLang="en-US" sz="2000" dirty="0" smtClean="0"/>
                <a:t>中</a:t>
              </a:r>
              <a:r>
                <a:rPr lang="zh-CN" altLang="en-US" sz="2000" dirty="0"/>
                <a:t>哪些子集是</a:t>
              </a:r>
              <a:r>
                <a:rPr lang="zh-CN" altLang="en-US" sz="2000" dirty="0">
                  <a:solidFill>
                    <a:srgbClr val="FF0000"/>
                  </a:solidFill>
                </a:rPr>
                <a:t>开集</a:t>
              </a:r>
              <a:r>
                <a:rPr lang="en-US" altLang="zh-CN" sz="2000" dirty="0">
                  <a:solidFill>
                    <a:schemeClr val="tx1"/>
                  </a:solidFill>
                </a:rPr>
                <a:t>.</a:t>
              </a:r>
              <a:endParaRPr lang="en-US" altLang="zh-CN" sz="20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55" name="对象 54"/>
            <p:cNvGraphicFramePr>
              <a:graphicFrameLocks noChangeAspect="1"/>
            </p:cNvGraphicFramePr>
            <p:nvPr/>
          </p:nvGraphicFramePr>
          <p:xfrm>
            <a:off x="7494" y="9487"/>
            <a:ext cx="425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" name="Formula" r:id="rId33" imgW="1019175" imgH="1247775" progId="Equation.Ribbit">
                    <p:embed/>
                  </p:oleObj>
                </mc:Choice>
                <mc:Fallback>
                  <p:oleObj name="Formula" r:id="rId33" imgW="1019175" imgH="1247775" progId="Equation.Ribbit">
                    <p:embed/>
                    <p:pic>
                      <p:nvPicPr>
                        <p:cNvPr id="0" name="对象 1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494" y="9487"/>
                          <a:ext cx="425" cy="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301.8,&quot;left&quot;:88.7,&quot;top&quot;:183.5,&quot;width&quot;:830.2}"/>
</p:tagLst>
</file>

<file path=ppt/tags/tag11.xml><?xml version="1.0" encoding="utf-8"?>
<p:tagLst xmlns:p="http://schemas.openxmlformats.org/presentationml/2006/main">
  <p:tag name="KSO_WM_DIAGRAM_VIRTUALLY_FRAME" val="{&quot;height&quot;:301.8,&quot;left&quot;:88.7,&quot;top&quot;:183.5,&quot;width&quot;:830.2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RESOURCE_RECORD_KEY" val="{&quot;70&quot;:[3312415,3314161,3314336]}"/>
  <p:tag name="COMMONDATA" val="eyJjb3VudCI6OCwiaGRpZCI6ImY5ZTQyMzM0NmMyZDM4MWU3MjdhYjkyYTU1MTI3ZWU2IiwidXNlckNvdW50Ijo0fQ=="/>
  <p:tag name="commondata" val="eyJjb3VudCI6OSwiaGRpZCI6IjU3NjVmNzZmYTdkYmRjZjZkYjcwNjlhNTE2M2M4ZmFkIiwidXNlckNvdW50Ijox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01.8,&quot;left&quot;:88.7,&quot;top&quot;:183.5,&quot;width&quot;:830.2}"/>
</p:tagLst>
</file>

<file path=ppt/tags/tag7.xml><?xml version="1.0" encoding="utf-8"?>
<p:tagLst xmlns:p="http://schemas.openxmlformats.org/presentationml/2006/main">
  <p:tag name="KSO_WM_DIAGRAM_VIRTUALLY_FRAME" val="{&quot;height&quot;:301.8,&quot;left&quot;:88.7,&quot;top&quot;:183.5,&quot;width&quot;:830.2}"/>
</p:tagLst>
</file>

<file path=ppt/tags/tag8.xml><?xml version="1.0" encoding="utf-8"?>
<p:tagLst xmlns:p="http://schemas.openxmlformats.org/presentationml/2006/main">
  <p:tag name="KSO_WM_DIAGRAM_VIRTUALLY_FRAME" val="{&quot;height&quot;:301.8,&quot;left&quot;:88.7,&quot;top&quot;:183.5,&quot;width&quot;:830.2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01.8,&quot;left&quot;:88.7,&quot;top&quot;:183.5,&quot;width&quot;:830.2}"/>
</p:tagLst>
</file>

<file path=ppt/theme/theme1.xml><?xml version="1.0" encoding="utf-8"?>
<a:theme xmlns:a="http://schemas.openxmlformats.org/drawingml/2006/main" name="Office 主题​​">
  <a:themeElements>
    <a:clrScheme name="自定义 8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B2E9"/>
      </a:accent1>
      <a:accent2>
        <a:srgbClr val="A0CEEE"/>
      </a:accent2>
      <a:accent3>
        <a:srgbClr val="77B2E8"/>
      </a:accent3>
      <a:accent4>
        <a:srgbClr val="A0CDEC"/>
      </a:accent4>
      <a:accent5>
        <a:srgbClr val="5F93C1"/>
      </a:accent5>
      <a:accent6>
        <a:srgbClr val="9FCDED"/>
      </a:accent6>
      <a:hlink>
        <a:srgbClr val="77B1E8"/>
      </a:hlink>
      <a:folHlink>
        <a:srgbClr val="77B2E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2710</Words>
  <Application>WPS 演示</Application>
  <PresentationFormat>宽屏</PresentationFormat>
  <Paragraphs>203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65</vt:i4>
      </vt:variant>
      <vt:variant>
        <vt:lpstr>幻灯片标题</vt:lpstr>
      </vt:variant>
      <vt:variant>
        <vt:i4>21</vt:i4>
      </vt:variant>
    </vt:vector>
  </HeadingPairs>
  <TitlesOfParts>
    <vt:vector size="104" baseType="lpstr">
      <vt:lpstr>Arial</vt:lpstr>
      <vt:lpstr>宋体</vt:lpstr>
      <vt:lpstr>Wingdings</vt:lpstr>
      <vt:lpstr>Alibaba PuHuiTi Light</vt:lpstr>
      <vt:lpstr>楷体</vt:lpstr>
      <vt:lpstr>Alibaba PuHuiTi</vt:lpstr>
      <vt:lpstr>Cambria Math</vt:lpstr>
      <vt:lpstr>幼圆</vt:lpstr>
      <vt:lpstr>Lato Regular</vt:lpstr>
      <vt:lpstr>Wingdings</vt:lpstr>
      <vt:lpstr>黑体</vt:lpstr>
      <vt:lpstr>等线</vt:lpstr>
      <vt:lpstr>微软雅黑</vt:lpstr>
      <vt:lpstr>Arial Unicode MS</vt:lpstr>
      <vt:lpstr>等线 Light</vt:lpstr>
      <vt:lpstr>Calibri</vt:lpstr>
      <vt:lpstr>LaTeX</vt:lpstr>
      <vt:lpstr>Office 主题​​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MZ6789</dc:creator>
  <cp:lastModifiedBy>腐草为萤</cp:lastModifiedBy>
  <cp:revision>129</cp:revision>
  <dcterms:created xsi:type="dcterms:W3CDTF">2020-10-15T02:17:00Z</dcterms:created>
  <dcterms:modified xsi:type="dcterms:W3CDTF">2025-04-21T07:26:50Z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KSOTemplateUUID">
    <vt:lpwstr>v1.0_mb_NRpHEqfgA17FyKtjJk82GA==</vt:lpwstr>
  </property>
  <property fmtid="{D5CDD505-2E9C-101B-9397-08002B2CF9AE}" pid="4" name="ICV">
    <vt:lpwstr>5C3C17F7DB984AE09CC3EED66CECADE5_13</vt:lpwstr>
  </property>
</Properties>
</file>