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31.svg" ContentType="image/svg+xml"/>
  <Override PartName="/ppt/media/image33.svg" ContentType="image/svg+xml"/>
  <Override PartName="/ppt/media/image45.svg" ContentType="image/svg+xml"/>
  <Override PartName="/ppt/media/image4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58" r:id="rId4"/>
    <p:sldId id="264" r:id="rId5"/>
    <p:sldId id="274" r:id="rId6"/>
    <p:sldId id="320" r:id="rId7"/>
    <p:sldId id="325" r:id="rId8"/>
    <p:sldId id="335" r:id="rId9"/>
    <p:sldId id="336" r:id="rId10"/>
    <p:sldId id="337" r:id="rId11"/>
    <p:sldId id="275" r:id="rId12"/>
    <p:sldId id="340" r:id="rId13"/>
    <p:sldId id="355" r:id="rId14"/>
    <p:sldId id="356" r:id="rId15"/>
    <p:sldId id="341" r:id="rId16"/>
    <p:sldId id="358" r:id="rId17"/>
    <p:sldId id="359" r:id="rId18"/>
    <p:sldId id="357" r:id="rId19"/>
    <p:sldId id="276" r:id="rId20"/>
    <p:sldId id="361" r:id="rId21"/>
    <p:sldId id="362" r:id="rId22"/>
    <p:sldId id="401" r:id="rId23"/>
    <p:sldId id="393" r:id="rId24"/>
    <p:sldId id="395" r:id="rId25"/>
    <p:sldId id="397" r:id="rId26"/>
    <p:sldId id="398" r:id="rId27"/>
    <p:sldId id="399" r:id="rId28"/>
    <p:sldId id="400" r:id="rId29"/>
    <p:sldId id="392" r:id="rId30"/>
    <p:sldId id="383" r:id="rId31"/>
    <p:sldId id="384" r:id="rId32"/>
    <p:sldId id="385" r:id="rId33"/>
    <p:sldId id="386" r:id="rId34"/>
    <p:sldId id="387" r:id="rId35"/>
    <p:sldId id="277" r:id="rId36"/>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9" userDrawn="1">
          <p15:clr>
            <a:srgbClr val="A4A3A4"/>
          </p15:clr>
        </p15:guide>
        <p15:guide id="2" pos="3840" userDrawn="1">
          <p15:clr>
            <a:srgbClr val="A4A3A4"/>
          </p15:clr>
        </p15:guide>
        <p15:guide id="3" pos="39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B3EA"/>
    <a:srgbClr val="9FCFED"/>
    <a:srgbClr val="A2B3B7"/>
    <a:srgbClr val="B4C8CD"/>
    <a:srgbClr val="C0CBD8"/>
    <a:srgbClr val="B3C9CD"/>
    <a:srgbClr val="EED79D"/>
    <a:srgbClr val="8A989B"/>
    <a:srgbClr val="A2B4B7"/>
    <a:srgbClr val="7090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94687"/>
  </p:normalViewPr>
  <p:slideViewPr>
    <p:cSldViewPr snapToGrid="0" snapToObjects="1" showGuides="1">
      <p:cViewPr varScale="1">
        <p:scale>
          <a:sx n="102" d="100"/>
          <a:sy n="102" d="100"/>
        </p:scale>
        <p:origin x="138" y="234"/>
      </p:cViewPr>
      <p:guideLst>
        <p:guide orient="horz" pos="2209"/>
        <p:guide pos="3840"/>
        <p:guide pos="3992"/>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0" Type="http://schemas.openxmlformats.org/officeDocument/2006/relationships/tags" Target="tags/tag8.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73A52B5A-099C-3941-9862-0279015B9C3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325FF1DA-52F5-E348-961C-4D2524E52777}"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3A52B5A-099C-3941-9862-0279015B9C3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325FF1DA-52F5-E348-961C-4D2524E52777}"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3A52B5A-099C-3941-9862-0279015B9C3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325FF1DA-52F5-E348-961C-4D2524E52777}"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7" name="直角三角形 6"/>
          <p:cNvSpPr/>
          <p:nvPr userDrawn="1"/>
        </p:nvSpPr>
        <p:spPr>
          <a:xfrm rot="16200000">
            <a:off x="11645992" y="6311991"/>
            <a:ext cx="546007" cy="546007"/>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 name="组合 7"/>
          <p:cNvGrpSpPr/>
          <p:nvPr userDrawn="1"/>
        </p:nvGrpSpPr>
        <p:grpSpPr>
          <a:xfrm>
            <a:off x="278855" y="327032"/>
            <a:ext cx="285744" cy="234804"/>
            <a:chOff x="8705852" y="6038985"/>
            <a:chExt cx="664463" cy="546008"/>
          </a:xfrm>
        </p:grpSpPr>
        <p:sp>
          <p:nvSpPr>
            <p:cNvPr id="9" name="直角三角形 8"/>
            <p:cNvSpPr/>
            <p:nvPr/>
          </p:nvSpPr>
          <p:spPr>
            <a:xfrm rot="16200000">
              <a:off x="8824308" y="6038986"/>
              <a:ext cx="546007" cy="546007"/>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直角三角形 9"/>
            <p:cNvSpPr/>
            <p:nvPr/>
          </p:nvSpPr>
          <p:spPr>
            <a:xfrm rot="16200000" flipH="1" flipV="1">
              <a:off x="8705852" y="6038985"/>
              <a:ext cx="546007" cy="546007"/>
            </a:xfrm>
            <a:prstGeom prst="rtTriangle">
              <a:avLst/>
            </a:prstGeom>
            <a:solidFill>
              <a:srgbClr val="9FC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73A52B5A-099C-3941-9862-0279015B9C3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325FF1DA-52F5-E348-961C-4D2524E52777}"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73A52B5A-099C-3941-9862-0279015B9C3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325FF1DA-52F5-E348-961C-4D2524E52777}"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73A52B5A-099C-3941-9862-0279015B9C3C}"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325FF1DA-52F5-E348-961C-4D2524E52777}"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73A52B5A-099C-3941-9862-0279015B9C3C}"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325FF1DA-52F5-E348-961C-4D2524E52777}"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3A52B5A-099C-3941-9862-0279015B9C3C}"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325FF1DA-52F5-E348-961C-4D2524E52777}"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3A52B5A-099C-3941-9862-0279015B9C3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325FF1DA-52F5-E348-961C-4D2524E52777}"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3A52B5A-099C-3941-9862-0279015B9C3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325FF1DA-52F5-E348-961C-4D2524E52777}"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52B5A-099C-3941-9862-0279015B9C3C}"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FF1DA-52F5-E348-961C-4D2524E52777}"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microsoft.com/office/2007/relationships/media" Target="../media/media5.mp4"/><Relationship Id="rId1" Type="http://schemas.openxmlformats.org/officeDocument/2006/relationships/video" Target="../media/media5.mp4"/></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png"/><Relationship Id="rId2" Type="http://schemas.microsoft.com/office/2007/relationships/media" Target="../media/media6.mp4"/><Relationship Id="rId1" Type="http://schemas.openxmlformats.org/officeDocument/2006/relationships/video" Target="../media/media6.mp4"/></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microsoft.com/office/2007/relationships/media" Target="../media/media7.mp4"/><Relationship Id="rId1" Type="http://schemas.openxmlformats.org/officeDocument/2006/relationships/video" Target="../media/media7.mp4"/></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2.png"/><Relationship Id="rId3" Type="http://schemas.microsoft.com/office/2007/relationships/media" Target="../media/media8.mp4"/><Relationship Id="rId2" Type="http://schemas.openxmlformats.org/officeDocument/2006/relationships/video" Target="../media/media8.mp4"/><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4.png"/><Relationship Id="rId3" Type="http://schemas.microsoft.com/office/2007/relationships/media" Target="../media/media9.mp4"/><Relationship Id="rId2" Type="http://schemas.openxmlformats.org/officeDocument/2006/relationships/video" Target="../media/media9.mp4"/><Relationship Id="rId1" Type="http://schemas.openxmlformats.org/officeDocument/2006/relationships/image" Target="../media/image23.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microsoft.com/office/2007/relationships/media" Target="../media/media10.mp4"/><Relationship Id="rId1" Type="http://schemas.openxmlformats.org/officeDocument/2006/relationships/video" Target="../media/media10.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microsoft.com/office/2007/relationships/media" Target="../media/media11.mp4"/><Relationship Id="rId1" Type="http://schemas.openxmlformats.org/officeDocument/2006/relationships/video" Target="../media/media1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34.wmf"/><Relationship Id="rId5" Type="http://schemas.openxmlformats.org/officeDocument/2006/relationships/oleObject" Target="../embeddings/oleObject1.bin"/><Relationship Id="rId4" Type="http://schemas.openxmlformats.org/officeDocument/2006/relationships/image" Target="../media/image33.svg"/><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9" Type="http://schemas.openxmlformats.org/officeDocument/2006/relationships/video" Target="../media/media12.mp4"/><Relationship Id="rId8" Type="http://schemas.openxmlformats.org/officeDocument/2006/relationships/image" Target="../media/image42.wmf"/><Relationship Id="rId7" Type="http://schemas.openxmlformats.org/officeDocument/2006/relationships/image" Target="../media/image41.wmf"/><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 Id="rId3" Type="http://schemas.openxmlformats.org/officeDocument/2006/relationships/image" Target="../media/image37.wmf"/><Relationship Id="rId2" Type="http://schemas.openxmlformats.org/officeDocument/2006/relationships/image" Target="../media/image36.wmf"/><Relationship Id="rId12" Type="http://schemas.openxmlformats.org/officeDocument/2006/relationships/slideLayout" Target="../slideLayouts/slideLayout2.xml"/><Relationship Id="rId11" Type="http://schemas.openxmlformats.org/officeDocument/2006/relationships/image" Target="../media/image43.png"/><Relationship Id="rId10" Type="http://schemas.microsoft.com/office/2007/relationships/media" Target="../media/media12.mp4"/><Relationship Id="rId1" Type="http://schemas.openxmlformats.org/officeDocument/2006/relationships/image" Target="../media/image35.wmf"/></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media" Target="../media/media13.mp4"/><Relationship Id="rId4" Type="http://schemas.openxmlformats.org/officeDocument/2006/relationships/video" Target="../media/media13.mp4"/><Relationship Id="rId3" Type="http://schemas.openxmlformats.org/officeDocument/2006/relationships/image" Target="../media/image46.wmf"/><Relationship Id="rId2" Type="http://schemas.openxmlformats.org/officeDocument/2006/relationships/image" Target="../media/image45.svg"/><Relationship Id="rId1" Type="http://schemas.openxmlformats.org/officeDocument/2006/relationships/image" Target="../media/image44.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53.GIF"/><Relationship Id="rId7" Type="http://schemas.openxmlformats.org/officeDocument/2006/relationships/image" Target="../media/image52.png"/><Relationship Id="rId6" Type="http://schemas.microsoft.com/office/2007/relationships/media" Target="../media/media14.mp4"/><Relationship Id="rId5" Type="http://schemas.openxmlformats.org/officeDocument/2006/relationships/video" Target="../media/media14.mp4"/><Relationship Id="rId4" Type="http://schemas.openxmlformats.org/officeDocument/2006/relationships/image" Target="../media/image51.png"/><Relationship Id="rId3" Type="http://schemas.openxmlformats.org/officeDocument/2006/relationships/image" Target="../media/image50.wmf"/><Relationship Id="rId2" Type="http://schemas.openxmlformats.org/officeDocument/2006/relationships/image" Target="../media/image49.svg"/><Relationship Id="rId1" Type="http://schemas.openxmlformats.org/officeDocument/2006/relationships/image" Target="../media/image48.png"/></Relationships>
</file>

<file path=ppt/slides/_rels/slide26.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55.wmf"/><Relationship Id="rId3" Type="http://schemas.openxmlformats.org/officeDocument/2006/relationships/oleObject" Target="../embeddings/oleObject3.bin"/><Relationship Id="rId2" Type="http://schemas.openxmlformats.org/officeDocument/2006/relationships/image" Target="../media/image54.wmf"/><Relationship Id="rId1"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png"/><Relationship Id="rId2" Type="http://schemas.microsoft.com/office/2007/relationships/media" Target="../media/media15.mp4"/><Relationship Id="rId1" Type="http://schemas.openxmlformats.org/officeDocument/2006/relationships/video" Target="../media/media15.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9.GIF"/><Relationship Id="rId3" Type="http://schemas.openxmlformats.org/officeDocument/2006/relationships/image" Target="../media/image58.GIF"/><Relationship Id="rId2" Type="http://schemas.openxmlformats.org/officeDocument/2006/relationships/slide" Target="slide10.xml"/><Relationship Id="rId1" Type="http://schemas.openxmlformats.org/officeDocument/2006/relationships/image" Target="../media/image57.GIF"/></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0.png"/><Relationship Id="rId3" Type="http://schemas.openxmlformats.org/officeDocument/2006/relationships/tags" Target="../tags/tag7.xml"/><Relationship Id="rId2" Type="http://schemas.microsoft.com/office/2007/relationships/media" Target="../media/media16.mp4"/><Relationship Id="rId1" Type="http://schemas.openxmlformats.org/officeDocument/2006/relationships/video" Target="../media/media16.mp4"/></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image" Target="../media/image64.jpeg"/></Relationships>
</file>

<file path=ppt/slides/_rels/slide33.xml.rels><?xml version="1.0" encoding="UTF-8" standalone="yes"?>
<Relationships xmlns="http://schemas.openxmlformats.org/package/2006/relationships"><Relationship Id="rId7" Type="http://schemas.openxmlformats.org/officeDocument/2006/relationships/vmlDrawing" Target="../drawings/vmlDrawing3.vml"/><Relationship Id="rId6"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wmf"/><Relationship Id="rId3" Type="http://schemas.openxmlformats.org/officeDocument/2006/relationships/oleObject" Target="../embeddings/oleObject5.bin"/><Relationship Id="rId2" Type="http://schemas.openxmlformats.org/officeDocument/2006/relationships/image" Target="../media/image66.wmf"/><Relationship Id="rId1"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png"/><Relationship Id="rId3" Type="http://schemas.openxmlformats.org/officeDocument/2006/relationships/image" Target="../media/image8.png"/><Relationship Id="rId2" Type="http://schemas.microsoft.com/office/2007/relationships/media" Target="../media/media3.mp4"/><Relationship Id="rId1" Type="http://schemas.openxmlformats.org/officeDocument/2006/relationships/video" Target="../media/media3.mp4"/></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 Id="rId3" Type="http://schemas.microsoft.com/office/2007/relationships/media" Target="../media/media4.mp4"/><Relationship Id="rId2" Type="http://schemas.openxmlformats.org/officeDocument/2006/relationships/video" Target="../media/media4.mp4"/><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tags" Target="../tags/tag6.xml"/><Relationship Id="rId3" Type="http://schemas.openxmlformats.org/officeDocument/2006/relationships/image" Target="../media/image12.png"/><Relationship Id="rId2" Type="http://schemas.openxmlformats.org/officeDocument/2006/relationships/tags" Target="../tags/tag5.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68" name="文本框 67"/>
          <p:cNvSpPr txBox="1"/>
          <p:nvPr/>
        </p:nvSpPr>
        <p:spPr>
          <a:xfrm>
            <a:off x="2472690" y="1957070"/>
            <a:ext cx="3110865" cy="1106805"/>
          </a:xfrm>
          <a:prstGeom prst="rect">
            <a:avLst/>
          </a:prstGeom>
          <a:noFill/>
        </p:spPr>
        <p:txBody>
          <a:bodyPr wrap="square" rtlCol="0">
            <a:spAutoFit/>
          </a:bodyPr>
          <a:lstStyle/>
          <a:p>
            <a:pPr algn="l"/>
            <a:r>
              <a:rPr kumimoji="1" lang="zh-CN" altLang="en-US" sz="66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rPr>
              <a:t>拓扑学</a:t>
            </a:r>
            <a:endParaRPr kumimoji="1" lang="zh-CN" altLang="en-US" sz="66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endParaRPr>
          </a:p>
        </p:txBody>
      </p:sp>
      <p:sp>
        <p:nvSpPr>
          <p:cNvPr id="70" name="文本框 69"/>
          <p:cNvSpPr txBox="1"/>
          <p:nvPr/>
        </p:nvSpPr>
        <p:spPr>
          <a:xfrm>
            <a:off x="893775" y="3500802"/>
            <a:ext cx="6017771" cy="460375"/>
          </a:xfrm>
          <a:prstGeom prst="rect">
            <a:avLst/>
          </a:prstGeom>
          <a:noFill/>
        </p:spPr>
        <p:txBody>
          <a:bodyPr wrap="square" rtlCol="0">
            <a:spAutoFit/>
          </a:bodyPr>
          <a:lstStyle/>
          <a:p>
            <a:pPr algn="ctr"/>
            <a:r>
              <a:rPr kumimoji="1" lang="zh-CN" altLang="en-US" sz="2400" dirty="0" smtClean="0">
                <a:solidFill>
                  <a:schemeClr val="tx1">
                    <a:lumMod val="95000"/>
                    <a:lumOff val="5000"/>
                  </a:schemeClr>
                </a:solidFill>
                <a:latin typeface="Alibaba PuHuiTi Light" pitchFamily="18" charset="-122"/>
                <a:ea typeface="Alibaba PuHuiTi Light" pitchFamily="18" charset="-122"/>
                <a:cs typeface="Alibaba PuHuiTi Light" pitchFamily="18" charset="-122"/>
              </a:rPr>
              <a:t>曲 面 趣 谈</a:t>
            </a:r>
            <a:endParaRPr kumimoji="1" lang="zh-CN" altLang="en-US" sz="2400" dirty="0">
              <a:solidFill>
                <a:schemeClr val="tx1">
                  <a:lumMod val="95000"/>
                  <a:lumOff val="5000"/>
                </a:schemeClr>
              </a:solidFill>
              <a:latin typeface="Alibaba PuHuiTi Light" pitchFamily="18" charset="-122"/>
              <a:ea typeface="Alibaba PuHuiTi Light" pitchFamily="18" charset="-122"/>
              <a:cs typeface="Alibaba PuHuiTi Light" pitchFamily="18" charset="-122"/>
            </a:endParaRPr>
          </a:p>
        </p:txBody>
      </p:sp>
      <p:cxnSp>
        <p:nvCxnSpPr>
          <p:cNvPr id="73" name="直线连接符 72"/>
          <p:cNvCxnSpPr/>
          <p:nvPr/>
        </p:nvCxnSpPr>
        <p:spPr>
          <a:xfrm>
            <a:off x="1218260" y="3241203"/>
            <a:ext cx="580005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直角三角形 5"/>
          <p:cNvSpPr/>
          <p:nvPr/>
        </p:nvSpPr>
        <p:spPr>
          <a:xfrm rot="16200000">
            <a:off x="8953224" y="4266783"/>
            <a:ext cx="2590800" cy="2590800"/>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三角形 6"/>
          <p:cNvSpPr/>
          <p:nvPr/>
        </p:nvSpPr>
        <p:spPr>
          <a:xfrm flipV="1">
            <a:off x="8717216" y="4266783"/>
            <a:ext cx="2628900" cy="1325605"/>
          </a:xfrm>
          <a:prstGeom prst="triangle">
            <a:avLst/>
          </a:prstGeom>
          <a:solidFill>
            <a:srgbClr val="9FC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直角三角形 22"/>
          <p:cNvSpPr/>
          <p:nvPr/>
        </p:nvSpPr>
        <p:spPr>
          <a:xfrm rot="5400000" flipH="1">
            <a:off x="8717216" y="2579094"/>
            <a:ext cx="1544108" cy="1544108"/>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直角三角形 23"/>
          <p:cNvSpPr/>
          <p:nvPr/>
        </p:nvSpPr>
        <p:spPr>
          <a:xfrm rot="5400000" flipV="1">
            <a:off x="6287460" y="-78722"/>
            <a:ext cx="4108226" cy="4108226"/>
          </a:xfrm>
          <a:prstGeom prst="rtTriangle">
            <a:avLst/>
          </a:prstGeom>
          <a:solidFill>
            <a:srgbClr val="9FC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1583408" y="4182393"/>
            <a:ext cx="5870517" cy="1014730"/>
          </a:xfrm>
          <a:prstGeom prst="rect">
            <a:avLst/>
          </a:prstGeom>
        </p:spPr>
        <p:txBody>
          <a:bodyPr wrap="square">
            <a:spAutoFit/>
          </a:bodyPr>
          <a:lstStyle/>
          <a:p>
            <a:pPr algn="just">
              <a:lnSpc>
                <a:spcPct val="150000"/>
              </a:lnSpc>
            </a:pPr>
            <a:r>
              <a:rPr lang="zh-CN" altLang="en-US" sz="2000" dirty="0">
                <a:solidFill>
                  <a:schemeClr val="tx1">
                    <a:lumMod val="50000"/>
                    <a:lumOff val="50000"/>
                  </a:schemeClr>
                </a:solidFill>
                <a:effectLst/>
                <a:latin typeface="楷体" panose="02010609060101010101" pitchFamily="49" charset="-122"/>
                <a:ea typeface="楷体" panose="02010609060101010101" pitchFamily="49" charset="-122"/>
              </a:rPr>
              <a:t>授课人：吴劲草</a:t>
            </a:r>
            <a:r>
              <a:rPr lang="en-US" altLang="zh-CN" sz="2000" dirty="0">
                <a:solidFill>
                  <a:schemeClr val="tx1">
                    <a:lumMod val="50000"/>
                    <a:lumOff val="50000"/>
                  </a:schemeClr>
                </a:solidFill>
                <a:effectLst/>
                <a:latin typeface="楷体" panose="02010609060101010101" pitchFamily="49" charset="-122"/>
                <a:ea typeface="楷体" panose="02010609060101010101" pitchFamily="49" charset="-122"/>
              </a:rPr>
              <a:t>      </a:t>
            </a:r>
            <a:r>
              <a:rPr lang="zh-CN" altLang="en-US" sz="2000" dirty="0">
                <a:solidFill>
                  <a:schemeClr val="tx1">
                    <a:lumMod val="50000"/>
                    <a:lumOff val="50000"/>
                  </a:schemeClr>
                </a:solidFill>
                <a:effectLst/>
                <a:latin typeface="楷体" panose="02010609060101010101" pitchFamily="49" charset="-122"/>
                <a:ea typeface="楷体" panose="02010609060101010101" pitchFamily="49" charset="-122"/>
              </a:rPr>
              <a:t>办公室：红瓦楼</a:t>
            </a:r>
            <a:r>
              <a:rPr lang="en-US" altLang="zh-CN" sz="2000" dirty="0">
                <a:solidFill>
                  <a:schemeClr val="tx1">
                    <a:lumMod val="50000"/>
                    <a:lumOff val="50000"/>
                  </a:schemeClr>
                </a:solidFill>
                <a:effectLst/>
                <a:latin typeface="楷体" panose="02010609060101010101" pitchFamily="49" charset="-122"/>
                <a:ea typeface="楷体" panose="02010609060101010101" pitchFamily="49" charset="-122"/>
              </a:rPr>
              <a:t>906</a:t>
            </a:r>
            <a:endParaRPr lang="en-US" altLang="zh-CN" sz="2000" dirty="0">
              <a:solidFill>
                <a:schemeClr val="tx1">
                  <a:lumMod val="50000"/>
                  <a:lumOff val="50000"/>
                </a:schemeClr>
              </a:solidFill>
              <a:effectLst/>
              <a:latin typeface="楷体" panose="02010609060101010101" pitchFamily="49" charset="-122"/>
              <a:ea typeface="楷体" panose="02010609060101010101" pitchFamily="49" charset="-122"/>
            </a:endParaRPr>
          </a:p>
          <a:p>
            <a:pPr algn="just">
              <a:lnSpc>
                <a:spcPct val="150000"/>
              </a:lnSpc>
            </a:pPr>
            <a:r>
              <a:rPr lang="zh-CN" altLang="en-US" sz="2000" dirty="0">
                <a:solidFill>
                  <a:schemeClr val="tx1">
                    <a:lumMod val="50000"/>
                    <a:lumOff val="50000"/>
                  </a:schemeClr>
                </a:solidFill>
                <a:effectLst/>
                <a:latin typeface="楷体" panose="02010609060101010101" pitchFamily="49" charset="-122"/>
                <a:ea typeface="楷体" panose="02010609060101010101" pitchFamily="49" charset="-122"/>
              </a:rPr>
              <a:t>邮箱：</a:t>
            </a:r>
            <a:r>
              <a:rPr lang="en-US" altLang="zh-CN" sz="2000" dirty="0">
                <a:solidFill>
                  <a:schemeClr val="tx1">
                    <a:lumMod val="50000"/>
                    <a:lumOff val="50000"/>
                  </a:schemeClr>
                </a:solidFill>
                <a:effectLst/>
                <a:latin typeface="楷体" panose="02010609060101010101" pitchFamily="49" charset="-122"/>
                <a:ea typeface="楷体" panose="02010609060101010101" pitchFamily="49" charset="-122"/>
              </a:rPr>
              <a:t>wujincao@shufe.edu.cn</a:t>
            </a:r>
            <a:endParaRPr lang="en-US" altLang="zh-CN" sz="2000" dirty="0">
              <a:solidFill>
                <a:schemeClr val="tx1">
                  <a:lumMod val="50000"/>
                  <a:lumOff val="50000"/>
                </a:schemeClr>
              </a:solidFill>
              <a:effectLst/>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68" name="文本框 67"/>
          <p:cNvSpPr txBox="1"/>
          <p:nvPr/>
        </p:nvSpPr>
        <p:spPr>
          <a:xfrm>
            <a:off x="2559257" y="2968552"/>
            <a:ext cx="7073486" cy="1014730"/>
          </a:xfrm>
          <a:prstGeom prst="rect">
            <a:avLst/>
          </a:prstGeom>
          <a:noFill/>
        </p:spPr>
        <p:txBody>
          <a:bodyPr wrap="square" rtlCol="0">
            <a:spAutoFit/>
          </a:bodyPr>
          <a:lstStyle/>
          <a:p>
            <a:pPr algn="ctr"/>
            <a:r>
              <a:rPr kumimoji="1" lang="en-US" altLang="zh-CN" sz="60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rPr>
              <a:t>Klein</a:t>
            </a:r>
            <a:r>
              <a:rPr kumimoji="1" lang="zh-CN" altLang="en-US" sz="60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rPr>
              <a:t>瓶</a:t>
            </a:r>
            <a:endParaRPr kumimoji="1" lang="zh-CN" altLang="en-US" sz="60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endParaRPr>
          </a:p>
        </p:txBody>
      </p:sp>
      <p:sp>
        <p:nvSpPr>
          <p:cNvPr id="71" name="圆角矩形 70"/>
          <p:cNvSpPr/>
          <p:nvPr/>
        </p:nvSpPr>
        <p:spPr>
          <a:xfrm>
            <a:off x="5201991" y="1688533"/>
            <a:ext cx="1788019" cy="3991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文本框 71"/>
          <p:cNvSpPr txBox="1"/>
          <p:nvPr/>
        </p:nvSpPr>
        <p:spPr>
          <a:xfrm>
            <a:off x="5477081" y="1749493"/>
            <a:ext cx="1237839" cy="338554"/>
          </a:xfrm>
          <a:prstGeom prst="rect">
            <a:avLst/>
          </a:prstGeom>
          <a:noFill/>
        </p:spPr>
        <p:txBody>
          <a:bodyPr wrap="none" rtlCol="0">
            <a:spAutoFit/>
          </a:bodyPr>
          <a:lstStyle/>
          <a:p>
            <a:pPr algn="ctr"/>
            <a:r>
              <a:rPr kumimoji="1" lang="en-US" altLang="zh-CN" sz="1600" spc="300" dirty="0">
                <a:solidFill>
                  <a:schemeClr val="bg1"/>
                </a:solidFill>
                <a:latin typeface="Alibaba PuHuiTi" pitchFamily="18" charset="-122"/>
                <a:ea typeface="Alibaba PuHuiTi" pitchFamily="18" charset="-122"/>
                <a:cs typeface="Alibaba PuHuiTi" pitchFamily="18" charset="-122"/>
              </a:rPr>
              <a:t>PART</a:t>
            </a:r>
            <a:r>
              <a:rPr kumimoji="1" lang="zh-CN" altLang="en-US" sz="1600" spc="300" dirty="0">
                <a:solidFill>
                  <a:schemeClr val="bg1"/>
                </a:solidFill>
                <a:latin typeface="Alibaba PuHuiTi" pitchFamily="18" charset="-122"/>
                <a:ea typeface="Alibaba PuHuiTi" pitchFamily="18" charset="-122"/>
                <a:cs typeface="Alibaba PuHuiTi" pitchFamily="18" charset="-122"/>
              </a:rPr>
              <a:t> </a:t>
            </a:r>
            <a:r>
              <a:rPr kumimoji="1" lang="en-US" altLang="zh-CN" sz="1600" spc="300" dirty="0">
                <a:solidFill>
                  <a:schemeClr val="bg1"/>
                </a:solidFill>
                <a:latin typeface="Alibaba PuHuiTi" pitchFamily="18" charset="-122"/>
                <a:ea typeface="Alibaba PuHuiTi" pitchFamily="18" charset="-122"/>
                <a:cs typeface="Alibaba PuHuiTi" pitchFamily="18" charset="-122"/>
              </a:rPr>
              <a:t>03</a:t>
            </a:r>
            <a:endParaRPr kumimoji="1" lang="zh-CN" altLang="en-US" sz="1600" spc="300" dirty="0">
              <a:solidFill>
                <a:schemeClr val="bg1"/>
              </a:solidFill>
              <a:latin typeface="Alibaba PuHuiTi" pitchFamily="18" charset="-122"/>
              <a:ea typeface="Alibaba PuHuiTi" pitchFamily="18" charset="-122"/>
              <a:cs typeface="Alibaba PuHuiTi" pitchFamily="18" charset="-122"/>
            </a:endParaRPr>
          </a:p>
        </p:txBody>
      </p:sp>
      <p:cxnSp>
        <p:nvCxnSpPr>
          <p:cNvPr id="73" name="直线连接符 72"/>
          <p:cNvCxnSpPr/>
          <p:nvPr/>
        </p:nvCxnSpPr>
        <p:spPr>
          <a:xfrm>
            <a:off x="3459302" y="2627514"/>
            <a:ext cx="538842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直角三角形 13"/>
          <p:cNvSpPr/>
          <p:nvPr/>
        </p:nvSpPr>
        <p:spPr>
          <a:xfrm rot="16200000">
            <a:off x="9601200" y="4267200"/>
            <a:ext cx="2590800" cy="2590800"/>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直角三角形 14"/>
          <p:cNvSpPr/>
          <p:nvPr/>
        </p:nvSpPr>
        <p:spPr>
          <a:xfrm rot="16200000" flipH="1" flipV="1">
            <a:off x="0" y="0"/>
            <a:ext cx="2590800" cy="2590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直角三角形 17"/>
          <p:cNvSpPr/>
          <p:nvPr/>
        </p:nvSpPr>
        <p:spPr>
          <a:xfrm rot="10526042">
            <a:off x="10329703" y="841395"/>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直角三角形 18"/>
          <p:cNvSpPr/>
          <p:nvPr/>
        </p:nvSpPr>
        <p:spPr>
          <a:xfrm rot="16200000">
            <a:off x="2013228" y="5079464"/>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直角三角形 19"/>
          <p:cNvSpPr/>
          <p:nvPr/>
        </p:nvSpPr>
        <p:spPr>
          <a:xfrm rot="7053690">
            <a:off x="867518" y="4080436"/>
            <a:ext cx="259471" cy="25947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1970" y="191296"/>
            <a:ext cx="4957522" cy="521970"/>
          </a:xfrm>
          <a:prstGeom prst="rect">
            <a:avLst/>
          </a:prstGeom>
          <a:noFill/>
        </p:spPr>
        <p:txBody>
          <a:bodyPr wrap="square" rtlCol="0">
            <a:spAutoFit/>
          </a:bodyPr>
          <a:lstStyle/>
          <a:p>
            <a:r>
              <a:rPr kumimoji="1" lang="en-US" altLang="zh-CN"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rPr>
              <a:t>Klein</a:t>
            </a:r>
            <a:r>
              <a:rPr kumimoji="1" lang="zh-CN" altLang="en-US"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rPr>
              <a:t>瓶</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sp>
        <p:nvSpPr>
          <p:cNvPr id="3" name="Text Box 29"/>
          <p:cNvSpPr txBox="1">
            <a:spLocks noChangeArrowheads="1"/>
          </p:cNvSpPr>
          <p:nvPr/>
        </p:nvSpPr>
        <p:spPr bwMode="auto">
          <a:xfrm>
            <a:off x="811824" y="996706"/>
            <a:ext cx="10829191"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indent="0" fontAlgn="base">
              <a:lnSpc>
                <a:spcPct val="150000"/>
              </a:lnSpc>
              <a:spcBef>
                <a:spcPct val="0"/>
              </a:spcBef>
              <a:spcAft>
                <a:spcPct val="0"/>
              </a:spcAft>
              <a:buFont typeface="Arial" panose="020B0604020202020204" pitchFamily="34" charset="0"/>
              <a:buNone/>
            </a:pPr>
            <a:r>
              <a:rPr lang="zh-CN" sz="2000" dirty="0" smtClean="0"/>
              <a:t>相对于环面，如果我们将矩形的一组对边正向相粘贴，另一组对边逆向相粘贴，就会得到一个</a:t>
            </a:r>
            <a:r>
              <a:rPr lang="en-US" altLang="zh-CN" sz="2000" dirty="0" smtClean="0"/>
              <a:t>“</a:t>
            </a:r>
            <a:r>
              <a:rPr lang="zh-CN" sz="2000" dirty="0" smtClean="0"/>
              <a:t>自相交</a:t>
            </a:r>
            <a:r>
              <a:rPr lang="en-US" altLang="zh-CN" sz="2000" dirty="0" smtClean="0"/>
              <a:t>”</a:t>
            </a:r>
            <a:r>
              <a:rPr lang="zh-CN" sz="2000" dirty="0" smtClean="0"/>
              <a:t>的曲面，称为</a:t>
            </a:r>
            <a:r>
              <a:rPr lang="en-US" altLang="zh-CN" sz="2000" dirty="0" smtClean="0"/>
              <a:t> Klein </a:t>
            </a:r>
            <a:r>
              <a:rPr lang="zh-CN" sz="2000" dirty="0" smtClean="0"/>
              <a:t>瓶</a:t>
            </a:r>
            <a:r>
              <a:rPr lang="en-US" altLang="zh-CN" sz="2000" dirty="0" smtClean="0"/>
              <a:t>.</a:t>
            </a:r>
            <a:br>
              <a:rPr lang="zh-CN" altLang="en-US" sz="2000" dirty="0">
                <a:solidFill>
                  <a:schemeClr val="tx1">
                    <a:lumMod val="75000"/>
                    <a:lumOff val="25000"/>
                  </a:schemeClr>
                </a:solidFill>
                <a:cs typeface="+mn-ea"/>
                <a:sym typeface="+mn-lt"/>
              </a:rPr>
            </a:br>
            <a:endParaRPr lang="zh-CN" altLang="en-US" sz="2000" dirty="0">
              <a:solidFill>
                <a:schemeClr val="tx1">
                  <a:lumMod val="75000"/>
                  <a:lumOff val="25000"/>
                </a:schemeClr>
              </a:solidFill>
              <a:cs typeface="+mn-ea"/>
              <a:sym typeface="+mn-lt"/>
            </a:endParaRPr>
          </a:p>
        </p:txBody>
      </p:sp>
      <p:pic>
        <p:nvPicPr>
          <p:cNvPr id="6" name="图片 5"/>
          <p:cNvPicPr>
            <a:picLocks noChangeAspect="1"/>
          </p:cNvPicPr>
          <p:nvPr/>
        </p:nvPicPr>
        <p:blipFill>
          <a:blip r:embed="rId1"/>
          <a:stretch>
            <a:fillRect/>
          </a:stretch>
        </p:blipFill>
        <p:spPr>
          <a:xfrm>
            <a:off x="3532505" y="2345055"/>
            <a:ext cx="4791710" cy="40830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282284" y="498475"/>
            <a:ext cx="9628505" cy="398780"/>
          </a:xfrm>
          <a:prstGeom prst="rect">
            <a:avLst/>
          </a:prstGeom>
          <a:noFill/>
        </p:spPr>
        <p:txBody>
          <a:bodyPr wrap="square" rtlCol="0">
            <a:spAutoFit/>
          </a:bodyPr>
          <a:lstStyle/>
          <a:p>
            <a:r>
              <a:rPr lang="zh-CN" altLang="en-US" sz="2000" dirty="0"/>
              <a:t>通常的封闭曲面会将空间分为内部与外部，但是</a:t>
            </a:r>
            <a:r>
              <a:rPr lang="en-US" altLang="zh-CN" sz="2000" dirty="0"/>
              <a:t> Klein </a:t>
            </a:r>
            <a:r>
              <a:rPr lang="zh-CN" altLang="en-US" sz="2000" dirty="0"/>
              <a:t>瓶不分内部与</a:t>
            </a:r>
            <a:r>
              <a:rPr lang="zh-CN" altLang="en-US" sz="2000" dirty="0" smtClean="0"/>
              <a:t>外部</a:t>
            </a:r>
            <a:r>
              <a:rPr lang="en-US" altLang="zh-CN" sz="2000" dirty="0" smtClean="0"/>
              <a:t>.</a:t>
            </a:r>
            <a:endParaRPr lang="zh-CN" altLang="en-US" sz="2000" dirty="0"/>
          </a:p>
        </p:txBody>
      </p:sp>
      <p:pic>
        <p:nvPicPr>
          <p:cNvPr id="7" name="20240925_151658">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3216275" y="1238885"/>
            <a:ext cx="5760085" cy="4752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54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1970" y="191296"/>
            <a:ext cx="4957522" cy="521970"/>
          </a:xfrm>
          <a:prstGeom prst="rect">
            <a:avLst/>
          </a:prstGeom>
          <a:noFill/>
        </p:spPr>
        <p:txBody>
          <a:bodyPr wrap="square" rtlCol="0">
            <a:spAutoFit/>
          </a:bodyPr>
          <a:lstStyle/>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三维视图</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pic>
        <p:nvPicPr>
          <p:cNvPr id="4" name="20240219_144921Edit">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795020" y="1319530"/>
            <a:ext cx="5605780" cy="3856355"/>
          </a:xfrm>
          <a:prstGeom prst="rect">
            <a:avLst/>
          </a:prstGeom>
        </p:spPr>
      </p:pic>
      <p:sp>
        <p:nvSpPr>
          <p:cNvPr id="5" name="文本框 4"/>
          <p:cNvSpPr txBox="1"/>
          <p:nvPr/>
        </p:nvSpPr>
        <p:spPr>
          <a:xfrm>
            <a:off x="795020" y="5782310"/>
            <a:ext cx="10965180" cy="706755"/>
          </a:xfrm>
          <a:prstGeom prst="rect">
            <a:avLst/>
          </a:prstGeom>
          <a:noFill/>
        </p:spPr>
        <p:txBody>
          <a:bodyPr wrap="square" rtlCol="0">
            <a:spAutoFit/>
          </a:bodyPr>
          <a:lstStyle/>
          <a:p>
            <a:r>
              <a:rPr lang="zh-CN" altLang="en-US" sz="2000" dirty="0"/>
              <a:t>图中的</a:t>
            </a:r>
            <a:r>
              <a:rPr lang="en-US" altLang="zh-CN" sz="2000" dirty="0"/>
              <a:t>“</a:t>
            </a:r>
            <a:r>
              <a:rPr lang="zh-CN" altLang="en-US" sz="2000" dirty="0"/>
              <a:t>自相交</a:t>
            </a:r>
            <a:r>
              <a:rPr lang="en-US" altLang="zh-CN" sz="2000" dirty="0"/>
              <a:t>”</a:t>
            </a:r>
            <a:r>
              <a:rPr lang="zh-CN" altLang="en-US" sz="2000" dirty="0"/>
              <a:t>只是我们强行在三维空间中实现</a:t>
            </a:r>
            <a:r>
              <a:rPr lang="en-US" altLang="zh-CN" sz="2000" dirty="0"/>
              <a:t> Klein </a:t>
            </a:r>
            <a:r>
              <a:rPr lang="zh-CN" altLang="en-US" sz="2000" dirty="0"/>
              <a:t>瓶所产生的错觉</a:t>
            </a:r>
            <a:r>
              <a:rPr lang="en-US" altLang="zh-CN" sz="2000" dirty="0"/>
              <a:t>. </a:t>
            </a:r>
            <a:r>
              <a:rPr lang="zh-CN" altLang="en-US" sz="2000" dirty="0"/>
              <a:t>事实上如果将其置于四维及以上的空间中</a:t>
            </a:r>
            <a:r>
              <a:rPr lang="en-US" altLang="zh-CN" sz="2000" dirty="0"/>
              <a:t>, Klein </a:t>
            </a:r>
            <a:r>
              <a:rPr lang="zh-CN" altLang="en-US" sz="2000" dirty="0"/>
              <a:t>瓶将不再自相交</a:t>
            </a:r>
            <a:r>
              <a:rPr lang="en-US" altLang="zh-CN" sz="2000" dirty="0"/>
              <a:t>.</a:t>
            </a:r>
            <a:endParaRPr lang="en-US" altLang="zh-CN" sz="2000" dirty="0"/>
          </a:p>
        </p:txBody>
      </p:sp>
      <p:pic>
        <p:nvPicPr>
          <p:cNvPr id="7" name="图片 6"/>
          <p:cNvPicPr>
            <a:picLocks noChangeAspect="1"/>
          </p:cNvPicPr>
          <p:nvPr/>
        </p:nvPicPr>
        <p:blipFill>
          <a:blip r:embed="rId4"/>
          <a:stretch>
            <a:fillRect/>
          </a:stretch>
        </p:blipFill>
        <p:spPr>
          <a:xfrm>
            <a:off x="6786880" y="1320165"/>
            <a:ext cx="4984115" cy="3855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8"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1970" y="191296"/>
            <a:ext cx="4957522" cy="521970"/>
          </a:xfrm>
          <a:prstGeom prst="rect">
            <a:avLst/>
          </a:prstGeom>
          <a:noFill/>
        </p:spPr>
        <p:txBody>
          <a:bodyPr wrap="square" rtlCol="0">
            <a:spAutoFit/>
          </a:bodyPr>
          <a:lstStyle/>
          <a:p>
            <a:r>
              <a:rPr kumimoji="1" lang="zh-CN" altLang="en-US"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rPr>
              <a:t>四维空间视图</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pic>
        <p:nvPicPr>
          <p:cNvPr id="5" name="20240925_153055Edit">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3045460" y="1092835"/>
            <a:ext cx="4951095" cy="46723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87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1970" y="191296"/>
            <a:ext cx="4957522" cy="521970"/>
          </a:xfrm>
          <a:prstGeom prst="rect">
            <a:avLst/>
          </a:prstGeom>
          <a:noFill/>
        </p:spPr>
        <p:txBody>
          <a:bodyPr wrap="square" rtlCol="0">
            <a:spAutoFit/>
          </a:bodyPr>
          <a:lstStyle/>
          <a:p>
            <a:r>
              <a:rPr kumimoji="1" lang="zh-CN" altLang="en-US"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rPr>
              <a:t>从一维到二维</a:t>
            </a:r>
            <a:endParaRPr kumimoji="1" lang="zh-CN" altLang="en-US"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endParaRPr>
          </a:p>
        </p:txBody>
      </p:sp>
      <p:pic>
        <p:nvPicPr>
          <p:cNvPr id="3" name="图片 2"/>
          <p:cNvPicPr>
            <a:picLocks noChangeAspect="1"/>
          </p:cNvPicPr>
          <p:nvPr/>
        </p:nvPicPr>
        <p:blipFill>
          <a:blip r:embed="rId1"/>
          <a:stretch>
            <a:fillRect/>
          </a:stretch>
        </p:blipFill>
        <p:spPr>
          <a:xfrm>
            <a:off x="652145" y="1532890"/>
            <a:ext cx="2628900" cy="2284730"/>
          </a:xfrm>
          <a:prstGeom prst="rect">
            <a:avLst/>
          </a:prstGeom>
        </p:spPr>
      </p:pic>
      <p:pic>
        <p:nvPicPr>
          <p:cNvPr id="4" name="20240925_153727Edit">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4737100" y="777875"/>
            <a:ext cx="6475095" cy="5168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23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1970" y="191296"/>
            <a:ext cx="4957522" cy="521970"/>
          </a:xfrm>
          <a:prstGeom prst="rect">
            <a:avLst/>
          </a:prstGeom>
          <a:noFill/>
        </p:spPr>
        <p:txBody>
          <a:bodyPr wrap="square" rtlCol="0">
            <a:spAutoFit/>
          </a:bodyPr>
          <a:lstStyle/>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从二维到三维</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pic>
        <p:nvPicPr>
          <p:cNvPr id="3" name="图片 2"/>
          <p:cNvPicPr>
            <a:picLocks noChangeAspect="1"/>
          </p:cNvPicPr>
          <p:nvPr/>
        </p:nvPicPr>
        <p:blipFill>
          <a:blip r:embed="rId1"/>
          <a:stretch>
            <a:fillRect/>
          </a:stretch>
        </p:blipFill>
        <p:spPr>
          <a:xfrm>
            <a:off x="652145" y="1281430"/>
            <a:ext cx="2752090" cy="1976755"/>
          </a:xfrm>
          <a:prstGeom prst="rect">
            <a:avLst/>
          </a:prstGeom>
        </p:spPr>
      </p:pic>
      <p:pic>
        <p:nvPicPr>
          <p:cNvPr id="4" name="20240925_154310Edit">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3662680" y="1281430"/>
            <a:ext cx="8312150" cy="4836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6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1970" y="191296"/>
            <a:ext cx="4957522" cy="521970"/>
          </a:xfrm>
          <a:prstGeom prst="rect">
            <a:avLst/>
          </a:prstGeom>
          <a:noFill/>
        </p:spPr>
        <p:txBody>
          <a:bodyPr wrap="square" rtlCol="0">
            <a:spAutoFit/>
          </a:bodyPr>
          <a:lstStyle/>
          <a:p>
            <a:r>
              <a:rPr kumimoji="1" lang="zh-CN" altLang="en-US"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rPr>
              <a:t>四维空间视图</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sp>
        <p:nvSpPr>
          <p:cNvPr id="6" name="文本框 5"/>
          <p:cNvSpPr txBox="1"/>
          <p:nvPr/>
        </p:nvSpPr>
        <p:spPr>
          <a:xfrm>
            <a:off x="4735829" y="6136689"/>
            <a:ext cx="2719705" cy="398780"/>
          </a:xfrm>
          <a:prstGeom prst="rect">
            <a:avLst/>
          </a:prstGeom>
          <a:noFill/>
        </p:spPr>
        <p:txBody>
          <a:bodyPr wrap="square" rtlCol="0">
            <a:spAutoFit/>
          </a:bodyPr>
          <a:lstStyle/>
          <a:p>
            <a:r>
              <a:rPr lang="en-US" altLang="zh-CN" sz="2000" dirty="0"/>
              <a:t>Klein </a:t>
            </a:r>
            <a:r>
              <a:rPr lang="zh-CN" altLang="en-US" sz="2000" dirty="0"/>
              <a:t>瓶的四维视图</a:t>
            </a:r>
            <a:endParaRPr lang="zh-CN" altLang="en-US" sz="2000" dirty="0"/>
          </a:p>
        </p:txBody>
      </p:sp>
      <p:pic>
        <p:nvPicPr>
          <p:cNvPr id="7" name="20240219_151157Edit">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446530" y="883920"/>
            <a:ext cx="9298940" cy="5081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66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68" name="文本框 67"/>
          <p:cNvSpPr txBox="1"/>
          <p:nvPr/>
        </p:nvSpPr>
        <p:spPr>
          <a:xfrm>
            <a:off x="2559257" y="2968552"/>
            <a:ext cx="7073486" cy="1014730"/>
          </a:xfrm>
          <a:prstGeom prst="rect">
            <a:avLst/>
          </a:prstGeom>
          <a:noFill/>
        </p:spPr>
        <p:txBody>
          <a:bodyPr wrap="square" rtlCol="0">
            <a:spAutoFit/>
          </a:bodyPr>
          <a:lstStyle/>
          <a:p>
            <a:pPr algn="ctr"/>
            <a:r>
              <a:rPr kumimoji="1" lang="en-US" altLang="zh-CN" sz="60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rPr>
              <a:t>M</a:t>
            </a:r>
            <a:r>
              <a:rPr kumimoji="1" lang="en-US" altLang="zh-CN" sz="6000" spc="600" dirty="0">
                <a:solidFill>
                  <a:schemeClr val="tx1">
                    <a:lumMod val="85000"/>
                    <a:lumOff val="15000"/>
                  </a:schemeClr>
                </a:solidFill>
                <a:latin typeface="宋体" panose="02010600030101010101" pitchFamily="2" charset="-122"/>
                <a:ea typeface="宋体" panose="02010600030101010101" pitchFamily="2" charset="-122"/>
                <a:cs typeface="Alibaba PuHuiTi Light" pitchFamily="18" charset="-122"/>
              </a:rPr>
              <a:t>öbius</a:t>
            </a:r>
            <a:r>
              <a:rPr kumimoji="1" lang="zh-CN" altLang="en-US" sz="6000" spc="600" dirty="0">
                <a:solidFill>
                  <a:schemeClr val="tx1">
                    <a:lumMod val="85000"/>
                    <a:lumOff val="15000"/>
                  </a:schemeClr>
                </a:solidFill>
                <a:latin typeface="宋体" panose="02010600030101010101" pitchFamily="2" charset="-122"/>
                <a:ea typeface="宋体" panose="02010600030101010101" pitchFamily="2" charset="-122"/>
                <a:cs typeface="Alibaba PuHuiTi Light" pitchFamily="18" charset="-122"/>
              </a:rPr>
              <a:t>带</a:t>
            </a:r>
            <a:endParaRPr kumimoji="1" lang="zh-CN" altLang="en-US" sz="6000" spc="600" dirty="0">
              <a:solidFill>
                <a:schemeClr val="tx1">
                  <a:lumMod val="85000"/>
                  <a:lumOff val="15000"/>
                </a:schemeClr>
              </a:solidFill>
              <a:latin typeface="宋体" panose="02010600030101010101" pitchFamily="2" charset="-122"/>
              <a:ea typeface="宋体" panose="02010600030101010101" pitchFamily="2" charset="-122"/>
              <a:cs typeface="Alibaba PuHuiTi Light" pitchFamily="18" charset="-122"/>
            </a:endParaRPr>
          </a:p>
        </p:txBody>
      </p:sp>
      <p:sp>
        <p:nvSpPr>
          <p:cNvPr id="71" name="圆角矩形 70"/>
          <p:cNvSpPr/>
          <p:nvPr/>
        </p:nvSpPr>
        <p:spPr>
          <a:xfrm>
            <a:off x="5201991" y="1688533"/>
            <a:ext cx="1788019" cy="3991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文本框 71"/>
          <p:cNvSpPr txBox="1"/>
          <p:nvPr/>
        </p:nvSpPr>
        <p:spPr>
          <a:xfrm>
            <a:off x="5477081" y="1749493"/>
            <a:ext cx="1237839" cy="338554"/>
          </a:xfrm>
          <a:prstGeom prst="rect">
            <a:avLst/>
          </a:prstGeom>
          <a:noFill/>
        </p:spPr>
        <p:txBody>
          <a:bodyPr wrap="none" rtlCol="0">
            <a:spAutoFit/>
          </a:bodyPr>
          <a:lstStyle/>
          <a:p>
            <a:pPr algn="ctr"/>
            <a:r>
              <a:rPr kumimoji="1" lang="en-US" altLang="zh-CN" sz="1600" spc="300" dirty="0">
                <a:solidFill>
                  <a:schemeClr val="bg1"/>
                </a:solidFill>
                <a:latin typeface="Alibaba PuHuiTi" pitchFamily="18" charset="-122"/>
                <a:ea typeface="Alibaba PuHuiTi" pitchFamily="18" charset="-122"/>
                <a:cs typeface="Alibaba PuHuiTi" pitchFamily="18" charset="-122"/>
              </a:rPr>
              <a:t>PART</a:t>
            </a:r>
            <a:r>
              <a:rPr kumimoji="1" lang="zh-CN" altLang="en-US" sz="1600" spc="300" dirty="0">
                <a:solidFill>
                  <a:schemeClr val="bg1"/>
                </a:solidFill>
                <a:latin typeface="Alibaba PuHuiTi" pitchFamily="18" charset="-122"/>
                <a:ea typeface="Alibaba PuHuiTi" pitchFamily="18" charset="-122"/>
                <a:cs typeface="Alibaba PuHuiTi" pitchFamily="18" charset="-122"/>
              </a:rPr>
              <a:t> </a:t>
            </a:r>
            <a:r>
              <a:rPr kumimoji="1" lang="en-US" altLang="zh-CN" sz="1600" spc="300" dirty="0">
                <a:solidFill>
                  <a:schemeClr val="bg1"/>
                </a:solidFill>
                <a:latin typeface="Alibaba PuHuiTi" pitchFamily="18" charset="-122"/>
                <a:ea typeface="Alibaba PuHuiTi" pitchFamily="18" charset="-122"/>
                <a:cs typeface="Alibaba PuHuiTi" pitchFamily="18" charset="-122"/>
              </a:rPr>
              <a:t>04</a:t>
            </a:r>
            <a:endParaRPr kumimoji="1" lang="zh-CN" altLang="en-US" sz="1600" spc="300" dirty="0">
              <a:solidFill>
                <a:schemeClr val="bg1"/>
              </a:solidFill>
              <a:latin typeface="Alibaba PuHuiTi" pitchFamily="18" charset="-122"/>
              <a:ea typeface="Alibaba PuHuiTi" pitchFamily="18" charset="-122"/>
              <a:cs typeface="Alibaba PuHuiTi" pitchFamily="18" charset="-122"/>
            </a:endParaRPr>
          </a:p>
        </p:txBody>
      </p:sp>
      <p:cxnSp>
        <p:nvCxnSpPr>
          <p:cNvPr id="73" name="直线连接符 72"/>
          <p:cNvCxnSpPr/>
          <p:nvPr/>
        </p:nvCxnSpPr>
        <p:spPr>
          <a:xfrm>
            <a:off x="3459302" y="2627514"/>
            <a:ext cx="538842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直角三角形 13"/>
          <p:cNvSpPr/>
          <p:nvPr/>
        </p:nvSpPr>
        <p:spPr>
          <a:xfrm rot="16200000">
            <a:off x="9601200" y="4267200"/>
            <a:ext cx="2590800" cy="2590800"/>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直角三角形 14"/>
          <p:cNvSpPr/>
          <p:nvPr/>
        </p:nvSpPr>
        <p:spPr>
          <a:xfrm rot="16200000" flipH="1" flipV="1">
            <a:off x="0" y="0"/>
            <a:ext cx="2590800" cy="2590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直角三角形 17"/>
          <p:cNvSpPr/>
          <p:nvPr/>
        </p:nvSpPr>
        <p:spPr>
          <a:xfrm rot="10526042">
            <a:off x="10329703" y="841395"/>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直角三角形 18"/>
          <p:cNvSpPr/>
          <p:nvPr/>
        </p:nvSpPr>
        <p:spPr>
          <a:xfrm rot="16200000">
            <a:off x="2013228" y="5079464"/>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直角三角形 19"/>
          <p:cNvSpPr/>
          <p:nvPr/>
        </p:nvSpPr>
        <p:spPr>
          <a:xfrm rot="7053690">
            <a:off x="867518" y="4080436"/>
            <a:ext cx="259471" cy="25947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240925_155001Edit">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933700" y="890905"/>
            <a:ext cx="6324600" cy="3505200"/>
          </a:xfrm>
          <a:prstGeom prst="rect">
            <a:avLst/>
          </a:prstGeom>
        </p:spPr>
      </p:pic>
      <p:sp>
        <p:nvSpPr>
          <p:cNvPr id="5" name="文本框 4"/>
          <p:cNvSpPr txBox="1"/>
          <p:nvPr/>
        </p:nvSpPr>
        <p:spPr>
          <a:xfrm>
            <a:off x="4170045" y="5075555"/>
            <a:ext cx="3851910" cy="398780"/>
          </a:xfrm>
          <a:prstGeom prst="rect">
            <a:avLst/>
          </a:prstGeom>
          <a:noFill/>
        </p:spPr>
        <p:txBody>
          <a:bodyPr wrap="square" rtlCol="0">
            <a:spAutoFit/>
          </a:bodyPr>
          <a:lstStyle/>
          <a:p>
            <a:r>
              <a:rPr lang="zh-CN" altLang="en-US" sz="2000" dirty="0"/>
              <a:t>想象一个只有一个表面的曲面！</a:t>
            </a: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5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68" name="文本框 67"/>
          <p:cNvSpPr txBox="1"/>
          <p:nvPr/>
        </p:nvSpPr>
        <p:spPr>
          <a:xfrm>
            <a:off x="2559257" y="2968552"/>
            <a:ext cx="7073486" cy="1014730"/>
          </a:xfrm>
          <a:prstGeom prst="rect">
            <a:avLst/>
          </a:prstGeom>
          <a:noFill/>
        </p:spPr>
        <p:txBody>
          <a:bodyPr wrap="square" rtlCol="0">
            <a:spAutoFit/>
          </a:bodyPr>
          <a:lstStyle/>
          <a:p>
            <a:pPr algn="ctr"/>
            <a:r>
              <a:rPr kumimoji="1" lang="zh-CN" altLang="en-US" sz="6000" spc="600" dirty="0" smtClean="0">
                <a:solidFill>
                  <a:schemeClr val="tx1">
                    <a:lumMod val="85000"/>
                    <a:lumOff val="15000"/>
                  </a:schemeClr>
                </a:solidFill>
                <a:latin typeface="Alibaba PuHuiTi Light" pitchFamily="18" charset="-122"/>
                <a:ea typeface="Alibaba PuHuiTi Light" pitchFamily="18" charset="-122"/>
                <a:cs typeface="Alibaba PuHuiTi Light" pitchFamily="18" charset="-122"/>
              </a:rPr>
              <a:t>问题引入</a:t>
            </a:r>
            <a:endParaRPr kumimoji="1" lang="zh-CN" altLang="en-US" sz="60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endParaRPr>
          </a:p>
        </p:txBody>
      </p:sp>
      <p:sp>
        <p:nvSpPr>
          <p:cNvPr id="71" name="圆角矩形 70"/>
          <p:cNvSpPr/>
          <p:nvPr/>
        </p:nvSpPr>
        <p:spPr>
          <a:xfrm>
            <a:off x="5201991" y="1688533"/>
            <a:ext cx="1788019" cy="3991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文本框 71"/>
          <p:cNvSpPr txBox="1"/>
          <p:nvPr/>
        </p:nvSpPr>
        <p:spPr>
          <a:xfrm>
            <a:off x="5477081" y="1749493"/>
            <a:ext cx="1237839" cy="338554"/>
          </a:xfrm>
          <a:prstGeom prst="rect">
            <a:avLst/>
          </a:prstGeom>
          <a:noFill/>
        </p:spPr>
        <p:txBody>
          <a:bodyPr wrap="none" rtlCol="0">
            <a:spAutoFit/>
          </a:bodyPr>
          <a:lstStyle/>
          <a:p>
            <a:pPr algn="ctr"/>
            <a:r>
              <a:rPr kumimoji="1" lang="en-US" altLang="zh-CN" sz="1600" spc="300" dirty="0">
                <a:solidFill>
                  <a:schemeClr val="bg1"/>
                </a:solidFill>
                <a:latin typeface="Alibaba PuHuiTi" pitchFamily="18" charset="-122"/>
                <a:ea typeface="Alibaba PuHuiTi" pitchFamily="18" charset="-122"/>
                <a:cs typeface="Alibaba PuHuiTi" pitchFamily="18" charset="-122"/>
              </a:rPr>
              <a:t>PART</a:t>
            </a:r>
            <a:r>
              <a:rPr kumimoji="1" lang="zh-CN" altLang="en-US" sz="1600" spc="300" dirty="0">
                <a:solidFill>
                  <a:schemeClr val="bg1"/>
                </a:solidFill>
                <a:latin typeface="Alibaba PuHuiTi" pitchFamily="18" charset="-122"/>
                <a:ea typeface="Alibaba PuHuiTi" pitchFamily="18" charset="-122"/>
                <a:cs typeface="Alibaba PuHuiTi" pitchFamily="18" charset="-122"/>
              </a:rPr>
              <a:t> </a:t>
            </a:r>
            <a:r>
              <a:rPr kumimoji="1" lang="en-US" altLang="zh-CN" sz="1600" spc="300" dirty="0">
                <a:solidFill>
                  <a:schemeClr val="bg1"/>
                </a:solidFill>
                <a:latin typeface="Alibaba PuHuiTi" pitchFamily="18" charset="-122"/>
                <a:ea typeface="Alibaba PuHuiTi" pitchFamily="18" charset="-122"/>
                <a:cs typeface="Alibaba PuHuiTi" pitchFamily="18" charset="-122"/>
              </a:rPr>
              <a:t>01</a:t>
            </a:r>
            <a:endParaRPr kumimoji="1" lang="zh-CN" altLang="en-US" sz="1600" spc="300" dirty="0">
              <a:solidFill>
                <a:schemeClr val="bg1"/>
              </a:solidFill>
              <a:latin typeface="Alibaba PuHuiTi" pitchFamily="18" charset="-122"/>
              <a:ea typeface="Alibaba PuHuiTi" pitchFamily="18" charset="-122"/>
              <a:cs typeface="Alibaba PuHuiTi" pitchFamily="18" charset="-122"/>
            </a:endParaRPr>
          </a:p>
        </p:txBody>
      </p:sp>
      <p:cxnSp>
        <p:nvCxnSpPr>
          <p:cNvPr id="73" name="直线连接符 72"/>
          <p:cNvCxnSpPr/>
          <p:nvPr/>
        </p:nvCxnSpPr>
        <p:spPr>
          <a:xfrm>
            <a:off x="3459302" y="2627514"/>
            <a:ext cx="538842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直角三角形 13"/>
          <p:cNvSpPr/>
          <p:nvPr/>
        </p:nvSpPr>
        <p:spPr>
          <a:xfrm rot="16200000">
            <a:off x="9601200" y="4267200"/>
            <a:ext cx="2590800" cy="2590800"/>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直角三角形 14"/>
          <p:cNvSpPr/>
          <p:nvPr/>
        </p:nvSpPr>
        <p:spPr>
          <a:xfrm rot="16200000" flipH="1" flipV="1">
            <a:off x="0" y="0"/>
            <a:ext cx="2590800" cy="2590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直角三角形 17"/>
          <p:cNvSpPr/>
          <p:nvPr/>
        </p:nvSpPr>
        <p:spPr>
          <a:xfrm rot="10526042">
            <a:off x="10329703" y="841395"/>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直角三角形 18"/>
          <p:cNvSpPr/>
          <p:nvPr/>
        </p:nvSpPr>
        <p:spPr>
          <a:xfrm rot="16200000">
            <a:off x="2013228" y="5079464"/>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直角三角形 19"/>
          <p:cNvSpPr/>
          <p:nvPr/>
        </p:nvSpPr>
        <p:spPr>
          <a:xfrm rot="7053690">
            <a:off x="867518" y="4080436"/>
            <a:ext cx="259471" cy="25947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651970" y="191296"/>
            <a:ext cx="4957522" cy="521970"/>
          </a:xfrm>
          <a:prstGeom prst="rect">
            <a:avLst/>
          </a:prstGeom>
          <a:noFill/>
        </p:spPr>
        <p:txBody>
          <a:bodyPr wrap="square" rtlCol="0">
            <a:spAutoFit/>
          </a:bodyPr>
          <a:lstStyle/>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莫比乌斯带</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pic>
        <p:nvPicPr>
          <p:cNvPr id="17" name="图片 16" descr="August_Ferdinand_Möbius"/>
          <p:cNvPicPr>
            <a:picLocks noChangeAspect="1"/>
          </p:cNvPicPr>
          <p:nvPr/>
        </p:nvPicPr>
        <p:blipFill>
          <a:blip r:embed="rId1"/>
          <a:stretch>
            <a:fillRect/>
          </a:stretch>
        </p:blipFill>
        <p:spPr>
          <a:xfrm>
            <a:off x="818808" y="1200311"/>
            <a:ext cx="2095500" cy="2562225"/>
          </a:xfrm>
          <a:prstGeom prst="rect">
            <a:avLst/>
          </a:prstGeom>
        </p:spPr>
      </p:pic>
      <p:sp>
        <p:nvSpPr>
          <p:cNvPr id="18" name="文本框 17"/>
          <p:cNvSpPr txBox="1"/>
          <p:nvPr/>
        </p:nvSpPr>
        <p:spPr>
          <a:xfrm>
            <a:off x="1192823" y="3985421"/>
            <a:ext cx="1346835" cy="645160"/>
          </a:xfrm>
          <a:prstGeom prst="rect">
            <a:avLst/>
          </a:prstGeom>
          <a:noFill/>
        </p:spPr>
        <p:txBody>
          <a:bodyPr wrap="square" rtlCol="0">
            <a:spAutoFit/>
          </a:bodyPr>
          <a:lstStyle/>
          <a:p>
            <a:r>
              <a:rPr lang="en-US" altLang="zh-CN"/>
              <a:t>A.F. M</a:t>
            </a:r>
            <a:r>
              <a:rPr lang="en-US" altLang="zh-CN">
                <a:latin typeface="Calibri" panose="020F0502020204030204" charset="0"/>
                <a:cs typeface="Calibri" panose="020F0502020204030204" charset="0"/>
              </a:rPr>
              <a:t>öbius  </a:t>
            </a:r>
            <a:endParaRPr lang="en-US" altLang="zh-CN">
              <a:latin typeface="Calibri" panose="020F0502020204030204" charset="0"/>
              <a:cs typeface="Calibri" panose="020F0502020204030204" charset="0"/>
            </a:endParaRPr>
          </a:p>
          <a:p>
            <a:r>
              <a:rPr lang="en-US" altLang="zh-CN">
                <a:latin typeface="Calibri" panose="020F0502020204030204" charset="0"/>
                <a:cs typeface="Calibri" panose="020F0502020204030204" charset="0"/>
              </a:rPr>
              <a:t>(1790-1868)</a:t>
            </a:r>
            <a:endParaRPr lang="en-US" altLang="zh-CN">
              <a:latin typeface="Calibri" panose="020F0502020204030204" charset="0"/>
              <a:cs typeface="Calibri" panose="020F0502020204030204" charset="0"/>
            </a:endParaRPr>
          </a:p>
        </p:txBody>
      </p:sp>
      <p:pic>
        <p:nvPicPr>
          <p:cNvPr id="19" name="图片 18" descr="220px-J-B-Listing"/>
          <p:cNvPicPr>
            <a:picLocks noChangeAspect="1"/>
          </p:cNvPicPr>
          <p:nvPr/>
        </p:nvPicPr>
        <p:blipFill>
          <a:blip r:embed="rId2"/>
          <a:stretch>
            <a:fillRect/>
          </a:stretch>
        </p:blipFill>
        <p:spPr>
          <a:xfrm>
            <a:off x="9284091" y="1200946"/>
            <a:ext cx="1800225" cy="2561590"/>
          </a:xfrm>
          <a:prstGeom prst="rect">
            <a:avLst/>
          </a:prstGeom>
        </p:spPr>
      </p:pic>
      <p:sp>
        <p:nvSpPr>
          <p:cNvPr id="20" name="文本框 19"/>
          <p:cNvSpPr txBox="1"/>
          <p:nvPr/>
        </p:nvSpPr>
        <p:spPr>
          <a:xfrm>
            <a:off x="9658331" y="4012726"/>
            <a:ext cx="1637665" cy="645160"/>
          </a:xfrm>
          <a:prstGeom prst="rect">
            <a:avLst/>
          </a:prstGeom>
          <a:noFill/>
        </p:spPr>
        <p:txBody>
          <a:bodyPr wrap="square" rtlCol="0">
            <a:spAutoFit/>
          </a:bodyPr>
          <a:lstStyle/>
          <a:p>
            <a:r>
              <a:rPr lang="en-US" altLang="zh-CN" dirty="0"/>
              <a:t>J.B. Listing</a:t>
            </a:r>
            <a:endParaRPr lang="en-US" altLang="zh-CN" dirty="0"/>
          </a:p>
          <a:p>
            <a:r>
              <a:rPr lang="en-US" altLang="zh-CN" dirty="0"/>
              <a:t>(1808-1882)</a:t>
            </a:r>
            <a:endParaRPr lang="en-US" altLang="zh-CN" dirty="0"/>
          </a:p>
        </p:txBody>
      </p:sp>
      <p:grpSp>
        <p:nvGrpSpPr>
          <p:cNvPr id="23" name="组合 22"/>
          <p:cNvGrpSpPr/>
          <p:nvPr/>
        </p:nvGrpSpPr>
        <p:grpSpPr>
          <a:xfrm>
            <a:off x="742950" y="4722495"/>
            <a:ext cx="10127616" cy="1621453"/>
            <a:chOff x="4644649" y="1582650"/>
            <a:chExt cx="7595712" cy="1216089"/>
          </a:xfrm>
        </p:grpSpPr>
        <p:sp>
          <p:nvSpPr>
            <p:cNvPr id="24" name="文本框 23"/>
            <p:cNvSpPr txBox="1"/>
            <p:nvPr/>
          </p:nvSpPr>
          <p:spPr>
            <a:xfrm>
              <a:off x="4653221" y="1582650"/>
              <a:ext cx="3449457" cy="483870"/>
            </a:xfrm>
            <a:prstGeom prst="rect">
              <a:avLst/>
            </a:prstGeom>
            <a:noFill/>
          </p:spPr>
          <p:txBody>
            <a:bodyPr wrap="square" rtlCol="0">
              <a:spAutoFit/>
            </a:bodyPr>
            <a:lstStyle/>
            <a:p>
              <a:pPr>
                <a:lnSpc>
                  <a:spcPct val="150000"/>
                </a:lnSpc>
              </a:pPr>
              <a:r>
                <a:rPr lang="zh-CN" altLang="en-US" sz="2400" b="1" dirty="0" smtClean="0">
                  <a:solidFill>
                    <a:schemeClr val="tx1">
                      <a:lumMod val="75000"/>
                      <a:lumOff val="25000"/>
                    </a:schemeClr>
                  </a:solidFill>
                  <a:cs typeface="+mn-ea"/>
                  <a:sym typeface="+mn-lt"/>
                </a:rPr>
                <a:t>构造方式</a:t>
              </a:r>
              <a:endParaRPr lang="zh-CN" altLang="en-US" sz="2400" b="1" dirty="0" smtClean="0">
                <a:solidFill>
                  <a:schemeClr val="tx1">
                    <a:lumMod val="75000"/>
                    <a:lumOff val="25000"/>
                  </a:schemeClr>
                </a:solidFill>
                <a:cs typeface="+mn-ea"/>
                <a:sym typeface="+mn-lt"/>
              </a:endParaRPr>
            </a:p>
          </p:txBody>
        </p:sp>
        <p:sp>
          <p:nvSpPr>
            <p:cNvPr id="25" name="文本框 24"/>
            <p:cNvSpPr txBox="1"/>
            <p:nvPr/>
          </p:nvSpPr>
          <p:spPr>
            <a:xfrm>
              <a:off x="4644649" y="2036992"/>
              <a:ext cx="7595712" cy="761747"/>
            </a:xfrm>
            <a:prstGeom prst="rect">
              <a:avLst/>
            </a:prstGeom>
            <a:noFill/>
          </p:spPr>
          <p:txBody>
            <a:bodyPr wrap="square" rtlCol="0">
              <a:spAutoFit/>
            </a:bodyPr>
            <a:lstStyle/>
            <a:p>
              <a:pPr>
                <a:lnSpc>
                  <a:spcPct val="150000"/>
                </a:lnSpc>
              </a:pPr>
              <a:r>
                <a:rPr lang="zh-CN" altLang="en-US" sz="2000" dirty="0">
                  <a:solidFill>
                    <a:schemeClr val="tx1">
                      <a:lumMod val="75000"/>
                      <a:lumOff val="25000"/>
                    </a:schemeClr>
                  </a:solidFill>
                  <a:cs typeface="+mn-ea"/>
                  <a:sym typeface="+mn-lt"/>
                </a:rPr>
                <a:t>我们小时候都玩过这样一个</a:t>
              </a:r>
              <a:r>
                <a:rPr lang="zh-CN" altLang="en-US" sz="2000" dirty="0" smtClean="0">
                  <a:solidFill>
                    <a:schemeClr val="tx1">
                      <a:lumMod val="75000"/>
                      <a:lumOff val="25000"/>
                    </a:schemeClr>
                  </a:solidFill>
                  <a:cs typeface="+mn-ea"/>
                  <a:sym typeface="+mn-lt"/>
                </a:rPr>
                <a:t>游戏：将</a:t>
              </a:r>
              <a:r>
                <a:rPr lang="zh-CN" altLang="en-US" sz="2000" dirty="0">
                  <a:solidFill>
                    <a:schemeClr val="tx1">
                      <a:lumMod val="75000"/>
                      <a:lumOff val="25000"/>
                    </a:schemeClr>
                  </a:solidFill>
                  <a:cs typeface="+mn-ea"/>
                  <a:sym typeface="+mn-lt"/>
                </a:rPr>
                <a:t>一个矩形纸条的两条对边逆向相</a:t>
              </a:r>
              <a:r>
                <a:rPr lang="zh-CN" altLang="en-US" sz="2000" dirty="0" smtClean="0">
                  <a:solidFill>
                    <a:schemeClr val="tx1">
                      <a:lumMod val="75000"/>
                      <a:lumOff val="25000"/>
                    </a:schemeClr>
                  </a:solidFill>
                  <a:cs typeface="+mn-ea"/>
                  <a:sym typeface="+mn-lt"/>
                </a:rPr>
                <a:t>粘贴，那么</a:t>
              </a:r>
              <a:r>
                <a:rPr lang="zh-CN" altLang="en-US" sz="2000" dirty="0">
                  <a:solidFill>
                    <a:schemeClr val="tx1">
                      <a:lumMod val="75000"/>
                      <a:lumOff val="25000"/>
                    </a:schemeClr>
                  </a:solidFill>
                  <a:cs typeface="+mn-ea"/>
                  <a:sym typeface="+mn-lt"/>
                </a:rPr>
                <a:t>就得到了一个扭曲的空间曲面</a:t>
              </a:r>
              <a:r>
                <a:rPr lang="en-US" altLang="zh-CN" sz="2000" dirty="0" smtClean="0">
                  <a:solidFill>
                    <a:schemeClr val="tx1">
                      <a:lumMod val="75000"/>
                      <a:lumOff val="25000"/>
                    </a:schemeClr>
                  </a:solidFill>
                  <a:cs typeface="+mn-ea"/>
                  <a:sym typeface="+mn-lt"/>
                </a:rPr>
                <a:t>. </a:t>
              </a:r>
              <a:r>
                <a:rPr lang="zh-CN" altLang="en-US" sz="2000" dirty="0" smtClean="0">
                  <a:solidFill>
                    <a:schemeClr val="tx1">
                      <a:lumMod val="75000"/>
                      <a:lumOff val="25000"/>
                    </a:schemeClr>
                  </a:solidFill>
                  <a:cs typeface="+mn-ea"/>
                  <a:sym typeface="+mn-lt"/>
                </a:rPr>
                <a:t>事实上</a:t>
              </a:r>
              <a:r>
                <a:rPr lang="zh-CN" altLang="en-US" sz="2000" dirty="0">
                  <a:solidFill>
                    <a:schemeClr val="tx1">
                      <a:lumMod val="75000"/>
                      <a:lumOff val="25000"/>
                    </a:schemeClr>
                  </a:solidFill>
                  <a:cs typeface="+mn-ea"/>
                  <a:sym typeface="+mn-lt"/>
                </a:rPr>
                <a:t>这个图形在几何学中有着独特的</a:t>
              </a:r>
              <a:r>
                <a:rPr lang="zh-CN" altLang="en-US" sz="2000" dirty="0" smtClean="0">
                  <a:solidFill>
                    <a:schemeClr val="tx1">
                      <a:lumMod val="75000"/>
                      <a:lumOff val="25000"/>
                    </a:schemeClr>
                  </a:solidFill>
                  <a:cs typeface="+mn-ea"/>
                  <a:sym typeface="+mn-lt"/>
                </a:rPr>
                <a:t>地位，被称为 </a:t>
              </a:r>
              <a:r>
                <a:rPr kumimoji="1" lang="en-US" altLang="zh-CN" sz="2000" dirty="0" err="1" smtClean="0">
                  <a:solidFill>
                    <a:schemeClr val="accent1"/>
                  </a:solidFill>
                  <a:latin typeface="Alibaba PuHuiTi Light" pitchFamily="18" charset="-122"/>
                  <a:ea typeface="Alibaba PuHuiTi Light" pitchFamily="18" charset="-122"/>
                  <a:cs typeface="Alibaba PuHuiTi Light" pitchFamily="18" charset="-122"/>
                </a:rPr>
                <a:t>Möbuis</a:t>
              </a:r>
              <a:r>
                <a:rPr kumimoji="1" lang="en-US" altLang="zh-CN" sz="2000" dirty="0" smtClean="0">
                  <a:solidFill>
                    <a:schemeClr val="accent1"/>
                  </a:solidFill>
                  <a:latin typeface="Alibaba PuHuiTi Light" pitchFamily="18" charset="-122"/>
                  <a:ea typeface="Alibaba PuHuiTi Light" pitchFamily="18" charset="-122"/>
                  <a:cs typeface="Alibaba PuHuiTi Light" pitchFamily="18" charset="-122"/>
                </a:rPr>
                <a:t> </a:t>
              </a:r>
              <a:r>
                <a:rPr lang="zh-CN" altLang="en-US" sz="2000" b="1" dirty="0" smtClean="0">
                  <a:solidFill>
                    <a:schemeClr val="accent1"/>
                  </a:solidFill>
                  <a:cs typeface="+mn-ea"/>
                  <a:sym typeface="+mn-lt"/>
                </a:rPr>
                <a:t>带</a:t>
              </a:r>
              <a:r>
                <a:rPr lang="en-US" altLang="zh-CN" sz="2000" b="1" dirty="0" smtClean="0">
                  <a:solidFill>
                    <a:schemeClr val="tx1"/>
                  </a:solidFill>
                  <a:cs typeface="+mn-ea"/>
                  <a:sym typeface="+mn-lt"/>
                </a:rPr>
                <a:t>.</a:t>
              </a:r>
              <a:endParaRPr lang="en-US" altLang="zh-CN" sz="2000" b="1" dirty="0" smtClean="0">
                <a:solidFill>
                  <a:schemeClr val="tx1"/>
                </a:solidFill>
                <a:cs typeface="+mn-ea"/>
                <a:sym typeface="+mn-lt"/>
              </a:endParaRPr>
            </a:p>
          </p:txBody>
        </p:sp>
      </p:grpSp>
      <p:pic>
        <p:nvPicPr>
          <p:cNvPr id="10" name="图片 9" descr="images"/>
          <p:cNvPicPr>
            <a:picLocks noChangeAspect="1"/>
          </p:cNvPicPr>
          <p:nvPr/>
        </p:nvPicPr>
        <p:blipFill>
          <a:blip r:embed="rId3"/>
          <a:stretch>
            <a:fillRect/>
          </a:stretch>
        </p:blipFill>
        <p:spPr>
          <a:xfrm>
            <a:off x="3674882" y="1383665"/>
            <a:ext cx="4501767" cy="22020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68" name="文本框 67"/>
          <p:cNvSpPr txBox="1"/>
          <p:nvPr/>
        </p:nvSpPr>
        <p:spPr>
          <a:xfrm>
            <a:off x="2559257" y="2968552"/>
            <a:ext cx="7073486" cy="1014730"/>
          </a:xfrm>
          <a:prstGeom prst="rect">
            <a:avLst/>
          </a:prstGeom>
          <a:noFill/>
        </p:spPr>
        <p:txBody>
          <a:bodyPr wrap="square" rtlCol="0">
            <a:spAutoFit/>
          </a:bodyPr>
          <a:lstStyle/>
          <a:p>
            <a:pPr algn="ctr"/>
            <a:r>
              <a:rPr kumimoji="1" lang="zh-CN" altLang="en-US" sz="6000" spc="600" dirty="0">
                <a:solidFill>
                  <a:schemeClr val="tx1">
                    <a:lumMod val="85000"/>
                    <a:lumOff val="15000"/>
                  </a:schemeClr>
                </a:solidFill>
                <a:latin typeface="宋体" panose="02010600030101010101" pitchFamily="2" charset="-122"/>
                <a:ea typeface="宋体" panose="02010600030101010101" pitchFamily="2" charset="-122"/>
                <a:cs typeface="Alibaba PuHuiTi Light" pitchFamily="18" charset="-122"/>
              </a:rPr>
              <a:t>紧致性</a:t>
            </a:r>
            <a:endParaRPr kumimoji="1" lang="zh-CN" altLang="en-US" sz="6000" spc="600" dirty="0">
              <a:solidFill>
                <a:schemeClr val="tx1">
                  <a:lumMod val="85000"/>
                  <a:lumOff val="15000"/>
                </a:schemeClr>
              </a:solidFill>
              <a:latin typeface="宋体" panose="02010600030101010101" pitchFamily="2" charset="-122"/>
              <a:ea typeface="宋体" panose="02010600030101010101" pitchFamily="2" charset="-122"/>
              <a:cs typeface="Alibaba PuHuiTi Light" pitchFamily="18" charset="-122"/>
            </a:endParaRPr>
          </a:p>
        </p:txBody>
      </p:sp>
      <p:sp>
        <p:nvSpPr>
          <p:cNvPr id="71" name="圆角矩形 70"/>
          <p:cNvSpPr/>
          <p:nvPr/>
        </p:nvSpPr>
        <p:spPr>
          <a:xfrm>
            <a:off x="5201991" y="1688533"/>
            <a:ext cx="1788019" cy="3991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文本框 71"/>
          <p:cNvSpPr txBox="1"/>
          <p:nvPr/>
        </p:nvSpPr>
        <p:spPr>
          <a:xfrm>
            <a:off x="5515610" y="1749493"/>
            <a:ext cx="1160780" cy="337185"/>
          </a:xfrm>
          <a:prstGeom prst="rect">
            <a:avLst/>
          </a:prstGeom>
          <a:noFill/>
        </p:spPr>
        <p:txBody>
          <a:bodyPr wrap="none" rtlCol="0">
            <a:spAutoFit/>
          </a:bodyPr>
          <a:lstStyle/>
          <a:p>
            <a:pPr algn="ctr"/>
            <a:r>
              <a:rPr kumimoji="1" lang="en-US" altLang="zh-CN" sz="1600" spc="300" dirty="0">
                <a:solidFill>
                  <a:schemeClr val="bg1"/>
                </a:solidFill>
                <a:latin typeface="Alibaba PuHuiTi" pitchFamily="18" charset="-122"/>
                <a:ea typeface="Alibaba PuHuiTi" pitchFamily="18" charset="-122"/>
                <a:cs typeface="Alibaba PuHuiTi" pitchFamily="18" charset="-122"/>
              </a:rPr>
              <a:t>PART</a:t>
            </a:r>
            <a:r>
              <a:rPr kumimoji="1" lang="zh-CN" altLang="en-US" sz="1600" spc="300" dirty="0">
                <a:solidFill>
                  <a:schemeClr val="bg1"/>
                </a:solidFill>
                <a:latin typeface="Alibaba PuHuiTi" pitchFamily="18" charset="-122"/>
                <a:ea typeface="Alibaba PuHuiTi" pitchFamily="18" charset="-122"/>
                <a:cs typeface="Alibaba PuHuiTi" pitchFamily="18" charset="-122"/>
              </a:rPr>
              <a:t> </a:t>
            </a:r>
            <a:r>
              <a:rPr kumimoji="1" lang="en-US" altLang="zh-CN" sz="1600" spc="300" dirty="0">
                <a:solidFill>
                  <a:schemeClr val="bg1"/>
                </a:solidFill>
                <a:latin typeface="Alibaba PuHuiTi" pitchFamily="18" charset="-122"/>
                <a:ea typeface="Alibaba PuHuiTi" pitchFamily="18" charset="-122"/>
                <a:cs typeface="Alibaba PuHuiTi" pitchFamily="18" charset="-122"/>
              </a:rPr>
              <a:t>05</a:t>
            </a:r>
            <a:endParaRPr kumimoji="1" lang="zh-CN" altLang="en-US" sz="1600" spc="300" dirty="0">
              <a:solidFill>
                <a:schemeClr val="bg1"/>
              </a:solidFill>
              <a:latin typeface="Alibaba PuHuiTi" pitchFamily="18" charset="-122"/>
              <a:ea typeface="Alibaba PuHuiTi" pitchFamily="18" charset="-122"/>
              <a:cs typeface="Alibaba PuHuiTi" pitchFamily="18" charset="-122"/>
            </a:endParaRPr>
          </a:p>
        </p:txBody>
      </p:sp>
      <p:cxnSp>
        <p:nvCxnSpPr>
          <p:cNvPr id="73" name="直线连接符 72"/>
          <p:cNvCxnSpPr/>
          <p:nvPr/>
        </p:nvCxnSpPr>
        <p:spPr>
          <a:xfrm>
            <a:off x="3459302" y="2627514"/>
            <a:ext cx="538842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直角三角形 13"/>
          <p:cNvSpPr/>
          <p:nvPr/>
        </p:nvSpPr>
        <p:spPr>
          <a:xfrm rot="16200000">
            <a:off x="9601200" y="4267200"/>
            <a:ext cx="2590800" cy="2590800"/>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直角三角形 14"/>
          <p:cNvSpPr/>
          <p:nvPr/>
        </p:nvSpPr>
        <p:spPr>
          <a:xfrm rot="16200000" flipH="1" flipV="1">
            <a:off x="0" y="0"/>
            <a:ext cx="2590800" cy="2590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直角三角形 17"/>
          <p:cNvSpPr/>
          <p:nvPr/>
        </p:nvSpPr>
        <p:spPr>
          <a:xfrm rot="10526042">
            <a:off x="10329703" y="841395"/>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直角三角形 18"/>
          <p:cNvSpPr/>
          <p:nvPr/>
        </p:nvSpPr>
        <p:spPr>
          <a:xfrm rot="16200000">
            <a:off x="2013228" y="5079464"/>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直角三角形 19"/>
          <p:cNvSpPr/>
          <p:nvPr/>
        </p:nvSpPr>
        <p:spPr>
          <a:xfrm rot="7053690">
            <a:off x="867518" y="4080436"/>
            <a:ext cx="259471" cy="25947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651970" y="191296"/>
            <a:ext cx="2221647" cy="521970"/>
          </a:xfrm>
          <a:prstGeom prst="rect">
            <a:avLst/>
          </a:prstGeom>
          <a:noFill/>
        </p:spPr>
        <p:txBody>
          <a:bodyPr wrap="square" rtlCol="0">
            <a:spAutoFit/>
          </a:bodyPr>
          <a:lstStyle/>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紧致性</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grpSp>
        <p:nvGrpSpPr>
          <p:cNvPr id="8" name="组合 7"/>
          <p:cNvGrpSpPr/>
          <p:nvPr/>
        </p:nvGrpSpPr>
        <p:grpSpPr>
          <a:xfrm>
            <a:off x="616585" y="1191736"/>
            <a:ext cx="11076940" cy="1173798"/>
            <a:chOff x="4640961" y="1582650"/>
            <a:chExt cx="3787140" cy="880348"/>
          </a:xfrm>
        </p:grpSpPr>
        <p:sp>
          <p:nvSpPr>
            <p:cNvPr id="9" name="文本框 8"/>
            <p:cNvSpPr txBox="1"/>
            <p:nvPr/>
          </p:nvSpPr>
          <p:spPr>
            <a:xfrm>
              <a:off x="4653221" y="1582650"/>
              <a:ext cx="3449457" cy="4281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400" b="1" dirty="0" smtClean="0">
                  <a:solidFill>
                    <a:schemeClr val="tx1"/>
                  </a:solidFill>
                  <a:cs typeface="+mn-ea"/>
                  <a:sym typeface="+mn-lt"/>
                </a:rPr>
                <a:t>定义</a:t>
              </a:r>
              <a:endParaRPr lang="zh-CN" altLang="en-US" sz="2400" b="1" dirty="0" smtClean="0">
                <a:solidFill>
                  <a:schemeClr val="tx1"/>
                </a:solidFill>
                <a:cs typeface="+mn-ea"/>
                <a:sym typeface="+mn-lt"/>
              </a:endParaRPr>
            </a:p>
          </p:txBody>
        </p:sp>
        <p:sp>
          <p:nvSpPr>
            <p:cNvPr id="11" name="文本框 10"/>
            <p:cNvSpPr txBox="1"/>
            <p:nvPr/>
          </p:nvSpPr>
          <p:spPr>
            <a:xfrm>
              <a:off x="4640961" y="2093666"/>
              <a:ext cx="378714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30000"/>
                </a:lnSpc>
                <a:buFont typeface="Arial" panose="020B0604020202020204" pitchFamily="34" charset="0"/>
                <a:buNone/>
              </a:pPr>
              <a:r>
                <a:rPr lang="zh-CN" sz="2000" dirty="0">
                  <a:solidFill>
                    <a:schemeClr val="tx1">
                      <a:lumMod val="75000"/>
                      <a:lumOff val="25000"/>
                    </a:schemeClr>
                  </a:solidFill>
                  <a:cs typeface="+mn-ea"/>
                  <a:sym typeface="+mn-lt"/>
                </a:rPr>
                <a:t>将有限多块任意大小的石头投入深坑</a:t>
              </a:r>
              <a:r>
                <a:rPr lang="zh-CN" sz="2000" dirty="0" smtClean="0">
                  <a:solidFill>
                    <a:schemeClr val="tx1">
                      <a:lumMod val="75000"/>
                      <a:lumOff val="25000"/>
                    </a:schemeClr>
                  </a:solidFill>
                  <a:cs typeface="+mn-ea"/>
                  <a:sym typeface="+mn-lt"/>
                </a:rPr>
                <a:t>中</a:t>
              </a:r>
              <a:r>
                <a:rPr lang="en-US" altLang="zh-CN" sz="2000" dirty="0" smtClean="0">
                  <a:solidFill>
                    <a:schemeClr val="tx1">
                      <a:lumMod val="75000"/>
                      <a:lumOff val="25000"/>
                    </a:schemeClr>
                  </a:solidFill>
                  <a:cs typeface="+mn-ea"/>
                  <a:sym typeface="+mn-lt"/>
                </a:rPr>
                <a:t>, </a:t>
              </a:r>
              <a:r>
                <a:rPr lang="zh-CN" sz="2000" dirty="0" smtClean="0">
                  <a:solidFill>
                    <a:schemeClr val="tx1">
                      <a:lumMod val="75000"/>
                      <a:lumOff val="25000"/>
                    </a:schemeClr>
                  </a:solidFill>
                  <a:cs typeface="+mn-ea"/>
                  <a:sym typeface="+mn-lt"/>
                </a:rPr>
                <a:t>如果</a:t>
              </a:r>
              <a:r>
                <a:rPr lang="zh-CN" sz="2000" dirty="0">
                  <a:solidFill>
                    <a:schemeClr val="tx1">
                      <a:lumMod val="75000"/>
                      <a:lumOff val="25000"/>
                    </a:schemeClr>
                  </a:solidFill>
                  <a:cs typeface="+mn-ea"/>
                  <a:sym typeface="+mn-lt"/>
                </a:rPr>
                <a:t>最终能填满</a:t>
              </a:r>
              <a:r>
                <a:rPr lang="zh-CN" sz="2000" dirty="0" smtClean="0">
                  <a:solidFill>
                    <a:schemeClr val="tx1">
                      <a:lumMod val="75000"/>
                      <a:lumOff val="25000"/>
                    </a:schemeClr>
                  </a:solidFill>
                  <a:cs typeface="+mn-ea"/>
                  <a:sym typeface="+mn-lt"/>
                </a:rPr>
                <a:t>它</a:t>
              </a:r>
              <a:r>
                <a:rPr lang="en-US" altLang="zh-CN" sz="2000" dirty="0" smtClean="0">
                  <a:solidFill>
                    <a:schemeClr val="tx1">
                      <a:lumMod val="75000"/>
                      <a:lumOff val="25000"/>
                    </a:schemeClr>
                  </a:solidFill>
                  <a:cs typeface="+mn-ea"/>
                  <a:sym typeface="+mn-lt"/>
                </a:rPr>
                <a:t>, </a:t>
              </a:r>
              <a:r>
                <a:rPr lang="zh-CN" sz="2000" dirty="0" smtClean="0">
                  <a:solidFill>
                    <a:schemeClr val="tx1">
                      <a:lumMod val="75000"/>
                      <a:lumOff val="25000"/>
                    </a:schemeClr>
                  </a:solidFill>
                  <a:cs typeface="+mn-ea"/>
                  <a:sym typeface="+mn-lt"/>
                </a:rPr>
                <a:t>那么</a:t>
              </a:r>
              <a:r>
                <a:rPr lang="zh-CN" sz="2000" dirty="0">
                  <a:solidFill>
                    <a:schemeClr val="tx1">
                      <a:lumMod val="75000"/>
                      <a:lumOff val="25000"/>
                    </a:schemeClr>
                  </a:solidFill>
                  <a:cs typeface="+mn-ea"/>
                  <a:sym typeface="+mn-lt"/>
                </a:rPr>
                <a:t>这个深坑就不是一个</a:t>
              </a:r>
              <a:r>
                <a:rPr lang="zh-CN" sz="2000" dirty="0" smtClean="0">
                  <a:solidFill>
                    <a:schemeClr val="tx1">
                      <a:lumMod val="75000"/>
                      <a:lumOff val="25000"/>
                    </a:schemeClr>
                  </a:solidFill>
                  <a:cs typeface="+mn-ea"/>
                  <a:sym typeface="+mn-lt"/>
                </a:rPr>
                <a:t>无底洞</a:t>
              </a:r>
              <a:r>
                <a:rPr lang="en-US" altLang="zh-CN" sz="2000" dirty="0" smtClean="0">
                  <a:solidFill>
                    <a:schemeClr val="tx1">
                      <a:lumMod val="75000"/>
                      <a:lumOff val="25000"/>
                    </a:schemeClr>
                  </a:solidFill>
                  <a:cs typeface="+mn-ea"/>
                  <a:sym typeface="+mn-lt"/>
                </a:rPr>
                <a:t>.</a:t>
              </a:r>
              <a:endParaRPr lang="en-US" altLang="zh-CN" sz="2000" dirty="0">
                <a:solidFill>
                  <a:schemeClr val="tx1">
                    <a:lumMod val="75000"/>
                    <a:lumOff val="25000"/>
                  </a:schemeClr>
                </a:solidFill>
                <a:cs typeface="+mn-ea"/>
                <a:sym typeface="+mn-lt"/>
              </a:endParaRPr>
            </a:p>
          </p:txBody>
        </p:sp>
      </p:grpSp>
      <p:sp>
        <p:nvSpPr>
          <p:cNvPr id="16" name="文本框 15"/>
          <p:cNvSpPr txBox="1"/>
          <p:nvPr/>
        </p:nvSpPr>
        <p:spPr>
          <a:xfrm>
            <a:off x="4443413" y="2964150"/>
            <a:ext cx="2874645"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smtClean="0"/>
              <a:t>未知的</a:t>
            </a:r>
            <a:r>
              <a:rPr lang="zh-CN" altLang="en-US" sz="2000" dirty="0"/>
              <a:t>深</a:t>
            </a:r>
            <a:r>
              <a:rPr lang="zh-CN" altLang="en-US" sz="2000" dirty="0" smtClean="0"/>
              <a:t>坑 ≈ 拓扑空间</a:t>
            </a:r>
            <a:endParaRPr lang="zh-CN" altLang="en-US" sz="2000" dirty="0"/>
          </a:p>
        </p:txBody>
      </p:sp>
      <p:sp>
        <p:nvSpPr>
          <p:cNvPr id="17" name="文本框 16"/>
          <p:cNvSpPr txBox="1"/>
          <p:nvPr/>
        </p:nvSpPr>
        <p:spPr>
          <a:xfrm>
            <a:off x="1175385" y="3689985"/>
            <a:ext cx="1661795"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smtClean="0"/>
              <a:t>石头 ≈ 开集</a:t>
            </a:r>
            <a:endParaRPr lang="zh-CN" altLang="en-US" sz="2000" dirty="0"/>
          </a:p>
        </p:txBody>
      </p:sp>
      <p:sp>
        <p:nvSpPr>
          <p:cNvPr id="4" name="文本框 3"/>
          <p:cNvSpPr txBox="1"/>
          <p:nvPr/>
        </p:nvSpPr>
        <p:spPr>
          <a:xfrm>
            <a:off x="1173452" y="4307262"/>
            <a:ext cx="314833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smtClean="0"/>
              <a:t>填满 ≈ 覆盖</a:t>
            </a:r>
            <a:endParaRPr lang="zh-CN" altLang="en-US" sz="2000" dirty="0"/>
          </a:p>
        </p:txBody>
      </p:sp>
      <p:pic>
        <p:nvPicPr>
          <p:cNvPr id="22" name="图片 21" descr="右大括号"/>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2576974" y="3755447"/>
            <a:ext cx="361315" cy="942340"/>
          </a:xfrm>
          <a:prstGeom prst="rect">
            <a:avLst/>
          </a:prstGeom>
        </p:spPr>
      </p:pic>
      <p:sp>
        <p:nvSpPr>
          <p:cNvPr id="23" name="文本框 22"/>
          <p:cNvSpPr txBox="1"/>
          <p:nvPr/>
        </p:nvSpPr>
        <p:spPr>
          <a:xfrm>
            <a:off x="2845060" y="4002288"/>
            <a:ext cx="133604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t>开覆盖</a:t>
            </a:r>
            <a:endParaRPr lang="zh-CN" altLang="en-US" sz="2000" dirty="0"/>
          </a:p>
        </p:txBody>
      </p:sp>
      <p:pic>
        <p:nvPicPr>
          <p:cNvPr id="24" name="图片 23" descr="箭头"/>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9349" y="3965632"/>
            <a:ext cx="491490" cy="491490"/>
          </a:xfrm>
          <a:prstGeom prst="rect">
            <a:avLst/>
          </a:prstGeom>
        </p:spPr>
      </p:pic>
      <p:sp>
        <p:nvSpPr>
          <p:cNvPr id="25" name="文本框 24"/>
          <p:cNvSpPr txBox="1"/>
          <p:nvPr/>
        </p:nvSpPr>
        <p:spPr>
          <a:xfrm>
            <a:off x="4443730" y="3997325"/>
            <a:ext cx="6445250"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t>有限多块任意大小的</a:t>
            </a:r>
            <a:r>
              <a:rPr lang="zh-CN" altLang="en-US" sz="2000" dirty="0" smtClean="0"/>
              <a:t>石头 ≈ 任意</a:t>
            </a:r>
            <a:r>
              <a:rPr lang="zh-CN" altLang="en-US" sz="2000" dirty="0"/>
              <a:t>开覆盖都有有限子覆盖</a:t>
            </a:r>
            <a:endParaRPr lang="zh-CN" altLang="en-US" sz="2000" dirty="0"/>
          </a:p>
        </p:txBody>
      </p:sp>
      <p:sp>
        <p:nvSpPr>
          <p:cNvPr id="19" name="文本框 18"/>
          <p:cNvSpPr txBox="1"/>
          <p:nvPr/>
        </p:nvSpPr>
        <p:spPr>
          <a:xfrm>
            <a:off x="3417570" y="5293995"/>
            <a:ext cx="4726305"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t>不是</a:t>
            </a:r>
            <a:r>
              <a:rPr lang="zh-CN" altLang="en-US" sz="2000" dirty="0" smtClean="0"/>
              <a:t>无底洞 ≈ 有限、有界</a:t>
            </a:r>
            <a:r>
              <a:rPr lang="en-US" altLang="zh-CN" sz="2000" dirty="0" smtClean="0"/>
              <a:t>(</a:t>
            </a:r>
            <a:r>
              <a:rPr lang="zh-CN" altLang="en-US" sz="2000" dirty="0" smtClean="0"/>
              <a:t>度</a:t>
            </a:r>
            <a:r>
              <a:rPr lang="zh-CN" altLang="en-US" sz="2000" dirty="0"/>
              <a:t>规</a:t>
            </a:r>
            <a:r>
              <a:rPr lang="en-US" altLang="zh-CN" sz="2000" dirty="0" smtClean="0"/>
              <a:t>) </a:t>
            </a:r>
            <a:r>
              <a:rPr lang="zh-CN" altLang="en-US" sz="2000" dirty="0" smtClean="0"/>
              <a:t>≈ 紧</a:t>
            </a:r>
            <a:r>
              <a:rPr lang="zh-CN" altLang="en-US" sz="2000" dirty="0"/>
              <a:t>致</a:t>
            </a:r>
            <a:endParaRPr lang="zh-CN" altLang="en-US" sz="2000" dirty="0">
              <a:latin typeface="微软雅黑" panose="020B0503020204020204" charset="-122"/>
              <a:ea typeface="微软雅黑" panose="020B0503020204020204" charset="-122"/>
            </a:endParaRPr>
          </a:p>
        </p:txBody>
      </p:sp>
      <p:grpSp>
        <p:nvGrpSpPr>
          <p:cNvPr id="5" name="组合 4"/>
          <p:cNvGrpSpPr/>
          <p:nvPr/>
        </p:nvGrpSpPr>
        <p:grpSpPr>
          <a:xfrm>
            <a:off x="652444" y="1992786"/>
            <a:ext cx="10478618" cy="400110"/>
            <a:chOff x="652444" y="767623"/>
            <a:chExt cx="10478618" cy="400110"/>
          </a:xfrm>
        </p:grpSpPr>
        <p:sp useBgFill="1">
          <p:nvSpPr>
            <p:cNvPr id="2" name="文本框 1"/>
            <p:cNvSpPr txBox="1"/>
            <p:nvPr/>
          </p:nvSpPr>
          <p:spPr>
            <a:xfrm>
              <a:off x="652444" y="767623"/>
              <a:ext cx="10478618" cy="400110"/>
            </a:xfrm>
            <a:prstGeom prst="rect">
              <a:avLst/>
            </a:prstGeom>
          </p:spPr>
          <p:txBody>
            <a:bodyPr wrap="square" rtlCol="0">
              <a:spAutoFit/>
            </a:bodyPr>
            <a:lstStyle/>
            <a:p>
              <a:r>
                <a:rPr lang="zh-CN" altLang="en-US" sz="2000" dirty="0" smtClean="0"/>
                <a:t>假设     是一个拓扑空间</a:t>
              </a:r>
              <a:r>
                <a:rPr lang="en-US" altLang="zh-CN" sz="2000" dirty="0" smtClean="0"/>
                <a:t>. </a:t>
              </a:r>
              <a:r>
                <a:rPr lang="zh-CN" altLang="en-US" sz="2000" dirty="0" smtClean="0"/>
                <a:t>如果它的任意开覆盖都有有限子覆盖</a:t>
              </a:r>
              <a:r>
                <a:rPr lang="en-US" altLang="zh-CN" sz="2000" dirty="0" smtClean="0"/>
                <a:t>, </a:t>
              </a:r>
              <a:r>
                <a:rPr lang="zh-CN" altLang="en-US" sz="2000" dirty="0" smtClean="0"/>
                <a:t>则称其为一个紧致的拓扑空间</a:t>
              </a:r>
              <a:r>
                <a:rPr lang="en-US" altLang="zh-CN" sz="2000" dirty="0" smtClean="0"/>
                <a:t>.</a:t>
              </a:r>
              <a:endParaRPr lang="zh-CN" altLang="en-US" sz="2000" dirty="0"/>
            </a:p>
          </p:txBody>
        </p:sp>
        <p:graphicFrame>
          <p:nvGraphicFramePr>
            <p:cNvPr id="3" name="对象 2"/>
            <p:cNvGraphicFramePr>
              <a:graphicFrameLocks noChangeAspect="1"/>
            </p:cNvGraphicFramePr>
            <p:nvPr/>
          </p:nvGraphicFramePr>
          <p:xfrm>
            <a:off x="1290049" y="822583"/>
            <a:ext cx="269875" cy="331787"/>
          </p:xfrm>
          <a:graphic>
            <a:graphicData uri="http://schemas.openxmlformats.org/presentationml/2006/ole">
              <mc:AlternateContent xmlns:mc="http://schemas.openxmlformats.org/markup-compatibility/2006">
                <mc:Choice xmlns:v="urn:schemas-microsoft-com:vml" Requires="v">
                  <p:oleObj spid="_x0000_s3076" name="Formula" r:id="rId5" imgW="1019175" imgH="1247775" progId="Equation.Ribbit">
                    <p:embed/>
                  </p:oleObj>
                </mc:Choice>
                <mc:Fallback>
                  <p:oleObj name="Formula" r:id="rId5" imgW="1019175" imgH="1247775" progId="Equation.Ribbit">
                    <p:embed/>
                    <p:pic>
                      <p:nvPicPr>
                        <p:cNvPr id="0" name="图片 3075"/>
                        <p:cNvPicPr/>
                        <p:nvPr/>
                      </p:nvPicPr>
                      <p:blipFill>
                        <a:blip r:embed="rId6"/>
                        <a:stretch>
                          <a:fillRect/>
                        </a:stretch>
                      </p:blipFill>
                      <p:spPr>
                        <a:xfrm>
                          <a:off x="1290049" y="822583"/>
                          <a:ext cx="269875" cy="331787"/>
                        </a:xfrm>
                        <a:prstGeom prst="rect">
                          <a:avLst/>
                        </a:prstGeom>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ppt_x</p:attrName>
                                        </p:attrNameLst>
                                      </p:cBhvr>
                                      <p:tavLst>
                                        <p:tav tm="0">
                                          <p:val>
                                            <p:strVal val="#ppt_x-.2"/>
                                          </p:val>
                                        </p:tav>
                                        <p:tav tm="100000">
                                          <p:val>
                                            <p:strVal val="#ppt_x"/>
                                          </p:val>
                                        </p:tav>
                                      </p:tavLst>
                                    </p:anim>
                                    <p:anim calcmode="lin" valueType="num">
                                      <p:cBhvr>
                                        <p:cTn id="29"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horizont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linds(horizontal)">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arn(inVertical)">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4" grpId="0"/>
      <p:bldP spid="4" grpId="1"/>
      <p:bldP spid="23" grpId="0"/>
      <p:bldP spid="23" grpId="1"/>
      <p:bldP spid="25" grpId="0"/>
      <p:bldP spid="25" grpId="1"/>
      <p:bldP spid="19" grpId="0"/>
      <p:bldP spid="1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652145" y="206375"/>
            <a:ext cx="2874645" cy="521970"/>
          </a:xfrm>
          <a:prstGeom prst="rect">
            <a:avLst/>
          </a:prstGeom>
          <a:noFill/>
        </p:spPr>
        <p:txBody>
          <a:bodyPr wrap="square" rtlCol="0">
            <a:spAutoFit/>
          </a:bodyPr>
          <a:lstStyle/>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基本概念回顾</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grpSp>
        <p:nvGrpSpPr>
          <p:cNvPr id="72" name="组合 71"/>
          <p:cNvGrpSpPr/>
          <p:nvPr/>
        </p:nvGrpSpPr>
        <p:grpSpPr>
          <a:xfrm>
            <a:off x="954298" y="1115378"/>
            <a:ext cx="8800044" cy="708025"/>
            <a:chOff x="1288415" y="1537970"/>
            <a:chExt cx="8800044" cy="708025"/>
          </a:xfrm>
        </p:grpSpPr>
        <p:grpSp>
          <p:nvGrpSpPr>
            <p:cNvPr id="9" name="组合 8"/>
            <p:cNvGrpSpPr/>
            <p:nvPr/>
          </p:nvGrpSpPr>
          <p:grpSpPr>
            <a:xfrm>
              <a:off x="1288415" y="1537970"/>
              <a:ext cx="7455535" cy="708025"/>
              <a:chOff x="2029" y="2422"/>
              <a:chExt cx="11741" cy="1115"/>
            </a:xfrm>
          </p:grpSpPr>
          <p:grpSp>
            <p:nvGrpSpPr>
              <p:cNvPr id="4" name="组合 3"/>
              <p:cNvGrpSpPr/>
              <p:nvPr/>
            </p:nvGrpSpPr>
            <p:grpSpPr>
              <a:xfrm>
                <a:off x="2029" y="2422"/>
                <a:ext cx="1696" cy="1115"/>
                <a:chOff x="603794" y="2709294"/>
                <a:chExt cx="1076958" cy="708343"/>
              </a:xfrm>
            </p:grpSpPr>
            <p:sp>
              <p:nvSpPr>
                <p:cNvPr id="84" name="Oval 24"/>
                <p:cNvSpPr/>
                <p:nvPr/>
              </p:nvSpPr>
              <p:spPr>
                <a:xfrm>
                  <a:off x="603794" y="2777709"/>
                  <a:ext cx="658551" cy="639928"/>
                </a:xfrm>
                <a:prstGeom prst="pentagon">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pPr>
                  <a:endParaRPr lang="en-US" sz="3700" dirty="0">
                    <a:solidFill>
                      <a:schemeClr val="tx1">
                        <a:lumMod val="75000"/>
                        <a:lumOff val="25000"/>
                      </a:schemeClr>
                    </a:solidFill>
                    <a:cs typeface="+mn-ea"/>
                    <a:sym typeface="+mn-lt"/>
                  </a:endParaRPr>
                </a:p>
              </p:txBody>
            </p:sp>
            <p:sp>
              <p:nvSpPr>
                <p:cNvPr id="5" name="矩形 4"/>
                <p:cNvSpPr/>
                <p:nvPr/>
              </p:nvSpPr>
              <p:spPr>
                <a:xfrm>
                  <a:off x="1478755" y="2709294"/>
                  <a:ext cx="201997" cy="460713"/>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pPr>
                  <a:endParaRPr lang="zh-CN" altLang="en-US" sz="2400" b="1" dirty="0">
                    <a:solidFill>
                      <a:schemeClr val="tx1">
                        <a:lumMod val="75000"/>
                        <a:lumOff val="25000"/>
                      </a:schemeClr>
                    </a:solidFill>
                    <a:cs typeface="+mn-ea"/>
                    <a:sym typeface="+mn-lt"/>
                  </a:endParaRPr>
                </a:p>
              </p:txBody>
            </p:sp>
          </p:grpSp>
          <p:sp>
            <p:nvSpPr>
              <p:cNvPr id="12" name="文本框 11"/>
              <p:cNvSpPr txBox="1"/>
              <p:nvPr/>
            </p:nvSpPr>
            <p:spPr>
              <a:xfrm>
                <a:off x="3374" y="2815"/>
                <a:ext cx="10396" cy="6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smtClean="0"/>
                  <a:t>开覆盖</a:t>
                </a:r>
                <a:r>
                  <a:rPr lang="en-US" altLang="zh-CN" sz="2000" dirty="0" smtClean="0"/>
                  <a:t>:                      </a:t>
                </a:r>
                <a:r>
                  <a:rPr lang="zh-CN" altLang="en-US" sz="2000" dirty="0" smtClean="0"/>
                  <a:t>是     中的</a:t>
                </a:r>
                <a:r>
                  <a:rPr lang="zh-CN" altLang="en-US" sz="2000" dirty="0"/>
                  <a:t>一些</a:t>
                </a:r>
                <a:r>
                  <a:rPr lang="zh-CN" altLang="en-US" sz="2000" dirty="0" smtClean="0"/>
                  <a:t>开子集    并且满足</a:t>
                </a:r>
                <a:endParaRPr lang="en-US" altLang="zh-CN" sz="2000" dirty="0"/>
              </a:p>
            </p:txBody>
          </p:sp>
        </p:grpSp>
        <p:pic>
          <p:nvPicPr>
            <p:cNvPr id="2" name="图片 -1"/>
            <p:cNvPicPr/>
            <p:nvPr/>
          </p:nvPicPr>
          <p:blipFill>
            <a:blip r:embed="rId1"/>
            <a:stretch>
              <a:fillRect/>
            </a:stretch>
          </p:blipFill>
          <p:spPr>
            <a:xfrm>
              <a:off x="3126300" y="1809888"/>
              <a:ext cx="1463675" cy="374650"/>
            </a:xfrm>
            <a:prstGeom prst="rect">
              <a:avLst/>
            </a:prstGeom>
          </p:spPr>
        </p:pic>
        <p:pic>
          <p:nvPicPr>
            <p:cNvPr id="6" name="图片 5"/>
            <p:cNvPicPr/>
            <p:nvPr/>
          </p:nvPicPr>
          <p:blipFill>
            <a:blip r:embed="rId2"/>
            <a:stretch>
              <a:fillRect/>
            </a:stretch>
          </p:blipFill>
          <p:spPr>
            <a:xfrm>
              <a:off x="4878640" y="1832229"/>
              <a:ext cx="288925" cy="346075"/>
            </a:xfrm>
            <a:prstGeom prst="rect">
              <a:avLst/>
            </a:prstGeom>
          </p:spPr>
        </p:pic>
        <p:pic>
          <p:nvPicPr>
            <p:cNvPr id="7" name="图片 6"/>
            <p:cNvPicPr/>
            <p:nvPr/>
          </p:nvPicPr>
          <p:blipFill>
            <a:blip r:embed="rId3"/>
            <a:stretch>
              <a:fillRect/>
            </a:stretch>
          </p:blipFill>
          <p:spPr>
            <a:xfrm>
              <a:off x="6960450" y="1776462"/>
              <a:ext cx="227013" cy="374650"/>
            </a:xfrm>
            <a:prstGeom prst="rect">
              <a:avLst/>
            </a:prstGeom>
          </p:spPr>
        </p:pic>
        <p:pic>
          <p:nvPicPr>
            <p:cNvPr id="8" name="图片 7"/>
            <p:cNvPicPr/>
            <p:nvPr/>
          </p:nvPicPr>
          <p:blipFill>
            <a:blip r:embed="rId4"/>
            <a:stretch>
              <a:fillRect/>
            </a:stretch>
          </p:blipFill>
          <p:spPr>
            <a:xfrm>
              <a:off x="8316809" y="1829683"/>
              <a:ext cx="1771650" cy="349250"/>
            </a:xfrm>
            <a:prstGeom prst="rect">
              <a:avLst/>
            </a:prstGeom>
          </p:spPr>
        </p:pic>
      </p:grpSp>
      <p:grpSp>
        <p:nvGrpSpPr>
          <p:cNvPr id="73" name="组合 72"/>
          <p:cNvGrpSpPr/>
          <p:nvPr/>
        </p:nvGrpSpPr>
        <p:grpSpPr>
          <a:xfrm>
            <a:off x="954405" y="2148181"/>
            <a:ext cx="8882380" cy="1067165"/>
            <a:chOff x="1250315" y="2677803"/>
            <a:chExt cx="8882380" cy="1067165"/>
          </a:xfrm>
        </p:grpSpPr>
        <p:grpSp>
          <p:nvGrpSpPr>
            <p:cNvPr id="96" name="组合 95"/>
            <p:cNvGrpSpPr/>
            <p:nvPr/>
          </p:nvGrpSpPr>
          <p:grpSpPr>
            <a:xfrm>
              <a:off x="1250315" y="2677803"/>
              <a:ext cx="8882380" cy="1067165"/>
              <a:chOff x="1692239" y="2709714"/>
              <a:chExt cx="8881900" cy="1067854"/>
            </a:xfrm>
          </p:grpSpPr>
          <p:sp>
            <p:nvSpPr>
              <p:cNvPr id="99" name="Oval 24"/>
              <p:cNvSpPr/>
              <p:nvPr/>
            </p:nvSpPr>
            <p:spPr>
              <a:xfrm>
                <a:off x="1692239" y="2709714"/>
                <a:ext cx="658551" cy="639928"/>
              </a:xfrm>
              <a:prstGeom prst="pentagon">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pPr>
                <a:endParaRPr lang="en-US" sz="3700" dirty="0">
                  <a:solidFill>
                    <a:schemeClr val="tx1">
                      <a:lumMod val="75000"/>
                      <a:lumOff val="25000"/>
                    </a:schemeClr>
                  </a:solidFill>
                  <a:cs typeface="+mn-ea"/>
                  <a:sym typeface="+mn-lt"/>
                </a:endParaRPr>
              </a:p>
            </p:txBody>
          </p:sp>
          <p:sp>
            <p:nvSpPr>
              <p:cNvPr id="98" name="矩形 97"/>
              <p:cNvSpPr/>
              <p:nvPr/>
            </p:nvSpPr>
            <p:spPr>
              <a:xfrm>
                <a:off x="2555849" y="2761247"/>
                <a:ext cx="8018290" cy="101632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pPr>
                <a:r>
                  <a:rPr lang="zh-CN" altLang="en-US" sz="2000" dirty="0" smtClean="0">
                    <a:solidFill>
                      <a:schemeClr val="tx1">
                        <a:lumMod val="75000"/>
                        <a:lumOff val="25000"/>
                      </a:schemeClr>
                    </a:solidFill>
                    <a:cs typeface="+mn-ea"/>
                    <a:sym typeface="+mn-lt"/>
                  </a:rPr>
                  <a:t>子覆盖</a:t>
                </a:r>
                <a:r>
                  <a:rPr lang="en-US" altLang="zh-CN" sz="2000" dirty="0" smtClean="0">
                    <a:solidFill>
                      <a:schemeClr val="tx1">
                        <a:lumMod val="75000"/>
                        <a:lumOff val="25000"/>
                      </a:schemeClr>
                    </a:solidFill>
                    <a:cs typeface="+mn-ea"/>
                    <a:sym typeface="+mn-lt"/>
                  </a:rPr>
                  <a:t>:      </a:t>
                </a:r>
                <a:r>
                  <a:rPr lang="zh-CN" altLang="en-US" sz="2000" dirty="0" smtClean="0">
                    <a:solidFill>
                      <a:schemeClr val="tx1">
                        <a:lumMod val="75000"/>
                        <a:lumOff val="25000"/>
                      </a:schemeClr>
                    </a:solidFill>
                    <a:cs typeface="+mn-ea"/>
                    <a:sym typeface="+mn-lt"/>
                  </a:rPr>
                  <a:t>是一个开覆盖</a:t>
                </a:r>
                <a:r>
                  <a:rPr lang="en-US" altLang="zh-CN" sz="2000" dirty="0" smtClean="0">
                    <a:solidFill>
                      <a:schemeClr val="tx1">
                        <a:lumMod val="75000"/>
                        <a:lumOff val="25000"/>
                      </a:schemeClr>
                    </a:solidFill>
                    <a:cs typeface="+mn-ea"/>
                    <a:sym typeface="+mn-lt"/>
                  </a:rPr>
                  <a:t>.                     </a:t>
                </a:r>
                <a:r>
                  <a:rPr lang="zh-CN" altLang="en-US" sz="2000" dirty="0" smtClean="0">
                    <a:solidFill>
                      <a:schemeClr val="tx1">
                        <a:lumMod val="75000"/>
                        <a:lumOff val="25000"/>
                      </a:schemeClr>
                    </a:solidFill>
                    <a:cs typeface="+mn-ea"/>
                    <a:sym typeface="+mn-lt"/>
                  </a:rPr>
                  <a:t>是     中的部分或全部元素    并且满足</a:t>
                </a:r>
                <a:r>
                  <a:rPr lang="en-US" altLang="zh-CN" sz="2000" dirty="0" smtClean="0">
                    <a:solidFill>
                      <a:schemeClr val="tx1">
                        <a:lumMod val="75000"/>
                        <a:lumOff val="25000"/>
                      </a:schemeClr>
                    </a:solidFill>
                    <a:cs typeface="+mn-ea"/>
                    <a:sym typeface="+mn-lt"/>
                  </a:rPr>
                  <a:t>                </a:t>
                </a:r>
                <a:endParaRPr lang="zh-CN" altLang="en-US" sz="2000" dirty="0">
                  <a:solidFill>
                    <a:schemeClr val="tx1">
                      <a:lumMod val="75000"/>
                      <a:lumOff val="25000"/>
                    </a:schemeClr>
                  </a:solidFill>
                  <a:cs typeface="+mn-ea"/>
                  <a:sym typeface="+mn-lt"/>
                </a:endParaRPr>
              </a:p>
            </p:txBody>
          </p:sp>
        </p:grpSp>
        <p:pic>
          <p:nvPicPr>
            <p:cNvPr id="10" name="图片 9"/>
            <p:cNvPicPr/>
            <p:nvPr/>
          </p:nvPicPr>
          <p:blipFill>
            <a:blip r:embed="rId5"/>
            <a:stretch>
              <a:fillRect/>
            </a:stretch>
          </p:blipFill>
          <p:spPr>
            <a:xfrm>
              <a:off x="3140739" y="2881194"/>
              <a:ext cx="292100" cy="349250"/>
            </a:xfrm>
            <a:prstGeom prst="rect">
              <a:avLst/>
            </a:prstGeom>
          </p:spPr>
        </p:pic>
        <p:pic>
          <p:nvPicPr>
            <p:cNvPr id="11" name="图片 10"/>
            <p:cNvPicPr/>
            <p:nvPr/>
          </p:nvPicPr>
          <p:blipFill>
            <a:blip r:embed="rId6"/>
            <a:stretch>
              <a:fillRect/>
            </a:stretch>
          </p:blipFill>
          <p:spPr>
            <a:xfrm>
              <a:off x="5107937" y="2863957"/>
              <a:ext cx="1400175" cy="374650"/>
            </a:xfrm>
            <a:prstGeom prst="rect">
              <a:avLst/>
            </a:prstGeom>
          </p:spPr>
        </p:pic>
        <p:pic>
          <p:nvPicPr>
            <p:cNvPr id="13" name="图片 12"/>
            <p:cNvPicPr/>
            <p:nvPr/>
          </p:nvPicPr>
          <p:blipFill>
            <a:blip r:embed="rId5"/>
            <a:stretch>
              <a:fillRect/>
            </a:stretch>
          </p:blipFill>
          <p:spPr>
            <a:xfrm>
              <a:off x="6782903" y="2878677"/>
              <a:ext cx="292100" cy="349250"/>
            </a:xfrm>
            <a:prstGeom prst="rect">
              <a:avLst/>
            </a:prstGeom>
          </p:spPr>
        </p:pic>
        <p:pic>
          <p:nvPicPr>
            <p:cNvPr id="14" name="图片 13"/>
            <p:cNvPicPr/>
            <p:nvPr/>
          </p:nvPicPr>
          <p:blipFill>
            <a:blip r:embed="rId3"/>
            <a:stretch>
              <a:fillRect/>
            </a:stretch>
          </p:blipFill>
          <p:spPr>
            <a:xfrm>
              <a:off x="9387444" y="2824334"/>
              <a:ext cx="227013" cy="374650"/>
            </a:xfrm>
            <a:prstGeom prst="rect">
              <a:avLst/>
            </a:prstGeom>
          </p:spPr>
        </p:pic>
        <p:pic>
          <p:nvPicPr>
            <p:cNvPr id="15" name="图片 14"/>
            <p:cNvPicPr/>
            <p:nvPr/>
          </p:nvPicPr>
          <p:blipFill>
            <a:blip r:embed="rId7"/>
            <a:stretch>
              <a:fillRect/>
            </a:stretch>
          </p:blipFill>
          <p:spPr>
            <a:xfrm>
              <a:off x="3005612" y="3342112"/>
              <a:ext cx="1736725" cy="349250"/>
            </a:xfrm>
            <a:prstGeom prst="rect">
              <a:avLst/>
            </a:prstGeom>
          </p:spPr>
        </p:pic>
      </p:grpSp>
      <p:grpSp>
        <p:nvGrpSpPr>
          <p:cNvPr id="74" name="组合 73"/>
          <p:cNvGrpSpPr/>
          <p:nvPr/>
        </p:nvGrpSpPr>
        <p:grpSpPr>
          <a:xfrm>
            <a:off x="954088" y="3224848"/>
            <a:ext cx="9893935" cy="639445"/>
            <a:chOff x="1237615" y="3846258"/>
            <a:chExt cx="9893935" cy="639445"/>
          </a:xfrm>
        </p:grpSpPr>
        <p:grpSp>
          <p:nvGrpSpPr>
            <p:cNvPr id="27" name="组合 26"/>
            <p:cNvGrpSpPr/>
            <p:nvPr/>
          </p:nvGrpSpPr>
          <p:grpSpPr>
            <a:xfrm>
              <a:off x="1237615" y="3846258"/>
              <a:ext cx="9893935" cy="639445"/>
              <a:chOff x="1692239" y="2709714"/>
              <a:chExt cx="9893670" cy="639928"/>
            </a:xfrm>
          </p:grpSpPr>
          <p:sp>
            <p:nvSpPr>
              <p:cNvPr id="30" name="Oval 24"/>
              <p:cNvSpPr/>
              <p:nvPr/>
            </p:nvSpPr>
            <p:spPr>
              <a:xfrm>
                <a:off x="1692239" y="2709714"/>
                <a:ext cx="658551" cy="639928"/>
              </a:xfrm>
              <a:prstGeom prst="pentagon">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pPr>
                <a:endParaRPr lang="en-US" sz="3700" dirty="0">
                  <a:solidFill>
                    <a:schemeClr val="tx1">
                      <a:lumMod val="75000"/>
                      <a:lumOff val="25000"/>
                    </a:schemeClr>
                  </a:solidFill>
                  <a:cs typeface="+mn-ea"/>
                  <a:sym typeface="+mn-lt"/>
                </a:endParaRPr>
              </a:p>
            </p:txBody>
          </p:sp>
          <p:sp>
            <p:nvSpPr>
              <p:cNvPr id="29" name="矩形 28"/>
              <p:cNvSpPr/>
              <p:nvPr/>
            </p:nvSpPr>
            <p:spPr>
              <a:xfrm>
                <a:off x="2555849" y="2875619"/>
                <a:ext cx="9030060" cy="40041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pPr>
                <a:r>
                  <a:rPr lang="zh-CN" altLang="en-US" sz="2000" dirty="0" smtClean="0">
                    <a:solidFill>
                      <a:schemeClr val="tx1">
                        <a:lumMod val="75000"/>
                        <a:lumOff val="25000"/>
                      </a:schemeClr>
                    </a:solidFill>
                    <a:cs typeface="+mn-ea"/>
                    <a:sym typeface="+mn-lt"/>
                  </a:rPr>
                  <a:t>有限子覆盖</a:t>
                </a:r>
                <a:r>
                  <a:rPr lang="en-US" altLang="zh-CN" sz="2000" dirty="0" smtClean="0">
                    <a:solidFill>
                      <a:schemeClr val="tx1">
                        <a:lumMod val="75000"/>
                        <a:lumOff val="25000"/>
                      </a:schemeClr>
                    </a:solidFill>
                    <a:cs typeface="+mn-ea"/>
                    <a:sym typeface="+mn-lt"/>
                  </a:rPr>
                  <a:t>:     </a:t>
                </a:r>
                <a:r>
                  <a:rPr lang="zh-CN" altLang="en-US" sz="2000" dirty="0" smtClean="0">
                    <a:solidFill>
                      <a:schemeClr val="tx1">
                        <a:lumMod val="75000"/>
                        <a:lumOff val="25000"/>
                      </a:schemeClr>
                    </a:solidFill>
                    <a:cs typeface="+mn-ea"/>
                    <a:sym typeface="+mn-lt"/>
                  </a:rPr>
                  <a:t>是     的子覆盖</a:t>
                </a:r>
                <a:r>
                  <a:rPr lang="en-US" altLang="zh-CN" sz="2000" dirty="0" smtClean="0">
                    <a:solidFill>
                      <a:schemeClr val="tx1">
                        <a:lumMod val="75000"/>
                        <a:lumOff val="25000"/>
                      </a:schemeClr>
                    </a:solidFill>
                    <a:cs typeface="+mn-ea"/>
                    <a:sym typeface="+mn-lt"/>
                  </a:rPr>
                  <a:t>, </a:t>
                </a:r>
                <a:r>
                  <a:rPr lang="zh-CN" altLang="en-US" sz="2000" dirty="0" smtClean="0">
                    <a:solidFill>
                      <a:schemeClr val="tx1">
                        <a:lumMod val="75000"/>
                        <a:lumOff val="25000"/>
                      </a:schemeClr>
                    </a:solidFill>
                    <a:cs typeface="+mn-ea"/>
                    <a:sym typeface="+mn-lt"/>
                  </a:rPr>
                  <a:t>并且只有有限多个元素</a:t>
                </a:r>
                <a:r>
                  <a:rPr lang="en-US" altLang="zh-CN" sz="2000" dirty="0" smtClean="0">
                    <a:solidFill>
                      <a:schemeClr val="tx1">
                        <a:lumMod val="75000"/>
                        <a:lumOff val="25000"/>
                      </a:schemeClr>
                    </a:solidFill>
                    <a:cs typeface="+mn-ea"/>
                    <a:sym typeface="+mn-lt"/>
                  </a:rPr>
                  <a:t>. </a:t>
                </a:r>
                <a:endParaRPr lang="zh-CN" altLang="en-US" sz="2000" dirty="0">
                  <a:solidFill>
                    <a:schemeClr val="tx1">
                      <a:lumMod val="75000"/>
                      <a:lumOff val="25000"/>
                    </a:schemeClr>
                  </a:solidFill>
                  <a:cs typeface="+mn-ea"/>
                  <a:sym typeface="+mn-lt"/>
                </a:endParaRPr>
              </a:p>
            </p:txBody>
          </p:sp>
        </p:grpSp>
        <p:pic>
          <p:nvPicPr>
            <p:cNvPr id="16" name="图片 15"/>
            <p:cNvPicPr/>
            <p:nvPr/>
          </p:nvPicPr>
          <p:blipFill>
            <a:blip r:embed="rId8"/>
            <a:stretch>
              <a:fillRect/>
            </a:stretch>
          </p:blipFill>
          <p:spPr>
            <a:xfrm>
              <a:off x="3646606" y="4064722"/>
              <a:ext cx="207963" cy="355600"/>
            </a:xfrm>
            <a:prstGeom prst="rect">
              <a:avLst/>
            </a:prstGeom>
          </p:spPr>
        </p:pic>
        <p:pic>
          <p:nvPicPr>
            <p:cNvPr id="17" name="图片 16"/>
            <p:cNvPicPr/>
            <p:nvPr/>
          </p:nvPicPr>
          <p:blipFill>
            <a:blip r:embed="rId5"/>
            <a:stretch>
              <a:fillRect/>
            </a:stretch>
          </p:blipFill>
          <p:spPr>
            <a:xfrm>
              <a:off x="4168682" y="4066985"/>
              <a:ext cx="292100" cy="349250"/>
            </a:xfrm>
            <a:prstGeom prst="rect">
              <a:avLst/>
            </a:prstGeom>
          </p:spPr>
        </p:pic>
      </p:grpSp>
      <p:sp>
        <p:nvSpPr>
          <p:cNvPr id="33" name="矩形 32"/>
          <p:cNvSpPr/>
          <p:nvPr/>
        </p:nvSpPr>
        <p:spPr>
          <a:xfrm>
            <a:off x="5957890" y="5084415"/>
            <a:ext cx="3241670" cy="40011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00000"/>
              </a:lnSpc>
            </a:pPr>
            <a:r>
              <a:rPr lang="zh-CN" altLang="en-US" sz="2000" dirty="0" smtClean="0">
                <a:solidFill>
                  <a:schemeClr val="tx1">
                    <a:lumMod val="75000"/>
                    <a:lumOff val="25000"/>
                  </a:schemeClr>
                </a:solidFill>
                <a:cs typeface="+mn-ea"/>
                <a:sym typeface="+mn-lt"/>
              </a:rPr>
              <a:t>紧集：最像</a:t>
            </a:r>
            <a:r>
              <a:rPr lang="zh-CN" altLang="en-US" sz="2000" b="1" dirty="0" smtClean="0">
                <a:solidFill>
                  <a:schemeClr val="tx1">
                    <a:lumMod val="75000"/>
                    <a:lumOff val="25000"/>
                  </a:schemeClr>
                </a:solidFill>
                <a:cs typeface="+mn-ea"/>
                <a:sym typeface="+mn-lt"/>
              </a:rPr>
              <a:t>有限集</a:t>
            </a:r>
            <a:r>
              <a:rPr lang="zh-CN" altLang="en-US" sz="2000" dirty="0" smtClean="0">
                <a:solidFill>
                  <a:schemeClr val="tx1">
                    <a:lumMod val="75000"/>
                    <a:lumOff val="25000"/>
                  </a:schemeClr>
                </a:solidFill>
                <a:cs typeface="+mn-ea"/>
                <a:sym typeface="+mn-lt"/>
              </a:rPr>
              <a:t>的无限集</a:t>
            </a:r>
            <a:endParaRPr lang="zh-CN" altLang="en-US" sz="2000" dirty="0">
              <a:solidFill>
                <a:schemeClr val="tx1">
                  <a:lumMod val="75000"/>
                  <a:lumOff val="25000"/>
                </a:schemeClr>
              </a:solidFill>
              <a:cs typeface="+mn-ea"/>
              <a:sym typeface="+mn-lt"/>
            </a:endParaRPr>
          </a:p>
        </p:txBody>
      </p:sp>
      <p:pic>
        <p:nvPicPr>
          <p:cNvPr id="18" name="视频1">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a:blip r:embed="rId11"/>
          <a:stretch>
            <a:fillRect/>
          </a:stretch>
        </p:blipFill>
        <p:spPr>
          <a:xfrm>
            <a:off x="2184146" y="3966020"/>
            <a:ext cx="2990212" cy="27226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3"/>
                                        </p:tgtEl>
                                        <p:attrNameLst>
                                          <p:attrName>style.visibility</p:attrName>
                                        </p:attrNameLst>
                                      </p:cBhvr>
                                      <p:to>
                                        <p:strVal val="visible"/>
                                      </p:to>
                                    </p:set>
                                    <p:anim calcmode="lin" valueType="num">
                                      <p:cBhvr>
                                        <p:cTn id="14" dur="1000" fill="hold"/>
                                        <p:tgtEl>
                                          <p:spTgt spid="73"/>
                                        </p:tgtEl>
                                        <p:attrNameLst>
                                          <p:attrName>ppt_x</p:attrName>
                                        </p:attrNameLst>
                                      </p:cBhvr>
                                      <p:tavLst>
                                        <p:tav tm="0">
                                          <p:val>
                                            <p:strVal val="#ppt_x-.2"/>
                                          </p:val>
                                        </p:tav>
                                        <p:tav tm="100000">
                                          <p:val>
                                            <p:strVal val="#ppt_x"/>
                                          </p:val>
                                        </p:tav>
                                      </p:tavLst>
                                    </p:anim>
                                    <p:anim calcmode="lin" valueType="num">
                                      <p:cBhvr>
                                        <p:cTn id="15" dur="1000" fill="hold"/>
                                        <p:tgtEl>
                                          <p:spTgt spid="7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anim calcmode="lin" valueType="num">
                                      <p:cBhvr>
                                        <p:cTn id="21" dur="1000" fill="hold"/>
                                        <p:tgtEl>
                                          <p:spTgt spid="74"/>
                                        </p:tgtEl>
                                        <p:attrNameLst>
                                          <p:attrName>ppt_x</p:attrName>
                                        </p:attrNameLst>
                                      </p:cBhvr>
                                      <p:tavLst>
                                        <p:tav tm="0">
                                          <p:val>
                                            <p:strVal val="#ppt_x-.2"/>
                                          </p:val>
                                        </p:tav>
                                        <p:tav tm="100000">
                                          <p:val>
                                            <p:strVal val="#ppt_x"/>
                                          </p:val>
                                        </p:tav>
                                      </p:tavLst>
                                    </p:anim>
                                    <p:anim calcmode="lin" valueType="num">
                                      <p:cBhvr>
                                        <p:cTn id="22" dur="1000" fill="hold"/>
                                        <p:tgtEl>
                                          <p:spTgt spid="74"/>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4"/>
                                        </p:tgtEl>
                                      </p:cBhvr>
                                    </p:animEffect>
                                  </p:childTnLst>
                                </p:cTn>
                              </p:par>
                            </p:childTnLst>
                          </p:cTn>
                        </p:par>
                        <p:par>
                          <p:cTn id="24" fill="hold">
                            <p:stCondLst>
                              <p:cond delay="1000"/>
                            </p:stCondLst>
                            <p:childTnLst>
                              <p:par>
                                <p:cTn id="25" presetID="1" presetClass="mediacall" presetSubtype="0" fill="hold" nodeType="afterEffect">
                                  <p:stCondLst>
                                    <p:cond delay="0"/>
                                  </p:stCondLst>
                                  <p:childTnLst>
                                    <p:cmd type="call" cmd="playFrom(0.0)">
                                      <p:cBhvr>
                                        <p:cTn id="26" dur="6285" fill="hold"/>
                                        <p:tgtEl>
                                          <p:spTgt spid="18"/>
                                        </p:tgtEl>
                                      </p:cBhvr>
                                    </p:cmd>
                                  </p:childTnLst>
                                </p:cTn>
                              </p:par>
                            </p:childTnLst>
                          </p:cTn>
                        </p:par>
                      </p:childTnLst>
                    </p:cTn>
                  </p:par>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8"/>
                                        </p:tgtEl>
                                      </p:cBhvr>
                                    </p:cmd>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8"/>
                </p:tgtEl>
              </p:cMediaNode>
            </p:video>
          </p:childTnLst>
        </p:cTn>
      </p:par>
    </p:tnLst>
    <p:bldLst>
      <p:bldP spid="33" grpId="0"/>
      <p:bldP spid="3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652145" y="200660"/>
            <a:ext cx="3695700" cy="521970"/>
          </a:xfrm>
          <a:prstGeom prst="rect">
            <a:avLst/>
          </a:prstGeom>
          <a:noFill/>
        </p:spPr>
        <p:txBody>
          <a:bodyPr wrap="square" rtlCol="0">
            <a:spAutoFit/>
          </a:bodyPr>
          <a:lstStyle/>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欧氏空间中的紧集</a:t>
            </a:r>
            <a:endParaRPr kumimoji="1" lang="en-US" altLang="zh-CN"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grpSp>
        <p:nvGrpSpPr>
          <p:cNvPr id="13" name="组合 12"/>
          <p:cNvGrpSpPr/>
          <p:nvPr/>
        </p:nvGrpSpPr>
        <p:grpSpPr>
          <a:xfrm>
            <a:off x="2036947" y="1529484"/>
            <a:ext cx="1860149" cy="639272"/>
            <a:chOff x="1692239" y="2709714"/>
            <a:chExt cx="1860098" cy="639928"/>
          </a:xfrm>
        </p:grpSpPr>
        <p:sp>
          <p:nvSpPr>
            <p:cNvPr id="15" name="Oval 24"/>
            <p:cNvSpPr/>
            <p:nvPr/>
          </p:nvSpPr>
          <p:spPr>
            <a:xfrm>
              <a:off x="1692239" y="2709714"/>
              <a:ext cx="658551" cy="639928"/>
            </a:xfrm>
            <a:prstGeom prst="pentagon">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pPr>
              <a:endParaRPr lang="en-US" sz="3700" dirty="0">
                <a:solidFill>
                  <a:schemeClr val="tx1">
                    <a:lumMod val="75000"/>
                    <a:lumOff val="25000"/>
                  </a:schemeClr>
                </a:solidFill>
                <a:cs typeface="+mn-ea"/>
                <a:sym typeface="+mn-lt"/>
              </a:endParaRPr>
            </a:p>
          </p:txBody>
        </p:sp>
        <p:sp>
          <p:nvSpPr>
            <p:cNvPr id="16" name="矩形 15"/>
            <p:cNvSpPr/>
            <p:nvPr/>
          </p:nvSpPr>
          <p:spPr>
            <a:xfrm>
              <a:off x="2555849" y="2875619"/>
              <a:ext cx="996488" cy="4005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pPr>
              <a:r>
                <a:rPr lang="zh-CN" altLang="en-US" sz="2000" dirty="0" smtClean="0">
                  <a:solidFill>
                    <a:schemeClr val="tx1">
                      <a:lumMod val="75000"/>
                      <a:lumOff val="25000"/>
                    </a:schemeClr>
                  </a:solidFill>
                  <a:cs typeface="+mn-ea"/>
                  <a:sym typeface="+mn-lt"/>
                </a:rPr>
                <a:t>有限集</a:t>
              </a:r>
              <a:endParaRPr lang="zh-CN" altLang="en-US" sz="2000" dirty="0">
                <a:solidFill>
                  <a:schemeClr val="tx1">
                    <a:lumMod val="75000"/>
                    <a:lumOff val="25000"/>
                  </a:schemeClr>
                </a:solidFill>
                <a:cs typeface="+mn-ea"/>
                <a:sym typeface="+mn-lt"/>
              </a:endParaRPr>
            </a:p>
          </p:txBody>
        </p:sp>
      </p:grpSp>
      <p:pic>
        <p:nvPicPr>
          <p:cNvPr id="17" name="图片 16" descr="正确"/>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047624" y="1725771"/>
            <a:ext cx="281940" cy="281940"/>
          </a:xfrm>
          <a:prstGeom prst="rect">
            <a:avLst/>
          </a:prstGeom>
        </p:spPr>
      </p:pic>
      <p:grpSp>
        <p:nvGrpSpPr>
          <p:cNvPr id="4" name="组合 3"/>
          <p:cNvGrpSpPr/>
          <p:nvPr/>
        </p:nvGrpSpPr>
        <p:grpSpPr>
          <a:xfrm>
            <a:off x="2037080" y="4786630"/>
            <a:ext cx="3602990" cy="638810"/>
            <a:chOff x="1276" y="7589"/>
            <a:chExt cx="5674" cy="1006"/>
          </a:xfrm>
        </p:grpSpPr>
        <p:grpSp>
          <p:nvGrpSpPr>
            <p:cNvPr id="24" name="组合 23"/>
            <p:cNvGrpSpPr/>
            <p:nvPr/>
          </p:nvGrpSpPr>
          <p:grpSpPr>
            <a:xfrm>
              <a:off x="1276" y="7589"/>
              <a:ext cx="5674" cy="1007"/>
              <a:chOff x="1692239" y="2709714"/>
              <a:chExt cx="3602799" cy="639928"/>
            </a:xfrm>
          </p:grpSpPr>
          <p:sp>
            <p:nvSpPr>
              <p:cNvPr id="25" name="Oval 24"/>
              <p:cNvSpPr/>
              <p:nvPr/>
            </p:nvSpPr>
            <p:spPr>
              <a:xfrm>
                <a:off x="1692239" y="2709714"/>
                <a:ext cx="658551" cy="639928"/>
              </a:xfrm>
              <a:prstGeom prst="pentagon">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pPr>
                <a:endParaRPr lang="en-US" sz="3700" dirty="0">
                  <a:solidFill>
                    <a:schemeClr val="tx1">
                      <a:lumMod val="75000"/>
                      <a:lumOff val="25000"/>
                    </a:schemeClr>
                  </a:solidFill>
                  <a:cs typeface="+mn-ea"/>
                  <a:sym typeface="+mn-lt"/>
                </a:endParaRPr>
              </a:p>
            </p:txBody>
          </p:sp>
          <p:sp>
            <p:nvSpPr>
              <p:cNvPr id="26" name="矩形 25"/>
              <p:cNvSpPr/>
              <p:nvPr/>
            </p:nvSpPr>
            <p:spPr>
              <a:xfrm>
                <a:off x="2555849" y="2875619"/>
                <a:ext cx="2739189" cy="40041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pPr>
                <a:r>
                  <a:rPr lang="zh-CN" altLang="en-US" sz="2000" dirty="0" smtClean="0">
                    <a:solidFill>
                      <a:schemeClr val="tx1">
                        <a:lumMod val="75000"/>
                        <a:lumOff val="25000"/>
                      </a:schemeClr>
                    </a:solidFill>
                    <a:cs typeface="+mn-ea"/>
                    <a:sym typeface="+mn-lt"/>
                  </a:rPr>
                  <a:t>闭区间</a:t>
                </a:r>
                <a:endParaRPr lang="zh-CN" altLang="en-US" sz="2000" dirty="0">
                  <a:solidFill>
                    <a:schemeClr val="tx1">
                      <a:lumMod val="75000"/>
                      <a:lumOff val="25000"/>
                    </a:schemeClr>
                  </a:solidFill>
                  <a:cs typeface="+mn-ea"/>
                  <a:sym typeface="+mn-lt"/>
                </a:endParaRPr>
              </a:p>
            </p:txBody>
          </p:sp>
        </p:grpSp>
        <p:pic>
          <p:nvPicPr>
            <p:cNvPr id="2" name="图片 -1"/>
            <p:cNvPicPr/>
            <p:nvPr/>
          </p:nvPicPr>
          <p:blipFill>
            <a:blip r:embed="rId3"/>
            <a:stretch>
              <a:fillRect/>
            </a:stretch>
          </p:blipFill>
          <p:spPr>
            <a:xfrm>
              <a:off x="4083" y="7889"/>
              <a:ext cx="927" cy="590"/>
            </a:xfrm>
            <a:prstGeom prst="rect">
              <a:avLst/>
            </a:prstGeom>
          </p:spPr>
        </p:pic>
      </p:grpSp>
      <p:sp>
        <p:nvSpPr>
          <p:cNvPr id="5" name="文本框 4"/>
          <p:cNvSpPr txBox="1"/>
          <p:nvPr/>
        </p:nvSpPr>
        <p:spPr>
          <a:xfrm>
            <a:off x="2079196" y="6030565"/>
            <a:ext cx="837396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000" dirty="0" smtClean="0"/>
              <a:t>Heine--</a:t>
            </a:r>
            <a:r>
              <a:rPr lang="en-US" altLang="zh-CN" sz="2000" dirty="0" err="1" smtClean="0"/>
              <a:t>Borel</a:t>
            </a:r>
            <a:r>
              <a:rPr lang="en-US" altLang="zh-CN" sz="2000" dirty="0" smtClean="0"/>
              <a:t> </a:t>
            </a:r>
            <a:r>
              <a:rPr lang="zh-CN" altLang="en-US" sz="2000" dirty="0" smtClean="0"/>
              <a:t>定理</a:t>
            </a:r>
            <a:r>
              <a:rPr lang="en-US" altLang="zh-CN" sz="2000" dirty="0" smtClean="0"/>
              <a:t>: </a:t>
            </a:r>
            <a:r>
              <a:rPr lang="zh-CN" altLang="en-US" sz="2000" dirty="0" smtClean="0"/>
              <a:t>欧氏空间中的子集是紧集当且仅当它是有界闭集</a:t>
            </a:r>
            <a:r>
              <a:rPr lang="en-US" altLang="zh-CN" sz="2000" dirty="0" smtClean="0"/>
              <a:t>.</a:t>
            </a:r>
            <a:endParaRPr lang="zh-CN" altLang="en-US" sz="2000" dirty="0"/>
          </a:p>
        </p:txBody>
      </p:sp>
      <p:pic>
        <p:nvPicPr>
          <p:cNvPr id="6" name="20240228_190526Edit">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5955479" y="1105411"/>
            <a:ext cx="4883098" cy="3311142"/>
          </a:xfrm>
          <a:prstGeom prst="rect">
            <a:avLst/>
          </a:prstGeom>
        </p:spPr>
      </p:pic>
      <p:pic>
        <p:nvPicPr>
          <p:cNvPr id="3" name="图片 2" descr="正确"/>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716914" y="5003006"/>
            <a:ext cx="281940" cy="281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2139"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41" fill="hold" display="0">
                  <p:stCondLst>
                    <p:cond delay="indefinite"/>
                  </p:stCondLst>
                </p:cTn>
                <p:tgtEl>
                  <p:spTgt spid="6"/>
                </p:tgtEl>
              </p:cMediaNode>
            </p:video>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652145" y="200660"/>
            <a:ext cx="4198620" cy="521970"/>
          </a:xfrm>
          <a:prstGeom prst="rect">
            <a:avLst/>
          </a:prstGeom>
          <a:noFill/>
        </p:spPr>
        <p:txBody>
          <a:bodyPr wrap="square" rtlCol="0">
            <a:spAutoFit/>
          </a:bodyPr>
          <a:lstStyle/>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欧氏空间中的非紧集</a:t>
            </a:r>
            <a:endParaRPr kumimoji="1" lang="en-US" altLang="zh-CN"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grpSp>
        <p:nvGrpSpPr>
          <p:cNvPr id="2" name="组合 1"/>
          <p:cNvGrpSpPr/>
          <p:nvPr/>
        </p:nvGrpSpPr>
        <p:grpSpPr>
          <a:xfrm>
            <a:off x="1350010" y="1174959"/>
            <a:ext cx="3602990" cy="639445"/>
            <a:chOff x="814705" y="2879725"/>
            <a:chExt cx="3602990" cy="639445"/>
          </a:xfrm>
        </p:grpSpPr>
        <p:grpSp>
          <p:nvGrpSpPr>
            <p:cNvPr id="19" name="组合 18"/>
            <p:cNvGrpSpPr/>
            <p:nvPr/>
          </p:nvGrpSpPr>
          <p:grpSpPr>
            <a:xfrm>
              <a:off x="814705" y="2879725"/>
              <a:ext cx="3602990" cy="639445"/>
              <a:chOff x="1692239" y="2709714"/>
              <a:chExt cx="3602799" cy="639928"/>
            </a:xfrm>
          </p:grpSpPr>
          <p:sp>
            <p:nvSpPr>
              <p:cNvPr id="20" name="Oval 24"/>
              <p:cNvSpPr/>
              <p:nvPr/>
            </p:nvSpPr>
            <p:spPr>
              <a:xfrm>
                <a:off x="1692239" y="2709714"/>
                <a:ext cx="658551" cy="639928"/>
              </a:xfrm>
              <a:prstGeom prst="pentagon">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94" tIns="60946" rIns="121894" bIns="60946"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lnSpc>
                    <a:spcPct val="100000"/>
                  </a:lnSpc>
                </a:pPr>
                <a:endParaRPr lang="en-US" sz="3700" dirty="0">
                  <a:solidFill>
                    <a:schemeClr val="tx1">
                      <a:lumMod val="75000"/>
                      <a:lumOff val="25000"/>
                    </a:schemeClr>
                  </a:solidFill>
                  <a:cs typeface="+mn-ea"/>
                  <a:sym typeface="+mn-lt"/>
                </a:endParaRPr>
              </a:p>
            </p:txBody>
          </p:sp>
          <p:sp>
            <p:nvSpPr>
              <p:cNvPr id="3" name="矩形 2"/>
              <p:cNvSpPr/>
              <p:nvPr/>
            </p:nvSpPr>
            <p:spPr>
              <a:xfrm>
                <a:off x="2555849" y="2875619"/>
                <a:ext cx="2739189" cy="40041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pPr>
                <a:r>
                  <a:rPr lang="zh-CN" altLang="en-US" sz="2000" dirty="0" smtClean="0">
                    <a:solidFill>
                      <a:schemeClr val="tx1">
                        <a:lumMod val="75000"/>
                        <a:lumOff val="25000"/>
                      </a:schemeClr>
                    </a:solidFill>
                    <a:cs typeface="+mn-ea"/>
                    <a:sym typeface="+mn-lt"/>
                  </a:rPr>
                  <a:t>开区间</a:t>
                </a:r>
                <a:endParaRPr lang="zh-CN" altLang="en-US" sz="2000" dirty="0">
                  <a:solidFill>
                    <a:schemeClr val="tx1">
                      <a:lumMod val="75000"/>
                      <a:lumOff val="25000"/>
                    </a:schemeClr>
                  </a:solidFill>
                  <a:cs typeface="+mn-ea"/>
                  <a:sym typeface="+mn-lt"/>
                </a:endParaRPr>
              </a:p>
            </p:txBody>
          </p:sp>
        </p:grpSp>
        <p:pic>
          <p:nvPicPr>
            <p:cNvPr id="23" name="图片 22" descr="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a:off x="3638989" y="3151105"/>
              <a:ext cx="228600" cy="228600"/>
            </a:xfrm>
            <a:prstGeom prst="rect">
              <a:avLst/>
            </a:prstGeom>
          </p:spPr>
        </p:pic>
        <p:pic>
          <p:nvPicPr>
            <p:cNvPr id="6" name="图片 5"/>
            <p:cNvPicPr/>
            <p:nvPr/>
          </p:nvPicPr>
          <p:blipFill>
            <a:blip r:embed="rId3"/>
            <a:stretch>
              <a:fillRect/>
            </a:stretch>
          </p:blipFill>
          <p:spPr>
            <a:xfrm>
              <a:off x="2597005" y="3075800"/>
              <a:ext cx="669925" cy="374650"/>
            </a:xfrm>
            <a:prstGeom prst="rect">
              <a:avLst/>
            </a:prstGeom>
          </p:spPr>
        </p:pic>
      </p:grpSp>
      <p:grpSp>
        <p:nvGrpSpPr>
          <p:cNvPr id="15" name="组合 14"/>
          <p:cNvGrpSpPr/>
          <p:nvPr/>
        </p:nvGrpSpPr>
        <p:grpSpPr>
          <a:xfrm>
            <a:off x="7083625" y="827570"/>
            <a:ext cx="3587351" cy="3463790"/>
            <a:chOff x="7083625" y="827570"/>
            <a:chExt cx="3587351" cy="3463790"/>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6190" y="827570"/>
              <a:ext cx="2620950" cy="2620950"/>
            </a:xfrm>
            <a:prstGeom prst="rect">
              <a:avLst/>
            </a:prstGeom>
          </p:spPr>
        </p:pic>
        <p:sp>
          <p:nvSpPr>
            <p:cNvPr id="11" name="文本框 10"/>
            <p:cNvSpPr txBox="1"/>
            <p:nvPr/>
          </p:nvSpPr>
          <p:spPr>
            <a:xfrm>
              <a:off x="7083625" y="3891250"/>
              <a:ext cx="3587351"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smtClean="0"/>
                <a:t>一</a:t>
              </a:r>
              <a:r>
                <a:rPr lang="zh-CN" altLang="en-US" sz="2000" dirty="0"/>
                <a:t>尺之</a:t>
              </a:r>
              <a:r>
                <a:rPr lang="zh-CN" altLang="en-US" sz="2000" dirty="0" smtClean="0"/>
                <a:t>棰</a:t>
              </a:r>
              <a:r>
                <a:rPr lang="en-US" altLang="zh-CN" sz="2000" dirty="0" smtClean="0"/>
                <a:t>, </a:t>
              </a:r>
              <a:r>
                <a:rPr lang="zh-CN" altLang="en-US" sz="2000" dirty="0" smtClean="0"/>
                <a:t>日取其半</a:t>
              </a:r>
              <a:r>
                <a:rPr lang="en-US" altLang="zh-CN" sz="2000" dirty="0" smtClean="0"/>
                <a:t>, </a:t>
              </a:r>
              <a:r>
                <a:rPr lang="zh-CN" altLang="en-US" sz="2000" dirty="0" smtClean="0"/>
                <a:t>万世不竭</a:t>
              </a:r>
              <a:r>
                <a:rPr lang="en-US" altLang="zh-CN" sz="2000" dirty="0" smtClean="0"/>
                <a:t>.</a:t>
              </a:r>
              <a:endParaRPr lang="zh-CN" altLang="en-US" sz="2000" dirty="0"/>
            </a:p>
          </p:txBody>
        </p:sp>
      </p:grpSp>
      <p:sp>
        <p:nvSpPr>
          <p:cNvPr id="12" name="文本框 11"/>
          <p:cNvSpPr txBox="1"/>
          <p:nvPr/>
        </p:nvSpPr>
        <p:spPr>
          <a:xfrm>
            <a:off x="1350010" y="4977934"/>
            <a:ext cx="7132320" cy="14304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dirty="0" smtClean="0"/>
              <a:t>结论</a:t>
            </a:r>
            <a:r>
              <a:rPr lang="en-US" altLang="zh-CN" sz="2000" dirty="0" smtClean="0"/>
              <a:t>: </a:t>
            </a:r>
            <a:endParaRPr lang="en-US" altLang="zh-CN" sz="2000" dirty="0" smtClean="0"/>
          </a:p>
          <a:p>
            <a:pPr marL="457200" indent="-457200">
              <a:lnSpc>
                <a:spcPct val="150000"/>
              </a:lnSpc>
              <a:buAutoNum type="arabicPeriod"/>
            </a:pPr>
            <a:r>
              <a:rPr lang="zh-CN" altLang="en-US" sz="2000" dirty="0" smtClean="0"/>
              <a:t>任何开区间都不是紧集</a:t>
            </a:r>
            <a:r>
              <a:rPr lang="en-US" altLang="zh-CN" sz="2000" dirty="0" smtClean="0"/>
              <a:t>.</a:t>
            </a:r>
            <a:endParaRPr lang="en-US" altLang="zh-CN" sz="2000" dirty="0" smtClean="0"/>
          </a:p>
          <a:p>
            <a:pPr marL="457200" indent="-457200">
              <a:lnSpc>
                <a:spcPct val="150000"/>
              </a:lnSpc>
              <a:buAutoNum type="arabicPeriod"/>
            </a:pPr>
            <a:r>
              <a:rPr lang="zh-CN" altLang="en-US" sz="2000" dirty="0" smtClean="0"/>
              <a:t>紧致性 ≥ 有界性</a:t>
            </a:r>
            <a:r>
              <a:rPr lang="en-US" altLang="zh-CN" sz="2000" dirty="0" smtClean="0"/>
              <a:t>.</a:t>
            </a:r>
            <a:endParaRPr lang="zh-CN" altLang="en-US" sz="2000" dirty="0"/>
          </a:p>
        </p:txBody>
      </p:sp>
      <p:pic>
        <p:nvPicPr>
          <p:cNvPr id="8" name="文件">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1538900" y="2163634"/>
            <a:ext cx="4858483" cy="2732897"/>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9979" y="2183907"/>
            <a:ext cx="4838872" cy="2720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0000"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8"/>
                                        </p:tgtEl>
                                      </p:cBhvr>
                                    </p:cmd>
                                  </p:childTnLst>
                                </p:cTn>
                              </p:par>
                            </p:childTnLst>
                          </p:cTn>
                        </p:par>
                      </p:childTnLst>
                    </p:cTn>
                  </p:par>
                </p:childTnLst>
              </p:cTn>
              <p:nextCondLst>
                <p:cond evt="onClick" delay="0">
                  <p:tgtEl>
                    <p:spTgt spid="8"/>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2144" y="200660"/>
            <a:ext cx="5106818" cy="523220"/>
          </a:xfrm>
          <a:prstGeom prst="rect">
            <a:avLst/>
          </a:prstGeom>
          <a:noFill/>
        </p:spPr>
        <p:txBody>
          <a:bodyPr wrap="square" rtlCol="0">
            <a:spAutoFit/>
          </a:bodyPr>
          <a:lstStyle/>
          <a:p>
            <a:r>
              <a:rPr kumimoji="1" lang="zh-CN" altLang="en-US"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rPr>
              <a:t>一般拓扑空间</a:t>
            </a:r>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中</a:t>
            </a:r>
            <a:r>
              <a:rPr kumimoji="1" lang="zh-CN" altLang="en-US"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rPr>
              <a:t>的紧</a:t>
            </a:r>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集</a:t>
            </a:r>
            <a:endParaRPr kumimoji="1" lang="en-US" altLang="zh-CN"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sp>
        <p:nvSpPr>
          <p:cNvPr id="3" name="文本框 61"/>
          <p:cNvSpPr txBox="1"/>
          <p:nvPr/>
        </p:nvSpPr>
        <p:spPr>
          <a:xfrm>
            <a:off x="571774" y="1127565"/>
            <a:ext cx="10374376" cy="9687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nSpc>
                <a:spcPct val="150000"/>
              </a:lnSpc>
              <a:buFont typeface="+mj-lt"/>
              <a:buNone/>
            </a:pPr>
            <a:r>
              <a:rPr lang="zh-CN" altLang="en-US" sz="2000" dirty="0" smtClean="0"/>
              <a:t>对于一般的拓扑空间</a:t>
            </a:r>
            <a:r>
              <a:rPr lang="en-US" altLang="zh-CN" sz="2000" dirty="0" smtClean="0"/>
              <a:t>, </a:t>
            </a:r>
            <a:r>
              <a:rPr lang="zh-CN" altLang="en-US" sz="2000" dirty="0" smtClean="0"/>
              <a:t>尤其是与度量无关的拓扑空间</a:t>
            </a:r>
            <a:r>
              <a:rPr lang="en-US" altLang="zh-CN" sz="2000" dirty="0" smtClean="0"/>
              <a:t>, </a:t>
            </a:r>
            <a:r>
              <a:rPr lang="zh-CN" altLang="en-US" sz="2000" dirty="0" smtClean="0"/>
              <a:t>紧集与闭集的关系则更为微妙</a:t>
            </a:r>
            <a:r>
              <a:rPr lang="en-US" altLang="zh-CN" sz="2000" dirty="0" smtClean="0"/>
              <a:t>. </a:t>
            </a:r>
            <a:r>
              <a:rPr lang="zh-CN" altLang="en-US" sz="2000" dirty="0" smtClean="0"/>
              <a:t>比如下面这个富有启发性的反例</a:t>
            </a:r>
            <a:r>
              <a:rPr lang="en-US" altLang="zh-CN" sz="2000" dirty="0" smtClean="0"/>
              <a:t>:</a:t>
            </a:r>
            <a:endParaRPr lang="zh-CN" altLang="en-US" sz="2000" dirty="0"/>
          </a:p>
        </p:txBody>
      </p:sp>
      <p:sp>
        <p:nvSpPr>
          <p:cNvPr id="4" name="文本框 9"/>
          <p:cNvSpPr txBox="1"/>
          <p:nvPr/>
        </p:nvSpPr>
        <p:spPr>
          <a:xfrm>
            <a:off x="772243" y="2485454"/>
            <a:ext cx="9973437"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smtClean="0"/>
              <a:t>      余</a:t>
            </a:r>
            <a:r>
              <a:rPr lang="zh-CN" altLang="en-US" sz="2000" dirty="0"/>
              <a:t>有限</a:t>
            </a:r>
            <a:r>
              <a:rPr lang="zh-CN" altLang="en-US" sz="2000" dirty="0" smtClean="0"/>
              <a:t>拓扑 中的闭集是所有有限子集所以一定是紧集</a:t>
            </a:r>
            <a:r>
              <a:rPr lang="en-US" altLang="zh-CN" sz="2000" dirty="0" smtClean="0"/>
              <a:t>; </a:t>
            </a:r>
            <a:r>
              <a:rPr lang="zh-CN" altLang="en-US" sz="2000" dirty="0" smtClean="0"/>
              <a:t>但是任意的开集也是紧集</a:t>
            </a:r>
            <a:r>
              <a:rPr lang="en-US" altLang="zh-CN" sz="2000" dirty="0" smtClean="0"/>
              <a:t>.</a:t>
            </a:r>
            <a:endParaRPr lang="zh-CN" altLang="en-US" sz="2000" dirty="0"/>
          </a:p>
        </p:txBody>
      </p:sp>
      <p:graphicFrame>
        <p:nvGraphicFramePr>
          <p:cNvPr id="5" name="对象 4"/>
          <p:cNvGraphicFramePr>
            <a:graphicFrameLocks noChangeAspect="1"/>
          </p:cNvGraphicFramePr>
          <p:nvPr/>
        </p:nvGraphicFramePr>
        <p:xfrm>
          <a:off x="877751" y="2533139"/>
          <a:ext cx="384175" cy="352425"/>
        </p:xfrm>
        <a:graphic>
          <a:graphicData uri="http://schemas.openxmlformats.org/presentationml/2006/ole">
            <mc:AlternateContent xmlns:mc="http://schemas.openxmlformats.org/markup-compatibility/2006">
              <mc:Choice xmlns:v="urn:schemas-microsoft-com:vml" Requires="v">
                <p:oleObj spid="_x0000_s2070" name="Formula" r:id="rId1" imgW="1457325" imgH="1333500" progId="Equation.Ribbit">
                  <p:embed/>
                </p:oleObj>
              </mc:Choice>
              <mc:Fallback>
                <p:oleObj name="Formula" r:id="rId1" imgW="1457325" imgH="1333500" progId="Equation.Ribbit">
                  <p:embed/>
                  <p:pic>
                    <p:nvPicPr>
                      <p:cNvPr id="0" name="图片 2069"/>
                      <p:cNvPicPr/>
                      <p:nvPr/>
                    </p:nvPicPr>
                    <p:blipFill>
                      <a:blip r:embed="rId2"/>
                      <a:stretch>
                        <a:fillRect/>
                      </a:stretch>
                    </p:blipFill>
                    <p:spPr>
                      <a:xfrm>
                        <a:off x="877751" y="2533139"/>
                        <a:ext cx="384175" cy="352425"/>
                      </a:xfrm>
                      <a:prstGeom prst="rect">
                        <a:avLst/>
                      </a:prstGeom>
                    </p:spPr>
                  </p:pic>
                </p:oleObj>
              </mc:Fallback>
            </mc:AlternateContent>
          </a:graphicData>
        </a:graphic>
      </p:graphicFrame>
      <p:graphicFrame>
        <p:nvGraphicFramePr>
          <p:cNvPr id="6" name="对象 5"/>
          <p:cNvGraphicFramePr>
            <a:graphicFrameLocks noChangeAspect="1"/>
          </p:cNvGraphicFramePr>
          <p:nvPr/>
        </p:nvGraphicFramePr>
        <p:xfrm>
          <a:off x="2525591" y="2518088"/>
          <a:ext cx="93663" cy="352425"/>
        </p:xfrm>
        <a:graphic>
          <a:graphicData uri="http://schemas.openxmlformats.org/presentationml/2006/ole">
            <mc:AlternateContent xmlns:mc="http://schemas.openxmlformats.org/markup-compatibility/2006">
              <mc:Choice xmlns:v="urn:schemas-microsoft-com:vml" Requires="v">
                <p:oleObj spid="_x0000_s2071" name="Formula" r:id="rId3" imgW="352425" imgH="1333500" progId="Equation.Ribbit">
                  <p:embed/>
                </p:oleObj>
              </mc:Choice>
              <mc:Fallback>
                <p:oleObj name="Formula" r:id="rId3" imgW="352425" imgH="1333500" progId="Equation.Ribbit">
                  <p:embed/>
                  <p:pic>
                    <p:nvPicPr>
                      <p:cNvPr id="0" name="图片 2070"/>
                      <p:cNvPicPr/>
                      <p:nvPr/>
                    </p:nvPicPr>
                    <p:blipFill>
                      <a:blip r:embed="rId4"/>
                      <a:stretch>
                        <a:fillRect/>
                      </a:stretch>
                    </p:blipFill>
                    <p:spPr>
                      <a:xfrm>
                        <a:off x="2525591" y="2518088"/>
                        <a:ext cx="93663" cy="352425"/>
                      </a:xfrm>
                      <a:prstGeom prst="rect">
                        <a:avLst/>
                      </a:prstGeom>
                    </p:spPr>
                  </p:pic>
                </p:oleObj>
              </mc:Fallback>
            </mc:AlternateContent>
          </a:graphicData>
        </a:graphic>
      </p:graphicFrame>
      <p:sp>
        <p:nvSpPr>
          <p:cNvPr id="7" name="文本框 12"/>
          <p:cNvSpPr txBox="1"/>
          <p:nvPr/>
        </p:nvSpPr>
        <p:spPr>
          <a:xfrm>
            <a:off x="570920" y="3604846"/>
            <a:ext cx="9705721"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smtClean="0"/>
              <a:t>通常来说</a:t>
            </a:r>
            <a:r>
              <a:rPr lang="en-US" altLang="zh-CN" sz="2000" dirty="0" smtClean="0"/>
              <a:t>, </a:t>
            </a:r>
            <a:r>
              <a:rPr lang="zh-CN" altLang="en-US" sz="2000" dirty="0" smtClean="0"/>
              <a:t>我们只有如下充分条件</a:t>
            </a:r>
            <a:r>
              <a:rPr lang="en-US" altLang="zh-CN" sz="2000" dirty="0" smtClean="0"/>
              <a:t>:</a:t>
            </a:r>
            <a:endParaRPr lang="zh-CN" altLang="en-US" sz="2000" dirty="0"/>
          </a:p>
        </p:txBody>
      </p:sp>
      <p:sp>
        <p:nvSpPr>
          <p:cNvPr id="8" name="文本框 56"/>
          <p:cNvSpPr txBox="1"/>
          <p:nvPr/>
        </p:nvSpPr>
        <p:spPr>
          <a:xfrm>
            <a:off x="772243" y="4403335"/>
            <a:ext cx="1017651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smtClean="0"/>
              <a:t>定理 </a:t>
            </a:r>
            <a:r>
              <a:rPr lang="en-US" altLang="zh-CN" sz="2000" b="1" dirty="0" smtClean="0"/>
              <a:t>1</a:t>
            </a:r>
            <a:r>
              <a:rPr lang="en-US" altLang="zh-CN" sz="2000" dirty="0" smtClean="0"/>
              <a:t>: </a:t>
            </a:r>
            <a:r>
              <a:rPr lang="zh-CN" altLang="en-US" sz="2000" dirty="0" smtClean="0"/>
              <a:t>紧致空间的闭集也是紧致的</a:t>
            </a:r>
            <a:r>
              <a:rPr lang="en-US" altLang="zh-CN" sz="2000" dirty="0" smtClean="0"/>
              <a:t>.</a:t>
            </a:r>
            <a:endParaRPr lang="zh-CN" altLang="en-US" sz="2000" dirty="0"/>
          </a:p>
        </p:txBody>
      </p:sp>
      <p:sp>
        <p:nvSpPr>
          <p:cNvPr id="9" name="文本框 20"/>
          <p:cNvSpPr txBox="1"/>
          <p:nvPr/>
        </p:nvSpPr>
        <p:spPr>
          <a:xfrm>
            <a:off x="772243" y="5193031"/>
            <a:ext cx="982345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smtClean="0"/>
              <a:t>定理 </a:t>
            </a:r>
            <a:r>
              <a:rPr lang="en-US" altLang="zh-CN" sz="2000" b="1" dirty="0" smtClean="0"/>
              <a:t>2</a:t>
            </a:r>
            <a:r>
              <a:rPr lang="en-US" altLang="zh-CN" sz="2000" dirty="0" smtClean="0"/>
              <a:t>: </a:t>
            </a:r>
            <a:r>
              <a:rPr lang="en-US" altLang="zh-CN" sz="2000" dirty="0" err="1" smtClean="0"/>
              <a:t>Hausdorff</a:t>
            </a:r>
            <a:r>
              <a:rPr lang="en-US" altLang="zh-CN" sz="2000" dirty="0" smtClean="0"/>
              <a:t> </a:t>
            </a:r>
            <a:r>
              <a:rPr lang="zh-CN" altLang="en-US" sz="2000" dirty="0" smtClean="0"/>
              <a:t>空间中的紧子集是闭集</a:t>
            </a:r>
            <a:r>
              <a:rPr lang="en-US" altLang="zh-CN" sz="2000" dirty="0" smtClean="0"/>
              <a:t>.</a:t>
            </a:r>
            <a:endParaRPr lang="zh-CN" altLang="en-US"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652145" y="181610"/>
            <a:ext cx="4198620" cy="521970"/>
          </a:xfrm>
          <a:prstGeom prst="rect">
            <a:avLst/>
          </a:prstGeom>
          <a:noFill/>
        </p:spPr>
        <p:txBody>
          <a:bodyPr wrap="square" rtlCol="0">
            <a:spAutoFit/>
          </a:bodyPr>
          <a:lstStyle/>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紧致性为什么重要</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sp>
        <p:nvSpPr>
          <p:cNvPr id="5" name="文本框 4"/>
          <p:cNvSpPr txBox="1"/>
          <p:nvPr/>
        </p:nvSpPr>
        <p:spPr>
          <a:xfrm>
            <a:off x="2125980" y="5824220"/>
            <a:ext cx="8380730"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smtClean="0"/>
              <a:t>以一种科学的方式将局部的性质拼接起来→对于空间整体性质的具体把握</a:t>
            </a:r>
            <a:endParaRPr lang="zh-CN" altLang="en-US" sz="2000" dirty="0" smtClean="0"/>
          </a:p>
        </p:txBody>
      </p:sp>
      <p:pic>
        <p:nvPicPr>
          <p:cNvPr id="8" name="20240228_191224Edit">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435860" y="1318895"/>
            <a:ext cx="7219315" cy="4030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476"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8"/>
                </p:tgtEl>
              </p:cMediaNode>
            </p:video>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8"/>
                                        </p:tgtEl>
                                      </p:cBhvr>
                                    </p:cmd>
                                  </p:childTnLst>
                                </p:cTn>
                              </p:par>
                            </p:childTnLst>
                          </p:cTn>
                        </p:par>
                      </p:childTnLst>
                    </p:cTn>
                  </p:par>
                </p:childTnLst>
              </p:cTn>
              <p:nextCondLst>
                <p:cond evt="onClick" delay="0">
                  <p:tgtEl>
                    <p:spTgt spid="8"/>
                  </p:tgtEl>
                </p:cond>
              </p:nextCondLst>
            </p:seq>
          </p:childTnLst>
        </p:cTn>
      </p:par>
    </p:tnLst>
    <p:bldLst>
      <p:bldP spid="21" grpId="0"/>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68" name="文本框 67"/>
          <p:cNvSpPr txBox="1"/>
          <p:nvPr/>
        </p:nvSpPr>
        <p:spPr>
          <a:xfrm>
            <a:off x="2559257" y="2968552"/>
            <a:ext cx="7073486" cy="1014730"/>
          </a:xfrm>
          <a:prstGeom prst="rect">
            <a:avLst/>
          </a:prstGeom>
          <a:noFill/>
        </p:spPr>
        <p:txBody>
          <a:bodyPr wrap="square" rtlCol="0">
            <a:spAutoFit/>
          </a:bodyPr>
          <a:lstStyle/>
          <a:p>
            <a:pPr algn="ctr"/>
            <a:r>
              <a:rPr kumimoji="1" lang="zh-CN" altLang="en-US" sz="6000" spc="600" dirty="0">
                <a:solidFill>
                  <a:schemeClr val="tx1">
                    <a:lumMod val="85000"/>
                    <a:lumOff val="15000"/>
                  </a:schemeClr>
                </a:solidFill>
                <a:latin typeface="宋体" panose="02010600030101010101" pitchFamily="2" charset="-122"/>
                <a:ea typeface="宋体" panose="02010600030101010101" pitchFamily="2" charset="-122"/>
                <a:cs typeface="Alibaba PuHuiTi Light" pitchFamily="18" charset="-122"/>
              </a:rPr>
              <a:t>闭曲面分类</a:t>
            </a:r>
            <a:r>
              <a:rPr kumimoji="1" lang="zh-CN" altLang="en-US" sz="6000" spc="600" dirty="0">
                <a:solidFill>
                  <a:schemeClr val="tx1">
                    <a:lumMod val="85000"/>
                    <a:lumOff val="15000"/>
                  </a:schemeClr>
                </a:solidFill>
                <a:latin typeface="宋体" panose="02010600030101010101" pitchFamily="2" charset="-122"/>
                <a:ea typeface="宋体" panose="02010600030101010101" pitchFamily="2" charset="-122"/>
                <a:cs typeface="Alibaba PuHuiTi Light" pitchFamily="18" charset="-122"/>
              </a:rPr>
              <a:t>定理</a:t>
            </a:r>
            <a:endParaRPr kumimoji="1" lang="zh-CN" altLang="en-US" sz="6000" spc="600" dirty="0">
              <a:solidFill>
                <a:schemeClr val="tx1">
                  <a:lumMod val="85000"/>
                  <a:lumOff val="15000"/>
                </a:schemeClr>
              </a:solidFill>
              <a:latin typeface="宋体" panose="02010600030101010101" pitchFamily="2" charset="-122"/>
              <a:ea typeface="宋体" panose="02010600030101010101" pitchFamily="2" charset="-122"/>
              <a:cs typeface="Alibaba PuHuiTi Light" pitchFamily="18" charset="-122"/>
            </a:endParaRPr>
          </a:p>
        </p:txBody>
      </p:sp>
      <p:sp>
        <p:nvSpPr>
          <p:cNvPr id="71" name="圆角矩形 70"/>
          <p:cNvSpPr/>
          <p:nvPr/>
        </p:nvSpPr>
        <p:spPr>
          <a:xfrm>
            <a:off x="5201991" y="1688533"/>
            <a:ext cx="1788019" cy="3991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文本框 71"/>
          <p:cNvSpPr txBox="1"/>
          <p:nvPr/>
        </p:nvSpPr>
        <p:spPr>
          <a:xfrm>
            <a:off x="5515610" y="1749493"/>
            <a:ext cx="1160780" cy="337185"/>
          </a:xfrm>
          <a:prstGeom prst="rect">
            <a:avLst/>
          </a:prstGeom>
          <a:noFill/>
        </p:spPr>
        <p:txBody>
          <a:bodyPr wrap="none" rtlCol="0">
            <a:spAutoFit/>
          </a:bodyPr>
          <a:lstStyle/>
          <a:p>
            <a:pPr algn="ctr"/>
            <a:r>
              <a:rPr kumimoji="1" lang="en-US" altLang="zh-CN" sz="1600" spc="300" dirty="0">
                <a:solidFill>
                  <a:schemeClr val="bg1"/>
                </a:solidFill>
                <a:latin typeface="Alibaba PuHuiTi" pitchFamily="18" charset="-122"/>
                <a:ea typeface="Alibaba PuHuiTi" pitchFamily="18" charset="-122"/>
                <a:cs typeface="Alibaba PuHuiTi" pitchFamily="18" charset="-122"/>
              </a:rPr>
              <a:t>PART</a:t>
            </a:r>
            <a:r>
              <a:rPr kumimoji="1" lang="zh-CN" altLang="en-US" sz="1600" spc="300" dirty="0">
                <a:solidFill>
                  <a:schemeClr val="bg1"/>
                </a:solidFill>
                <a:latin typeface="Alibaba PuHuiTi" pitchFamily="18" charset="-122"/>
                <a:ea typeface="Alibaba PuHuiTi" pitchFamily="18" charset="-122"/>
                <a:cs typeface="Alibaba PuHuiTi" pitchFamily="18" charset="-122"/>
              </a:rPr>
              <a:t> </a:t>
            </a:r>
            <a:r>
              <a:rPr kumimoji="1" lang="en-US" altLang="zh-CN" sz="1600" spc="300" dirty="0">
                <a:solidFill>
                  <a:schemeClr val="bg1"/>
                </a:solidFill>
                <a:latin typeface="Alibaba PuHuiTi" pitchFamily="18" charset="-122"/>
                <a:ea typeface="Alibaba PuHuiTi" pitchFamily="18" charset="-122"/>
                <a:cs typeface="Alibaba PuHuiTi" pitchFamily="18" charset="-122"/>
              </a:rPr>
              <a:t>06</a:t>
            </a:r>
            <a:endParaRPr kumimoji="1" lang="zh-CN" altLang="en-US" sz="1600" spc="300" dirty="0">
              <a:solidFill>
                <a:schemeClr val="bg1"/>
              </a:solidFill>
              <a:latin typeface="Alibaba PuHuiTi" pitchFamily="18" charset="-122"/>
              <a:ea typeface="Alibaba PuHuiTi" pitchFamily="18" charset="-122"/>
              <a:cs typeface="Alibaba PuHuiTi" pitchFamily="18" charset="-122"/>
            </a:endParaRPr>
          </a:p>
        </p:txBody>
      </p:sp>
      <p:cxnSp>
        <p:nvCxnSpPr>
          <p:cNvPr id="73" name="直线连接符 72"/>
          <p:cNvCxnSpPr/>
          <p:nvPr/>
        </p:nvCxnSpPr>
        <p:spPr>
          <a:xfrm>
            <a:off x="3459302" y="2627514"/>
            <a:ext cx="538842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直角三角形 13"/>
          <p:cNvSpPr/>
          <p:nvPr/>
        </p:nvSpPr>
        <p:spPr>
          <a:xfrm rot="16200000">
            <a:off x="9601200" y="4267200"/>
            <a:ext cx="2590800" cy="2590800"/>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直角三角形 14"/>
          <p:cNvSpPr/>
          <p:nvPr/>
        </p:nvSpPr>
        <p:spPr>
          <a:xfrm rot="16200000" flipH="1" flipV="1">
            <a:off x="0" y="0"/>
            <a:ext cx="2590800" cy="2590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直角三角形 17"/>
          <p:cNvSpPr/>
          <p:nvPr/>
        </p:nvSpPr>
        <p:spPr>
          <a:xfrm rot="10526042">
            <a:off x="10329703" y="841395"/>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直角三角形 18"/>
          <p:cNvSpPr/>
          <p:nvPr/>
        </p:nvSpPr>
        <p:spPr>
          <a:xfrm rot="16200000">
            <a:off x="2013228" y="5079464"/>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直角三角形 19"/>
          <p:cNvSpPr/>
          <p:nvPr/>
        </p:nvSpPr>
        <p:spPr>
          <a:xfrm rot="7053690">
            <a:off x="867518" y="4080436"/>
            <a:ext cx="259471" cy="25947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652145" y="181610"/>
            <a:ext cx="4198620" cy="521970"/>
          </a:xfrm>
          <a:prstGeom prst="rect">
            <a:avLst/>
          </a:prstGeom>
          <a:noFill/>
        </p:spPr>
        <p:txBody>
          <a:bodyPr wrap="square" rtlCol="0">
            <a:spAutoFit/>
          </a:bodyPr>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拓扑同胚</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pic>
        <p:nvPicPr>
          <p:cNvPr id="9" name="图片 8"/>
          <p:cNvPicPr>
            <a:picLocks noChangeAspect="1"/>
          </p:cNvPicPr>
          <p:nvPr/>
        </p:nvPicPr>
        <p:blipFill>
          <a:blip r:embed="rId1"/>
          <a:stretch>
            <a:fillRect/>
          </a:stretch>
        </p:blipFill>
        <p:spPr>
          <a:xfrm>
            <a:off x="762635" y="2120900"/>
            <a:ext cx="2625090" cy="2625090"/>
          </a:xfrm>
          <a:prstGeom prst="rect">
            <a:avLst/>
          </a:prstGeom>
        </p:spPr>
      </p:pic>
      <p:pic>
        <p:nvPicPr>
          <p:cNvPr id="17" name="图片 16" descr="动画">
            <a:hlinkClick r:id="rId2" action="ppaction://hlinksldjump"/>
          </p:cNvPr>
          <p:cNvPicPr>
            <a:picLocks noChangeAspect="1"/>
          </p:cNvPicPr>
          <p:nvPr/>
        </p:nvPicPr>
        <p:blipFill>
          <a:blip r:embed="rId3"/>
          <a:stretch>
            <a:fillRect/>
          </a:stretch>
        </p:blipFill>
        <p:spPr>
          <a:xfrm>
            <a:off x="4705350" y="2120900"/>
            <a:ext cx="3120390" cy="2612390"/>
          </a:xfrm>
          <a:prstGeom prst="rect">
            <a:avLst/>
          </a:prstGeom>
        </p:spPr>
      </p:pic>
      <p:pic>
        <p:nvPicPr>
          <p:cNvPr id="2" name="图片 1"/>
          <p:cNvPicPr>
            <a:picLocks noChangeAspect="1"/>
          </p:cNvPicPr>
          <p:nvPr/>
        </p:nvPicPr>
        <p:blipFill>
          <a:blip r:embed="rId4"/>
          <a:stretch>
            <a:fillRect/>
          </a:stretch>
        </p:blipFill>
        <p:spPr>
          <a:xfrm>
            <a:off x="9034145" y="2120900"/>
            <a:ext cx="2630170" cy="26301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1" name="文本框 20"/>
          <p:cNvSpPr txBox="1"/>
          <p:nvPr/>
        </p:nvSpPr>
        <p:spPr>
          <a:xfrm>
            <a:off x="651970" y="191296"/>
            <a:ext cx="4957522" cy="521970"/>
          </a:xfrm>
          <a:prstGeom prst="rect">
            <a:avLst/>
          </a:prstGeom>
          <a:noFill/>
        </p:spPr>
        <p:txBody>
          <a:bodyPr wrap="square" rtlCol="0">
            <a:spAutoFit/>
          </a:bodyPr>
          <a:lstStyle/>
          <a:p>
            <a:r>
              <a:rPr kumimoji="1" lang="zh-CN" altLang="en-US"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rPr>
              <a:t>钟表问题</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63684" y="1148209"/>
            <a:ext cx="2950628" cy="3555673"/>
          </a:xfrm>
          <a:prstGeom prst="rect">
            <a:avLst/>
          </a:prstGeom>
        </p:spPr>
      </p:pic>
      <p:grpSp>
        <p:nvGrpSpPr>
          <p:cNvPr id="4" name="组合 3"/>
          <p:cNvGrpSpPr/>
          <p:nvPr/>
        </p:nvGrpSpPr>
        <p:grpSpPr>
          <a:xfrm>
            <a:off x="7112635" y="379158"/>
            <a:ext cx="2288554" cy="6206922"/>
            <a:chOff x="7112635" y="379158"/>
            <a:chExt cx="2288554" cy="6206922"/>
          </a:xfrm>
        </p:grpSpPr>
        <p:pic>
          <p:nvPicPr>
            <p:cNvPr id="12" name="图片 11"/>
            <p:cNvPicPr>
              <a:picLocks noChangeAspect="1"/>
            </p:cNvPicPr>
            <p:nvPr>
              <p:custDataLst>
                <p:tags r:id="rId2"/>
              </p:custDataLst>
            </p:nvPr>
          </p:nvPicPr>
          <p:blipFill>
            <a:blip r:embed="rId3"/>
            <a:stretch>
              <a:fillRect/>
            </a:stretch>
          </p:blipFill>
          <p:spPr>
            <a:xfrm>
              <a:off x="7112635" y="379158"/>
              <a:ext cx="2288554" cy="2669980"/>
            </a:xfrm>
            <a:prstGeom prst="rect">
              <a:avLst/>
            </a:prstGeom>
          </p:spPr>
        </p:pic>
        <p:pic>
          <p:nvPicPr>
            <p:cNvPr id="13" name="图片 12"/>
            <p:cNvPicPr>
              <a:picLocks noChangeAspect="1"/>
            </p:cNvPicPr>
            <p:nvPr>
              <p:custDataLst>
                <p:tags r:id="rId4"/>
              </p:custDataLst>
            </p:nvPr>
          </p:nvPicPr>
          <p:blipFill>
            <a:blip r:embed="rId5"/>
            <a:stretch>
              <a:fillRect/>
            </a:stretch>
          </p:blipFill>
          <p:spPr>
            <a:xfrm>
              <a:off x="7112635" y="3956538"/>
              <a:ext cx="2288554" cy="2629542"/>
            </a:xfrm>
            <a:prstGeom prst="rect">
              <a:avLst/>
            </a:prstGeom>
          </p:spPr>
        </p:pic>
        <p:sp>
          <p:nvSpPr>
            <p:cNvPr id="3" name="下箭头 2"/>
            <p:cNvSpPr/>
            <p:nvPr/>
          </p:nvSpPr>
          <p:spPr>
            <a:xfrm>
              <a:off x="8150469" y="3244362"/>
              <a:ext cx="281354" cy="4747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986077" y="5271309"/>
            <a:ext cx="5188145" cy="1015663"/>
          </a:xfrm>
          <a:prstGeom prst="rect">
            <a:avLst/>
          </a:prstGeom>
          <a:noFill/>
        </p:spPr>
        <p:txBody>
          <a:bodyPr wrap="square" rtlCol="0">
            <a:spAutoFit/>
          </a:bodyPr>
          <a:lstStyle/>
          <a:p>
            <a:pPr indent="0">
              <a:lnSpc>
                <a:spcPct val="150000"/>
              </a:lnSpc>
              <a:buFont typeface="Arial" panose="020B0604020202020204" pitchFamily="34" charset="0"/>
              <a:buNone/>
            </a:pPr>
            <a:r>
              <a:rPr lang="zh-CN" altLang="en-US" sz="2000" dirty="0">
                <a:solidFill>
                  <a:schemeClr val="tx1">
                    <a:lumMod val="75000"/>
                    <a:lumOff val="25000"/>
                  </a:schemeClr>
                </a:solidFill>
                <a:cs typeface="+mn-ea"/>
                <a:sym typeface="+mn-lt"/>
              </a:rPr>
              <a:t>找出所有可能的时针与分针</a:t>
            </a:r>
            <a:r>
              <a:rPr lang="zh-CN" altLang="en-US" sz="2000" dirty="0" smtClean="0">
                <a:solidFill>
                  <a:schemeClr val="tx1">
                    <a:lumMod val="75000"/>
                    <a:lumOff val="25000"/>
                  </a:schemeClr>
                </a:solidFill>
                <a:cs typeface="+mn-ea"/>
                <a:sym typeface="+mn-lt"/>
              </a:rPr>
              <a:t>指向</a:t>
            </a:r>
            <a:r>
              <a:rPr lang="en-US" altLang="zh-CN" sz="2000" dirty="0" smtClean="0">
                <a:solidFill>
                  <a:schemeClr val="tx1">
                    <a:lumMod val="75000"/>
                    <a:lumOff val="25000"/>
                  </a:schemeClr>
                </a:solidFill>
                <a:cs typeface="+mn-ea"/>
                <a:sym typeface="+mn-lt"/>
              </a:rPr>
              <a:t>, </a:t>
            </a:r>
            <a:r>
              <a:rPr lang="zh-CN" altLang="en-US" sz="2000" dirty="0" smtClean="0">
                <a:solidFill>
                  <a:schemeClr val="tx1">
                    <a:lumMod val="75000"/>
                    <a:lumOff val="25000"/>
                  </a:schemeClr>
                </a:solidFill>
                <a:cs typeface="+mn-ea"/>
                <a:sym typeface="+mn-lt"/>
              </a:rPr>
              <a:t>使</a:t>
            </a:r>
            <a:r>
              <a:rPr lang="zh-CN" altLang="en-US" sz="2000" dirty="0">
                <a:solidFill>
                  <a:schemeClr val="tx1">
                    <a:lumMod val="75000"/>
                    <a:lumOff val="25000"/>
                  </a:schemeClr>
                </a:solidFill>
                <a:cs typeface="+mn-ea"/>
                <a:sym typeface="+mn-lt"/>
              </a:rPr>
              <a:t>其在翻转之后依然能给出一个合理的</a:t>
            </a:r>
            <a:r>
              <a:rPr lang="zh-CN" altLang="en-US" sz="2000" dirty="0" smtClean="0">
                <a:solidFill>
                  <a:schemeClr val="tx1">
                    <a:lumMod val="75000"/>
                    <a:lumOff val="25000"/>
                  </a:schemeClr>
                </a:solidFill>
                <a:cs typeface="+mn-ea"/>
                <a:sym typeface="+mn-lt"/>
              </a:rPr>
              <a:t>时间</a:t>
            </a:r>
            <a:r>
              <a:rPr lang="en-US" altLang="zh-CN" sz="2000" dirty="0" smtClean="0">
                <a:solidFill>
                  <a:schemeClr val="tx1">
                    <a:lumMod val="75000"/>
                    <a:lumOff val="25000"/>
                  </a:schemeClr>
                </a:solidFill>
                <a:cs typeface="+mn-ea"/>
                <a:sym typeface="+mn-lt"/>
              </a:rPr>
              <a:t>.</a:t>
            </a:r>
            <a:endParaRPr lang="zh-CN" altLang="en-US" sz="2000" dirty="0">
              <a:solidFill>
                <a:schemeClr val="tx1">
                  <a:lumMod val="75000"/>
                  <a:lumOff val="25000"/>
                </a:schemeClr>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652145" y="181610"/>
            <a:ext cx="4198620" cy="521970"/>
          </a:xfrm>
          <a:prstGeom prst="rect">
            <a:avLst/>
          </a:prstGeom>
          <a:noFill/>
        </p:spPr>
        <p:txBody>
          <a:bodyPr wrap="square" rtlCol="0">
            <a:spAutoFit/>
          </a:bodyPr>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球极投影</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pic>
        <p:nvPicPr>
          <p:cNvPr id="3" name="20241023_153856Edit">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181100" y="1025525"/>
            <a:ext cx="9712960" cy="5040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33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29285" y="564515"/>
            <a:ext cx="10893425" cy="2799715"/>
          </a:xfrm>
          <a:prstGeom prst="rect">
            <a:avLst/>
          </a:prstGeom>
          <a:noFill/>
        </p:spPr>
        <p:txBody>
          <a:bodyPr wrap="square" rtlCol="0">
            <a:spAutoFit/>
          </a:bodyPr>
          <a:p>
            <a:pPr>
              <a:lnSpc>
                <a:spcPct val="110000"/>
              </a:lnSpc>
            </a:pPr>
            <a:r>
              <a:rPr lang="zh-CN" altLang="en-US" sz="2000" b="1"/>
              <a:t>制图</a:t>
            </a:r>
            <a:r>
              <a:rPr lang="en-US" altLang="zh-CN" sz="2000" b="1"/>
              <a:t>: </a:t>
            </a:r>
            <a:r>
              <a:rPr lang="zh-CN" altLang="en-US" sz="2000"/>
              <a:t>通过</a:t>
            </a:r>
            <a:r>
              <a:rPr lang="zh-CN" altLang="en-US" sz="2000">
                <a:solidFill>
                  <a:schemeClr val="accent1"/>
                </a:solidFill>
              </a:rPr>
              <a:t>球极投影</a:t>
            </a:r>
            <a:r>
              <a:rPr lang="zh-CN" altLang="en-US" sz="2000"/>
              <a:t>所制出的地图</a:t>
            </a:r>
            <a:r>
              <a:rPr lang="en-US" altLang="zh-CN" sz="2000"/>
              <a:t>保持</a:t>
            </a:r>
            <a:r>
              <a:rPr lang="zh-CN" altLang="en-US" sz="2000"/>
              <a:t>原有的角度关系</a:t>
            </a:r>
            <a:r>
              <a:rPr lang="en-US" altLang="zh-CN" sz="2000"/>
              <a:t>, </a:t>
            </a:r>
            <a:r>
              <a:rPr lang="zh-CN" altLang="en-US" sz="2000"/>
              <a:t>从而</a:t>
            </a:r>
            <a:r>
              <a:rPr lang="en-US" altLang="zh-CN" sz="2000"/>
              <a:t>更适合导航应用.</a:t>
            </a:r>
            <a:endParaRPr lang="en-US" altLang="zh-CN" sz="2000" b="1"/>
          </a:p>
          <a:p>
            <a:pPr>
              <a:lnSpc>
                <a:spcPct val="110000"/>
              </a:lnSpc>
            </a:pPr>
            <a:endParaRPr lang="en-US" altLang="zh-CN" sz="2000" b="1"/>
          </a:p>
          <a:p>
            <a:pPr>
              <a:lnSpc>
                <a:spcPct val="110000"/>
              </a:lnSpc>
            </a:pPr>
            <a:r>
              <a:rPr lang="zh-CN" altLang="en-US" sz="2000" b="1"/>
              <a:t>行星科学</a:t>
            </a:r>
            <a:r>
              <a:rPr lang="en-US" altLang="zh-CN" sz="2000" b="1"/>
              <a:t>: </a:t>
            </a:r>
            <a:r>
              <a:rPr lang="zh-CN" altLang="en-US" sz="2000">
                <a:solidFill>
                  <a:schemeClr val="accent1"/>
                </a:solidFill>
              </a:rPr>
              <a:t>球极</a:t>
            </a:r>
            <a:r>
              <a:rPr lang="en-US" altLang="zh-CN" sz="2000">
                <a:solidFill>
                  <a:schemeClr val="accent1"/>
                </a:solidFill>
              </a:rPr>
              <a:t>投影</a:t>
            </a:r>
            <a:r>
              <a:rPr lang="en-US" altLang="zh-CN" sz="2000"/>
              <a:t>是唯一一种将球面上的所有圆都映射到平面上的圆的投影. 这一特性在以陨石坑为典型特征的行星测绘中非常有用.</a:t>
            </a:r>
            <a:endParaRPr lang="en-US" altLang="zh-CN" sz="2000"/>
          </a:p>
          <a:p>
            <a:pPr>
              <a:lnSpc>
                <a:spcPct val="110000"/>
              </a:lnSpc>
            </a:pPr>
            <a:endParaRPr lang="en-US" altLang="zh-CN" sz="2000"/>
          </a:p>
          <a:p>
            <a:pPr>
              <a:lnSpc>
                <a:spcPct val="110000"/>
              </a:lnSpc>
            </a:pPr>
            <a:r>
              <a:rPr lang="zh-CN" altLang="en-US" sz="2000" b="1"/>
              <a:t>晶体学</a:t>
            </a:r>
            <a:r>
              <a:rPr lang="en-US" altLang="zh-CN" sz="2000"/>
              <a:t>: 在电子衍射中, Kikuchi 线对以条带的形式出现, 装饰着晶格平面轨迹和 Ewald 球面之间的交点, 从而为晶体的</a:t>
            </a:r>
            <a:r>
              <a:rPr lang="zh-CN" altLang="en-US" sz="2000">
                <a:solidFill>
                  <a:schemeClr val="accent1"/>
                </a:solidFill>
              </a:rPr>
              <a:t>球极投影</a:t>
            </a:r>
            <a:r>
              <a:rPr lang="en-US" altLang="zh-CN" sz="2000"/>
              <a:t>提供了实验途径. 因此, 逆空间中的模型 Kikuchi 图和用于直接空间中弯曲轮廓的条纹可见性图可作为在透射电子显微镜中探索晶体取向空间的路线图.</a:t>
            </a:r>
            <a:endParaRPr lang="en-US" altLang="zh-CN" sz="2000"/>
          </a:p>
        </p:txBody>
      </p:sp>
      <p:pic>
        <p:nvPicPr>
          <p:cNvPr id="4" name="图片 3" descr="u=4294923457,3929081595&amp;fm=253&amp;app=138&amp;size=w931&amp;n=0&amp;f=JPEG&amp;fmt=auto"/>
          <p:cNvPicPr>
            <a:picLocks noChangeAspect="1"/>
          </p:cNvPicPr>
          <p:nvPr/>
        </p:nvPicPr>
        <p:blipFill>
          <a:blip r:embed="rId1"/>
          <a:stretch>
            <a:fillRect/>
          </a:stretch>
        </p:blipFill>
        <p:spPr>
          <a:xfrm>
            <a:off x="736600" y="3780155"/>
            <a:ext cx="3832860" cy="2457450"/>
          </a:xfrm>
          <a:prstGeom prst="rect">
            <a:avLst/>
          </a:prstGeom>
        </p:spPr>
      </p:pic>
      <p:pic>
        <p:nvPicPr>
          <p:cNvPr id="5" name="图片 4" descr="220px-LRO_WAC_North_Pole_Mosaic_(PIA14024)"/>
          <p:cNvPicPr>
            <a:picLocks noChangeAspect="1"/>
          </p:cNvPicPr>
          <p:nvPr/>
        </p:nvPicPr>
        <p:blipFill>
          <a:blip r:embed="rId2"/>
          <a:stretch>
            <a:fillRect/>
          </a:stretch>
        </p:blipFill>
        <p:spPr>
          <a:xfrm>
            <a:off x="5346065" y="3795395"/>
            <a:ext cx="2442210" cy="2442210"/>
          </a:xfrm>
          <a:prstGeom prst="rect">
            <a:avLst/>
          </a:prstGeom>
        </p:spPr>
      </p:pic>
      <p:pic>
        <p:nvPicPr>
          <p:cNvPr id="6" name="图片 5" descr="DiamondPoleFigure111"/>
          <p:cNvPicPr>
            <a:picLocks noChangeAspect="1"/>
          </p:cNvPicPr>
          <p:nvPr/>
        </p:nvPicPr>
        <p:blipFill>
          <a:blip r:embed="rId3"/>
          <a:stretch>
            <a:fillRect/>
          </a:stretch>
        </p:blipFill>
        <p:spPr>
          <a:xfrm>
            <a:off x="8779510" y="3961130"/>
            <a:ext cx="2095500" cy="2095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29285" y="564515"/>
            <a:ext cx="10893425" cy="3476625"/>
          </a:xfrm>
          <a:prstGeom prst="rect">
            <a:avLst/>
          </a:prstGeom>
          <a:noFill/>
        </p:spPr>
        <p:txBody>
          <a:bodyPr wrap="square" rtlCol="0">
            <a:spAutoFit/>
          </a:bodyPr>
          <a:p>
            <a:pPr>
              <a:lnSpc>
                <a:spcPct val="110000"/>
              </a:lnSpc>
            </a:pPr>
            <a:r>
              <a:rPr lang="zh-CN" altLang="en-US" sz="2000" b="1"/>
              <a:t>地质学</a:t>
            </a:r>
            <a:r>
              <a:rPr lang="en-US" altLang="zh-CN" sz="2000" b="1"/>
              <a:t>: </a:t>
            </a:r>
            <a:r>
              <a:rPr sz="2000"/>
              <a:t>岩石的叶理是一种平面特征</a:t>
            </a:r>
            <a:r>
              <a:rPr lang="en-US" sz="2000"/>
              <a:t>, </a:t>
            </a:r>
            <a:r>
              <a:rPr sz="2000"/>
              <a:t>通常包含一种称为线理的线性特征</a:t>
            </a:r>
            <a:r>
              <a:rPr lang="en-US" sz="2000"/>
              <a:t>. </a:t>
            </a:r>
            <a:r>
              <a:rPr sz="2000"/>
              <a:t>同样</a:t>
            </a:r>
            <a:r>
              <a:rPr lang="en-US" sz="2000"/>
              <a:t>, </a:t>
            </a:r>
            <a:r>
              <a:rPr sz="2000"/>
              <a:t>断层面也是一种平面特征</a:t>
            </a:r>
            <a:r>
              <a:rPr lang="en-US" sz="2000"/>
              <a:t>, </a:t>
            </a:r>
            <a:r>
              <a:rPr sz="2000"/>
              <a:t>可能包含线性特征</a:t>
            </a:r>
            <a:r>
              <a:rPr lang="en-US" sz="2000"/>
              <a:t>, </a:t>
            </a:r>
            <a:r>
              <a:rPr sz="2000"/>
              <a:t>如擦痕</a:t>
            </a:r>
            <a:r>
              <a:rPr lang="en-US" sz="2000"/>
              <a:t>. </a:t>
            </a:r>
            <a:r>
              <a:rPr lang="zh-CN" altLang="en-US" sz="2000"/>
              <a:t>因此可以通过</a:t>
            </a:r>
            <a:r>
              <a:rPr lang="zh-CN" altLang="en-US" sz="2000">
                <a:solidFill>
                  <a:schemeClr val="accent1"/>
                </a:solidFill>
              </a:rPr>
              <a:t>球极投影</a:t>
            </a:r>
            <a:r>
              <a:rPr lang="en-US" sz="2000"/>
              <a:t>绘制各种尺度的线和平面的方向. </a:t>
            </a:r>
            <a:endParaRPr lang="en-US" sz="2000"/>
          </a:p>
          <a:p>
            <a:pPr>
              <a:lnSpc>
                <a:spcPct val="110000"/>
              </a:lnSpc>
            </a:pPr>
            <a:endParaRPr lang="en-US" altLang="zh-CN" sz="2000" b="1"/>
          </a:p>
          <a:p>
            <a:pPr>
              <a:lnSpc>
                <a:spcPct val="110000"/>
              </a:lnSpc>
            </a:pPr>
            <a:r>
              <a:rPr lang="zh-CN" altLang="en-US" sz="2000" b="1"/>
              <a:t>岩石力学</a:t>
            </a:r>
            <a:r>
              <a:rPr lang="en-US" altLang="zh-CN" sz="2000" b="1"/>
              <a:t>: </a:t>
            </a:r>
            <a:r>
              <a:rPr lang="zh-CN" altLang="en-US" sz="2000">
                <a:solidFill>
                  <a:schemeClr val="accent1"/>
                </a:solidFill>
              </a:rPr>
              <a:t>球极投影</a:t>
            </a:r>
            <a:r>
              <a:rPr sz="2000"/>
              <a:t>是评估岩石边坡稳定性最广泛使用的方法之一</a:t>
            </a:r>
            <a:r>
              <a:rPr lang="en-US" sz="2000"/>
              <a:t>. </a:t>
            </a:r>
            <a:r>
              <a:rPr sz="2000"/>
              <a:t>它允许在二维中表示和分析三维方向数据</a:t>
            </a:r>
            <a:r>
              <a:rPr lang="en-US" sz="2000"/>
              <a:t>. </a:t>
            </a:r>
            <a:r>
              <a:rPr sz="2000"/>
              <a:t>立体投影中的运动学分析用于评估由于存在不利方向的不连续性而发生的各种岩石边坡失效模式（如平面、楔形和倾覆失效）的可能性</a:t>
            </a:r>
            <a:r>
              <a:rPr lang="en-US" sz="2000"/>
              <a:t>.</a:t>
            </a:r>
            <a:endParaRPr sz="2000"/>
          </a:p>
          <a:p>
            <a:pPr>
              <a:lnSpc>
                <a:spcPct val="110000"/>
              </a:lnSpc>
            </a:pPr>
            <a:endParaRPr lang="en-US" altLang="zh-CN" sz="2000"/>
          </a:p>
          <a:p>
            <a:pPr>
              <a:lnSpc>
                <a:spcPct val="110000"/>
              </a:lnSpc>
            </a:pPr>
            <a:r>
              <a:rPr lang="zh-CN" altLang="en-US" sz="2000" b="1"/>
              <a:t>摄影</a:t>
            </a:r>
            <a:r>
              <a:rPr lang="en-US" altLang="zh-CN" sz="2000"/>
              <a:t>: </a:t>
            </a:r>
            <a:r>
              <a:rPr sz="2000"/>
              <a:t>一些鱼眼镜头使用</a:t>
            </a:r>
            <a:r>
              <a:rPr lang="zh-CN" sz="2000">
                <a:solidFill>
                  <a:schemeClr val="accent1"/>
                </a:solidFill>
              </a:rPr>
              <a:t>球极投影</a:t>
            </a:r>
            <a:r>
              <a:rPr sz="2000"/>
              <a:t>来捕捉广角视图</a:t>
            </a:r>
            <a:r>
              <a:rPr lang="en-US" sz="2000"/>
              <a:t>. </a:t>
            </a:r>
            <a:r>
              <a:rPr sz="2000"/>
              <a:t>与使用等面积投影的传统鱼眼镜头相比</a:t>
            </a:r>
            <a:r>
              <a:rPr lang="en-US" sz="2000"/>
              <a:t>, </a:t>
            </a:r>
            <a:r>
              <a:rPr sz="2000"/>
              <a:t>靠近边缘的区域会保持其形状</a:t>
            </a:r>
            <a:r>
              <a:rPr lang="en-US" sz="2000"/>
              <a:t>, </a:t>
            </a:r>
            <a:r>
              <a:rPr sz="2000"/>
              <a:t>直线的弯曲度较小</a:t>
            </a:r>
            <a:r>
              <a:rPr lang="en-US" sz="2000"/>
              <a:t>. </a:t>
            </a:r>
            <a:r>
              <a:rPr sz="2000"/>
              <a:t>但是立体鱼眼镜头的制造成本通常更高</a:t>
            </a:r>
            <a:r>
              <a:rPr lang="en-US" sz="2000"/>
              <a:t>. </a:t>
            </a:r>
            <a:r>
              <a:rPr sz="2000"/>
              <a:t>图像重新映射软件（例如 Panotools）允许将照片从等面积鱼眼镜头自动重新映射到</a:t>
            </a:r>
            <a:r>
              <a:rPr lang="zh-CN" sz="2000">
                <a:solidFill>
                  <a:schemeClr val="accent1"/>
                </a:solidFill>
              </a:rPr>
              <a:t>球极投影</a:t>
            </a:r>
            <a:r>
              <a:rPr lang="en-US" altLang="zh-CN" sz="2000">
                <a:solidFill>
                  <a:schemeClr val="tx1"/>
                </a:solidFill>
              </a:rPr>
              <a:t>.</a:t>
            </a:r>
            <a:endParaRPr lang="en-US" altLang="zh-CN" sz="2000">
              <a:solidFill>
                <a:schemeClr val="tx1"/>
              </a:solidFill>
            </a:endParaRPr>
          </a:p>
        </p:txBody>
      </p:sp>
      <p:pic>
        <p:nvPicPr>
          <p:cNvPr id="2" name="图片 1" descr="Cmglee_Wikimania2016_Esino_Lario_Last_Supper_tinyplanet"/>
          <p:cNvPicPr>
            <a:picLocks noChangeAspect="1"/>
          </p:cNvPicPr>
          <p:nvPr/>
        </p:nvPicPr>
        <p:blipFill>
          <a:blip r:embed="rId1"/>
          <a:stretch>
            <a:fillRect/>
          </a:stretch>
        </p:blipFill>
        <p:spPr>
          <a:xfrm>
            <a:off x="7456805" y="4041140"/>
            <a:ext cx="2531745" cy="2531745"/>
          </a:xfrm>
          <a:prstGeom prst="rect">
            <a:avLst/>
          </a:prstGeom>
        </p:spPr>
      </p:pic>
      <p:pic>
        <p:nvPicPr>
          <p:cNvPr id="7" name="图片 6" descr="Stero_projection_structural_geology"/>
          <p:cNvPicPr>
            <a:picLocks noChangeAspect="1"/>
          </p:cNvPicPr>
          <p:nvPr/>
        </p:nvPicPr>
        <p:blipFill>
          <a:blip r:embed="rId2"/>
          <a:stretch>
            <a:fillRect/>
          </a:stretch>
        </p:blipFill>
        <p:spPr>
          <a:xfrm>
            <a:off x="1297305" y="4417060"/>
            <a:ext cx="4371975" cy="17799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29285" y="949325"/>
            <a:ext cx="10893425" cy="829945"/>
          </a:xfrm>
          <a:prstGeom prst="rect">
            <a:avLst/>
          </a:prstGeom>
          <a:noFill/>
        </p:spPr>
        <p:txBody>
          <a:bodyPr wrap="square" rtlCol="0">
            <a:spAutoFit/>
          </a:bodyPr>
          <a:p>
            <a:pPr>
              <a:lnSpc>
                <a:spcPct val="120000"/>
              </a:lnSpc>
            </a:pPr>
            <a:r>
              <a:rPr lang="zh-CN" altLang="en-US" sz="2000">
                <a:solidFill>
                  <a:schemeClr val="tx1"/>
                </a:solidFill>
              </a:rPr>
              <a:t>一个拓扑空间如果能局部的同胚于一个</a:t>
            </a:r>
            <a:r>
              <a:rPr lang="en-US" altLang="zh-CN" sz="2000">
                <a:solidFill>
                  <a:schemeClr val="tx1"/>
                </a:solidFill>
              </a:rPr>
              <a:t> n </a:t>
            </a:r>
            <a:r>
              <a:rPr lang="zh-CN" altLang="en-US" sz="2000">
                <a:solidFill>
                  <a:schemeClr val="tx1"/>
                </a:solidFill>
              </a:rPr>
              <a:t>维欧氏空间</a:t>
            </a:r>
            <a:r>
              <a:rPr lang="en-US" altLang="zh-CN" sz="2000">
                <a:solidFill>
                  <a:schemeClr val="tx1"/>
                </a:solidFill>
              </a:rPr>
              <a:t>, </a:t>
            </a:r>
            <a:r>
              <a:rPr lang="zh-CN" altLang="en-US" sz="2000">
                <a:solidFill>
                  <a:schemeClr val="tx1"/>
                </a:solidFill>
              </a:rPr>
              <a:t>则称其为一个</a:t>
            </a:r>
            <a:r>
              <a:rPr lang="en-US" altLang="zh-CN" sz="2000">
                <a:solidFill>
                  <a:schemeClr val="tx1"/>
                </a:solidFill>
              </a:rPr>
              <a:t> n </a:t>
            </a:r>
            <a:r>
              <a:rPr lang="zh-CN" altLang="en-US" sz="2000">
                <a:solidFill>
                  <a:schemeClr val="tx1"/>
                </a:solidFill>
              </a:rPr>
              <a:t>维拓扑流形</a:t>
            </a:r>
            <a:r>
              <a:rPr lang="en-US" altLang="zh-CN" sz="2000">
                <a:solidFill>
                  <a:schemeClr val="tx1"/>
                </a:solidFill>
              </a:rPr>
              <a:t>. </a:t>
            </a:r>
            <a:r>
              <a:rPr lang="zh-CN" altLang="en-US" sz="2000">
                <a:solidFill>
                  <a:schemeClr val="tx1"/>
                </a:solidFill>
              </a:rPr>
              <a:t>特别地</a:t>
            </a:r>
            <a:r>
              <a:rPr lang="en-US" altLang="zh-CN" sz="2000">
                <a:solidFill>
                  <a:schemeClr val="tx1"/>
                </a:solidFill>
              </a:rPr>
              <a:t>, </a:t>
            </a:r>
            <a:r>
              <a:rPr lang="zh-CN" altLang="en-US" sz="2000">
                <a:solidFill>
                  <a:schemeClr val="tx1"/>
                </a:solidFill>
              </a:rPr>
              <a:t>一维拓扑流形又称为曲线</a:t>
            </a:r>
            <a:r>
              <a:rPr lang="en-US" altLang="zh-CN" sz="2000">
                <a:solidFill>
                  <a:schemeClr val="tx1"/>
                </a:solidFill>
              </a:rPr>
              <a:t>; </a:t>
            </a:r>
            <a:r>
              <a:rPr lang="zh-CN" altLang="en-US" sz="2000">
                <a:solidFill>
                  <a:schemeClr val="tx1"/>
                </a:solidFill>
              </a:rPr>
              <a:t>二维拓扑流形又称为曲面</a:t>
            </a:r>
            <a:r>
              <a:rPr lang="en-US" altLang="zh-CN" sz="2000">
                <a:solidFill>
                  <a:schemeClr val="tx1"/>
                </a:solidFill>
              </a:rPr>
              <a:t>.</a:t>
            </a:r>
            <a:endParaRPr lang="en-US" altLang="zh-CN" sz="2000">
              <a:solidFill>
                <a:schemeClr val="tx1"/>
              </a:solidFill>
            </a:endParaRPr>
          </a:p>
        </p:txBody>
      </p:sp>
      <p:sp>
        <p:nvSpPr>
          <p:cNvPr id="21" name="文本框 20"/>
          <p:cNvSpPr txBox="1"/>
          <p:nvPr/>
        </p:nvSpPr>
        <p:spPr>
          <a:xfrm>
            <a:off x="652145" y="181610"/>
            <a:ext cx="4198620" cy="521970"/>
          </a:xfrm>
          <a:prstGeom prst="rect">
            <a:avLst/>
          </a:prstGeom>
          <a:noFill/>
        </p:spPr>
        <p:txBody>
          <a:bodyPr wrap="square" rtlCol="0">
            <a:spAutoFit/>
          </a:bodyPr>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拓扑流形</a:t>
            </a:r>
            <a:r>
              <a:rPr kumimoji="1" lang="en-US" altLang="zh-CN" sz="2800" spc="600" dirty="0">
                <a:solidFill>
                  <a:schemeClr val="tx1">
                    <a:lumMod val="75000"/>
                    <a:lumOff val="25000"/>
                  </a:schemeClr>
                </a:solidFill>
                <a:latin typeface="Alibaba PuHuiTi" pitchFamily="18" charset="-122"/>
                <a:ea typeface="Alibaba PuHuiTi" pitchFamily="18" charset="-122"/>
                <a:cs typeface="Alibaba PuHuiTi" pitchFamily="18" charset="-122"/>
              </a:rPr>
              <a:t>(Manifold)</a:t>
            </a:r>
            <a:endParaRPr kumimoji="1" lang="en-US" altLang="zh-CN"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sp>
        <p:nvSpPr>
          <p:cNvPr id="4" name="文本框 3"/>
          <p:cNvSpPr txBox="1"/>
          <p:nvPr/>
        </p:nvSpPr>
        <p:spPr>
          <a:xfrm>
            <a:off x="807720" y="2383155"/>
            <a:ext cx="10555605" cy="398780"/>
          </a:xfrm>
          <a:prstGeom prst="rect">
            <a:avLst/>
          </a:prstGeom>
          <a:noFill/>
        </p:spPr>
        <p:txBody>
          <a:bodyPr wrap="square" rtlCol="0">
            <a:spAutoFit/>
          </a:bodyPr>
          <a:p>
            <a:r>
              <a:rPr lang="zh-CN" altLang="en-US" sz="2000" b="1"/>
              <a:t>闭曲面分类定理</a:t>
            </a:r>
            <a:r>
              <a:rPr lang="en-US" altLang="zh-CN" sz="2000"/>
              <a:t>: </a:t>
            </a:r>
            <a:r>
              <a:rPr lang="zh-CN" altLang="en-US" sz="2000"/>
              <a:t>可定向闭曲面一定同胚于某个</a:t>
            </a:r>
            <a:r>
              <a:rPr lang="en-US" altLang="zh-CN" sz="2000"/>
              <a:t>         , </a:t>
            </a:r>
            <a:r>
              <a:rPr lang="zh-CN" altLang="en-US" sz="2000"/>
              <a:t>而不可定向闭曲面一定同胚于某个</a:t>
            </a:r>
            <a:r>
              <a:rPr lang="en-US" altLang="zh-CN" sz="2000"/>
              <a:t> </a:t>
            </a:r>
            <a:endParaRPr lang="en-US" altLang="zh-CN" sz="2000"/>
          </a:p>
        </p:txBody>
      </p:sp>
      <p:graphicFrame>
        <p:nvGraphicFramePr>
          <p:cNvPr id="26" name="对象 25"/>
          <p:cNvGraphicFramePr>
            <a:graphicFrameLocks noChangeAspect="1"/>
          </p:cNvGraphicFramePr>
          <p:nvPr/>
        </p:nvGraphicFramePr>
        <p:xfrm>
          <a:off x="6136640" y="2421255"/>
          <a:ext cx="583565" cy="388620"/>
        </p:xfrm>
        <a:graphic>
          <a:graphicData uri="http://schemas.openxmlformats.org/presentationml/2006/ole">
            <mc:AlternateContent xmlns:mc="http://schemas.openxmlformats.org/markup-compatibility/2006">
              <mc:Choice xmlns:v="urn:schemas-microsoft-com:vml" Requires="v">
                <p:oleObj spid="_x0000_s9283" name="Formula" r:id="rId1" imgW="196850" imgH="158750" progId="Equation.Ribbit">
                  <p:embed/>
                </p:oleObj>
              </mc:Choice>
              <mc:Fallback>
                <p:oleObj name="Formula" r:id="rId1" imgW="196850" imgH="158750" progId="Equation.Ribbit">
                  <p:embed/>
                  <p:pic>
                    <p:nvPicPr>
                      <p:cNvPr id="0" name="对象 7"/>
                      <p:cNvPicPr/>
                      <p:nvPr/>
                    </p:nvPicPr>
                    <p:blipFill>
                      <a:blip r:embed="rId2"/>
                      <a:stretch>
                        <a:fillRect/>
                      </a:stretch>
                    </p:blipFill>
                    <p:spPr>
                      <a:xfrm>
                        <a:off x="6136640" y="2421255"/>
                        <a:ext cx="583565" cy="388620"/>
                      </a:xfrm>
                      <a:prstGeom prst="rect">
                        <a:avLst/>
                      </a:prstGeom>
                    </p:spPr>
                  </p:pic>
                </p:oleObj>
              </mc:Fallback>
            </mc:AlternateContent>
          </a:graphicData>
        </a:graphic>
      </p:graphicFrame>
      <p:graphicFrame>
        <p:nvGraphicFramePr>
          <p:cNvPr id="6" name="对象 5"/>
          <p:cNvGraphicFramePr>
            <a:graphicFrameLocks noChangeAspect="1"/>
          </p:cNvGraphicFramePr>
          <p:nvPr/>
        </p:nvGraphicFramePr>
        <p:xfrm>
          <a:off x="10700068" y="2421890"/>
          <a:ext cx="463550" cy="388620"/>
        </p:xfrm>
        <a:graphic>
          <a:graphicData uri="http://schemas.openxmlformats.org/presentationml/2006/ole">
            <mc:AlternateContent xmlns:mc="http://schemas.openxmlformats.org/markup-compatibility/2006">
              <mc:Choice xmlns:v="urn:schemas-microsoft-com:vml" Requires="v">
                <p:oleObj spid="_x0000_s8" name="Formula" r:id="rId3" imgW="156210" imgH="158750" progId="Equation.Ribbit">
                  <p:embed/>
                </p:oleObj>
              </mc:Choice>
              <mc:Fallback>
                <p:oleObj name="Formula" r:id="rId3" imgW="156210" imgH="158750" progId="Equation.Ribbit">
                  <p:embed/>
                  <p:pic>
                    <p:nvPicPr>
                      <p:cNvPr id="0" name="对象 7"/>
                      <p:cNvPicPr/>
                      <p:nvPr/>
                    </p:nvPicPr>
                    <p:blipFill>
                      <a:blip r:embed="rId4"/>
                      <a:stretch>
                        <a:fillRect/>
                      </a:stretch>
                    </p:blipFill>
                    <p:spPr>
                      <a:xfrm>
                        <a:off x="10700068" y="2421890"/>
                        <a:ext cx="463550" cy="388620"/>
                      </a:xfrm>
                      <a:prstGeom prst="rect">
                        <a:avLst/>
                      </a:prstGeom>
                    </p:spPr>
                  </p:pic>
                </p:oleObj>
              </mc:Fallback>
            </mc:AlternateContent>
          </a:graphicData>
        </a:graphic>
      </p:graphicFrame>
      <p:pic>
        <p:nvPicPr>
          <p:cNvPr id="13" name="图片 12"/>
          <p:cNvPicPr>
            <a:picLocks noChangeAspect="1"/>
          </p:cNvPicPr>
          <p:nvPr/>
        </p:nvPicPr>
        <p:blipFill>
          <a:blip r:embed="rId5"/>
          <a:stretch>
            <a:fillRect/>
          </a:stretch>
        </p:blipFill>
        <p:spPr>
          <a:xfrm>
            <a:off x="1699804" y="3341093"/>
            <a:ext cx="5585460" cy="2941320"/>
          </a:xfrm>
          <a:prstGeom prst="rect">
            <a:avLst/>
          </a:prstGeom>
        </p:spPr>
      </p:pic>
      <p:sp>
        <p:nvSpPr>
          <p:cNvPr id="2" name="文本框 1"/>
          <p:cNvSpPr txBox="1"/>
          <p:nvPr/>
        </p:nvSpPr>
        <p:spPr>
          <a:xfrm>
            <a:off x="8026400" y="4467860"/>
            <a:ext cx="3150870" cy="398780"/>
          </a:xfrm>
          <a:prstGeom prst="rect">
            <a:avLst/>
          </a:prstGeom>
          <a:noFill/>
        </p:spPr>
        <p:txBody>
          <a:bodyPr wrap="square" rtlCol="0">
            <a:spAutoFit/>
          </a:bodyPr>
          <a:p>
            <a:r>
              <a:rPr lang="zh-CN" altLang="en-US" sz="2000">
                <a:solidFill>
                  <a:srgbClr val="FF0000"/>
                </a:solidFill>
              </a:rPr>
              <a:t>通过</a:t>
            </a:r>
            <a:r>
              <a:rPr lang="en-US" altLang="zh-CN" sz="2000">
                <a:solidFill>
                  <a:srgbClr val="FF0000"/>
                </a:solidFill>
              </a:rPr>
              <a:t> Euler </a:t>
            </a:r>
            <a:r>
              <a:rPr lang="zh-CN" altLang="en-US" sz="2000">
                <a:solidFill>
                  <a:srgbClr val="FF0000"/>
                </a:solidFill>
              </a:rPr>
              <a:t>示性数唯一确定！</a:t>
            </a:r>
            <a:endParaRPr lang="zh-CN" altLang="en-US" sz="200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68" name="文本框 67"/>
          <p:cNvSpPr txBox="1"/>
          <p:nvPr/>
        </p:nvSpPr>
        <p:spPr>
          <a:xfrm>
            <a:off x="1077338" y="1956901"/>
            <a:ext cx="7073486" cy="1106805"/>
          </a:xfrm>
          <a:prstGeom prst="rect">
            <a:avLst/>
          </a:prstGeom>
          <a:noFill/>
        </p:spPr>
        <p:txBody>
          <a:bodyPr wrap="square" rtlCol="0">
            <a:spAutoFit/>
          </a:bodyPr>
          <a:lstStyle/>
          <a:p>
            <a:r>
              <a:rPr kumimoji="1" lang="zh-CN" altLang="en-US" sz="66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rPr>
              <a:t>谢谢</a:t>
            </a:r>
            <a:r>
              <a:rPr kumimoji="1" lang="en-US" altLang="zh-CN" sz="66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rPr>
              <a:t>!</a:t>
            </a:r>
            <a:endParaRPr kumimoji="1" lang="en-US" altLang="zh-CN" sz="66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endParaRPr>
          </a:p>
        </p:txBody>
      </p:sp>
      <p:sp>
        <p:nvSpPr>
          <p:cNvPr id="70" name="文本框 69"/>
          <p:cNvSpPr txBox="1"/>
          <p:nvPr/>
        </p:nvSpPr>
        <p:spPr>
          <a:xfrm>
            <a:off x="1116660" y="3500802"/>
            <a:ext cx="6017771" cy="337185"/>
          </a:xfrm>
          <a:prstGeom prst="rect">
            <a:avLst/>
          </a:prstGeom>
          <a:noFill/>
        </p:spPr>
        <p:txBody>
          <a:bodyPr wrap="square" rtlCol="0">
            <a:spAutoFit/>
          </a:bodyPr>
          <a:lstStyle/>
          <a:p>
            <a:pPr algn="l"/>
            <a:r>
              <a:rPr kumimoji="1" lang="en-US" sz="1600" dirty="0">
                <a:solidFill>
                  <a:schemeClr val="tx1">
                    <a:lumMod val="95000"/>
                    <a:lumOff val="5000"/>
                  </a:schemeClr>
                </a:solidFill>
                <a:latin typeface="Alibaba PuHuiTi Light" pitchFamily="18" charset="-122"/>
                <a:ea typeface="Alibaba PuHuiTi Light" pitchFamily="18" charset="-122"/>
                <a:cs typeface="Alibaba PuHuiTi Light" pitchFamily="18" charset="-122"/>
              </a:rPr>
              <a:t>THANK YOU FOR YOUR ATTENTION</a:t>
            </a:r>
            <a:endParaRPr kumimoji="1" lang="en-US" sz="1600" dirty="0">
              <a:solidFill>
                <a:schemeClr val="tx1">
                  <a:lumMod val="95000"/>
                  <a:lumOff val="5000"/>
                </a:schemeClr>
              </a:solidFill>
              <a:latin typeface="Alibaba PuHuiTi Light" pitchFamily="18" charset="-122"/>
              <a:ea typeface="Alibaba PuHuiTi Light" pitchFamily="18" charset="-122"/>
              <a:cs typeface="Alibaba PuHuiTi Light" pitchFamily="18" charset="-122"/>
            </a:endParaRPr>
          </a:p>
        </p:txBody>
      </p:sp>
      <p:cxnSp>
        <p:nvCxnSpPr>
          <p:cNvPr id="73" name="直线连接符 72"/>
          <p:cNvCxnSpPr/>
          <p:nvPr/>
        </p:nvCxnSpPr>
        <p:spPr>
          <a:xfrm>
            <a:off x="1218260" y="3241203"/>
            <a:ext cx="580005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直角三角形 5"/>
          <p:cNvSpPr/>
          <p:nvPr/>
        </p:nvSpPr>
        <p:spPr>
          <a:xfrm rot="16200000">
            <a:off x="8953224" y="4266783"/>
            <a:ext cx="2590800" cy="2590800"/>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三角形 6"/>
          <p:cNvSpPr/>
          <p:nvPr/>
        </p:nvSpPr>
        <p:spPr>
          <a:xfrm flipV="1">
            <a:off x="8717216" y="4266783"/>
            <a:ext cx="2628900" cy="1325605"/>
          </a:xfrm>
          <a:prstGeom prst="triangle">
            <a:avLst/>
          </a:prstGeom>
          <a:solidFill>
            <a:srgbClr val="9FC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直角三角形 22"/>
          <p:cNvSpPr/>
          <p:nvPr/>
        </p:nvSpPr>
        <p:spPr>
          <a:xfrm rot="5400000" flipH="1">
            <a:off x="8717216" y="2579094"/>
            <a:ext cx="1544108" cy="1544108"/>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直角三角形 23"/>
          <p:cNvSpPr/>
          <p:nvPr/>
        </p:nvSpPr>
        <p:spPr>
          <a:xfrm rot="5400000" flipV="1">
            <a:off x="6287460" y="-78722"/>
            <a:ext cx="4108226" cy="4108226"/>
          </a:xfrm>
          <a:prstGeom prst="rtTriangle">
            <a:avLst/>
          </a:prstGeom>
          <a:solidFill>
            <a:srgbClr val="9FC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68" name="文本框 67"/>
          <p:cNvSpPr txBox="1"/>
          <p:nvPr/>
        </p:nvSpPr>
        <p:spPr>
          <a:xfrm>
            <a:off x="2559257" y="2968552"/>
            <a:ext cx="7073486" cy="1014730"/>
          </a:xfrm>
          <a:prstGeom prst="rect">
            <a:avLst/>
          </a:prstGeom>
          <a:noFill/>
        </p:spPr>
        <p:txBody>
          <a:bodyPr wrap="square" rtlCol="0">
            <a:spAutoFit/>
          </a:bodyPr>
          <a:lstStyle/>
          <a:p>
            <a:pPr algn="ctr"/>
            <a:r>
              <a:rPr kumimoji="1" lang="zh-CN" altLang="en-US" sz="6000" spc="600" dirty="0" smtClean="0">
                <a:solidFill>
                  <a:schemeClr val="tx1">
                    <a:lumMod val="85000"/>
                    <a:lumOff val="15000"/>
                  </a:schemeClr>
                </a:solidFill>
                <a:latin typeface="Alibaba PuHuiTi Light" pitchFamily="18" charset="-122"/>
                <a:ea typeface="Alibaba PuHuiTi Light" pitchFamily="18" charset="-122"/>
                <a:cs typeface="Alibaba PuHuiTi Light" pitchFamily="18" charset="-122"/>
              </a:rPr>
              <a:t>新知探究</a:t>
            </a:r>
            <a:endParaRPr kumimoji="1" lang="zh-CN" altLang="en-US" sz="6000" spc="600" dirty="0">
              <a:solidFill>
                <a:schemeClr val="tx1">
                  <a:lumMod val="85000"/>
                  <a:lumOff val="15000"/>
                </a:schemeClr>
              </a:solidFill>
              <a:latin typeface="Alibaba PuHuiTi Light" pitchFamily="18" charset="-122"/>
              <a:ea typeface="Alibaba PuHuiTi Light" pitchFamily="18" charset="-122"/>
              <a:cs typeface="Alibaba PuHuiTi Light" pitchFamily="18" charset="-122"/>
            </a:endParaRPr>
          </a:p>
        </p:txBody>
      </p:sp>
      <p:sp>
        <p:nvSpPr>
          <p:cNvPr id="71" name="圆角矩形 70"/>
          <p:cNvSpPr/>
          <p:nvPr/>
        </p:nvSpPr>
        <p:spPr>
          <a:xfrm>
            <a:off x="5201991" y="1688533"/>
            <a:ext cx="1788019" cy="39912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 name="文本框 71"/>
          <p:cNvSpPr txBox="1"/>
          <p:nvPr/>
        </p:nvSpPr>
        <p:spPr>
          <a:xfrm>
            <a:off x="5477081" y="1749493"/>
            <a:ext cx="1237839" cy="338554"/>
          </a:xfrm>
          <a:prstGeom prst="rect">
            <a:avLst/>
          </a:prstGeom>
          <a:noFill/>
        </p:spPr>
        <p:txBody>
          <a:bodyPr wrap="none" rtlCol="0">
            <a:spAutoFit/>
          </a:bodyPr>
          <a:lstStyle/>
          <a:p>
            <a:pPr algn="ctr"/>
            <a:r>
              <a:rPr kumimoji="1" lang="en-US" altLang="zh-CN" sz="1600" spc="300" dirty="0">
                <a:solidFill>
                  <a:schemeClr val="bg1"/>
                </a:solidFill>
                <a:latin typeface="Alibaba PuHuiTi" pitchFamily="18" charset="-122"/>
                <a:ea typeface="Alibaba PuHuiTi" pitchFamily="18" charset="-122"/>
                <a:cs typeface="Alibaba PuHuiTi" pitchFamily="18" charset="-122"/>
              </a:rPr>
              <a:t>PART</a:t>
            </a:r>
            <a:r>
              <a:rPr kumimoji="1" lang="zh-CN" altLang="en-US" sz="1600" spc="300" dirty="0">
                <a:solidFill>
                  <a:schemeClr val="bg1"/>
                </a:solidFill>
                <a:latin typeface="Alibaba PuHuiTi" pitchFamily="18" charset="-122"/>
                <a:ea typeface="Alibaba PuHuiTi" pitchFamily="18" charset="-122"/>
                <a:cs typeface="Alibaba PuHuiTi" pitchFamily="18" charset="-122"/>
              </a:rPr>
              <a:t> </a:t>
            </a:r>
            <a:r>
              <a:rPr kumimoji="1" lang="en-US" altLang="zh-CN" sz="1600" spc="300" dirty="0">
                <a:solidFill>
                  <a:schemeClr val="bg1"/>
                </a:solidFill>
                <a:latin typeface="Alibaba PuHuiTi" pitchFamily="18" charset="-122"/>
                <a:ea typeface="Alibaba PuHuiTi" pitchFamily="18" charset="-122"/>
                <a:cs typeface="Alibaba PuHuiTi" pitchFamily="18" charset="-122"/>
              </a:rPr>
              <a:t>02</a:t>
            </a:r>
            <a:endParaRPr kumimoji="1" lang="zh-CN" altLang="en-US" sz="1600" spc="300" dirty="0">
              <a:solidFill>
                <a:schemeClr val="bg1"/>
              </a:solidFill>
              <a:latin typeface="Alibaba PuHuiTi" pitchFamily="18" charset="-122"/>
              <a:ea typeface="Alibaba PuHuiTi" pitchFamily="18" charset="-122"/>
              <a:cs typeface="Alibaba PuHuiTi" pitchFamily="18" charset="-122"/>
            </a:endParaRPr>
          </a:p>
        </p:txBody>
      </p:sp>
      <p:cxnSp>
        <p:nvCxnSpPr>
          <p:cNvPr id="73" name="直线连接符 72"/>
          <p:cNvCxnSpPr/>
          <p:nvPr/>
        </p:nvCxnSpPr>
        <p:spPr>
          <a:xfrm>
            <a:off x="3459302" y="2627514"/>
            <a:ext cx="5388429"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直角三角形 13"/>
          <p:cNvSpPr/>
          <p:nvPr/>
        </p:nvSpPr>
        <p:spPr>
          <a:xfrm rot="16200000">
            <a:off x="9601200" y="4267200"/>
            <a:ext cx="2590800" cy="2590800"/>
          </a:xfrm>
          <a:prstGeom prst="rtTriangle">
            <a:avLst/>
          </a:prstGeom>
          <a:solidFill>
            <a:srgbClr val="77B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直角三角形 14"/>
          <p:cNvSpPr/>
          <p:nvPr/>
        </p:nvSpPr>
        <p:spPr>
          <a:xfrm rot="16200000" flipH="1" flipV="1">
            <a:off x="0" y="0"/>
            <a:ext cx="2590800" cy="25908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直角三角形 17"/>
          <p:cNvSpPr/>
          <p:nvPr/>
        </p:nvSpPr>
        <p:spPr>
          <a:xfrm rot="10526042">
            <a:off x="10329703" y="841395"/>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直角三角形 18"/>
          <p:cNvSpPr/>
          <p:nvPr/>
        </p:nvSpPr>
        <p:spPr>
          <a:xfrm rot="16200000">
            <a:off x="2013228" y="5079464"/>
            <a:ext cx="546029" cy="546029"/>
          </a:xfrm>
          <a:prstGeom prst="rtTriangle">
            <a:avLst/>
          </a:prstGeom>
          <a:solidFill>
            <a:srgbClr val="77B3E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直角三角形 19"/>
          <p:cNvSpPr/>
          <p:nvPr/>
        </p:nvSpPr>
        <p:spPr>
          <a:xfrm rot="7053690">
            <a:off x="867518" y="4080436"/>
            <a:ext cx="259471" cy="25947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1970" y="191296"/>
            <a:ext cx="4957522" cy="521970"/>
          </a:xfrm>
          <a:prstGeom prst="rect">
            <a:avLst/>
          </a:prstGeom>
          <a:noFill/>
        </p:spPr>
        <p:txBody>
          <a:bodyPr wrap="square" rtlCol="0">
            <a:spAutoFit/>
          </a:bodyPr>
          <a:lstStyle/>
          <a:p>
            <a:r>
              <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rPr>
              <a:t>环面</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sp>
        <p:nvSpPr>
          <p:cNvPr id="8" name="文本框 7"/>
          <p:cNvSpPr txBox="1"/>
          <p:nvPr/>
        </p:nvSpPr>
        <p:spPr>
          <a:xfrm>
            <a:off x="588864" y="934134"/>
            <a:ext cx="10041255" cy="400110"/>
          </a:xfrm>
          <a:prstGeom prst="rect">
            <a:avLst/>
          </a:prstGeom>
          <a:noFill/>
        </p:spPr>
        <p:txBody>
          <a:bodyPr wrap="square" rtlCol="0">
            <a:spAutoFit/>
          </a:bodyPr>
          <a:lstStyle/>
          <a:p>
            <a:r>
              <a:rPr lang="zh-CN" altLang="en-US" sz="2000" dirty="0" smtClean="0"/>
              <a:t>我们</a:t>
            </a:r>
            <a:r>
              <a:rPr lang="zh-CN" altLang="en-US" sz="2000" dirty="0"/>
              <a:t>可以</a:t>
            </a:r>
            <a:r>
              <a:rPr lang="zh-CN" altLang="en-US" sz="2000" dirty="0" smtClean="0"/>
              <a:t>对</a:t>
            </a:r>
            <a:r>
              <a:rPr lang="zh-CN" altLang="en-US" sz="2000" dirty="0"/>
              <a:t>时钟建立一个</a:t>
            </a:r>
            <a:r>
              <a:rPr lang="zh-CN" altLang="en-US" sz="2000" dirty="0" smtClean="0"/>
              <a:t>几何模型</a:t>
            </a:r>
            <a:r>
              <a:rPr lang="en-US" altLang="zh-CN" sz="2000" dirty="0" smtClean="0"/>
              <a:t>.</a:t>
            </a:r>
            <a:endParaRPr lang="zh-CN" altLang="en-US" sz="2000" dirty="0"/>
          </a:p>
        </p:txBody>
      </p:sp>
      <p:pic>
        <p:nvPicPr>
          <p:cNvPr id="9" name="20240219_110037Edit">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007745" y="2136775"/>
            <a:ext cx="4349115" cy="3033395"/>
          </a:xfrm>
          <a:prstGeom prst="rect">
            <a:avLst/>
          </a:prstGeom>
        </p:spPr>
      </p:pic>
      <p:pic>
        <p:nvPicPr>
          <p:cNvPr id="11" name="20240219_110430Edit">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6096000" y="2136140"/>
            <a:ext cx="5520055" cy="3034030"/>
          </a:xfrm>
          <a:prstGeom prst="rect">
            <a:avLst/>
          </a:prstGeom>
        </p:spPr>
      </p:pic>
      <p:sp>
        <p:nvSpPr>
          <p:cNvPr id="12" name="文本框 11"/>
          <p:cNvSpPr txBox="1"/>
          <p:nvPr/>
        </p:nvSpPr>
        <p:spPr>
          <a:xfrm>
            <a:off x="588864" y="5787916"/>
            <a:ext cx="10830758" cy="400110"/>
          </a:xfrm>
          <a:prstGeom prst="rect">
            <a:avLst/>
          </a:prstGeom>
          <a:noFill/>
        </p:spPr>
        <p:txBody>
          <a:bodyPr wrap="square" rtlCol="0">
            <a:spAutoFit/>
          </a:bodyPr>
          <a:lstStyle/>
          <a:p>
            <a:r>
              <a:rPr lang="zh-CN" sz="2000" b="1" dirty="0" smtClean="0"/>
              <a:t>结论</a:t>
            </a:r>
            <a:r>
              <a:rPr lang="en-US" altLang="zh-CN" sz="2000" dirty="0" smtClean="0"/>
              <a:t>: </a:t>
            </a:r>
            <a:r>
              <a:rPr lang="zh-CN" altLang="en-US" sz="2000" dirty="0"/>
              <a:t>每</a:t>
            </a:r>
            <a:r>
              <a:rPr lang="en-US" altLang="zh-CN" sz="2000" dirty="0" smtClean="0"/>
              <a:t> 12 </a:t>
            </a:r>
            <a:r>
              <a:rPr lang="zh-CN" altLang="en-US" sz="2000" dirty="0" smtClean="0"/>
              <a:t>小时一循环</a:t>
            </a:r>
            <a:r>
              <a:rPr lang="en-US" altLang="zh-CN" sz="2000" dirty="0" smtClean="0"/>
              <a:t>, </a:t>
            </a:r>
            <a:r>
              <a:rPr lang="zh-CN" altLang="en-US" sz="2000" dirty="0" smtClean="0"/>
              <a:t>时针与分针的运动轨迹在环面上画出了一条曲线</a:t>
            </a:r>
            <a:r>
              <a:rPr lang="en-US" altLang="zh-CN" sz="2000" dirty="0" smtClean="0"/>
              <a:t>.</a:t>
            </a:r>
            <a:endParaRPr lang="zh-CN" altLang="en-US" sz="2000" dirty="0" smtClean="0"/>
          </a:p>
        </p:txBody>
      </p:sp>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380" y="2140195"/>
            <a:ext cx="4345480" cy="3029975"/>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2140195"/>
            <a:ext cx="5523455" cy="3036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24560" fill="hold"/>
                                        <p:tgtEl>
                                          <p:spTgt spid="9"/>
                                        </p:tgtEl>
                                      </p:cBhvr>
                                    </p:cmd>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12587" fill="hold"/>
                                        <p:tgtEl>
                                          <p:spTgt spid="11"/>
                                        </p:tgtEl>
                                      </p:cBhvr>
                                    </p:cmd>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mute="1">
                <p:cTn id="31" fill="hold" display="0">
                  <p:stCondLst>
                    <p:cond delay="indefinite"/>
                  </p:stCondLst>
                </p:cTn>
                <p:tgtEl>
                  <p:spTgt spid="9"/>
                </p:tgtEl>
              </p:cMediaNode>
            </p:vide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9"/>
                                        </p:tgtEl>
                                      </p:cBhvr>
                                    </p:cmd>
                                  </p:childTnLst>
                                </p:cTn>
                              </p:par>
                            </p:childTnLst>
                          </p:cTn>
                        </p:par>
                      </p:childTnLst>
                    </p:cTn>
                  </p:par>
                </p:childTnLst>
              </p:cTn>
              <p:nextCondLst>
                <p:cond evt="onClick" delay="0">
                  <p:tgtEl>
                    <p:spTgt spid="9"/>
                  </p:tgtEl>
                </p:cond>
              </p:nextCondLst>
            </p:seq>
            <p:video>
              <p:cMediaNode>
                <p:cTn id="37" fill="hold" display="0">
                  <p:stCondLst>
                    <p:cond delay="indefinite"/>
                  </p:stCondLst>
                </p:cTn>
                <p:tgtEl>
                  <p:spTgt spid="11"/>
                </p:tgtEl>
              </p:cMediaNode>
            </p:video>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1"/>
                                        </p:tgtEl>
                                      </p:cBhvr>
                                    </p:cmd>
                                  </p:childTnLst>
                                </p:cTn>
                              </p:par>
                            </p:childTnLst>
                          </p:cTn>
                        </p:par>
                      </p:childTnLst>
                    </p:cTn>
                  </p:par>
                </p:childTnLst>
              </p:cTn>
              <p:nextCondLst>
                <p:cond evt="onClick" delay="0">
                  <p:tgtEl>
                    <p:spTgt spid="11"/>
                  </p:tgtEl>
                </p:cond>
              </p:nextCondLst>
            </p:seq>
          </p:childTnLst>
        </p:cTn>
      </p:par>
    </p:tnLst>
    <p:bldLst>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651970" y="191296"/>
            <a:ext cx="4957522" cy="521970"/>
          </a:xfrm>
          <a:prstGeom prst="rect">
            <a:avLst/>
          </a:prstGeom>
          <a:noFill/>
        </p:spPr>
        <p:txBody>
          <a:bodyPr wrap="square" rtlCol="0">
            <a:spAutoFit/>
          </a:bodyPr>
          <a:lstStyle/>
          <a:p>
            <a:r>
              <a:rPr kumimoji="1" lang="zh-CN" altLang="en-US"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rPr>
              <a:t>环面的平面表示</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pic>
        <p:nvPicPr>
          <p:cNvPr id="10" name="20240219_111343Edit">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847975" y="1403985"/>
            <a:ext cx="6496050" cy="4362450"/>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975" y="1403376"/>
            <a:ext cx="6496957" cy="43630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24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16389" y="774309"/>
            <a:ext cx="10041255" cy="400110"/>
          </a:xfrm>
          <a:prstGeom prst="rect">
            <a:avLst/>
          </a:prstGeom>
          <a:noFill/>
        </p:spPr>
        <p:txBody>
          <a:bodyPr wrap="square" rtlCol="0">
            <a:spAutoFit/>
          </a:bodyPr>
          <a:lstStyle/>
          <a:p>
            <a:r>
              <a:rPr lang="zh-CN" sz="2000" dirty="0" smtClean="0"/>
              <a:t>最终时针</a:t>
            </a:r>
            <a:r>
              <a:rPr lang="zh-CN" altLang="en-US" sz="2000" dirty="0" smtClean="0"/>
              <a:t>与分</a:t>
            </a:r>
            <a:r>
              <a:rPr lang="zh-CN" sz="2000" dirty="0" smtClean="0"/>
              <a:t>针</a:t>
            </a:r>
            <a:r>
              <a:rPr lang="zh-CN" sz="2000" dirty="0"/>
              <a:t>的运行轨迹在平面上描述如下：</a:t>
            </a:r>
            <a:endParaRPr lang="en-US" altLang="zh-CN" sz="2000" dirty="0"/>
          </a:p>
        </p:txBody>
      </p:sp>
      <p:pic>
        <p:nvPicPr>
          <p:cNvPr id="3" name="20240219_111829Edit">
            <a:hlinkClick r:id="" action="ppaction://media"/>
          </p:cNvPr>
          <p:cNvPicPr/>
          <p:nvPr>
            <a:videoFile r:link="rId2"/>
            <p:extLst>
              <p:ext uri="{DAA4B4D4-6D71-4841-9C94-3DE7FCFB9230}">
                <p14:media xmlns:p14="http://schemas.microsoft.com/office/powerpoint/2010/main" r:embed="rId3"/>
              </p:ext>
            </p:extLst>
          </p:nvPr>
        </p:nvPicPr>
        <p:blipFill>
          <a:blip r:embed="rId4"/>
          <a:stretch>
            <a:fillRect/>
          </a:stretch>
        </p:blipFill>
        <p:spPr>
          <a:xfrm>
            <a:off x="3444093" y="1721974"/>
            <a:ext cx="4723130" cy="413893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2050" y="1727075"/>
            <a:ext cx="4725173" cy="4133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9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598805" y="853440"/>
            <a:ext cx="10041255" cy="400110"/>
          </a:xfrm>
          <a:prstGeom prst="rect">
            <a:avLst/>
          </a:prstGeom>
          <a:noFill/>
        </p:spPr>
        <p:txBody>
          <a:bodyPr wrap="square" rtlCol="0">
            <a:spAutoFit/>
          </a:bodyPr>
          <a:lstStyle/>
          <a:p>
            <a:r>
              <a:rPr lang="zh-CN" sz="2000" dirty="0"/>
              <a:t>横轴为</a:t>
            </a:r>
            <a:r>
              <a:rPr lang="zh-CN" sz="2000" dirty="0" smtClean="0"/>
              <a:t>分针</a:t>
            </a:r>
            <a:r>
              <a:rPr lang="en-US" altLang="zh-CN" sz="2000" dirty="0" smtClean="0"/>
              <a:t>, </a:t>
            </a:r>
            <a:r>
              <a:rPr lang="zh-CN" sz="2000" dirty="0" smtClean="0"/>
              <a:t>纵轴</a:t>
            </a:r>
            <a:r>
              <a:rPr lang="zh-CN" sz="2000" dirty="0"/>
              <a:t>为</a:t>
            </a:r>
            <a:r>
              <a:rPr lang="zh-CN" sz="2000" dirty="0" smtClean="0"/>
              <a:t>时针</a:t>
            </a:r>
            <a:r>
              <a:rPr lang="en-US" altLang="zh-CN" sz="2000" dirty="0" smtClean="0"/>
              <a:t>. </a:t>
            </a:r>
            <a:r>
              <a:rPr lang="zh-CN" sz="2000" dirty="0" smtClean="0"/>
              <a:t>交换</a:t>
            </a:r>
            <a:r>
              <a:rPr lang="zh-CN" sz="2000" dirty="0"/>
              <a:t>分针时针就相当于关于对角线做轴对称</a:t>
            </a:r>
            <a:r>
              <a:rPr lang="zh-CN" sz="2000" dirty="0" smtClean="0"/>
              <a:t>变换</a:t>
            </a:r>
            <a:r>
              <a:rPr lang="en-US" altLang="zh-CN" sz="2000" dirty="0" smtClean="0"/>
              <a:t>.</a:t>
            </a:r>
            <a:endParaRPr lang="en-US" altLang="zh-CN" sz="2000" dirty="0"/>
          </a:p>
        </p:txBody>
      </p:sp>
      <p:pic>
        <p:nvPicPr>
          <p:cNvPr id="3" name="图片 2"/>
          <p:cNvPicPr>
            <a:picLocks noChangeAspect="1"/>
          </p:cNvPicPr>
          <p:nvPr>
            <p:custDataLst>
              <p:tags r:id="rId2"/>
            </p:custDataLst>
          </p:nvPr>
        </p:nvPicPr>
        <p:blipFill>
          <a:blip r:embed="rId3"/>
          <a:stretch>
            <a:fillRect/>
          </a:stretch>
        </p:blipFill>
        <p:spPr>
          <a:xfrm>
            <a:off x="1441401" y="2162810"/>
            <a:ext cx="3322955" cy="2741295"/>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6510118" y="2162810"/>
            <a:ext cx="3289300" cy="2846705"/>
          </a:xfrm>
          <a:prstGeom prst="rect">
            <a:avLst/>
          </a:prstGeom>
        </p:spPr>
      </p:pic>
      <p:sp>
        <p:nvSpPr>
          <p:cNvPr id="5" name="文本框 4"/>
          <p:cNvSpPr txBox="1"/>
          <p:nvPr/>
        </p:nvSpPr>
        <p:spPr>
          <a:xfrm>
            <a:off x="792675" y="5621655"/>
            <a:ext cx="9199880" cy="400110"/>
          </a:xfrm>
          <a:prstGeom prst="rect">
            <a:avLst/>
          </a:prstGeom>
          <a:noFill/>
        </p:spPr>
        <p:txBody>
          <a:bodyPr wrap="square" rtlCol="0">
            <a:spAutoFit/>
          </a:bodyPr>
          <a:lstStyle/>
          <a:p>
            <a:r>
              <a:rPr lang="zh-CN" altLang="en-US" sz="2000" dirty="0"/>
              <a:t>每一个</a:t>
            </a:r>
            <a:r>
              <a:rPr lang="zh-CN" altLang="en-US" sz="2000" dirty="0">
                <a:solidFill>
                  <a:srgbClr val="FF0000"/>
                </a:solidFill>
              </a:rPr>
              <a:t>红线</a:t>
            </a:r>
            <a:r>
              <a:rPr lang="zh-CN" altLang="en-US" sz="2000" dirty="0"/>
              <a:t>与</a:t>
            </a:r>
            <a:r>
              <a:rPr lang="zh-CN" altLang="en-US" sz="2000" dirty="0">
                <a:solidFill>
                  <a:schemeClr val="accent1"/>
                </a:solidFill>
              </a:rPr>
              <a:t>蓝线</a:t>
            </a:r>
            <a:r>
              <a:rPr lang="zh-CN" altLang="en-US" sz="2000" dirty="0"/>
              <a:t>的</a:t>
            </a:r>
            <a:r>
              <a:rPr lang="zh-CN" altLang="en-US" sz="2000" b="1" dirty="0"/>
              <a:t>交点</a:t>
            </a:r>
            <a:r>
              <a:rPr lang="zh-CN" altLang="en-US" sz="2000" dirty="0"/>
              <a:t>就对应了一个在交换分针时针之后依然合理的时间</a:t>
            </a:r>
            <a:r>
              <a:rPr lang="zh-CN" altLang="en-US" sz="2000" dirty="0" smtClean="0"/>
              <a:t>点</a:t>
            </a:r>
            <a:r>
              <a:rPr lang="en-US" altLang="zh-CN" sz="2000" dirty="0" smtClean="0"/>
              <a:t>.</a:t>
            </a:r>
            <a:endParaRPr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51970" y="191296"/>
            <a:ext cx="4957522" cy="521970"/>
          </a:xfrm>
          <a:prstGeom prst="rect">
            <a:avLst/>
          </a:prstGeom>
          <a:noFill/>
        </p:spPr>
        <p:txBody>
          <a:bodyPr wrap="square" rtlCol="0">
            <a:spAutoFit/>
          </a:bodyPr>
          <a:lstStyle/>
          <a:p>
            <a:r>
              <a:rPr kumimoji="1" lang="zh-CN" altLang="en-US" sz="2800" spc="600" dirty="0" smtClean="0">
                <a:solidFill>
                  <a:schemeClr val="tx1">
                    <a:lumMod val="75000"/>
                    <a:lumOff val="25000"/>
                  </a:schemeClr>
                </a:solidFill>
                <a:latin typeface="Alibaba PuHuiTi" pitchFamily="18" charset="-122"/>
                <a:ea typeface="Alibaba PuHuiTi" pitchFamily="18" charset="-122"/>
                <a:cs typeface="Alibaba PuHuiTi" pitchFamily="18" charset="-122"/>
              </a:rPr>
              <a:t>钟表问题的所有解</a:t>
            </a:r>
            <a:endParaRPr kumimoji="1" lang="zh-CN" altLang="en-US" sz="2800" spc="600" dirty="0">
              <a:solidFill>
                <a:schemeClr val="tx1">
                  <a:lumMod val="75000"/>
                  <a:lumOff val="25000"/>
                </a:schemeClr>
              </a:solidFill>
              <a:latin typeface="Alibaba PuHuiTi" pitchFamily="18" charset="-122"/>
              <a:ea typeface="Alibaba PuHuiTi" pitchFamily="18" charset="-122"/>
              <a:cs typeface="Alibaba PuHuiTi" pitchFamily="18"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60544" y="888023"/>
            <a:ext cx="4050477" cy="5750169"/>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2221" y="888023"/>
            <a:ext cx="3645263" cy="5758962"/>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MEDIACOVER_FLAG" val="1"/>
  <p:tag name="KSO_WM_UNIT_MEDIACOVER_BTN_STATE" val="1"/>
  <p:tag name="KSO_WM_UNIT_MEDIACOVER_BTNRECT" val="7296*3617*702*702"/>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8.xml><?xml version="1.0" encoding="utf-8"?>
<p:tagLst xmlns:p="http://schemas.openxmlformats.org/presentationml/2006/main">
  <p:tag name="RESOURCE_RECORD_KEY" val="{&quot;70&quot;:[3312415,3314161,3314336,3312559]}"/>
  <p:tag name="COMMONDATA" val="eyJjb3VudCI6MTAsImhkaWQiOiJmOWU0MjMzNDZjMmQzODFlNzI3YWI5MmE1NTEyN2VlNiIsInVzZXJDb3VudCI6Nn0="/>
</p:tagLst>
</file>

<file path=ppt/theme/theme1.xml><?xml version="1.0" encoding="utf-8"?>
<a:theme xmlns:a="http://schemas.openxmlformats.org/drawingml/2006/main" name="Office 主题​​">
  <a:themeElements>
    <a:clrScheme name="自定义 816">
      <a:dk1>
        <a:srgbClr val="000000"/>
      </a:dk1>
      <a:lt1>
        <a:srgbClr val="FFFFFF"/>
      </a:lt1>
      <a:dk2>
        <a:srgbClr val="44546A"/>
      </a:dk2>
      <a:lt2>
        <a:srgbClr val="E7E6E6"/>
      </a:lt2>
      <a:accent1>
        <a:srgbClr val="77B2E9"/>
      </a:accent1>
      <a:accent2>
        <a:srgbClr val="A0CEEE"/>
      </a:accent2>
      <a:accent3>
        <a:srgbClr val="77B2E8"/>
      </a:accent3>
      <a:accent4>
        <a:srgbClr val="A0CDEC"/>
      </a:accent4>
      <a:accent5>
        <a:srgbClr val="5F93C1"/>
      </a:accent5>
      <a:accent6>
        <a:srgbClr val="9FCDED"/>
      </a:accent6>
      <a:hlink>
        <a:srgbClr val="77B1E8"/>
      </a:hlink>
      <a:folHlink>
        <a:srgbClr val="77B2E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2149</Words>
  <Application>WPS 演示</Application>
  <PresentationFormat>宽屏</PresentationFormat>
  <Paragraphs>177</Paragraphs>
  <Slides>34</Slides>
  <Notes>0</Notes>
  <HiddenSlides>0</HiddenSlides>
  <MMClips>19</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5</vt:i4>
      </vt:variant>
      <vt:variant>
        <vt:lpstr>幻灯片标题</vt:lpstr>
      </vt:variant>
      <vt:variant>
        <vt:i4>34</vt:i4>
      </vt:variant>
    </vt:vector>
  </HeadingPairs>
  <TitlesOfParts>
    <vt:vector size="54" baseType="lpstr">
      <vt:lpstr>Arial</vt:lpstr>
      <vt:lpstr>宋体</vt:lpstr>
      <vt:lpstr>Wingdings</vt:lpstr>
      <vt:lpstr>Alibaba PuHuiTi Light</vt:lpstr>
      <vt:lpstr>楷体</vt:lpstr>
      <vt:lpstr>Alibaba PuHuiTi</vt:lpstr>
      <vt:lpstr>等线</vt:lpstr>
      <vt:lpstr>微软雅黑</vt:lpstr>
      <vt:lpstr>Arial Unicode MS</vt:lpstr>
      <vt:lpstr>等线 Light</vt:lpstr>
      <vt:lpstr>Calibri</vt:lpstr>
      <vt:lpstr>思源黑体 CN Normal</vt:lpstr>
      <vt:lpstr>Wingdings</vt:lpstr>
      <vt:lpstr>黑体</vt:lpstr>
      <vt:lpstr>Office 主题​​</vt:lpstr>
      <vt:lpstr>Equation.Ribbit</vt:lpstr>
      <vt:lpstr>Equation.Ribbit</vt:lpstr>
      <vt:lpstr>Equation.Ribbit</vt:lpstr>
      <vt:lpstr>Equation.Ribbit</vt:lpstr>
      <vt:lpstr>Equation.Ribbit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MZ6789</dc:creator>
  <cp:lastModifiedBy>腐草为萤</cp:lastModifiedBy>
  <cp:revision>215</cp:revision>
  <dcterms:created xsi:type="dcterms:W3CDTF">2020-10-15T02:17:00Z</dcterms:created>
  <dcterms:modified xsi:type="dcterms:W3CDTF">2025-04-21T11:31:01Z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KSOTemplateUUID">
    <vt:lpwstr>v1.0_mb_NRpHEqfgA17FyKtjJk82GA==</vt:lpwstr>
  </property>
  <property fmtid="{D5CDD505-2E9C-101B-9397-08002B2CF9AE}" pid="4" name="ICV">
    <vt:lpwstr>13AD58892CA74817A14CEB0886D5BAA6_13</vt:lpwstr>
  </property>
</Properties>
</file>