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371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258" r:id="rId16"/>
    <p:sldId id="354" r:id="rId17"/>
    <p:sldId id="356" r:id="rId18"/>
    <p:sldId id="357" r:id="rId19"/>
    <p:sldId id="358" r:id="rId20"/>
    <p:sldId id="274" r:id="rId21"/>
    <p:sldId id="264" r:id="rId22"/>
    <p:sldId id="321" r:id="rId23"/>
    <p:sldId id="340" r:id="rId24"/>
    <p:sldId id="341" r:id="rId25"/>
    <p:sldId id="275" r:id="rId26"/>
    <p:sldId id="342" r:id="rId27"/>
    <p:sldId id="343" r:id="rId28"/>
    <p:sldId id="291" r:id="rId29"/>
    <p:sldId id="345" r:id="rId30"/>
    <p:sldId id="324" r:id="rId31"/>
    <p:sldId id="276" r:id="rId32"/>
    <p:sldId id="338" r:id="rId33"/>
    <p:sldId id="339" r:id="rId34"/>
    <p:sldId id="273" r:id="rId35"/>
    <p:sldId id="277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3" userDrawn="1">
          <p15:clr>
            <a:srgbClr val="A4A3A4"/>
          </p15:clr>
        </p15:guide>
        <p15:guide id="2" pos="3882" userDrawn="1">
          <p15:clr>
            <a:srgbClr val="A4A3A4"/>
          </p15:clr>
        </p15:guide>
        <p15:guide id="3" pos="3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EEE"/>
    <a:srgbClr val="77B2E9"/>
    <a:srgbClr val="77B3EA"/>
    <a:srgbClr val="9FCFED"/>
    <a:srgbClr val="A2B3B7"/>
    <a:srgbClr val="B4C8CD"/>
    <a:srgbClr val="C0CBD8"/>
    <a:srgbClr val="B3C9CD"/>
    <a:srgbClr val="EED79D"/>
    <a:srgbClr val="8A9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08" d="100"/>
          <a:sy n="108" d="100"/>
        </p:scale>
        <p:origin x="126" y="120"/>
      </p:cViewPr>
      <p:guideLst>
        <p:guide orient="horz" pos="2253"/>
        <p:guide pos="3882"/>
        <p:guide pos="3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25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1.wmf"/><Relationship Id="rId3" Type="http://schemas.openxmlformats.org/officeDocument/2006/relationships/image" Target="../media/image29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Relationship Id="rId3" Type="http://schemas.openxmlformats.org/officeDocument/2006/relationships/image" Target="../media/image39.wmf"/><Relationship Id="rId2" Type="http://schemas.openxmlformats.org/officeDocument/2006/relationships/image" Target="../media/image29.wmf"/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4.wmf"/><Relationship Id="rId3" Type="http://schemas.openxmlformats.org/officeDocument/2006/relationships/image" Target="../media/image53.wmf"/><Relationship Id="rId2" Type="http://schemas.openxmlformats.org/officeDocument/2006/relationships/image" Target="../media/image37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6" Type="http://schemas.openxmlformats.org/officeDocument/2006/relationships/image" Target="../media/image69.wmf"/><Relationship Id="rId5" Type="http://schemas.openxmlformats.org/officeDocument/2006/relationships/image" Target="../media/image54.wmf"/><Relationship Id="rId4" Type="http://schemas.openxmlformats.org/officeDocument/2006/relationships/image" Target="../media/image39.wmf"/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media" Target="../media/media9.mp4"/><Relationship Id="rId4" Type="http://schemas.openxmlformats.org/officeDocument/2006/relationships/video" Target="../media/media9.mp4"/><Relationship Id="rId3" Type="http://schemas.openxmlformats.org/officeDocument/2006/relationships/image" Target="../media/image15.png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jpeg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23.jpe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19.xml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6" Type="http://schemas.microsoft.com/office/2007/relationships/media" Target="../media/media11.mp4"/><Relationship Id="rId5" Type="http://schemas.openxmlformats.org/officeDocument/2006/relationships/video" Target="../media/media11.mp4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31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28.wmf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3.jpeg"/><Relationship Id="rId10" Type="http://schemas.openxmlformats.org/officeDocument/2006/relationships/image" Target="../media/image32.wmf"/><Relationship Id="rId1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.bin"/><Relationship Id="rId8" Type="http://schemas.openxmlformats.org/officeDocument/2006/relationships/image" Target="../media/image31.wmf"/><Relationship Id="rId7" Type="http://schemas.openxmlformats.org/officeDocument/2006/relationships/oleObject" Target="../embeddings/oleObject9.bin"/><Relationship Id="rId6" Type="http://schemas.openxmlformats.org/officeDocument/2006/relationships/image" Target="../media/image2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5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34.wmf"/><Relationship Id="rId16" Type="http://schemas.openxmlformats.org/officeDocument/2006/relationships/vmlDrawing" Target="../drawings/vmlDrawing2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7.wmf"/><Relationship Id="rId13" Type="http://schemas.openxmlformats.org/officeDocument/2006/relationships/oleObject" Target="../embeddings/oleObject13.bin"/><Relationship Id="rId12" Type="http://schemas.openxmlformats.org/officeDocument/2006/relationships/image" Target="../media/image36.wmf"/><Relationship Id="rId11" Type="http://schemas.openxmlformats.org/officeDocument/2006/relationships/oleObject" Target="../embeddings/oleObject12.bin"/><Relationship Id="rId10" Type="http://schemas.openxmlformats.org/officeDocument/2006/relationships/oleObject" Target="../embeddings/oleObject11.bin"/><Relationship Id="rId1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wmf"/><Relationship Id="rId8" Type="http://schemas.openxmlformats.org/officeDocument/2006/relationships/oleObject" Target="../embeddings/oleObject17.bin"/><Relationship Id="rId7" Type="http://schemas.openxmlformats.org/officeDocument/2006/relationships/image" Target="../media/image40.png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wmf"/><Relationship Id="rId3" Type="http://schemas.openxmlformats.org/officeDocument/2006/relationships/oleObject" Target="../embeddings/oleObject15.bin"/><Relationship Id="rId2" Type="http://schemas.openxmlformats.org/officeDocument/2006/relationships/image" Target="../media/image38.wmf"/><Relationship Id="rId15" Type="http://schemas.openxmlformats.org/officeDocument/2006/relationships/vmlDrawing" Target="../drawings/vmlDrawing3.v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3.wmf"/><Relationship Id="rId12" Type="http://schemas.openxmlformats.org/officeDocument/2006/relationships/oleObject" Target="../embeddings/oleObject19.bin"/><Relationship Id="rId11" Type="http://schemas.openxmlformats.org/officeDocument/2006/relationships/image" Target="../media/image42.wmf"/><Relationship Id="rId10" Type="http://schemas.openxmlformats.org/officeDocument/2006/relationships/oleObject" Target="../embeddings/oleObject18.bin"/><Relationship Id="rId1" Type="http://schemas.openxmlformats.org/officeDocument/2006/relationships/oleObject" Target="../embeddings/oleObject14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5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44.png"/><Relationship Id="rId1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23.xml"/><Relationship Id="rId7" Type="http://schemas.microsoft.com/office/2007/relationships/media" Target="../media/media12.mp4"/><Relationship Id="rId6" Type="http://schemas.openxmlformats.org/officeDocument/2006/relationships/video" Target="../media/media12.mp4"/><Relationship Id="rId5" Type="http://schemas.openxmlformats.org/officeDocument/2006/relationships/image" Target="../media/image49.png"/><Relationship Id="rId4" Type="http://schemas.openxmlformats.org/officeDocument/2006/relationships/image" Target="../media/image48.wmf"/><Relationship Id="rId3" Type="http://schemas.openxmlformats.org/officeDocument/2006/relationships/oleObject" Target="../embeddings/oleObject23.bin"/><Relationship Id="rId2" Type="http://schemas.openxmlformats.org/officeDocument/2006/relationships/image" Target="../media/image47.wmf"/><Relationship Id="rId15" Type="http://schemas.openxmlformats.org/officeDocument/2006/relationships/vmlDrawing" Target="../drawings/vmlDrawing5.v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51.png"/><Relationship Id="rId12" Type="http://schemas.openxmlformats.org/officeDocument/2006/relationships/tags" Target="../tags/tag24.xml"/><Relationship Id="rId11" Type="http://schemas.microsoft.com/office/2007/relationships/media" Target="../media/media13.mp4"/><Relationship Id="rId10" Type="http://schemas.openxmlformats.org/officeDocument/2006/relationships/video" Target="../media/media13.mp4"/><Relationship Id="rId1" Type="http://schemas.openxmlformats.org/officeDocument/2006/relationships/oleObject" Target="../embeddings/oleObject22.bin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" Target="slide25.xml"/><Relationship Id="rId8" Type="http://schemas.openxmlformats.org/officeDocument/2006/relationships/image" Target="../media/image54.wmf"/><Relationship Id="rId7" Type="http://schemas.openxmlformats.org/officeDocument/2006/relationships/oleObject" Target="../embeddings/oleObject27.bin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7.wmf"/><Relationship Id="rId3" Type="http://schemas.openxmlformats.org/officeDocument/2006/relationships/oleObject" Target="../embeddings/oleObject25.bin"/><Relationship Id="rId26" Type="http://schemas.openxmlformats.org/officeDocument/2006/relationships/vmlDrawing" Target="../drawings/vmlDrawing6.v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61.png"/><Relationship Id="rId23" Type="http://schemas.openxmlformats.org/officeDocument/2006/relationships/image" Target="../media/image60.png"/><Relationship Id="rId22" Type="http://schemas.openxmlformats.org/officeDocument/2006/relationships/image" Target="../media/image59.wmf"/><Relationship Id="rId21" Type="http://schemas.openxmlformats.org/officeDocument/2006/relationships/oleObject" Target="../embeddings/oleObject29.bin"/><Relationship Id="rId20" Type="http://schemas.openxmlformats.org/officeDocument/2006/relationships/image" Target="../media/image58.wmf"/><Relationship Id="rId2" Type="http://schemas.openxmlformats.org/officeDocument/2006/relationships/image" Target="../media/image52.wmf"/><Relationship Id="rId19" Type="http://schemas.openxmlformats.org/officeDocument/2006/relationships/oleObject" Target="../embeddings/oleObject28.bin"/><Relationship Id="rId18" Type="http://schemas.openxmlformats.org/officeDocument/2006/relationships/image" Target="../media/image57.png"/><Relationship Id="rId17" Type="http://schemas.microsoft.com/office/2007/relationships/media" Target="../media/media16.mp4"/><Relationship Id="rId16" Type="http://schemas.openxmlformats.org/officeDocument/2006/relationships/video" Target="../media/media16.mp4"/><Relationship Id="rId15" Type="http://schemas.openxmlformats.org/officeDocument/2006/relationships/image" Target="../media/image56.png"/><Relationship Id="rId14" Type="http://schemas.microsoft.com/office/2007/relationships/media" Target="../media/media15.mp4"/><Relationship Id="rId13" Type="http://schemas.openxmlformats.org/officeDocument/2006/relationships/video" Target="../media/media15.mp4"/><Relationship Id="rId12" Type="http://schemas.openxmlformats.org/officeDocument/2006/relationships/image" Target="../media/image55.png"/><Relationship Id="rId11" Type="http://schemas.microsoft.com/office/2007/relationships/media" Target="../media/media14.mp4"/><Relationship Id="rId10" Type="http://schemas.openxmlformats.org/officeDocument/2006/relationships/video" Target="../media/media14.mp4"/><Relationship Id="rId1" Type="http://schemas.openxmlformats.org/officeDocument/2006/relationships/oleObject" Target="../embeddings/oleObject24.bin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7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microsoft.com/office/2007/relationships/media" Target="../media/media17.mp4"/><Relationship Id="rId1" Type="http://schemas.openxmlformats.org/officeDocument/2006/relationships/video" Target="../media/media17.mp4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5.bin"/><Relationship Id="rId8" Type="http://schemas.openxmlformats.org/officeDocument/2006/relationships/image" Target="../media/image39.wmf"/><Relationship Id="rId7" Type="http://schemas.openxmlformats.org/officeDocument/2006/relationships/oleObject" Target="../embeddings/oleObject34.bin"/><Relationship Id="rId6" Type="http://schemas.openxmlformats.org/officeDocument/2006/relationships/image" Target="../media/image66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5.wmf"/><Relationship Id="rId3" Type="http://schemas.openxmlformats.org/officeDocument/2006/relationships/oleObject" Target="../embeddings/oleObject32.bin"/><Relationship Id="rId2" Type="http://schemas.openxmlformats.org/officeDocument/2006/relationships/image" Target="../media/image35.wmf"/><Relationship Id="rId19" Type="http://schemas.openxmlformats.org/officeDocument/2006/relationships/vmlDrawing" Target="../drawings/vmlDrawing8.v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69.wmf"/><Relationship Id="rId16" Type="http://schemas.openxmlformats.org/officeDocument/2006/relationships/oleObject" Target="../embeddings/oleObject37.bin"/><Relationship Id="rId15" Type="http://schemas.openxmlformats.org/officeDocument/2006/relationships/image" Target="../media/image68.png"/><Relationship Id="rId14" Type="http://schemas.openxmlformats.org/officeDocument/2006/relationships/image" Target="../media/image67.png"/><Relationship Id="rId13" Type="http://schemas.microsoft.com/office/2007/relationships/media" Target="../media/media18.mp4"/><Relationship Id="rId12" Type="http://schemas.openxmlformats.org/officeDocument/2006/relationships/video" Target="../media/media18.mp4"/><Relationship Id="rId11" Type="http://schemas.openxmlformats.org/officeDocument/2006/relationships/oleObject" Target="../embeddings/oleObject36.bin"/><Relationship Id="rId10" Type="http://schemas.openxmlformats.org/officeDocument/2006/relationships/image" Target="../media/image54.wmf"/><Relationship Id="rId1" Type="http://schemas.openxmlformats.org/officeDocument/2006/relationships/oleObject" Target="../embeddings/oleObject31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巧用</a:t>
            </a:r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Möbius</a:t>
            </a:r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带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原理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"/>
            </p:custDataLst>
          </p:nvPr>
        </p:nvCxnSpPr>
        <p:spPr>
          <a:xfrm>
            <a:off x="1087665" y="2482110"/>
            <a:ext cx="0" cy="1223467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715645" y="1590675"/>
            <a:ext cx="744220" cy="732790"/>
            <a:chOff x="1127" y="2505"/>
            <a:chExt cx="1172" cy="1154"/>
          </a:xfrm>
        </p:grpSpPr>
        <p:sp>
          <p:nvSpPr>
            <p:cNvPr id="11" name="椭圆 10"/>
            <p:cNvSpPr/>
            <p:nvPr>
              <p:custDataLst>
                <p:tags r:id="rId3"/>
              </p:custDataLst>
            </p:nvPr>
          </p:nvSpPr>
          <p:spPr>
            <a:xfrm>
              <a:off x="1135" y="2505"/>
              <a:ext cx="1155" cy="1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7B2E9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1127" y="2669"/>
              <a:ext cx="1172" cy="78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+mj-lt"/>
                  <a:ea typeface="微软雅黑" panose="020B0503020204020204" charset="-122"/>
                  <a:cs typeface="+mj-lt"/>
                </a:rPr>
                <a:t>01</a:t>
              </a:r>
              <a:endPara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715645" y="3862705"/>
            <a:ext cx="744220" cy="732790"/>
            <a:chOff x="1127" y="6083"/>
            <a:chExt cx="1172" cy="1154"/>
          </a:xfrm>
        </p:grpSpPr>
        <p:sp>
          <p:nvSpPr>
            <p:cNvPr id="23" name="椭圆 22"/>
            <p:cNvSpPr/>
            <p:nvPr>
              <p:custDataLst>
                <p:tags r:id="rId6"/>
              </p:custDataLst>
            </p:nvPr>
          </p:nvSpPr>
          <p:spPr>
            <a:xfrm>
              <a:off x="1135" y="6083"/>
              <a:ext cx="1155" cy="1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1127" y="6271"/>
              <a:ext cx="1172" cy="78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+mj-lt"/>
                  <a:ea typeface="微软雅黑" panose="020B0503020204020204" charset="-122"/>
                  <a:cs typeface="+mj-lt"/>
                </a:rPr>
                <a:t>02</a:t>
              </a:r>
              <a:endPara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 bwMode="auto">
          <a:xfrm>
            <a:off x="2043590" y="1590675"/>
            <a:ext cx="9112043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dirty="0" smtClean="0">
                <a:solidFill>
                  <a:srgbClr val="77B2E9"/>
                </a:solidFill>
                <a:sym typeface="思源黑体 CN Normal" panose="020B0400000000000000" charset="-122"/>
              </a:rPr>
              <a:t>一个纸带子</a:t>
            </a:r>
            <a:endParaRPr lang="zh-CN" altLang="en-US" sz="2000" dirty="0" smtClean="0">
              <a:solidFill>
                <a:srgbClr val="77B2E9"/>
              </a:solidFill>
              <a:sym typeface="思源黑体 CN Normal" panose="020B04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 bwMode="auto">
          <a:xfrm>
            <a:off x="2042320" y="2139751"/>
            <a:ext cx="9112043" cy="8361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>
              <a:lnSpc>
                <a:spcPct val="100000"/>
              </a:lnSpc>
              <a:buNone/>
            </a:pPr>
            <a:r>
              <a:rPr kumimoji="1"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Möbuis</a:t>
            </a:r>
            <a:r>
              <a:rPr kumimoji="1"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lang="zh-CN" altLang="en-US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带只有一个侧面，所以剪开之后还是一个完整的纸带子</a:t>
            </a:r>
            <a:r>
              <a:rPr lang="en-US" altLang="zh-CN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.</a:t>
            </a:r>
            <a:endParaRPr lang="zh-CN" altLang="en-US" sz="2000" spc="0" dirty="0" smtClean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l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2000" spc="0" dirty="0" smtClean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 bwMode="auto">
          <a:xfrm>
            <a:off x="2043590" y="3862827"/>
            <a:ext cx="9112043" cy="3683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000" spc="0" dirty="0" smtClean="0">
                <a:solidFill>
                  <a:srgbClr val="A0CEEE"/>
                </a:solidFill>
                <a:latin typeface="+mn-lt"/>
                <a:ea typeface="+mn-ea"/>
                <a:sym typeface="思源黑体 CN Normal" panose="020B0400000000000000" charset="-122"/>
              </a:rPr>
              <a:t>扭转四次</a:t>
            </a:r>
            <a:endParaRPr lang="zh-CN" altLang="en-US" sz="2000" spc="0" dirty="0" smtClean="0">
              <a:solidFill>
                <a:srgbClr val="A0CEEE"/>
              </a:solidFill>
              <a:latin typeface="+mn-lt"/>
              <a:ea typeface="+mn-ea"/>
              <a:sym typeface="思源黑体 CN Normal" panose="020B0400000000000000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 bwMode="auto">
          <a:xfrm>
            <a:off x="2043590" y="4243921"/>
            <a:ext cx="9111066" cy="27584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143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BC 端要与 B′C′ 端相粘贴，所以扭转一次；</a:t>
            </a:r>
            <a:endParaRPr lang="zh-CN" altLang="en-US" sz="2000" spc="0" dirty="0" smtClean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1143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同理，AB 与 A′B′ 粘贴也会迫使扭转一次；</a:t>
            </a:r>
            <a:endParaRPr lang="zh-CN" altLang="en-US" sz="2000" spc="0" dirty="0" smtClean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114300" lvl="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最后我们要将 A′B′BC 翻转过来形成一个纸带子，又扭转了两次</a:t>
            </a:r>
            <a:r>
              <a:rPr lang="en-US" altLang="zh-CN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. </a:t>
            </a:r>
            <a:r>
              <a:rPr lang="zh-CN" altLang="en-US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一共扭转了</a:t>
            </a:r>
            <a:endParaRPr lang="zh-CN" altLang="en-US" sz="2000" spc="0" dirty="0" smtClean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     </a:t>
            </a:r>
            <a:r>
              <a:rPr lang="zh-CN" altLang="en-US" sz="2000" spc="0" dirty="0" smtClean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四次！</a:t>
            </a:r>
            <a:endParaRPr lang="zh-CN" altLang="en-US" sz="2000" spc="0" dirty="0" smtClean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l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2000" spc="0" dirty="0" smtClean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0925_16164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35735" y="894715"/>
            <a:ext cx="9655810" cy="5069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沿边线剪开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2145" y="451485"/>
            <a:ext cx="10262870" cy="1597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如果我们沿着</a:t>
            </a:r>
            <a:r>
              <a:rPr lang="en-US" altLang="zh-CN" sz="2000" dirty="0"/>
              <a:t> 1/3 </a:t>
            </a:r>
            <a:r>
              <a:rPr lang="zh-CN" altLang="en-US" sz="2000" dirty="0"/>
              <a:t>宽的位置</a:t>
            </a:r>
            <a:r>
              <a:rPr lang="zh-CN" altLang="en-US" sz="2000" dirty="0" smtClean="0"/>
              <a:t>剪切 </a:t>
            </a:r>
            <a:r>
              <a:rPr kumimoji="1"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Möbuis</a:t>
            </a:r>
            <a:r>
              <a:rPr kumimoji="1"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lang="zh-CN" altLang="en-US" sz="2000" dirty="0" smtClean="0"/>
              <a:t>带，则</a:t>
            </a:r>
            <a:r>
              <a:rPr lang="zh-CN" altLang="en-US" sz="2000" dirty="0"/>
              <a:t>会得到</a:t>
            </a:r>
            <a:r>
              <a:rPr lang="zh-CN" altLang="en-US" sz="2000" dirty="0">
                <a:solidFill>
                  <a:srgbClr val="FF0000"/>
                </a:solidFill>
              </a:rPr>
              <a:t>两条</a:t>
            </a:r>
            <a:r>
              <a:rPr lang="zh-CN" altLang="en-US" sz="2000" dirty="0"/>
              <a:t>挂在一起的扭曲的带子，其中一条扭曲了</a:t>
            </a:r>
            <a:r>
              <a:rPr lang="zh-CN" altLang="en-US" sz="2000" dirty="0">
                <a:solidFill>
                  <a:srgbClr val="FF0000"/>
                </a:solidFill>
              </a:rPr>
              <a:t>一次</a:t>
            </a:r>
            <a:r>
              <a:rPr lang="zh-CN" altLang="en-US" sz="2000" dirty="0"/>
              <a:t>，另一条扭曲了</a:t>
            </a:r>
            <a:r>
              <a:rPr lang="zh-CN" altLang="en-US" sz="2000" dirty="0">
                <a:solidFill>
                  <a:srgbClr val="FF0000"/>
                </a:solidFill>
              </a:rPr>
              <a:t>四次</a:t>
            </a:r>
            <a:r>
              <a:rPr lang="zh-CN" altLang="en-US" sz="2000" dirty="0"/>
              <a:t>；</a:t>
            </a:r>
            <a:endParaRPr lang="zh-CN" alt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dirty="0"/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000" dirty="0"/>
          </a:p>
        </p:txBody>
      </p:sp>
      <p:pic>
        <p:nvPicPr>
          <p:cNvPr id="8" name="图片 7" descr="两个剪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4890" y="2096770"/>
            <a:ext cx="3792855" cy="21342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52145" y="5329555"/>
            <a:ext cx="104095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结论：当</a:t>
            </a:r>
            <a:r>
              <a:rPr lang="en-US" altLang="zh-CN" sz="2000" dirty="0">
                <a:solidFill>
                  <a:srgbClr val="FF0000"/>
                </a:solidFill>
              </a:rPr>
              <a:t> x=1/2 </a:t>
            </a:r>
            <a:r>
              <a:rPr lang="zh-CN" altLang="en-US" sz="2000" dirty="0">
                <a:solidFill>
                  <a:srgbClr val="FF0000"/>
                </a:solidFill>
              </a:rPr>
              <a:t>时我们会得到一条扭曲了四次的带子；当</a:t>
            </a:r>
            <a:r>
              <a:rPr lang="en-US" altLang="zh-CN" sz="2000" dirty="0">
                <a:solidFill>
                  <a:srgbClr val="FF0000"/>
                </a:solidFill>
              </a:rPr>
              <a:t> 0&lt;x&lt;1/2 </a:t>
            </a:r>
            <a:r>
              <a:rPr lang="zh-CN" altLang="en-US" sz="2000" dirty="0">
                <a:solidFill>
                  <a:srgbClr val="FF0000"/>
                </a:solidFill>
              </a:rPr>
              <a:t>时我们会得到两条挂在一起的带子，一条扭曲一次，一条扭曲四次</a:t>
            </a:r>
            <a:r>
              <a:rPr lang="en-US" altLang="zh-CN" sz="2000" dirty="0">
                <a:solidFill>
                  <a:srgbClr val="FF0000"/>
                </a:solidFill>
              </a:rPr>
              <a:t>. 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965" y="4596130"/>
            <a:ext cx="1017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ym typeface="+mn-ea"/>
              </a:rPr>
              <a:t>更一般的，我们可以沿着</a:t>
            </a:r>
            <a:r>
              <a:rPr lang="en-US" altLang="zh-CN" sz="2000" dirty="0">
                <a:sym typeface="+mn-ea"/>
              </a:rPr>
              <a:t> x </a:t>
            </a:r>
            <a:r>
              <a:rPr lang="zh-CN" altLang="en-US" sz="2000" dirty="0">
                <a:sym typeface="+mn-ea"/>
              </a:rPr>
              <a:t>倍宽</a:t>
            </a:r>
            <a:r>
              <a:rPr lang="en-US" altLang="zh-CN" sz="2000" dirty="0">
                <a:sym typeface="+mn-ea"/>
              </a:rPr>
              <a:t> (0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≤x≤1/2</a:t>
            </a:r>
            <a:r>
              <a:rPr lang="en-US" altLang="zh-CN" sz="2000" dirty="0">
                <a:sym typeface="+mn-ea"/>
              </a:rPr>
              <a:t>) </a:t>
            </a:r>
            <a:r>
              <a:rPr lang="zh-CN" altLang="en-US" sz="2000" dirty="0">
                <a:sym typeface="+mn-ea"/>
              </a:rPr>
              <a:t>的位置剪切</a:t>
            </a:r>
            <a:r>
              <a:rPr lang="en-US" altLang="zh-CN" sz="2000" dirty="0">
                <a:sym typeface="+mn-ea"/>
              </a:rPr>
              <a:t>. 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  <p:bldP spid="14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0925_16171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49885" y="1550670"/>
            <a:ext cx="5588635" cy="3322320"/>
          </a:xfrm>
          <a:prstGeom prst="rect">
            <a:avLst/>
          </a:prstGeom>
        </p:spPr>
      </p:pic>
      <p:pic>
        <p:nvPicPr>
          <p:cNvPr id="3" name="20240925_161752Edit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8700" y="1569085"/>
            <a:ext cx="5818505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简史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7150" y="1100831"/>
            <a:ext cx="7297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早在公元 </a:t>
            </a:r>
            <a:r>
              <a:rPr lang="en-US" altLang="zh-CN" sz="2000" dirty="0" smtClean="0"/>
              <a:t>3 </a:t>
            </a:r>
            <a:r>
              <a:rPr lang="zh-CN" altLang="en-US" sz="2000" dirty="0" smtClean="0"/>
              <a:t>世纪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罗马的一些镶嵌艺术</a:t>
            </a:r>
            <a:r>
              <a:rPr lang="en-US" altLang="zh-CN" sz="2000" dirty="0" smtClean="0"/>
              <a:t>(Mosaic)</a:t>
            </a:r>
            <a:r>
              <a:rPr lang="zh-CN" altLang="en-US" sz="2000" dirty="0" smtClean="0"/>
              <a:t>中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就能</a:t>
            </a:r>
            <a:r>
              <a:rPr lang="zh-CN" altLang="en-US" sz="2000" dirty="0" smtClean="0"/>
              <a:t>找到</a:t>
            </a:r>
            <a:r>
              <a:rPr kumimoji="1"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Möbuis</a:t>
            </a:r>
            <a:r>
              <a:rPr kumimoji="1"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lang="zh-CN" altLang="en-US" sz="2000" dirty="0" smtClean="0"/>
              <a:t>带</a:t>
            </a:r>
            <a:r>
              <a:rPr lang="zh-CN" altLang="en-US" sz="2000" dirty="0" smtClean="0"/>
              <a:t>的身影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35" y="325137"/>
            <a:ext cx="2339568" cy="2141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7150" y="3971189"/>
            <a:ext cx="7066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CN" sz="2000" dirty="0"/>
              <a:t>Ismail </a:t>
            </a:r>
            <a:r>
              <a:rPr lang="en-US" altLang="zh-CN" sz="2000" dirty="0" smtClean="0"/>
              <a:t>al-</a:t>
            </a:r>
            <a:r>
              <a:rPr lang="en-US" altLang="zh-CN" sz="2000" dirty="0" err="1" smtClean="0"/>
              <a:t>Jazari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在其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1206 </a:t>
            </a:r>
            <a:r>
              <a:rPr lang="zh-CN" altLang="en-US" sz="2000" dirty="0"/>
              <a:t>年作品中的链条泵图像描绘</a:t>
            </a:r>
            <a:r>
              <a:rPr lang="zh-CN" altLang="en-US" sz="2000" dirty="0" smtClean="0"/>
              <a:t>了驱动链</a:t>
            </a:r>
            <a:r>
              <a:rPr lang="zh-CN" altLang="en-US" sz="2000" dirty="0" smtClean="0"/>
              <a:t>的 </a:t>
            </a:r>
            <a:r>
              <a:rPr kumimoji="1"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Möbuis</a:t>
            </a:r>
            <a:r>
              <a:rPr kumimoji="1"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lang="zh-CN" altLang="en-US" sz="2000" dirty="0" smtClean="0"/>
              <a:t>带</a:t>
            </a:r>
            <a:r>
              <a:rPr lang="zh-CN" altLang="en-US" sz="2000" dirty="0" smtClean="0"/>
              <a:t>配置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02" y="3004285"/>
            <a:ext cx="2273701" cy="2948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学术研究与工业生产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2145" y="931545"/>
            <a:ext cx="10987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Möbuis</a:t>
            </a:r>
            <a:r>
              <a:rPr kumimoji="1"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lang="zh-CN" altLang="en-US" sz="2000" dirty="0" smtClean="0"/>
              <a:t>带</a:t>
            </a:r>
            <a:r>
              <a:rPr lang="zh-CN" altLang="en-US" sz="2000" dirty="0"/>
              <a:t>因其独有的几何结构，在物理、化学、生物、材料、社会科学等诸多领域得到了广泛应用，例如：</a:t>
            </a:r>
            <a:endParaRPr lang="zh-CN" altLang="en-US" sz="2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1570355" y="2258695"/>
            <a:ext cx="9050655" cy="692150"/>
            <a:chOff x="3616" y="7485"/>
            <a:chExt cx="14253" cy="1090"/>
          </a:xfrm>
        </p:grpSpPr>
        <p:sp>
          <p:nvSpPr>
            <p:cNvPr id="84" name="Oval 24"/>
            <p:cNvSpPr/>
            <p:nvPr/>
          </p:nvSpPr>
          <p:spPr>
            <a:xfrm>
              <a:off x="3616" y="7485"/>
              <a:ext cx="1148" cy="1090"/>
            </a:xfrm>
            <a:prstGeom prst="pentagon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4" tIns="60946" rIns="121894" bIns="60946" rtlCol="0" anchor="ctr"/>
            <a:lstStyle/>
            <a:p>
              <a:pPr algn="ctr" fontAlgn="auto">
                <a:lnSpc>
                  <a:spcPct val="100000"/>
                </a:lnSpc>
              </a:pPr>
              <a:endPara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5157" y="7772"/>
              <a:ext cx="12712" cy="6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kumimoji="1" lang="en-US" altLang="zh-CN" sz="2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Möbuis</a:t>
              </a:r>
              <a:r>
                <a:rPr kumimoji="1" lang="en-US" altLang="zh-CN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电阻器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，谐振器；针式打印机的色带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1" name="组合 110"/>
          <p:cNvGrpSpPr/>
          <p:nvPr>
            <p:custDataLst>
              <p:tags r:id="rId1"/>
            </p:custDataLst>
          </p:nvPr>
        </p:nvGrpSpPr>
        <p:grpSpPr>
          <a:xfrm>
            <a:off x="1591945" y="4882515"/>
            <a:ext cx="9148445" cy="691515"/>
            <a:chOff x="735410" y="2710301"/>
            <a:chExt cx="8264411" cy="639928"/>
          </a:xfrm>
        </p:grpSpPr>
        <p:grpSp>
          <p:nvGrpSpPr>
            <p:cNvPr id="112" name="组合 111"/>
            <p:cNvGrpSpPr/>
            <p:nvPr/>
          </p:nvGrpSpPr>
          <p:grpSpPr>
            <a:xfrm>
              <a:off x="735410" y="2710301"/>
              <a:ext cx="1602712" cy="639928"/>
              <a:chOff x="735410" y="2710301"/>
              <a:chExt cx="1602712" cy="639928"/>
            </a:xfrm>
          </p:grpSpPr>
          <p:sp>
            <p:nvSpPr>
              <p:cNvPr id="114" name="Oval 24"/>
              <p:cNvSpPr/>
              <p:nvPr/>
            </p:nvSpPr>
            <p:spPr>
              <a:xfrm>
                <a:off x="735410" y="2710301"/>
                <a:ext cx="658551" cy="639928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/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5" name="Text Placeholder 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679573" y="2873539"/>
                <a:ext cx="658549" cy="284219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 fontAlgn="auto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无序</a:t>
                </a:r>
                <a:endParaRPr lang="zh-CN" altLang="en-US" sz="20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13" name="矩形 112"/>
            <p:cNvSpPr/>
            <p:nvPr>
              <p:custDataLst>
                <p:tags r:id="rId3"/>
              </p:custDataLst>
            </p:nvPr>
          </p:nvSpPr>
          <p:spPr>
            <a:xfrm>
              <a:off x="1582674" y="2895992"/>
              <a:ext cx="7417147" cy="370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kumimoji="1" lang="en-US" altLang="zh-CN" sz="2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Möbuis</a:t>
              </a:r>
              <a:r>
                <a:rPr kumimoji="1" lang="en-US" altLang="zh-CN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芳香性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，一类被认为存在于许多有机分子中的特殊的芳香性；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65" y="3068955"/>
            <a:ext cx="1714500" cy="1543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38" y="3164386"/>
            <a:ext cx="2095238" cy="144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流行文化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2145" y="991235"/>
            <a:ext cx="9546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在工业设计、日常生活中我们同样能见到很多</a:t>
            </a:r>
            <a:r>
              <a:rPr lang="zh-CN" altLang="en-US" sz="2000" dirty="0" smtClean="0"/>
              <a:t>包含 </a:t>
            </a:r>
            <a:r>
              <a:rPr kumimoji="1"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Möbuis</a:t>
            </a:r>
            <a:r>
              <a:rPr kumimoji="1"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lang="zh-CN" altLang="en-US" sz="2000" dirty="0" smtClean="0"/>
              <a:t>带</a:t>
            </a:r>
            <a:r>
              <a:rPr lang="zh-CN" altLang="en-US" sz="2000" dirty="0"/>
              <a:t>元素的范例：</a:t>
            </a:r>
            <a:endParaRPr lang="zh-CN" altLang="en-US" sz="20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789940" y="1677670"/>
            <a:ext cx="9050020" cy="1352550"/>
            <a:chOff x="1244" y="2642"/>
            <a:chExt cx="14252" cy="2130"/>
          </a:xfrm>
        </p:grpSpPr>
        <p:grpSp>
          <p:nvGrpSpPr>
            <p:cNvPr id="4" name="组合 3"/>
            <p:cNvGrpSpPr/>
            <p:nvPr/>
          </p:nvGrpSpPr>
          <p:grpSpPr>
            <a:xfrm>
              <a:off x="1244" y="3152"/>
              <a:ext cx="14253" cy="1090"/>
              <a:chOff x="3616" y="7485"/>
              <a:chExt cx="14253" cy="1090"/>
            </a:xfrm>
          </p:grpSpPr>
          <p:sp>
            <p:nvSpPr>
              <p:cNvPr id="84" name="Oval 24"/>
              <p:cNvSpPr/>
              <p:nvPr/>
            </p:nvSpPr>
            <p:spPr>
              <a:xfrm>
                <a:off x="3616" y="7485"/>
                <a:ext cx="1148" cy="1090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/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5157" y="7772"/>
                <a:ext cx="12712" cy="62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10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垃圾的循环回收；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Recycle001.sv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10" y="2642"/>
              <a:ext cx="2250" cy="213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6032500" y="1728470"/>
            <a:ext cx="9148445" cy="1369695"/>
            <a:chOff x="1261" y="4973"/>
            <a:chExt cx="14407" cy="2157"/>
          </a:xfrm>
        </p:grpSpPr>
        <p:grpSp>
          <p:nvGrpSpPr>
            <p:cNvPr id="111" name="组合 110"/>
            <p:cNvGrpSpPr/>
            <p:nvPr/>
          </p:nvGrpSpPr>
          <p:grpSpPr>
            <a:xfrm>
              <a:off x="1261" y="5400"/>
              <a:ext cx="14407" cy="1089"/>
              <a:chOff x="735410" y="2710301"/>
              <a:chExt cx="8264411" cy="639928"/>
            </a:xfrm>
          </p:grpSpPr>
          <p:grpSp>
            <p:nvGrpSpPr>
              <p:cNvPr id="112" name="组合 111"/>
              <p:cNvGrpSpPr/>
              <p:nvPr/>
            </p:nvGrpSpPr>
            <p:grpSpPr>
              <a:xfrm>
                <a:off x="735410" y="2710301"/>
                <a:ext cx="1602712" cy="639928"/>
                <a:chOff x="735410" y="2710301"/>
                <a:chExt cx="1602712" cy="639928"/>
              </a:xfrm>
            </p:grpSpPr>
            <p:sp>
              <p:nvSpPr>
                <p:cNvPr id="114" name="Oval 24"/>
                <p:cNvSpPr/>
                <p:nvPr/>
              </p:nvSpPr>
              <p:spPr>
                <a:xfrm>
                  <a:off x="735410" y="2710301"/>
                  <a:ext cx="658551" cy="639928"/>
                </a:xfrm>
                <a:prstGeom prst="pentagon">
                  <a:avLst/>
                </a:prstGeom>
                <a:solidFill>
                  <a:schemeClr val="accent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4" tIns="60946" rIns="121894" bIns="60946" rtlCol="0" anchor="ctr"/>
                <a:lstStyle/>
                <a:p>
                  <a:pPr algn="ctr" fontAlgn="auto">
                    <a:lnSpc>
                      <a:spcPct val="100000"/>
                    </a:lnSpc>
                  </a:pPr>
                  <a:endParaRPr lang="en-US" sz="3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Text Placeholder 3"/>
                <p:cNvSpPr txBox="1"/>
                <p:nvPr/>
              </p:nvSpPr>
              <p:spPr>
                <a:xfrm>
                  <a:off x="1679573" y="2873539"/>
                  <a:ext cx="658549" cy="284219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200" fontAlgn="auto">
                    <a:lnSpc>
                      <a:spcPct val="100000"/>
                    </a:lnSpc>
                    <a:spcBef>
                      <a:spcPct val="0"/>
                    </a:spcBef>
                    <a:defRPr/>
                  </a:pPr>
                  <a:r>
                    <a:rPr lang="zh-CN" altLang="en-US" sz="2000" b="1" dirty="0" smtClean="0">
                      <a:solidFill>
                        <a:schemeClr val="bg1"/>
                      </a:solidFill>
                      <a:cs typeface="+mn-ea"/>
                      <a:sym typeface="+mn-lt"/>
                    </a:rPr>
                    <a:t>无序</a:t>
                  </a:r>
                  <a:endParaRPr lang="zh-CN" altLang="en-US" sz="2000" b="1" dirty="0" smtClean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3" name="矩形 112"/>
              <p:cNvSpPr/>
              <p:nvPr/>
            </p:nvSpPr>
            <p:spPr>
              <a:xfrm>
                <a:off x="1582674" y="2895992"/>
                <a:ext cx="7417147" cy="369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10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世博会湖南馆；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7" name="图片 16" descr="6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5" y="4973"/>
              <a:ext cx="3852" cy="215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789940" y="5054600"/>
            <a:ext cx="5416551" cy="691515"/>
            <a:chOff x="620682" y="3768033"/>
            <a:chExt cx="4893138" cy="639928"/>
          </a:xfrm>
        </p:grpSpPr>
        <p:sp>
          <p:nvSpPr>
            <p:cNvPr id="9" name="Oval 24"/>
            <p:cNvSpPr/>
            <p:nvPr>
              <p:custDataLst>
                <p:tags r:id="rId3"/>
              </p:custDataLst>
            </p:nvPr>
          </p:nvSpPr>
          <p:spPr>
            <a:xfrm>
              <a:off x="620682" y="3768033"/>
              <a:ext cx="658551" cy="639928"/>
            </a:xfrm>
            <a:prstGeom prst="pentagon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4" tIns="60946" rIns="121894" bIns="60946" rtlCol="0" anchor="ctr"/>
            <a:lstStyle/>
            <a:p>
              <a:pPr algn="ctr" fontAlgn="auto">
                <a:lnSpc>
                  <a:spcPct val="100000"/>
                </a:lnSpc>
              </a:pPr>
              <a:endPara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4"/>
              </p:custDataLst>
            </p:nvPr>
          </p:nvSpPr>
          <p:spPr>
            <a:xfrm>
              <a:off x="1496055" y="3923755"/>
              <a:ext cx="4017765" cy="369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时空题材的影视剧元素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···········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 descr="p18580398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885" y="3757930"/>
            <a:ext cx="2033270" cy="271272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89940" y="3276600"/>
            <a:ext cx="6899910" cy="1742440"/>
            <a:chOff x="1244" y="5160"/>
            <a:chExt cx="10866" cy="2744"/>
          </a:xfrm>
        </p:grpSpPr>
        <p:grpSp>
          <p:nvGrpSpPr>
            <p:cNvPr id="13" name="组合 12"/>
            <p:cNvGrpSpPr/>
            <p:nvPr/>
          </p:nvGrpSpPr>
          <p:grpSpPr>
            <a:xfrm>
              <a:off x="1244" y="5499"/>
              <a:ext cx="5651" cy="1089"/>
              <a:chOff x="620682" y="3768033"/>
              <a:chExt cx="3241631" cy="639928"/>
            </a:xfrm>
          </p:grpSpPr>
          <p:sp>
            <p:nvSpPr>
              <p:cNvPr id="18" name="Oval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20682" y="3768033"/>
                <a:ext cx="658551" cy="639928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/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7"/>
                </p:custDataLst>
              </p:nvPr>
            </p:nvSpPr>
            <p:spPr>
              <a:xfrm>
                <a:off x="1496054" y="3923755"/>
                <a:ext cx="2366259" cy="370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100000"/>
                  </a:lnSpc>
                </a:pPr>
                <a:r>
                  <a:rPr kumimoji="1" lang="en-US" altLang="zh-CN" sz="2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Möbuis</a:t>
                </a:r>
                <a:r>
                  <a:rPr kumimoji="1" lang="en-US" altLang="zh-CN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 </a:t>
                </a:r>
                <a:r>
                  <a:rPr lang="zh-CN" alt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型</a:t>
                </a: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的过山车</a:t>
                </a:r>
                <a:endPara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6" y="5160"/>
              <a:ext cx="4125" cy="27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20240925_16421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1420" y="1101725"/>
            <a:ext cx="9629775" cy="536003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祖父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悖论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5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巧</a:t>
            </a:r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用 </a:t>
            </a:r>
            <a:r>
              <a:rPr kumimoji="1" lang="zh-CN" alt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</a:t>
            </a:r>
            <a:r>
              <a:rPr kumimoji="1"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ö</a:t>
            </a:r>
            <a:r>
              <a:rPr kumimoji="1" lang="zh-CN" alt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bius </a:t>
            </a:r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带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  <a:sym typeface="+mn-ea"/>
              </a:rPr>
              <a:t>M</a:t>
            </a:r>
            <a:r>
              <a:rPr kumimoji="1" lang="en-US" altLang="zh-CN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libaba PuHuiTi Light" pitchFamily="18" charset="-122"/>
                <a:sym typeface="+mn-ea"/>
              </a:rPr>
              <a:t>öbius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libaba PuHuiTi Light" pitchFamily="18" charset="-122"/>
                <a:sym typeface="+mn-ea"/>
              </a:rPr>
              <a:t>带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04" y="713266"/>
            <a:ext cx="4914463" cy="339035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内接矩形问题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2360" y="2176145"/>
            <a:ext cx="50495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在平面中的任意一条简单的连续闭曲线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是否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一定存在四个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使得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这个四个点恰好是一个</a:t>
            </a:r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矩形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的四个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顶点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?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02231" y="5184140"/>
            <a:ext cx="5379873" cy="692150"/>
            <a:chOff x="3616" y="7485"/>
            <a:chExt cx="8472" cy="1090"/>
          </a:xfrm>
        </p:grpSpPr>
        <p:grpSp>
          <p:nvGrpSpPr>
            <p:cNvPr id="13" name="组合 12"/>
            <p:cNvGrpSpPr/>
            <p:nvPr/>
          </p:nvGrpSpPr>
          <p:grpSpPr>
            <a:xfrm>
              <a:off x="3616" y="7485"/>
              <a:ext cx="1148" cy="1090"/>
              <a:chOff x="1692239" y="2709714"/>
              <a:chExt cx="658551" cy="639928"/>
            </a:xfrm>
          </p:grpSpPr>
          <p:sp>
            <p:nvSpPr>
              <p:cNvPr id="84" name="Oval 24"/>
              <p:cNvSpPr/>
              <p:nvPr>
                <p:custDataLst>
                  <p:tags r:id="rId2"/>
                </p:custDataLst>
              </p:nvPr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/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Text Placeholder 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723902" y="2837700"/>
                <a:ext cx="597064" cy="511942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 fontAlgn="auto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简单曲线</a:t>
                </a:r>
                <a:endParaRPr lang="zh-CN" altLang="en-US" sz="18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>
              <a:off x="4962" y="7802"/>
              <a:ext cx="7126" cy="6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除了起点和终点之外没有</a:t>
              </a:r>
              <a:r>
                <a:rPr lang="zh-CN" altLang="en-US" sz="2000" dirty="0">
                  <a:solidFill>
                    <a:schemeClr val="accent1"/>
                  </a:solidFill>
                  <a:cs typeface="+mn-ea"/>
                  <a:sym typeface="+mn-lt"/>
                </a:rPr>
                <a:t>自相交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的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部分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20240302_212310Edi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2104" y="713266"/>
            <a:ext cx="4913426" cy="339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妙解内接问题</a:t>
            </a:r>
            <a:endParaRPr kumimoji="1" lang="zh-CN" altLang="en-US" sz="28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8990" y="1446530"/>
            <a:ext cx="1056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这个问题由</a:t>
            </a: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chemeClr val="accent1"/>
                </a:solidFill>
              </a:rPr>
              <a:t>H. Vaughan</a:t>
            </a:r>
            <a:r>
              <a:rPr lang="en-US" altLang="zh-CN" sz="2000" dirty="0"/>
              <a:t> </a:t>
            </a:r>
            <a:r>
              <a:rPr lang="zh-CN" altLang="en-US" sz="2000" dirty="0"/>
              <a:t>在</a:t>
            </a:r>
            <a:r>
              <a:rPr lang="en-US" altLang="zh-CN" sz="2000" dirty="0"/>
              <a:t> 1977 </a:t>
            </a:r>
            <a:r>
              <a:rPr lang="zh-CN" altLang="en-US" sz="2000" dirty="0"/>
              <a:t>年</a:t>
            </a:r>
            <a:r>
              <a:rPr lang="zh-CN" altLang="en-US" sz="2000" dirty="0" smtClean="0"/>
              <a:t>借助 </a:t>
            </a:r>
            <a:r>
              <a:rPr kumimoji="1"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</a:t>
            </a:r>
            <a:r>
              <a:rPr kumimoji="1"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ö</a:t>
            </a:r>
            <a:r>
              <a:rPr kumimoji="1"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bius 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带</a:t>
            </a:r>
            <a:r>
              <a:rPr lang="zh-CN" altLang="en-US" sz="2000" dirty="0"/>
              <a:t>完美解决</a:t>
            </a:r>
            <a:r>
              <a:rPr lang="zh-CN" altLang="en-US" sz="2000" dirty="0" smtClean="0"/>
              <a:t>了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287020" y="2560320"/>
            <a:ext cx="11286490" cy="1122680"/>
            <a:chOff x="452" y="4032"/>
            <a:chExt cx="17774" cy="1768"/>
          </a:xfrm>
        </p:grpSpPr>
        <p:grpSp>
          <p:nvGrpSpPr>
            <p:cNvPr id="31" name="组合 30"/>
            <p:cNvGrpSpPr/>
            <p:nvPr/>
          </p:nvGrpSpPr>
          <p:grpSpPr>
            <a:xfrm>
              <a:off x="452" y="4032"/>
              <a:ext cx="17460" cy="1769"/>
              <a:chOff x="1056" y="3560"/>
              <a:chExt cx="16773" cy="1769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056" y="4701"/>
                <a:ext cx="16773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                      </a:t>
                </a:r>
                <a:r>
                  <a:rPr lang="en-US" altLang="zh-CN" dirty="0" smtClean="0"/>
                  <a:t>   </a:t>
                </a:r>
                <a:r>
                  <a:rPr lang="zh-CN" altLang="en-US" sz="2000" dirty="0" smtClean="0"/>
                  <a:t>四</a:t>
                </a:r>
                <a:r>
                  <a:rPr lang="zh-CN" altLang="en-US" sz="2000" dirty="0"/>
                  <a:t>点组成一个</a:t>
                </a:r>
                <a:r>
                  <a:rPr lang="zh-CN" altLang="en-US" sz="2000" dirty="0" smtClean="0">
                    <a:solidFill>
                      <a:schemeClr val="accent1"/>
                    </a:solidFill>
                  </a:rPr>
                  <a:t>矩形</a:t>
                </a:r>
                <a:r>
                  <a:rPr lang="en-US" altLang="zh-CN" sz="2000" dirty="0" smtClean="0"/>
                  <a:t>, </a:t>
                </a:r>
                <a:r>
                  <a:rPr lang="zh-CN" altLang="en-US" sz="2000" dirty="0" smtClean="0"/>
                  <a:t>当且仅当</a:t>
                </a:r>
                <a:r>
                  <a:rPr lang="en-US" altLang="zh-CN" sz="2000" dirty="0" smtClean="0"/>
                  <a:t>       </a:t>
                </a:r>
                <a:r>
                  <a:rPr lang="zh-CN" altLang="en-US" sz="2000" dirty="0" smtClean="0"/>
                  <a:t>与</a:t>
                </a:r>
                <a:r>
                  <a:rPr lang="en-US" altLang="zh-CN" sz="2000" dirty="0" smtClean="0"/>
                  <a:t>        </a:t>
                </a:r>
                <a:r>
                  <a:rPr lang="zh-CN" altLang="en-US" sz="2000" dirty="0" smtClean="0"/>
                  <a:t>的</a:t>
                </a:r>
                <a:r>
                  <a:rPr lang="zh-CN" altLang="en-US" sz="2000" dirty="0"/>
                  <a:t>交点</a:t>
                </a:r>
                <a:r>
                  <a:rPr lang="en-US" altLang="zh-CN" sz="2000" dirty="0"/>
                  <a:t>    </a:t>
                </a:r>
                <a:r>
                  <a:rPr lang="zh-CN" altLang="en-US" sz="2000" dirty="0" smtClean="0"/>
                  <a:t>是</a:t>
                </a:r>
                <a:r>
                  <a:rPr lang="zh-CN" altLang="en-US" sz="2000" dirty="0"/>
                  <a:t>它们共同的</a:t>
                </a:r>
                <a:r>
                  <a:rPr lang="zh-CN" altLang="en-US" sz="2000" dirty="0" smtClean="0"/>
                  <a:t>中点</a:t>
                </a:r>
                <a:r>
                  <a:rPr lang="en-US" altLang="zh-CN" sz="2000" dirty="0" smtClean="0"/>
                  <a:t>, </a:t>
                </a:r>
                <a:r>
                  <a:rPr lang="zh-CN" altLang="en-US" sz="2000" dirty="0" smtClean="0"/>
                  <a:t>并且</a:t>
                </a:r>
                <a:r>
                  <a:rPr lang="en-US" altLang="zh-CN" sz="2000" dirty="0" smtClean="0"/>
                  <a:t>               </a:t>
                </a:r>
                <a:r>
                  <a:rPr lang="en-US" altLang="zh-CN" dirty="0" smtClean="0"/>
                  <a:t>                      </a:t>
                </a:r>
                <a:endParaRPr lang="en-US" altLang="zh-CN" dirty="0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299" y="3560"/>
                <a:ext cx="3968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solidFill>
                      <a:srgbClr val="FF0000"/>
                    </a:solidFill>
                  </a:rPr>
                  <a:t>等价描述</a:t>
                </a:r>
                <a:endParaRPr lang="zh-CN" altLang="en-US" sz="200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857" y="5247"/>
            <a:ext cx="2087" cy="5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2" name="Formula" r:id="rId1" imgW="5010150" imgH="1295400" progId="Equation.Ribbit">
                    <p:embed/>
                  </p:oleObj>
                </mc:Choice>
                <mc:Fallback>
                  <p:oleObj name="Formula" r:id="rId1" imgW="5010150" imgH="1295400" progId="Equation.Ribbit">
                    <p:embed/>
                    <p:pic>
                      <p:nvPicPr>
                        <p:cNvPr id="0" name="图片 106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857" y="5247"/>
                          <a:ext cx="2087" cy="5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8045" y="5219"/>
            <a:ext cx="775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3" name="Formula" r:id="rId3" imgW="1857375" imgH="1381125" progId="Equation.Ribbit">
                    <p:embed/>
                  </p:oleObj>
                </mc:Choice>
                <mc:Fallback>
                  <p:oleObj name="Formula" r:id="rId3" imgW="1857375" imgH="1381125" progId="Equation.Ribbit">
                    <p:embed/>
                    <p:pic>
                      <p:nvPicPr>
                        <p:cNvPr id="0" name="图片 106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045" y="5219"/>
                          <a:ext cx="775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9190" y="5214"/>
            <a:ext cx="833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4" name="Formula" r:id="rId5" imgW="2000250" imgH="1381125" progId="Equation.Ribbit">
                    <p:embed/>
                  </p:oleObj>
                </mc:Choice>
                <mc:Fallback>
                  <p:oleObj name="Formula" r:id="rId5" imgW="2000250" imgH="1381125" progId="Equation.Ribbit">
                    <p:embed/>
                    <p:pic>
                      <p:nvPicPr>
                        <p:cNvPr id="0" name="图片 106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190" y="5214"/>
                          <a:ext cx="833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11315" y="5253"/>
            <a:ext cx="363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5" name="Formula" r:id="rId7" imgW="866775" imgH="1266825" progId="Equation.Ribbit">
                    <p:embed/>
                  </p:oleObj>
                </mc:Choice>
                <mc:Fallback>
                  <p:oleObj name="Formula" r:id="rId7" imgW="866775" imgH="1266825" progId="Equation.Ribbit">
                    <p:embed/>
                    <p:pic>
                      <p:nvPicPr>
                        <p:cNvPr id="0" name="图片 106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1315" y="5253"/>
                          <a:ext cx="363" cy="5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15976" y="5201"/>
            <a:ext cx="2250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6" name="Formula" r:id="rId9" imgW="5400675" imgH="1381125" progId="Equation.Ribbit">
                    <p:embed/>
                  </p:oleObj>
                </mc:Choice>
                <mc:Fallback>
                  <p:oleObj name="Formula" r:id="rId9" imgW="5400675" imgH="1381125" progId="Equation.Ribbit">
                    <p:embed/>
                    <p:pic>
                      <p:nvPicPr>
                        <p:cNvPr id="0" name="图片 106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5976" y="5201"/>
                          <a:ext cx="2250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80" y="4009390"/>
            <a:ext cx="4869425" cy="2464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建立映射</a:t>
            </a:r>
            <a:endParaRPr kumimoji="1" lang="zh-CN" altLang="en-US" sz="28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37590" y="2120900"/>
            <a:ext cx="9380220" cy="1570990"/>
            <a:chOff x="1634" y="3340"/>
            <a:chExt cx="14772" cy="2474"/>
          </a:xfrm>
        </p:grpSpPr>
        <p:grpSp>
          <p:nvGrpSpPr>
            <p:cNvPr id="5" name="组合 4"/>
            <p:cNvGrpSpPr/>
            <p:nvPr/>
          </p:nvGrpSpPr>
          <p:grpSpPr>
            <a:xfrm>
              <a:off x="1634" y="3340"/>
              <a:ext cx="14772" cy="630"/>
              <a:chOff x="1634" y="3340"/>
              <a:chExt cx="14772" cy="630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634" y="3340"/>
                <a:ext cx="14773" cy="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/>
                  <a:t>记                                                 定义连续映射</a:t>
                </a:r>
                <a:endParaRPr lang="zh-CN" altLang="en-US" sz="2000" dirty="0"/>
              </a:p>
            </p:txBody>
          </p:sp>
          <p:graphicFrame>
            <p:nvGraphicFramePr>
              <p:cNvPr id="9" name="对象 8"/>
              <p:cNvGraphicFramePr>
                <a:graphicFrameLocks noChangeAspect="1"/>
              </p:cNvGraphicFramePr>
              <p:nvPr/>
            </p:nvGraphicFramePr>
            <p:xfrm>
              <a:off x="2246" y="3395"/>
              <a:ext cx="5150" cy="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9" name="Formula" r:id="rId1" imgW="12363450" imgH="1333500" progId="Equation.Ribbit">
                      <p:embed/>
                    </p:oleObj>
                  </mc:Choice>
                  <mc:Fallback>
                    <p:oleObj name="Formula" r:id="rId1" imgW="12363450" imgH="1333500" progId="Equation.Ribbit">
                      <p:embed/>
                      <p:pic>
                        <p:nvPicPr>
                          <p:cNvPr id="0" name="图片 2097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2246" y="3395"/>
                            <a:ext cx="5150" cy="55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7950" y="4458"/>
            <a:ext cx="3923" cy="1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0" name="Formula" r:id="rId3" imgW="9429750" imgH="3257550" progId="Equation.Ribbit">
                    <p:embed/>
                  </p:oleObj>
                </mc:Choice>
                <mc:Fallback>
                  <p:oleObj name="Formula" r:id="rId3" imgW="9429750" imgH="3257550" progId="Equation.Ribbit">
                    <p:embed/>
                    <p:pic>
                      <p:nvPicPr>
                        <p:cNvPr id="0" name="图片 209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950" y="4458"/>
                          <a:ext cx="3923" cy="13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组合 10"/>
          <p:cNvGrpSpPr/>
          <p:nvPr/>
        </p:nvGrpSpPr>
        <p:grpSpPr>
          <a:xfrm>
            <a:off x="1026160" y="4366895"/>
            <a:ext cx="9777730" cy="1014730"/>
            <a:chOff x="1416" y="6877"/>
            <a:chExt cx="15398" cy="1598"/>
          </a:xfrm>
        </p:grpSpPr>
        <p:sp>
          <p:nvSpPr>
            <p:cNvPr id="12" name="文本框 11"/>
            <p:cNvSpPr txBox="1"/>
            <p:nvPr/>
          </p:nvSpPr>
          <p:spPr>
            <a:xfrm>
              <a:off x="1416" y="6877"/>
              <a:ext cx="15399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映射的前</a:t>
              </a:r>
              <a:r>
                <a:rPr lang="zh-CN" altLang="en-US" sz="2000" dirty="0"/>
                <a:t>两个坐标对应于</a:t>
              </a:r>
              <a:r>
                <a:rPr lang="en-US" altLang="zh-CN" sz="2000" dirty="0"/>
                <a:t>        </a:t>
              </a:r>
              <a:r>
                <a:rPr lang="zh-CN" altLang="en-US" sz="2000" dirty="0" smtClean="0"/>
                <a:t>的中点     </a:t>
              </a:r>
              <a:r>
                <a:rPr lang="en-US" altLang="zh-CN" sz="2000" dirty="0" smtClean="0"/>
                <a:t>; </a:t>
              </a:r>
              <a:r>
                <a:rPr lang="zh-CN" altLang="en-US" sz="2000" dirty="0" smtClean="0"/>
                <a:t>第三</a:t>
              </a:r>
              <a:r>
                <a:rPr lang="zh-CN" altLang="en-US" sz="2000" dirty="0"/>
                <a:t>个坐标对应于</a:t>
              </a:r>
              <a:r>
                <a:rPr lang="en-US" altLang="zh-CN" sz="2000" dirty="0"/>
                <a:t>       </a:t>
              </a:r>
              <a:r>
                <a:rPr lang="zh-CN" altLang="en-US" sz="2000" dirty="0" smtClean="0"/>
                <a:t>的长度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这</a:t>
              </a:r>
              <a:r>
                <a:rPr lang="zh-CN" altLang="en-US" sz="2000" dirty="0">
                  <a:solidFill>
                    <a:srgbClr val="FF0000"/>
                  </a:solidFill>
                </a:rPr>
                <a:t>两个信息恰好是决定</a:t>
              </a:r>
              <a:r>
                <a:rPr lang="en-US" altLang="zh-CN" sz="2000" dirty="0">
                  <a:solidFill>
                    <a:srgbClr val="FF0000"/>
                  </a:solidFill>
                </a:rPr>
                <a:t>        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是否</a:t>
              </a:r>
              <a:r>
                <a:rPr lang="zh-CN" altLang="en-US" sz="2000" dirty="0">
                  <a:solidFill>
                    <a:srgbClr val="FF0000"/>
                  </a:solidFill>
                </a:rPr>
                <a:t>为某个矩形的对角线所需</a:t>
              </a:r>
              <a:r>
                <a:rPr lang="en-US" altLang="zh-CN" sz="2000" dirty="0">
                  <a:solidFill>
                    <a:srgbClr val="FF0000"/>
                  </a:solidFill>
                </a:rPr>
                <a:t> !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16" name="对象 15"/>
            <p:cNvGraphicFramePr>
              <a:graphicFrameLocks noChangeAspect="1"/>
            </p:cNvGraphicFramePr>
            <p:nvPr/>
          </p:nvGraphicFramePr>
          <p:xfrm>
            <a:off x="5963" y="7079"/>
            <a:ext cx="775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1" name="Formula" r:id="rId5" imgW="1857375" imgH="1381125" progId="Equation.Ribbit">
                    <p:embed/>
                  </p:oleObj>
                </mc:Choice>
                <mc:Fallback>
                  <p:oleObj name="Formula" r:id="rId5" imgW="1857375" imgH="1381125" progId="Equation.Ribbit">
                    <p:embed/>
                    <p:pic>
                      <p:nvPicPr>
                        <p:cNvPr id="0" name="图片 209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963" y="7079"/>
                          <a:ext cx="775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8148" y="7115"/>
            <a:ext cx="362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2" name="Formula" r:id="rId7" imgW="866775" imgH="1266825" progId="Equation.Ribbit">
                    <p:embed/>
                  </p:oleObj>
                </mc:Choice>
                <mc:Fallback>
                  <p:oleObj name="Formula" r:id="rId7" imgW="866775" imgH="1266825" progId="Equation.Ribbit">
                    <p:embed/>
                    <p:pic>
                      <p:nvPicPr>
                        <p:cNvPr id="0" name="图片 210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148" y="7115"/>
                          <a:ext cx="362" cy="5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11991" y="7089"/>
            <a:ext cx="775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3" name="Formula" r:id="rId9" imgW="1857375" imgH="1381125" progId="Equation.Ribbit">
                    <p:embed/>
                  </p:oleObj>
                </mc:Choice>
                <mc:Fallback>
                  <p:oleObj name="Formula" r:id="rId9" imgW="1857375" imgH="1381125" progId="Equation.Ribbit">
                    <p:embed/>
                    <p:pic>
                      <p:nvPicPr>
                        <p:cNvPr id="0" name="对象 1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991" y="7089"/>
                          <a:ext cx="775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/>
            <p:cNvGraphicFramePr>
              <a:graphicFrameLocks noChangeAspect="1"/>
            </p:cNvGraphicFramePr>
            <p:nvPr/>
          </p:nvGraphicFramePr>
          <p:xfrm>
            <a:off x="3217" y="7804"/>
            <a:ext cx="775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4" name="Formula" r:id="rId10" imgW="1857375" imgH="1381125" progId="Equation.Ribbit">
                    <p:embed/>
                  </p:oleObj>
                </mc:Choice>
                <mc:Fallback>
                  <p:oleObj name="Formula" r:id="rId10" imgW="1857375" imgH="1381125" progId="Equation.Ribbit">
                    <p:embed/>
                    <p:pic>
                      <p:nvPicPr>
                        <p:cNvPr id="0" name="对象 1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17" y="7804"/>
                          <a:ext cx="775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组合 2"/>
          <p:cNvGrpSpPr/>
          <p:nvPr/>
        </p:nvGrpSpPr>
        <p:grpSpPr>
          <a:xfrm>
            <a:off x="1026160" y="1341120"/>
            <a:ext cx="9523730" cy="767080"/>
            <a:chOff x="1616" y="2112"/>
            <a:chExt cx="14998" cy="1208"/>
          </a:xfrm>
        </p:grpSpPr>
        <p:sp>
          <p:nvSpPr>
            <p:cNvPr id="4" name="TextBox 18">
              <a:hlinkClick r:id="" action="ppaction://noaction"/>
            </p:cNvPr>
            <p:cNvSpPr txBox="1"/>
            <p:nvPr/>
          </p:nvSpPr>
          <p:spPr>
            <a:xfrm>
              <a:off x="1616" y="2112"/>
              <a:ext cx="14998" cy="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62000">
                <a:lnSpc>
                  <a:spcPct val="130000"/>
                </a:lnSpc>
                <a:buClr>
                  <a:srgbClr val="E84E2D"/>
                </a:buClr>
                <a:defRPr/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幼圆" panose="02010509060101010101" charset="-122"/>
                  <a:sym typeface="+mn-lt"/>
                </a:rPr>
                <a:t>假设    是一条简单闭曲线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幼圆" panose="02010509060101010101" charset="-122"/>
                  <a:sym typeface="+mn-lt"/>
                </a:rPr>
                <a:t>.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幼圆" panose="02010509060101010101" charset="-122"/>
                  <a:sym typeface="+mn-lt"/>
                </a:rPr>
                <a:t>令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lt"/>
              </a:endParaRPr>
            </a:p>
            <a:p>
              <a:pPr defTabSz="762000">
                <a:lnSpc>
                  <a:spcPct val="130000"/>
                </a:lnSpc>
                <a:buClr>
                  <a:srgbClr val="E84E2D"/>
                </a:buClr>
                <a:defRPr/>
              </a:pPr>
              <a:endParaRPr lang="zh-CN" altLang="en-US" sz="1600" spc="600" dirty="0">
                <a:solidFill>
                  <a:schemeClr val="tx2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endParaRPr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6817" y="2270"/>
            <a:ext cx="5693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5" name="Formula" r:id="rId11" imgW="13677900" imgH="1333500" progId="Equation.Ribbit">
                    <p:embed/>
                  </p:oleObj>
                </mc:Choice>
                <mc:Fallback>
                  <p:oleObj name="Formula" r:id="rId11" imgW="13677900" imgH="1333500" progId="Equation.Ribbit">
                    <p:embed/>
                    <p:pic>
                      <p:nvPicPr>
                        <p:cNvPr id="0" name="图片 2096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817" y="2270"/>
                          <a:ext cx="5693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/>
            <p:cNvGraphicFramePr>
              <a:graphicFrameLocks noChangeAspect="1"/>
            </p:cNvGraphicFramePr>
            <p:nvPr/>
          </p:nvGraphicFramePr>
          <p:xfrm>
            <a:off x="2604" y="2279"/>
            <a:ext cx="318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6" name="Formula" r:id="rId13" imgW="762000" imgH="1266825" progId="Equation.Ribbit">
                    <p:embed/>
                  </p:oleObj>
                </mc:Choice>
                <mc:Fallback>
                  <p:oleObj name="Formula" r:id="rId13" imgW="762000" imgH="1266825" progId="Equation.Ribbit">
                    <p:embed/>
                    <p:pic>
                      <p:nvPicPr>
                        <p:cNvPr id="0" name="对象 2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604" y="2279"/>
                          <a:ext cx="318" cy="5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32031" y="973984"/>
            <a:ext cx="2298700" cy="496020"/>
            <a:chOff x="595749" y="1257811"/>
            <a:chExt cx="1724025" cy="433441"/>
          </a:xfrm>
          <a:solidFill>
            <a:srgbClr val="02423F"/>
          </a:solidFill>
        </p:grpSpPr>
        <p:sp>
          <p:nvSpPr>
            <p:cNvPr id="4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invGray">
            <a:xfrm>
              <a:off x="829111" y="1287832"/>
              <a:ext cx="1249070" cy="40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重要观察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51970" y="191296"/>
            <a:ext cx="495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Vaughan</a:t>
            </a:r>
            <a:r>
              <a:rPr lang="zh-CN" altLang="en-US" sz="2800" dirty="0" smtClean="0"/>
              <a:t>的妙解</a:t>
            </a:r>
            <a:endParaRPr kumimoji="1" lang="zh-CN" altLang="en-US" sz="2800" spc="600" dirty="0" smtClean="0"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6285" y="1616710"/>
            <a:ext cx="10735310" cy="410210"/>
            <a:chOff x="1191" y="2546"/>
            <a:chExt cx="16906" cy="646"/>
          </a:xfrm>
        </p:grpSpPr>
        <p:sp>
          <p:nvSpPr>
            <p:cNvPr id="7" name="文本框 6"/>
            <p:cNvSpPr txBox="1"/>
            <p:nvPr/>
          </p:nvSpPr>
          <p:spPr>
            <a:xfrm>
              <a:off x="1191" y="2562"/>
              <a:ext cx="16906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对于任意                                                  的三个坐标决定        是否可以作为某个矩形的对角线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3015" y="2546"/>
            <a:ext cx="5323" cy="6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1" name="Formula" r:id="rId1" imgW="12782550" imgH="1447800" progId="Equation.Ribbit">
                    <p:embed/>
                  </p:oleObj>
                </mc:Choice>
                <mc:Fallback>
                  <p:oleObj name="Formula" r:id="rId1" imgW="12782550" imgH="1447800" progId="Equation.Ribbit">
                    <p:embed/>
                    <p:pic>
                      <p:nvPicPr>
                        <p:cNvPr id="0" name="图片 311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015" y="2546"/>
                          <a:ext cx="5323" cy="6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11280" y="2602"/>
            <a:ext cx="775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2" name="Formula" r:id="rId3" imgW="1857375" imgH="1381125" progId="Equation.Ribbit">
                    <p:embed/>
                  </p:oleObj>
                </mc:Choice>
                <mc:Fallback>
                  <p:oleObj name="Formula" r:id="rId3" imgW="1857375" imgH="1381125" progId="Equation.Ribbit">
                    <p:embed/>
                    <p:pic>
                      <p:nvPicPr>
                        <p:cNvPr id="0" name="图片 311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280" y="2602"/>
                          <a:ext cx="775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组合 9"/>
          <p:cNvGrpSpPr/>
          <p:nvPr/>
        </p:nvGrpSpPr>
        <p:grpSpPr>
          <a:xfrm>
            <a:off x="826543" y="2691415"/>
            <a:ext cx="2298700" cy="496020"/>
            <a:chOff x="595749" y="1257811"/>
            <a:chExt cx="1724025" cy="433441"/>
          </a:xfrm>
          <a:solidFill>
            <a:srgbClr val="02423F"/>
          </a:solidFill>
        </p:grpSpPr>
        <p:sp>
          <p:nvSpPr>
            <p:cNvPr id="11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invGray">
            <a:xfrm>
              <a:off x="829111" y="1287832"/>
              <a:ext cx="1249070" cy="40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关键性质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2015" y="3466652"/>
            <a:ext cx="10483850" cy="400050"/>
            <a:chOff x="1310" y="5483"/>
            <a:chExt cx="16510" cy="630"/>
          </a:xfrm>
        </p:grpSpPr>
        <p:sp>
          <p:nvSpPr>
            <p:cNvPr id="13" name="文本框 12"/>
            <p:cNvSpPr txBox="1"/>
            <p:nvPr/>
          </p:nvSpPr>
          <p:spPr>
            <a:xfrm>
              <a:off x="1310" y="5483"/>
              <a:ext cx="16510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  不是单射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14" name="对象 13"/>
            <p:cNvGraphicFramePr>
              <a:graphicFrameLocks noChangeAspect="1"/>
            </p:cNvGraphicFramePr>
            <p:nvPr/>
          </p:nvGraphicFramePr>
          <p:xfrm>
            <a:off x="1310" y="5533"/>
            <a:ext cx="272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3" name="Formula" r:id="rId5" imgW="657225" imgH="1276350" progId="Equation.Ribbit">
                    <p:embed/>
                  </p:oleObj>
                </mc:Choice>
                <mc:Fallback>
                  <p:oleObj name="Formula" r:id="rId5" imgW="657225" imgH="1276350" progId="Equation.Ribbit">
                    <p:embed/>
                    <p:pic>
                      <p:nvPicPr>
                        <p:cNvPr id="0" name="图片 311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10" y="5533"/>
                          <a:ext cx="272" cy="5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79" y="2449898"/>
            <a:ext cx="3322798" cy="212727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821055" y="4842266"/>
            <a:ext cx="2298700" cy="496020"/>
            <a:chOff x="595749" y="1257811"/>
            <a:chExt cx="1724025" cy="433441"/>
          </a:xfrm>
          <a:solidFill>
            <a:srgbClr val="02423F"/>
          </a:solidFill>
        </p:grpSpPr>
        <p:sp>
          <p:nvSpPr>
            <p:cNvPr id="18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invGray">
            <a:xfrm>
              <a:off x="829111" y="1287832"/>
              <a:ext cx="1249070" cy="40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得出结论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26770" y="5653405"/>
            <a:ext cx="9961880" cy="400050"/>
            <a:chOff x="1302" y="8903"/>
            <a:chExt cx="15688" cy="630"/>
          </a:xfrm>
        </p:grpSpPr>
        <p:sp>
          <p:nvSpPr>
            <p:cNvPr id="20" name="文本框 19"/>
            <p:cNvSpPr txBox="1"/>
            <p:nvPr/>
          </p:nvSpPr>
          <p:spPr>
            <a:xfrm>
              <a:off x="1302" y="8903"/>
              <a:ext cx="1568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存在                              使得                                       等价地</a:t>
              </a:r>
              <a:r>
                <a:rPr lang="en-US" altLang="zh-CN" sz="2000" dirty="0" smtClean="0"/>
                <a:t>,                </a:t>
              </a:r>
              <a:r>
                <a:rPr lang="zh-CN" altLang="en-US" sz="2000" dirty="0" smtClean="0"/>
                <a:t>是一个矩形</a:t>
              </a:r>
              <a:r>
                <a:rPr lang="en-US" altLang="zh-CN" sz="2000" dirty="0" smtClean="0"/>
                <a:t>. </a:t>
              </a:r>
              <a:endParaRPr lang="zh-CN" altLang="en-US" sz="2000" dirty="0"/>
            </a:p>
          </p:txBody>
        </p:sp>
        <p:graphicFrame>
          <p:nvGraphicFramePr>
            <p:cNvPr id="21" name="对象 20"/>
            <p:cNvGraphicFramePr>
              <a:graphicFrameLocks noChangeAspect="1"/>
            </p:cNvGraphicFramePr>
            <p:nvPr/>
          </p:nvGraphicFramePr>
          <p:xfrm>
            <a:off x="2298" y="8948"/>
            <a:ext cx="3123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4" name="Formula" r:id="rId8" imgW="7496175" imgH="1333500" progId="Equation.Ribbit">
                    <p:embed/>
                  </p:oleObj>
                </mc:Choice>
                <mc:Fallback>
                  <p:oleObj name="Formula" r:id="rId8" imgW="7496175" imgH="1333500" progId="Equation.Ribbit">
                    <p:embed/>
                    <p:pic>
                      <p:nvPicPr>
                        <p:cNvPr id="0" name="图片 311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98" y="8948"/>
                          <a:ext cx="3123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/>
            <p:cNvGraphicFramePr>
              <a:graphicFrameLocks noChangeAspect="1"/>
            </p:cNvGraphicFramePr>
            <p:nvPr/>
          </p:nvGraphicFramePr>
          <p:xfrm>
            <a:off x="6362" y="8950"/>
            <a:ext cx="4173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5" name="Formula" r:id="rId10" imgW="10020300" imgH="1333500" progId="Equation.Ribbit">
                    <p:embed/>
                  </p:oleObj>
                </mc:Choice>
                <mc:Fallback>
                  <p:oleObj name="Formula" r:id="rId10" imgW="10020300" imgH="1333500" progId="Equation.Ribbit">
                    <p:embed/>
                    <p:pic>
                      <p:nvPicPr>
                        <p:cNvPr id="0" name="图片 3116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362" y="8950"/>
                          <a:ext cx="4173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22"/>
            <p:cNvGraphicFramePr>
              <a:graphicFrameLocks noChangeAspect="1"/>
            </p:cNvGraphicFramePr>
            <p:nvPr/>
          </p:nvGraphicFramePr>
          <p:xfrm>
            <a:off x="12055" y="8903"/>
            <a:ext cx="1553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6" name="Formula" r:id="rId12" imgW="3724275" imgH="1381125" progId="Equation.Ribbit">
                    <p:embed/>
                  </p:oleObj>
                </mc:Choice>
                <mc:Fallback>
                  <p:oleObj name="Formula" r:id="rId12" imgW="3724275" imgH="1381125" progId="Equation.Ribbit">
                    <p:embed/>
                    <p:pic>
                      <p:nvPicPr>
                        <p:cNvPr id="0" name="图片 3117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2055" y="8903"/>
                          <a:ext cx="1553" cy="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无序点对模型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闭曲线上的点对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 descr="order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18" y="1394044"/>
            <a:ext cx="4321810" cy="29444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20445" y="4893945"/>
            <a:ext cx="4906010" cy="692150"/>
            <a:chOff x="1607" y="7707"/>
            <a:chExt cx="7726" cy="1090"/>
          </a:xfrm>
        </p:grpSpPr>
        <p:grpSp>
          <p:nvGrpSpPr>
            <p:cNvPr id="12" name="组合 11"/>
            <p:cNvGrpSpPr/>
            <p:nvPr/>
          </p:nvGrpSpPr>
          <p:grpSpPr>
            <a:xfrm>
              <a:off x="1607" y="7707"/>
              <a:ext cx="7726" cy="1090"/>
              <a:chOff x="1948" y="7485"/>
              <a:chExt cx="7726" cy="109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1948" y="7485"/>
                <a:ext cx="1165" cy="1090"/>
                <a:chOff x="735676" y="2709714"/>
                <a:chExt cx="668185" cy="639928"/>
              </a:xfrm>
            </p:grpSpPr>
            <p:sp>
              <p:nvSpPr>
                <p:cNvPr id="16" name="Oval 24"/>
                <p:cNvSpPr/>
                <p:nvPr/>
              </p:nvSpPr>
              <p:spPr>
                <a:xfrm>
                  <a:off x="745310" y="2709714"/>
                  <a:ext cx="658551" cy="639928"/>
                </a:xfrm>
                <a:prstGeom prst="pentagon">
                  <a:avLst/>
                </a:prstGeom>
                <a:solidFill>
                  <a:schemeClr val="accent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4" tIns="60946" rIns="121894" bIns="60946"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lnSpc>
                      <a:spcPct val="100000"/>
                    </a:lnSpc>
                  </a:pPr>
                  <a:endParaRPr lang="en-US" sz="3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Text Placeholder 3"/>
                <p:cNvSpPr txBox="1"/>
                <p:nvPr/>
              </p:nvSpPr>
              <p:spPr>
                <a:xfrm>
                  <a:off x="735676" y="2888816"/>
                  <a:ext cx="658549" cy="284219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200" fontAlgn="auto">
                    <a:lnSpc>
                      <a:spcPct val="100000"/>
                    </a:lnSpc>
                    <a:spcBef>
                      <a:spcPct val="0"/>
                    </a:spcBef>
                    <a:defRPr/>
                  </a:pPr>
                  <a:r>
                    <a:rPr lang="zh-CN" altLang="en-US" sz="2000" b="1" dirty="0" smtClean="0">
                      <a:solidFill>
                        <a:schemeClr val="bg1"/>
                      </a:solidFill>
                      <a:cs typeface="+mn-ea"/>
                      <a:sym typeface="+mn-lt"/>
                    </a:rPr>
                    <a:t>有序</a:t>
                  </a:r>
                  <a:endParaRPr lang="zh-CN" altLang="en-US" sz="2000" b="1" dirty="0" smtClean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" name="矩形 14"/>
              <p:cNvSpPr/>
              <p:nvPr/>
            </p:nvSpPr>
            <p:spPr>
              <a:xfrm>
                <a:off x="4570" y="7706"/>
                <a:ext cx="5104" cy="63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</a:pPr>
                <a:r>
                  <a:rPr lang="zh-CN" altLang="en-US" sz="20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不同的排序看作不同的点对</a:t>
                </a:r>
                <a:endParaRPr lang="zh-CN" altLang="en-US" sz="2000" b="1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3200" y="7977"/>
            <a:ext cx="957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2" name="Formula" r:id="rId3" imgW="2295525" imgH="1333500" progId="Equation.Ribbit">
                    <p:embed/>
                  </p:oleObj>
                </mc:Choice>
                <mc:Fallback>
                  <p:oleObj name="Formula" r:id="rId3" imgW="2295525" imgH="1333500" progId="Equation.Ribbit">
                    <p:embed/>
                    <p:pic>
                      <p:nvPicPr>
                        <p:cNvPr id="0" name="图片 615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00" y="7977"/>
                          <a:ext cx="957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组合 4"/>
          <p:cNvGrpSpPr/>
          <p:nvPr/>
        </p:nvGrpSpPr>
        <p:grpSpPr>
          <a:xfrm>
            <a:off x="6275705" y="4894580"/>
            <a:ext cx="4895850" cy="690880"/>
            <a:chOff x="9883" y="7708"/>
            <a:chExt cx="7710" cy="1088"/>
          </a:xfrm>
        </p:grpSpPr>
        <p:grpSp>
          <p:nvGrpSpPr>
            <p:cNvPr id="6" name="组合 5"/>
            <p:cNvGrpSpPr/>
            <p:nvPr/>
          </p:nvGrpSpPr>
          <p:grpSpPr>
            <a:xfrm>
              <a:off x="9883" y="7708"/>
              <a:ext cx="7710" cy="1089"/>
              <a:chOff x="735410" y="2710301"/>
              <a:chExt cx="4422754" cy="63992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735410" y="2710301"/>
                <a:ext cx="1602712" cy="639928"/>
                <a:chOff x="735410" y="2710301"/>
                <a:chExt cx="1602712" cy="639928"/>
              </a:xfrm>
            </p:grpSpPr>
            <p:sp>
              <p:nvSpPr>
                <p:cNvPr id="10" name="Oval 24"/>
                <p:cNvSpPr/>
                <p:nvPr/>
              </p:nvSpPr>
              <p:spPr>
                <a:xfrm>
                  <a:off x="735410" y="2710301"/>
                  <a:ext cx="658551" cy="639928"/>
                </a:xfrm>
                <a:prstGeom prst="pentagon">
                  <a:avLst/>
                </a:prstGeom>
                <a:solidFill>
                  <a:schemeClr val="accent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4" tIns="60946" rIns="121894" bIns="60946"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lnSpc>
                      <a:spcPct val="100000"/>
                    </a:lnSpc>
                  </a:pPr>
                  <a:endParaRPr lang="en-US" sz="3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Text Placeholder 3"/>
                <p:cNvSpPr txBox="1"/>
                <p:nvPr/>
              </p:nvSpPr>
              <p:spPr>
                <a:xfrm>
                  <a:off x="1679573" y="2873539"/>
                  <a:ext cx="658549" cy="284219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200" fontAlgn="auto">
                    <a:lnSpc>
                      <a:spcPct val="100000"/>
                    </a:lnSpc>
                    <a:spcBef>
                      <a:spcPct val="0"/>
                    </a:spcBef>
                    <a:defRPr/>
                  </a:pPr>
                  <a:r>
                    <a:rPr lang="zh-CN" altLang="en-US" sz="2000" b="1" dirty="0" smtClean="0">
                      <a:solidFill>
                        <a:schemeClr val="bg1"/>
                      </a:solidFill>
                      <a:cs typeface="+mn-ea"/>
                      <a:sym typeface="+mn-lt"/>
                    </a:rPr>
                    <a:t>无序</a:t>
                  </a:r>
                  <a:endParaRPr lang="zh-CN" altLang="en-US" sz="2000" b="1" dirty="0" smtClean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2191570" y="2875361"/>
                <a:ext cx="2966594" cy="370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</a:pPr>
                <a:r>
                  <a:rPr lang="zh-CN" altLang="en-US" sz="20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不同的排序看作相同的点对</a:t>
                </a:r>
                <a:endParaRPr lang="zh-CN" altLang="en-US" sz="2000" b="1" dirty="0" smtClean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  <p:graphicFrame>
          <p:nvGraphicFramePr>
            <p:cNvPr id="19" name="对象 18"/>
            <p:cNvGraphicFramePr>
              <a:graphicFrameLocks noChangeAspect="1"/>
            </p:cNvGraphicFramePr>
            <p:nvPr/>
          </p:nvGraphicFramePr>
          <p:xfrm>
            <a:off x="11460" y="8027"/>
            <a:ext cx="837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3" name="Formula" r:id="rId5" imgW="2009775" imgH="1333500" progId="Equation.Ribbit">
                    <p:embed/>
                  </p:oleObj>
                </mc:Choice>
                <mc:Fallback>
                  <p:oleObj name="Formula" r:id="rId5" imgW="2009775" imgH="1333500" progId="Equation.Ribbit">
                    <p:embed/>
                    <p:pic>
                      <p:nvPicPr>
                        <p:cNvPr id="0" name="图片 615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460" y="8027"/>
                          <a:ext cx="837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 Placeholder 3"/>
          <p:cNvSpPr txBox="1"/>
          <p:nvPr/>
        </p:nvSpPr>
        <p:spPr>
          <a:xfrm>
            <a:off x="6264307" y="5110364"/>
            <a:ext cx="729107" cy="3074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9200" fontAlgn="auto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无</a:t>
            </a:r>
            <a:r>
              <a:rPr lang="zh-CN" altLang="en-US" sz="2000" b="1" dirty="0" smtClean="0">
                <a:solidFill>
                  <a:schemeClr val="bg1"/>
                </a:solidFill>
                <a:cs typeface="+mn-ea"/>
                <a:sym typeface="+mn-lt"/>
              </a:rPr>
              <a:t>序</a:t>
            </a:r>
            <a:endParaRPr lang="zh-CN" altLang="en-US" sz="20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有序点对的几何模型</a:t>
            </a:r>
            <a:endParaRPr kumimoji="1" lang="zh-CN" altLang="en-US" sz="2800" spc="600" dirty="0" smtClean="0"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277620" y="714375"/>
            <a:ext cx="8110220" cy="400050"/>
            <a:chOff x="2012" y="1125"/>
            <a:chExt cx="12772" cy="630"/>
          </a:xfrm>
        </p:grpSpPr>
        <p:sp>
          <p:nvSpPr>
            <p:cNvPr id="3" name="文本框 2"/>
            <p:cNvSpPr txBox="1"/>
            <p:nvPr/>
          </p:nvSpPr>
          <p:spPr>
            <a:xfrm>
              <a:off x="2012" y="1125"/>
              <a:ext cx="1277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令</a:t>
              </a:r>
              <a:r>
                <a:rPr lang="en-US" altLang="zh-CN" sz="2000" dirty="0"/>
                <a:t>                                                 </a:t>
              </a:r>
              <a:r>
                <a:rPr lang="zh-CN" altLang="en-US" sz="2000" dirty="0" smtClean="0"/>
                <a:t>则</a:t>
              </a:r>
              <a:r>
                <a:rPr lang="en-US" altLang="zh-CN" sz="2000" dirty="0" smtClean="0"/>
                <a:t>    </a:t>
              </a:r>
              <a:r>
                <a:rPr lang="zh-CN" altLang="en-US" sz="2000" dirty="0" smtClean="0"/>
                <a:t>事实上</a:t>
              </a:r>
              <a:r>
                <a:rPr lang="zh-CN" altLang="en-US" sz="2000" dirty="0"/>
                <a:t>是一个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环面</a:t>
              </a:r>
              <a:r>
                <a:rPr lang="en-US" altLang="zh-CN" sz="2000" dirty="0"/>
                <a:t>!</a:t>
              </a:r>
              <a:r>
                <a:rPr lang="en-US" altLang="zh-CN" sz="2000" dirty="0" smtClean="0"/>
                <a:t> </a:t>
              </a:r>
              <a:endParaRPr lang="en-US" altLang="zh-CN" sz="2000" dirty="0"/>
            </a:p>
          </p:txBody>
        </p:sp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2589" y="1201"/>
            <a:ext cx="5193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4" name="Formula" r:id="rId1" imgW="12477750" imgH="1257300" progId="Equation.Ribbit">
                    <p:embed/>
                  </p:oleObj>
                </mc:Choice>
                <mc:Fallback>
                  <p:oleObj name="Formula" r:id="rId1" imgW="12477750" imgH="1257300" progId="Equation.Ribbit">
                    <p:embed/>
                    <p:pic>
                      <p:nvPicPr>
                        <p:cNvPr id="0" name="对象 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589" y="1201"/>
                          <a:ext cx="5193" cy="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8441" y="1231"/>
            <a:ext cx="300" cy="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5" name="Formula" r:id="rId3" imgW="723900" imgH="1171575" progId="Equation.Ribbit">
                    <p:embed/>
                  </p:oleObj>
                </mc:Choice>
                <mc:Fallback>
                  <p:oleObj name="Formula" r:id="rId3" imgW="723900" imgH="1171575" progId="Equation.Ribbit">
                    <p:embed/>
                    <p:pic>
                      <p:nvPicPr>
                        <p:cNvPr id="0" name="对象 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441" y="1231"/>
                          <a:ext cx="300" cy="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对角圆角矩形 59"/>
          <p:cNvSpPr>
            <a:spLocks noChangeArrowheads="1"/>
          </p:cNvSpPr>
          <p:nvPr/>
        </p:nvSpPr>
        <p:spPr bwMode="auto">
          <a:xfrm>
            <a:off x="831245" y="1992630"/>
            <a:ext cx="1619885" cy="724535"/>
          </a:xfrm>
          <a:custGeom>
            <a:avLst/>
            <a:gdLst>
              <a:gd name="T0" fmla="*/ 13284136 w 1343546"/>
              <a:gd name="T1" fmla="*/ 4123240 h 573340"/>
              <a:gd name="T2" fmla="*/ 6642084 w 1343546"/>
              <a:gd name="T3" fmla="*/ 8246452 h 573340"/>
              <a:gd name="T4" fmla="*/ 0 w 1343546"/>
              <a:gd name="T5" fmla="*/ 4123240 h 573340"/>
              <a:gd name="T6" fmla="*/ 6642084 w 1343546"/>
              <a:gd name="T7" fmla="*/ 0 h 57334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3546"/>
              <a:gd name="T13" fmla="*/ 27988 h 573340"/>
              <a:gd name="T14" fmla="*/ 1315558 w 1343546"/>
              <a:gd name="T15" fmla="*/ 545352 h 5733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3546" h="573340">
                <a:moveTo>
                  <a:pt x="95559" y="0"/>
                </a:moveTo>
                <a:lnTo>
                  <a:pt x="1343546" y="0"/>
                </a:lnTo>
                <a:lnTo>
                  <a:pt x="1343546" y="477781"/>
                </a:lnTo>
                <a:cubicBezTo>
                  <a:pt x="1343546" y="530556"/>
                  <a:pt x="1300762" y="573339"/>
                  <a:pt x="1247987" y="573340"/>
                </a:cubicBezTo>
                <a:lnTo>
                  <a:pt x="0" y="573340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3651" tIns="66826" rIns="133651" bIns="66826" anchor="ctr"/>
          <a:lstStyle/>
          <a:p>
            <a:pPr algn="ctr" defTabSz="1240155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怎么</a:t>
            </a: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表示有序点</a:t>
            </a: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组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  <p:cxnSp>
        <p:nvCxnSpPr>
          <p:cNvPr id="7" name="直接箭头连接符 83"/>
          <p:cNvCxnSpPr>
            <a:cxnSpLocks noChangeShapeType="1"/>
          </p:cNvCxnSpPr>
          <p:nvPr/>
        </p:nvCxnSpPr>
        <p:spPr bwMode="auto">
          <a:xfrm>
            <a:off x="2451130" y="2354580"/>
            <a:ext cx="1595120" cy="0"/>
          </a:xfrm>
          <a:prstGeom prst="straightConnector1">
            <a:avLst/>
          </a:prstGeom>
          <a:noFill/>
          <a:ln w="25400" cap="rnd" algn="ctr">
            <a:solidFill>
              <a:schemeClr val="accent1"/>
            </a:solidFill>
            <a:prstDash val="sysDash"/>
            <a:round/>
            <a:tailEnd type="stealth" w="med" len="med"/>
          </a:ln>
        </p:spPr>
      </p:cxnSp>
      <p:cxnSp>
        <p:nvCxnSpPr>
          <p:cNvPr id="9" name="直接箭头连接符 87"/>
          <p:cNvCxnSpPr>
            <a:cxnSpLocks noChangeShapeType="1"/>
          </p:cNvCxnSpPr>
          <p:nvPr/>
        </p:nvCxnSpPr>
        <p:spPr bwMode="auto">
          <a:xfrm flipV="1">
            <a:off x="2451130" y="4457005"/>
            <a:ext cx="1457295" cy="16827"/>
          </a:xfrm>
          <a:prstGeom prst="straightConnector1">
            <a:avLst/>
          </a:prstGeom>
          <a:noFill/>
          <a:ln w="25400" cap="rnd" algn="ctr">
            <a:solidFill>
              <a:schemeClr val="accent1"/>
            </a:solidFill>
            <a:prstDash val="sysDash"/>
            <a:round/>
            <a:tailEnd type="stealth" w="med" len="med"/>
          </a:ln>
        </p:spPr>
      </p:cxnSp>
      <p:sp>
        <p:nvSpPr>
          <p:cNvPr id="11" name="对角圆角矩形 80"/>
          <p:cNvSpPr>
            <a:spLocks noChangeArrowheads="1"/>
          </p:cNvSpPr>
          <p:nvPr/>
        </p:nvSpPr>
        <p:spPr bwMode="auto">
          <a:xfrm>
            <a:off x="476250" y="4111625"/>
            <a:ext cx="1974850" cy="724535"/>
          </a:xfrm>
          <a:custGeom>
            <a:avLst/>
            <a:gdLst>
              <a:gd name="T0" fmla="*/ 13354344 w 1345257"/>
              <a:gd name="T1" fmla="*/ 4123136 h 573342"/>
              <a:gd name="T2" fmla="*/ 6677183 w 1345257"/>
              <a:gd name="T3" fmla="*/ 8246267 h 573342"/>
              <a:gd name="T4" fmla="*/ 0 w 1345257"/>
              <a:gd name="T5" fmla="*/ 4123136 h 573342"/>
              <a:gd name="T6" fmla="*/ 6677183 w 1345257"/>
              <a:gd name="T7" fmla="*/ 0 h 57334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5257"/>
              <a:gd name="T13" fmla="*/ 27988 h 573342"/>
              <a:gd name="T14" fmla="*/ 1317269 w 1345257"/>
              <a:gd name="T15" fmla="*/ 545354 h 5733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5257" h="573342">
                <a:moveTo>
                  <a:pt x="95559" y="0"/>
                </a:moveTo>
                <a:lnTo>
                  <a:pt x="1345257" y="0"/>
                </a:lnTo>
                <a:lnTo>
                  <a:pt x="1345257" y="477783"/>
                </a:lnTo>
                <a:cubicBezTo>
                  <a:pt x="1345257" y="530558"/>
                  <a:pt x="1302473" y="573341"/>
                  <a:pt x="1249698" y="573342"/>
                </a:cubicBezTo>
                <a:lnTo>
                  <a:pt x="0" y="573342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3651" tIns="66826" rIns="133651" bIns="66826" anchor="ctr"/>
          <a:lstStyle/>
          <a:p>
            <a:pPr algn="ctr" defTabSz="1240155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怎么</a:t>
            </a:r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表示曲线上的点组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  <p:pic>
        <p:nvPicPr>
          <p:cNvPr id="13" name="图片 12" descr="17059228880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425" y="3475990"/>
            <a:ext cx="2190750" cy="19526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179554" y="5979511"/>
            <a:ext cx="877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将矩形的两组对边正向相</a:t>
            </a:r>
            <a:r>
              <a:rPr lang="zh-CN" altLang="en-US" sz="2000" dirty="0" smtClean="0">
                <a:solidFill>
                  <a:srgbClr val="FF0000"/>
                </a:solidFill>
              </a:rPr>
              <a:t>粘贴</a:t>
            </a:r>
            <a:r>
              <a:rPr lang="en-US" altLang="zh-CN" sz="2000" dirty="0" smtClean="0">
                <a:solidFill>
                  <a:srgbClr val="FF0000"/>
                </a:solidFill>
              </a:rPr>
              <a:t>, </a:t>
            </a:r>
            <a:r>
              <a:rPr lang="zh-CN" altLang="en-US" sz="2000" dirty="0" smtClean="0">
                <a:solidFill>
                  <a:srgbClr val="FF0000"/>
                </a:solidFill>
              </a:rPr>
              <a:t>所得</a:t>
            </a:r>
            <a:r>
              <a:rPr lang="zh-CN" altLang="en-US" sz="2000" dirty="0">
                <a:solidFill>
                  <a:srgbClr val="FF0000"/>
                </a:solidFill>
              </a:rPr>
              <a:t>到的曲面恰好是一个</a:t>
            </a:r>
            <a:r>
              <a:rPr lang="zh-CN" altLang="en-US" sz="2000" dirty="0" smtClean="0">
                <a:solidFill>
                  <a:srgbClr val="FF0000"/>
                </a:solidFill>
              </a:rPr>
              <a:t>环面</a:t>
            </a:r>
            <a:r>
              <a:rPr lang="en-US" altLang="zh-CN" sz="2000" dirty="0" smtClean="0">
                <a:solidFill>
                  <a:srgbClr val="FF0000"/>
                </a:solidFill>
              </a:rPr>
              <a:t>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0" name="20240925_192558Edit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46220" y="1396365"/>
            <a:ext cx="2905760" cy="1797050"/>
          </a:xfrm>
          <a:prstGeom prst="rect">
            <a:avLst/>
          </a:prstGeom>
        </p:spPr>
      </p:pic>
      <p:pic>
        <p:nvPicPr>
          <p:cNvPr id="12" name="20240925_193008Edit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08425" y="3475355"/>
            <a:ext cx="4627245" cy="199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59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6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 fullScrn="0">
              <p:cMediaNode>
                <p:cTn id="63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bldLvl="0" animBg="1"/>
      <p:bldP spid="6" grpId="1" animBg="1"/>
      <p:bldP spid="11" grpId="0" animBg="1"/>
      <p:bldP spid="11" grpId="1" animBg="1"/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84530" y="738505"/>
            <a:ext cx="11044555" cy="1015365"/>
            <a:chOff x="684530" y="738505"/>
            <a:chExt cx="11044555" cy="1015365"/>
          </a:xfrm>
        </p:grpSpPr>
        <p:grpSp>
          <p:nvGrpSpPr>
            <p:cNvPr id="9" name="组合 8"/>
            <p:cNvGrpSpPr/>
            <p:nvPr/>
          </p:nvGrpSpPr>
          <p:grpSpPr>
            <a:xfrm>
              <a:off x="684530" y="738505"/>
              <a:ext cx="11044555" cy="1015365"/>
              <a:chOff x="1078" y="1163"/>
              <a:chExt cx="17393" cy="1599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078" y="1163"/>
                <a:ext cx="17393" cy="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 smtClean="0"/>
                  <a:t>   是一条简单闭曲线</a:t>
                </a:r>
                <a:r>
                  <a:rPr lang="en-US" altLang="zh-CN" sz="2000" dirty="0" smtClean="0"/>
                  <a:t>. </a:t>
                </a:r>
                <a:r>
                  <a:rPr lang="zh-CN" altLang="en-US" sz="2000" dirty="0" smtClean="0"/>
                  <a:t>令                                                      则     是一条 </a:t>
                </a:r>
                <a:r>
                  <a:rPr kumimoji="1"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M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ö</a:t>
                </a:r>
                <a:r>
                  <a:rPr kumimoji="1"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bius </a:t>
                </a:r>
                <a:r>
                  <a:rPr lang="zh-CN" altLang="en-US" sz="2000" dirty="0" smtClean="0"/>
                  <a:t>带</a:t>
                </a:r>
                <a:r>
                  <a:rPr lang="en-US" altLang="zh-CN" sz="2000" dirty="0" smtClean="0"/>
                  <a:t>. </a:t>
                </a:r>
                <a:r>
                  <a:rPr lang="zh-CN" altLang="en-US" sz="2000" dirty="0" smtClean="0"/>
                  <a:t>特别地</a:t>
                </a:r>
                <a:r>
                  <a:rPr lang="en-US" altLang="zh-CN" sz="2000" dirty="0" smtClean="0"/>
                  <a:t>,            </a:t>
                </a:r>
                <a:r>
                  <a:rPr lang="zh-CN" altLang="en-US" sz="2000" dirty="0" smtClean="0"/>
                  <a:t>类型的点对恰好在 </a:t>
                </a:r>
                <a:r>
                  <a:rPr kumimoji="1"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M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ö</a:t>
                </a:r>
                <a:r>
                  <a:rPr kumimoji="1"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bius </a:t>
                </a:r>
                <a:r>
                  <a:rPr lang="zh-CN" altLang="en-US" sz="2000" dirty="0" smtClean="0"/>
                  <a:t>带的边界上</a:t>
                </a:r>
                <a:r>
                  <a:rPr lang="en-US" altLang="zh-CN" sz="2000" dirty="0" smtClean="0"/>
                  <a:t>.</a:t>
                </a:r>
                <a:endParaRPr lang="en-US" altLang="zh-CN" sz="2000" dirty="0"/>
              </a:p>
            </p:txBody>
          </p:sp>
          <p:graphicFrame>
            <p:nvGraphicFramePr>
              <p:cNvPr id="2" name="对象 1"/>
              <p:cNvGraphicFramePr>
                <a:graphicFrameLocks noChangeAspect="1"/>
              </p:cNvGraphicFramePr>
              <p:nvPr/>
            </p:nvGraphicFramePr>
            <p:xfrm>
              <a:off x="5388" y="1405"/>
              <a:ext cx="5697" cy="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1" name="Formula" r:id="rId1" imgW="13687425" imgH="1333500" progId="Equation.Ribbit">
                      <p:embed/>
                    </p:oleObj>
                  </mc:Choice>
                  <mc:Fallback>
                    <p:oleObj name="Formula" r:id="rId1" imgW="13687425" imgH="1333500" progId="Equation.Ribbit">
                      <p:embed/>
                      <p:pic>
                        <p:nvPicPr>
                          <p:cNvPr id="0" name="图片 4128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5388" y="1405"/>
                            <a:ext cx="5697" cy="55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对象 2"/>
              <p:cNvGraphicFramePr>
                <a:graphicFrameLocks noChangeAspect="1"/>
              </p:cNvGraphicFramePr>
              <p:nvPr/>
            </p:nvGraphicFramePr>
            <p:xfrm>
              <a:off x="1220" y="1406"/>
              <a:ext cx="318" cy="5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2" name="Formula" r:id="rId3" imgW="762000" imgH="1266825" progId="Equation.Ribbit">
                      <p:embed/>
                    </p:oleObj>
                  </mc:Choice>
                  <mc:Fallback>
                    <p:oleObj name="Formula" r:id="rId3" imgW="762000" imgH="1266825" progId="Equation.Ribbit">
                      <p:embed/>
                      <p:pic>
                        <p:nvPicPr>
                          <p:cNvPr id="0" name="图片 4129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220" y="1406"/>
                            <a:ext cx="318" cy="5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对象 4"/>
              <p:cNvGraphicFramePr>
                <a:graphicFrameLocks noChangeAspect="1"/>
              </p:cNvGraphicFramePr>
              <p:nvPr/>
            </p:nvGraphicFramePr>
            <p:xfrm>
              <a:off x="17021" y="1341"/>
              <a:ext cx="1090" cy="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3" name="Formula" r:id="rId5" imgW="2619375" imgH="1333500" progId="Equation.Ribbit">
                      <p:embed/>
                    </p:oleObj>
                  </mc:Choice>
                  <mc:Fallback>
                    <p:oleObj name="Formula" r:id="rId5" imgW="2619375" imgH="1333500" progId="Equation.Ribbit">
                      <p:embed/>
                      <p:pic>
                        <p:nvPicPr>
                          <p:cNvPr id="0" name="图片 4131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7021" y="1341"/>
                            <a:ext cx="1090" cy="55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7434873" y="895229"/>
            <a:ext cx="317500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4" name="Formula" r:id="rId7" imgW="1200150" imgH="1247775" progId="Equation.Ribbit">
                    <p:embed/>
                  </p:oleObj>
                </mc:Choice>
                <mc:Fallback>
                  <p:oleObj name="Formula" r:id="rId7" imgW="1200150" imgH="1247775" progId="Equation.Ribbit">
                    <p:embed/>
                    <p:pic>
                      <p:nvPicPr>
                        <p:cNvPr id="0" name="图片 413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34873" y="895229"/>
                          <a:ext cx="317500" cy="33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文本框 5"/>
          <p:cNvSpPr txBox="1"/>
          <p:nvPr/>
        </p:nvSpPr>
        <p:spPr>
          <a:xfrm>
            <a:off x="863476" y="1908699"/>
            <a:ext cx="1995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直线段上的点对</a:t>
            </a:r>
            <a:endParaRPr lang="zh-CN" altLang="en-US" sz="2000" b="1" dirty="0"/>
          </a:p>
        </p:txBody>
      </p:sp>
      <p:sp>
        <p:nvSpPr>
          <p:cNvPr id="10" name="右箭头 9"/>
          <p:cNvSpPr/>
          <p:nvPr/>
        </p:nvSpPr>
        <p:spPr>
          <a:xfrm>
            <a:off x="3657600" y="3746377"/>
            <a:ext cx="523783" cy="408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hlinkClick r:id="rId9" action="ppaction://hlinksldjump"/>
          </p:cNvPr>
          <p:cNvSpPr txBox="1"/>
          <p:nvPr/>
        </p:nvSpPr>
        <p:spPr>
          <a:xfrm>
            <a:off x="4785064" y="1873331"/>
            <a:ext cx="2530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直线段上的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无序</a:t>
            </a:r>
            <a:r>
              <a:rPr lang="zh-CN" altLang="en-US" sz="2000" b="1" dirty="0" smtClean="0"/>
              <a:t>点对</a:t>
            </a:r>
            <a:endParaRPr lang="zh-CN" altLang="en-US" sz="2000" b="1" dirty="0"/>
          </a:p>
        </p:txBody>
      </p:sp>
      <p:sp>
        <p:nvSpPr>
          <p:cNvPr id="13" name="右箭头 12"/>
          <p:cNvSpPr/>
          <p:nvPr/>
        </p:nvSpPr>
        <p:spPr>
          <a:xfrm>
            <a:off x="7752373" y="3793096"/>
            <a:ext cx="523783" cy="408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844015" y="1887011"/>
            <a:ext cx="2532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闭曲线</a:t>
            </a:r>
            <a:r>
              <a:rPr lang="zh-CN" altLang="en-US" sz="2000" b="1" dirty="0" smtClean="0"/>
              <a:t>上的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无序</a:t>
            </a:r>
            <a:r>
              <a:rPr lang="zh-CN" altLang="en-US" sz="2000" b="1" dirty="0" smtClean="0"/>
              <a:t>点对</a:t>
            </a:r>
            <a:endParaRPr lang="zh-CN" altLang="en-US" sz="2000" b="1" dirty="0"/>
          </a:p>
        </p:txBody>
      </p:sp>
      <p:pic>
        <p:nvPicPr>
          <p:cNvPr id="7" name="20240302_212612Edit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627" y="2640678"/>
            <a:ext cx="3062077" cy="2760307"/>
          </a:xfrm>
          <a:prstGeom prst="rect">
            <a:avLst/>
          </a:prstGeom>
        </p:spPr>
      </p:pic>
      <p:pic>
        <p:nvPicPr>
          <p:cNvPr id="8" name="20240302_212843Edit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05756" y="2616814"/>
            <a:ext cx="2960385" cy="2784171"/>
          </a:xfrm>
          <a:prstGeom prst="rect">
            <a:avLst/>
          </a:prstGeom>
        </p:spPr>
      </p:pic>
      <p:pic>
        <p:nvPicPr>
          <p:cNvPr id="11" name="20240302_213336Edit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99353" y="2605196"/>
            <a:ext cx="2960384" cy="2784171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02531" y="5508264"/>
            <a:ext cx="2402443" cy="400110"/>
            <a:chOff x="863476" y="5568920"/>
            <a:chExt cx="2402443" cy="400110"/>
          </a:xfrm>
        </p:grpSpPr>
        <p:graphicFrame>
          <p:nvGraphicFramePr>
            <p:cNvPr id="21" name="对象 20"/>
            <p:cNvGraphicFramePr>
              <a:graphicFrameLocks noChangeAspect="1"/>
            </p:cNvGraphicFramePr>
            <p:nvPr/>
          </p:nvGraphicFramePr>
          <p:xfrm>
            <a:off x="1514813" y="5590748"/>
            <a:ext cx="1751106" cy="378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5" name="Formula" r:id="rId19" imgW="6229350" imgH="1333500" progId="Equation.Ribbit">
                    <p:embed/>
                  </p:oleObj>
                </mc:Choice>
                <mc:Fallback>
                  <p:oleObj name="Formula" r:id="rId19" imgW="6229350" imgH="1333500" progId="Equation.Ribbit">
                    <p:embed/>
                    <p:pic>
                      <p:nvPicPr>
                        <p:cNvPr id="0" name="对象 17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514813" y="5590748"/>
                          <a:ext cx="1751106" cy="3782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文本框 19"/>
            <p:cNvSpPr txBox="1"/>
            <p:nvPr/>
          </p:nvSpPr>
          <p:spPr>
            <a:xfrm>
              <a:off x="863476" y="5568920"/>
              <a:ext cx="7167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有</a:t>
              </a:r>
              <a:r>
                <a:rPr lang="zh-CN" altLang="en-US" sz="2000" dirty="0" smtClean="0"/>
                <a:t>序</a:t>
              </a:r>
              <a:endParaRPr lang="zh-CN" altLang="en-US" sz="2000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48910" y="5508264"/>
            <a:ext cx="2326590" cy="400411"/>
            <a:chOff x="863476" y="5568920"/>
            <a:chExt cx="2326590" cy="400411"/>
          </a:xfrm>
        </p:grpSpPr>
        <p:graphicFrame>
          <p:nvGraphicFramePr>
            <p:cNvPr id="25" name="对象 24"/>
            <p:cNvGraphicFramePr>
              <a:graphicFrameLocks noChangeAspect="1"/>
            </p:cNvGraphicFramePr>
            <p:nvPr/>
          </p:nvGraphicFramePr>
          <p:xfrm>
            <a:off x="1589866" y="5591506"/>
            <a:ext cx="1600200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6" name="Formula" r:id="rId21" imgW="5686425" imgH="1333500" progId="Equation.Ribbit">
                    <p:embed/>
                  </p:oleObj>
                </mc:Choice>
                <mc:Fallback>
                  <p:oleObj name="Formula" r:id="rId21" imgW="5686425" imgH="1333500" progId="Equation.Ribbit">
                    <p:embed/>
                    <p:pic>
                      <p:nvPicPr>
                        <p:cNvPr id="0" name="对象 20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589866" y="5591506"/>
                          <a:ext cx="1600200" cy="377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文本框 25"/>
            <p:cNvSpPr txBox="1"/>
            <p:nvPr/>
          </p:nvSpPr>
          <p:spPr>
            <a:xfrm>
              <a:off x="863476" y="5568920"/>
              <a:ext cx="7167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无序</a:t>
              </a:r>
              <a:endParaRPr lang="zh-CN" altLang="en-US" sz="20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41720" y="5180924"/>
            <a:ext cx="2846768" cy="440481"/>
            <a:chOff x="4541720" y="5180924"/>
            <a:chExt cx="2846768" cy="440481"/>
          </a:xfrm>
        </p:grpSpPr>
        <p:cxnSp>
          <p:nvCxnSpPr>
            <p:cNvPr id="28" name="直接箭头连接符 27"/>
            <p:cNvCxnSpPr/>
            <p:nvPr/>
          </p:nvCxnSpPr>
          <p:spPr>
            <a:xfrm flipV="1">
              <a:off x="4541720" y="5180924"/>
              <a:ext cx="238122" cy="417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H="1" flipV="1">
              <a:off x="7157615" y="5227427"/>
              <a:ext cx="230873" cy="3939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7244974" y="2441009"/>
            <a:ext cx="424031" cy="2912775"/>
            <a:chOff x="7244974" y="2441009"/>
            <a:chExt cx="424031" cy="2912775"/>
          </a:xfrm>
        </p:grpSpPr>
        <p:cxnSp>
          <p:nvCxnSpPr>
            <p:cNvPr id="33" name="直接箭头连接符 32"/>
            <p:cNvCxnSpPr/>
            <p:nvPr/>
          </p:nvCxnSpPr>
          <p:spPr>
            <a:xfrm flipH="1">
              <a:off x="7276578" y="2441009"/>
              <a:ext cx="392427" cy="25163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 flipV="1">
              <a:off x="7244974" y="5135392"/>
              <a:ext cx="424031" cy="21839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7" y="2640678"/>
            <a:ext cx="3060457" cy="27617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76" y="2614872"/>
            <a:ext cx="2962913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6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8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 animBg="1"/>
      <p:bldP spid="10" grpId="1" animBg="1"/>
      <p:bldP spid="12" grpId="0"/>
      <p:bldP spid="12" grpId="1"/>
      <p:bldP spid="13" grpId="0" animBg="1"/>
      <p:bldP spid="13" grpId="1" animBg="1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0302_213715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26222" y="736228"/>
            <a:ext cx="5287968" cy="396241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019968" y="5118284"/>
            <a:ext cx="5156366" cy="400110"/>
            <a:chOff x="2947385" y="5743852"/>
            <a:chExt cx="5156366" cy="400110"/>
          </a:xfrm>
        </p:grpSpPr>
        <p:sp>
          <p:nvSpPr>
            <p:cNvPr id="5" name="文本框 4"/>
            <p:cNvSpPr txBox="1"/>
            <p:nvPr/>
          </p:nvSpPr>
          <p:spPr>
            <a:xfrm>
              <a:off x="2947385" y="5743852"/>
              <a:ext cx="5156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闭曲线上的无序点组          </a:t>
              </a:r>
              <a:r>
                <a:rPr kumimoji="1"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M</a:t>
              </a:r>
              <a:r>
                <a:rPr kumimoji="1"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öbius </a:t>
              </a:r>
              <a:r>
                <a:rPr lang="zh-CN" altLang="en-US" sz="2000" dirty="0" smtClean="0"/>
                <a:t>带上的点</a:t>
              </a:r>
              <a:endParaRPr lang="zh-CN" altLang="en-US" sz="2000" dirty="0"/>
            </a:p>
          </p:txBody>
        </p:sp>
        <p:cxnSp>
          <p:nvCxnSpPr>
            <p:cNvPr id="7" name="直接箭头连接符 6"/>
            <p:cNvCxnSpPr/>
            <p:nvPr/>
          </p:nvCxnSpPr>
          <p:spPr>
            <a:xfrm flipV="1">
              <a:off x="5433134" y="5956917"/>
              <a:ext cx="488272" cy="88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直接箭头连接符 5"/>
          <p:cNvCxnSpPr/>
          <p:nvPr/>
        </p:nvCxnSpPr>
        <p:spPr>
          <a:xfrm>
            <a:off x="3811202" y="1713098"/>
            <a:ext cx="435006" cy="239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22" y="730861"/>
            <a:ext cx="5287968" cy="396778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9967" y="5753346"/>
            <a:ext cx="5752841" cy="400110"/>
            <a:chOff x="3019967" y="5353236"/>
            <a:chExt cx="5752841" cy="400110"/>
          </a:xfrm>
        </p:grpSpPr>
        <p:grpSp>
          <p:nvGrpSpPr>
            <p:cNvPr id="9" name="组合 8"/>
            <p:cNvGrpSpPr/>
            <p:nvPr/>
          </p:nvGrpSpPr>
          <p:grpSpPr>
            <a:xfrm>
              <a:off x="3019967" y="5353236"/>
              <a:ext cx="5752841" cy="400110"/>
              <a:chOff x="2947384" y="5743852"/>
              <a:chExt cx="5752841" cy="400110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2947384" y="5743852"/>
                <a:ext cx="57528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/>
                  <a:t> </a:t>
                </a:r>
                <a:r>
                  <a:rPr lang="zh-CN" altLang="en-US" sz="2000" dirty="0" smtClean="0"/>
                  <a:t>              类型的点组          </a:t>
                </a:r>
                <a:r>
                  <a:rPr kumimoji="1"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M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libaba PuHuiTi Light" pitchFamily="18" charset="-122"/>
                    <a:ea typeface="Alibaba PuHuiTi Light" pitchFamily="18" charset="-122"/>
                    <a:cs typeface="Alibaba PuHuiTi Light" pitchFamily="18" charset="-122"/>
                  </a:rPr>
                  <a:t>öbius </a:t>
                </a:r>
                <a:r>
                  <a:rPr lang="zh-CN" altLang="en-US" sz="2000" dirty="0" smtClean="0"/>
                  <a:t>带边界上的点</a:t>
                </a:r>
                <a:endParaRPr lang="zh-CN" altLang="en-US" sz="2000" dirty="0"/>
              </a:p>
            </p:txBody>
          </p:sp>
          <p:cxnSp>
            <p:nvCxnSpPr>
              <p:cNvPr id="11" name="直接箭头连接符 10"/>
              <p:cNvCxnSpPr/>
              <p:nvPr/>
            </p:nvCxnSpPr>
            <p:spPr>
              <a:xfrm flipV="1">
                <a:off x="5433134" y="5956917"/>
                <a:ext cx="488272" cy="887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" name="对象 1"/>
            <p:cNvGraphicFramePr>
              <a:graphicFrameLocks noChangeAspect="1"/>
            </p:cNvGraphicFramePr>
            <p:nvPr/>
          </p:nvGraphicFramePr>
          <p:xfrm>
            <a:off x="3419862" y="5377078"/>
            <a:ext cx="69215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3" name="Formula" r:id="rId5" imgW="2619375" imgH="1333500" progId="Equation.Ribbit">
                    <p:embed/>
                  </p:oleObj>
                </mc:Choice>
                <mc:Fallback>
                  <p:oleObj name="Formula" r:id="rId5" imgW="2619375" imgH="1333500" progId="Equation.Ribbit">
                    <p:embed/>
                    <p:pic>
                      <p:nvPicPr>
                        <p:cNvPr id="0" name="图片 820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19862" y="5377078"/>
                          <a:ext cx="69215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组合 14"/>
          <p:cNvGrpSpPr/>
          <p:nvPr/>
        </p:nvGrpSpPr>
        <p:grpSpPr>
          <a:xfrm>
            <a:off x="8703812" y="1437702"/>
            <a:ext cx="2943636" cy="2962688"/>
            <a:chOff x="8703812" y="1437702"/>
            <a:chExt cx="2943636" cy="296268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812" y="1437702"/>
              <a:ext cx="2943636" cy="2962688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>
            <a:xfrm>
              <a:off x="9740624" y="2597585"/>
              <a:ext cx="435006" cy="2396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非单射性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4441581" y="843452"/>
          <a:ext cx="2490788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2" name="Formula" r:id="rId1" imgW="9429750" imgH="3257550" progId="Equation.Ribbit">
                  <p:embed/>
                </p:oleObj>
              </mc:Choice>
              <mc:Fallback>
                <p:oleObj name="Formula" r:id="rId1" imgW="9429750" imgH="3257550" progId="Equation.Ribbit">
                  <p:embed/>
                  <p:pic>
                    <p:nvPicPr>
                      <p:cNvPr id="0" name="对象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1581" y="843452"/>
                        <a:ext cx="2490788" cy="86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52145" y="2092569"/>
            <a:ext cx="3921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三个观察：</a:t>
            </a:r>
            <a:endParaRPr lang="zh-CN" altLang="en-US" sz="2000" dirty="0"/>
          </a:p>
        </p:txBody>
      </p:sp>
      <p:grpSp>
        <p:nvGrpSpPr>
          <p:cNvPr id="8" name="组合 7"/>
          <p:cNvGrpSpPr/>
          <p:nvPr/>
        </p:nvGrpSpPr>
        <p:grpSpPr>
          <a:xfrm>
            <a:off x="729615" y="2769870"/>
            <a:ext cx="4121150" cy="400050"/>
            <a:chOff x="1149" y="4362"/>
            <a:chExt cx="6490" cy="630"/>
          </a:xfrm>
        </p:grpSpPr>
        <p:sp>
          <p:nvSpPr>
            <p:cNvPr id="4" name="文本框 3"/>
            <p:cNvSpPr txBox="1"/>
            <p:nvPr/>
          </p:nvSpPr>
          <p:spPr>
            <a:xfrm>
              <a:off x="1149" y="4362"/>
              <a:ext cx="6490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/>
                <a:t>1.                 </a:t>
              </a:r>
              <a:r>
                <a:rPr lang="zh-CN" altLang="en-US" sz="2000" dirty="0" smtClean="0"/>
                <a:t>恰好落在        平面上；</a:t>
              </a:r>
              <a:r>
                <a:rPr lang="en-US" altLang="zh-CN" sz="2000" dirty="0" smtClean="0"/>
                <a:t> </a:t>
              </a:r>
              <a:endParaRPr lang="zh-CN" altLang="en-US" sz="2000" dirty="0"/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1658" y="4417"/>
            <a:ext cx="1773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3" name="Formula" r:id="rId3" imgW="4257675" imgH="1333500" progId="Equation.Ribbit">
                    <p:embed/>
                  </p:oleObj>
                </mc:Choice>
                <mc:Fallback>
                  <p:oleObj name="Formula" r:id="rId3" imgW="4257675" imgH="1333500" progId="Equation.Ribbit">
                    <p:embed/>
                    <p:pic>
                      <p:nvPicPr>
                        <p:cNvPr id="0" name="图片 515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58" y="4417"/>
                          <a:ext cx="1773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5104" y="4447"/>
            <a:ext cx="807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4" name="Formula" r:id="rId5" imgW="1933575" imgH="1247775" progId="Equation.Ribbit">
                    <p:embed/>
                  </p:oleObj>
                </mc:Choice>
                <mc:Fallback>
                  <p:oleObj name="Formula" r:id="rId5" imgW="1933575" imgH="1247775" progId="Equation.Ribbit">
                    <p:embed/>
                    <p:pic>
                      <p:nvPicPr>
                        <p:cNvPr id="0" name="图片 515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104" y="4447"/>
                          <a:ext cx="807" cy="5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/>
          <p:cNvGrpSpPr/>
          <p:nvPr/>
        </p:nvGrpSpPr>
        <p:grpSpPr>
          <a:xfrm>
            <a:off x="729615" y="3561080"/>
            <a:ext cx="5268595" cy="1015365"/>
            <a:chOff x="1149" y="5608"/>
            <a:chExt cx="8297" cy="1599"/>
          </a:xfrm>
        </p:grpSpPr>
        <p:sp>
          <p:nvSpPr>
            <p:cNvPr id="9" name="文本框 8"/>
            <p:cNvSpPr txBox="1"/>
            <p:nvPr/>
          </p:nvSpPr>
          <p:spPr>
            <a:xfrm>
              <a:off x="1149" y="5608"/>
              <a:ext cx="8297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/>
                <a:t>2. </a:t>
              </a:r>
              <a:r>
                <a:rPr lang="zh-CN" altLang="en-US" sz="2000" dirty="0" smtClean="0"/>
                <a:t>从几何上看</a:t>
              </a:r>
              <a:r>
                <a:rPr lang="en-US" altLang="zh-CN" sz="2000" dirty="0" smtClean="0"/>
                <a:t>,    </a:t>
              </a:r>
              <a:r>
                <a:rPr lang="zh-CN" altLang="en-US" sz="2000" dirty="0" smtClean="0"/>
                <a:t>将 </a:t>
              </a:r>
              <a:r>
                <a:rPr kumimoji="1"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M</a:t>
              </a:r>
              <a:r>
                <a:rPr kumimoji="1"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ö</a:t>
              </a:r>
              <a:r>
                <a:rPr kumimoji="1"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bius </a:t>
              </a:r>
              <a:r>
                <a:rPr lang="zh-CN" altLang="en-US" sz="2000" dirty="0" smtClean="0"/>
                <a:t>带     沿着边界粘贴到        平面上；</a:t>
              </a:r>
              <a:r>
                <a:rPr lang="en-US" altLang="zh-CN" sz="2000" dirty="0" smtClean="0"/>
                <a:t> </a:t>
              </a:r>
              <a:endParaRPr lang="zh-CN" altLang="en-US" sz="2000" dirty="0"/>
            </a:p>
          </p:txBody>
        </p:sp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3898" y="5832"/>
            <a:ext cx="272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5" name="Formula" r:id="rId7" imgW="657225" imgH="1276350" progId="Equation.Ribbit">
                    <p:embed/>
                  </p:oleObj>
                </mc:Choice>
                <mc:Fallback>
                  <p:oleObj name="Formula" r:id="rId7" imgW="657225" imgH="1276350" progId="Equation.Ribbit">
                    <p:embed/>
                    <p:pic>
                      <p:nvPicPr>
                        <p:cNvPr id="0" name="图片 515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98" y="5832"/>
                          <a:ext cx="272" cy="5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6620" y="5855"/>
            <a:ext cx="500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6" name="Formula" r:id="rId9" imgW="1200150" imgH="1247775" progId="Equation.Ribbit">
                    <p:embed/>
                  </p:oleObj>
                </mc:Choice>
                <mc:Fallback>
                  <p:oleObj name="Formula" r:id="rId9" imgW="1200150" imgH="1247775" progId="Equation.Ribbit">
                    <p:embed/>
                    <p:pic>
                      <p:nvPicPr>
                        <p:cNvPr id="0" name="图片 515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620" y="5855"/>
                          <a:ext cx="500" cy="5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4"/>
            <p:cNvGraphicFramePr>
              <a:graphicFrameLocks noChangeAspect="1"/>
            </p:cNvGraphicFramePr>
            <p:nvPr/>
          </p:nvGraphicFramePr>
          <p:xfrm>
            <a:off x="2173" y="6574"/>
            <a:ext cx="807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" name="Formula" r:id="rId11" imgW="1933575" imgH="1247775" progId="Equation.Ribbit">
                    <p:embed/>
                  </p:oleObj>
                </mc:Choice>
                <mc:Fallback>
                  <p:oleObj name="Formula" r:id="rId11" imgW="1933575" imgH="1247775" progId="Equation.Ribbit">
                    <p:embed/>
                    <p:pic>
                      <p:nvPicPr>
                        <p:cNvPr id="0" name="对象 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173" y="6574"/>
                          <a:ext cx="807" cy="5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文本框 11"/>
          <p:cNvSpPr txBox="1"/>
          <p:nvPr/>
        </p:nvSpPr>
        <p:spPr>
          <a:xfrm>
            <a:off x="747343" y="4995007"/>
            <a:ext cx="5354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3. </a:t>
            </a:r>
            <a:r>
              <a:rPr lang="zh-CN" altLang="en-US" sz="2000" dirty="0" smtClean="0"/>
              <a:t>要将 </a:t>
            </a:r>
            <a:r>
              <a:rPr kumimoji="1"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ö</a:t>
            </a:r>
            <a:r>
              <a:rPr kumimoji="1"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bius </a:t>
            </a:r>
            <a:r>
              <a:rPr lang="zh-CN" altLang="en-US" sz="2000" dirty="0" smtClean="0"/>
              <a:t>带的边界翻转到同一侧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必然  会引起相交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16" name="20240302_220624Edit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21425" y="2543033"/>
            <a:ext cx="5421024" cy="30514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35" y="2492679"/>
            <a:ext cx="5419814" cy="3048264"/>
          </a:xfrm>
          <a:prstGeom prst="rect">
            <a:avLst/>
          </a:prstGeom>
        </p:spPr>
      </p:pic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7049844" y="1353039"/>
          <a:ext cx="2214562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Formula" r:id="rId16" imgW="8382000" imgH="1333500" progId="Equation.Ribbit">
                  <p:embed/>
                </p:oleObj>
              </mc:Choice>
              <mc:Fallback>
                <p:oleObj name="Formula" r:id="rId16" imgW="8382000" imgH="1333500" progId="Equation.Ribbit">
                  <p:embed/>
                  <p:pic>
                    <p:nvPicPr>
                      <p:cNvPr id="0" name="图片 532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49844" y="1353039"/>
                        <a:ext cx="2214562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接箭头连接符 17"/>
          <p:cNvCxnSpPr/>
          <p:nvPr/>
        </p:nvCxnSpPr>
        <p:spPr>
          <a:xfrm>
            <a:off x="9034457" y="2543033"/>
            <a:ext cx="0" cy="409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51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0925_15500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33700" y="890905"/>
            <a:ext cx="6324600" cy="3505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70045" y="5075555"/>
            <a:ext cx="3851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想象一个只有一个表面的曲面！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拓展总结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05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内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接正方形问题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46480" y="2114826"/>
            <a:ext cx="5049520" cy="2036246"/>
            <a:chOff x="4644649" y="1582650"/>
            <a:chExt cx="3787140" cy="1527183"/>
          </a:xfrm>
        </p:grpSpPr>
        <p:sp>
          <p:nvSpPr>
            <p:cNvPr id="13" name="文本框 8"/>
            <p:cNvSpPr txBox="1"/>
            <p:nvPr/>
          </p:nvSpPr>
          <p:spPr>
            <a:xfrm>
              <a:off x="4653221" y="1582650"/>
              <a:ext cx="3449457" cy="44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400" dirty="0" smtClean="0">
                  <a:solidFill>
                    <a:schemeClr val="accent1"/>
                  </a:solidFill>
                  <a:cs typeface="+mn-ea"/>
                  <a:sym typeface="+mn-lt"/>
                </a:rPr>
                <a:t>问题</a:t>
              </a:r>
              <a:r>
                <a:rPr lang="en-US" altLang="zh-CN" sz="2400" dirty="0" smtClean="0">
                  <a:solidFill>
                    <a:schemeClr val="accent1"/>
                  </a:solidFill>
                  <a:cs typeface="+mn-ea"/>
                  <a:sym typeface="+mn-lt"/>
                </a:rPr>
                <a:t>(O. Toeplitz, 1911)</a:t>
              </a:r>
              <a:r>
                <a:rPr lang="en-US" altLang="zh-CN" sz="2400" dirty="0">
                  <a:solidFill>
                    <a:schemeClr val="accent1"/>
                  </a:solidFill>
                  <a:cs typeface="+mn-ea"/>
                  <a:sym typeface="+mn-lt"/>
                </a:rPr>
                <a:t>:</a:t>
              </a:r>
              <a:endParaRPr lang="zh-CN" altLang="en-US" sz="2400" dirty="0" smtClean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4644649" y="2036992"/>
              <a:ext cx="3787140" cy="107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在平面中的任意一条简单的连续闭曲线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上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是否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一定存在四个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点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这个四个点恰好是一个</a:t>
              </a:r>
              <a:r>
                <a:rPr lang="zh-CN" altLang="en-US" sz="2000" dirty="0">
                  <a:solidFill>
                    <a:srgbClr val="FF0000"/>
                  </a:solidFill>
                  <a:cs typeface="+mn-ea"/>
                  <a:sym typeface="+mn-lt"/>
                </a:rPr>
                <a:t>正方形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的四个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顶点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?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 descr="17058215626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2017" y="1857751"/>
            <a:ext cx="4085590" cy="351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简史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804120" y="1079074"/>
            <a:ext cx="10281920" cy="3251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很多历史上赫赫有名的数学家都对此问题发起过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挑战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已知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的结果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包括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: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Emch: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光滑的凸曲线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Schnirelman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: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光滑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的简单曲线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Feller-Golla, Schwartz, Tao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等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均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给出了部分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结果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z="2000" spc="6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  <a:sym typeface="+mn-lt"/>
            </a:endParaRPr>
          </a:p>
        </p:txBody>
      </p:sp>
      <p:sp>
        <p:nvSpPr>
          <p:cNvPr id="23" name="文本框 9"/>
          <p:cNvSpPr txBox="1"/>
          <p:nvPr/>
        </p:nvSpPr>
        <p:spPr>
          <a:xfrm>
            <a:off x="745065" y="4524197"/>
            <a:ext cx="10340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</a:pPr>
            <a:r>
              <a:rPr lang="zh-CN" altLang="en-US" sz="2000" dirty="0"/>
              <a:t>在</a:t>
            </a:r>
            <a:r>
              <a:rPr lang="en-US" altLang="zh-CN" sz="2000" dirty="0"/>
              <a:t> 2021 </a:t>
            </a:r>
            <a:r>
              <a:rPr lang="zh-CN" altLang="en-US" sz="2000" dirty="0" smtClean="0"/>
              <a:t>年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国际</a:t>
            </a:r>
            <a:r>
              <a:rPr lang="zh-CN" altLang="en-US" sz="2000" dirty="0"/>
              <a:t>顶级数学杂志《数学年刊》上发表了</a:t>
            </a:r>
            <a:r>
              <a:rPr lang="en-US" altLang="zh-CN" sz="2000" dirty="0"/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charset="-122"/>
                <a:cs typeface="+mn-lt"/>
                <a:sym typeface="+mn-ea"/>
              </a:rPr>
              <a:t>A. Lobb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charset="-122"/>
                <a:cs typeface="+mn-lt"/>
                <a:sym typeface="+mn-ea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charset="-122"/>
                <a:cs typeface="+mn-lt"/>
                <a:sym typeface="+mn-ea"/>
              </a:rPr>
              <a:t> J. Greene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charset="-122"/>
                <a:cs typeface="+mn-lt"/>
                <a:sym typeface="+mn-ea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论文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: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charset="-122"/>
                <a:cs typeface="+mn-lt"/>
                <a:sym typeface="+mn-ea"/>
              </a:rPr>
              <a:t>"The rectangular peg problem."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charset="-122"/>
                <a:cs typeface="+mn-lt"/>
                <a:sym typeface="+mn-ea"/>
              </a:rPr>
              <a:t>  </a:t>
            </a:r>
            <a:r>
              <a:rPr lang="zh-CN" altLang="en-US" sz="2000" dirty="0">
                <a:sym typeface="+mn-ea"/>
              </a:rPr>
              <a:t>直到今天</a:t>
            </a:r>
            <a:r>
              <a:rPr lang="en-US" altLang="zh-CN" sz="2000" dirty="0">
                <a:sym typeface="+mn-ea"/>
              </a:rPr>
              <a:t>, </a:t>
            </a:r>
            <a:r>
              <a:rPr lang="zh-CN" altLang="en-US" sz="2000" dirty="0">
                <a:sym typeface="+mn-ea"/>
              </a:rPr>
              <a:t>这依然是一个</a:t>
            </a:r>
            <a:r>
              <a:rPr lang="zh-CN" altLang="en-US" sz="2000" dirty="0">
                <a:solidFill>
                  <a:srgbClr val="FF0000"/>
                </a:solidFill>
                <a:sym typeface="+mn-ea"/>
              </a:rPr>
              <a:t>公开问题</a:t>
            </a:r>
            <a:r>
              <a:rPr lang="en-US" altLang="zh-CN" sz="2000" dirty="0">
                <a:sym typeface="+mn-ea"/>
              </a:rPr>
              <a:t>.</a:t>
            </a:r>
            <a:endParaRPr lang="zh-CN" altLang="en-US" sz="2000" dirty="0">
              <a:sym typeface="+mn-ea"/>
            </a:endParaRPr>
          </a:p>
        </p:txBody>
      </p:sp>
      <p:pic>
        <p:nvPicPr>
          <p:cNvPr id="24" name="图片 23" descr="zh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8365" y="1780802"/>
            <a:ext cx="2461895" cy="2461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/>
          <p:cNvCxnSpPr/>
          <p:nvPr/>
        </p:nvCxnSpPr>
        <p:spPr>
          <a:xfrm>
            <a:off x="1085040" y="1017905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1158700" y="2586355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85040" y="555847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小结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22" name="直线连接符 21"/>
          <p:cNvCxnSpPr/>
          <p:nvPr/>
        </p:nvCxnSpPr>
        <p:spPr>
          <a:xfrm>
            <a:off x="1123140" y="347317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123140" y="457807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085040" y="3023183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课后练习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4" name="直角三角形 33"/>
          <p:cNvSpPr/>
          <p:nvPr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37" name="直角三角形 36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直角三角形 37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085850" y="1169005"/>
            <a:ext cx="8296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内接矩形问题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1085040" y="1969569"/>
            <a:ext cx="8914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</a:t>
            </a:r>
            <a:r>
              <a:rPr kumimoji="1"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bius </a:t>
            </a:r>
            <a:r>
              <a:rPr lang="zh-CN" altLang="en-US" sz="2000" dirty="0" smtClean="0"/>
              <a:t>带的自相交性</a:t>
            </a:r>
            <a:endParaRPr lang="zh-CN" altLang="en-US" sz="2000" dirty="0" smtClean="0"/>
          </a:p>
        </p:txBody>
      </p:sp>
      <p:cxnSp>
        <p:nvCxnSpPr>
          <p:cNvPr id="6" name="直线连接符 21"/>
          <p:cNvCxnSpPr/>
          <p:nvPr/>
        </p:nvCxnSpPr>
        <p:spPr>
          <a:xfrm>
            <a:off x="1158700" y="534515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23"/>
          <p:cNvCxnSpPr/>
          <p:nvPr/>
        </p:nvCxnSpPr>
        <p:spPr>
          <a:xfrm>
            <a:off x="1158700" y="645005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120600" y="4895163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参考文献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23705" y="5416315"/>
            <a:ext cx="1007769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 smtClean="0"/>
              <a:t>1. </a:t>
            </a:r>
            <a:r>
              <a:rPr sz="2000" dirty="0" err="1" smtClean="0"/>
              <a:t>时枝正教授关于</a:t>
            </a:r>
            <a:r>
              <a:rPr lang="en-US" sz="2000" dirty="0" smtClean="0"/>
              <a:t> </a:t>
            </a:r>
            <a:r>
              <a:rPr kumimoji="1"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ö</a:t>
            </a:r>
            <a:r>
              <a:rPr kumimoji="1"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bius </a:t>
            </a:r>
            <a:r>
              <a:rPr sz="2000" dirty="0" err="1" smtClean="0"/>
              <a:t>带的网易公开课</a:t>
            </a:r>
            <a:r>
              <a:rPr lang="en-US" sz="2000" dirty="0"/>
              <a:t>.</a:t>
            </a:r>
            <a:endParaRPr sz="2000" dirty="0"/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2.</a:t>
            </a:r>
            <a:r>
              <a:rPr lang="en-US" altLang="zh-CN" dirty="0"/>
              <a:t> </a:t>
            </a:r>
            <a:r>
              <a:rPr lang="en-US" altLang="zh-CN" sz="2000" dirty="0" err="1"/>
              <a:t>J.B.Matschke</a:t>
            </a:r>
            <a:r>
              <a:rPr lang="en-US" altLang="zh-CN" sz="2000" dirty="0"/>
              <a:t>, A survey on the square peg problem. Notices of the AMS (2014)</a:t>
            </a:r>
            <a:endParaRPr lang="en-US" altLang="zh-CN" sz="2000" dirty="0"/>
          </a:p>
        </p:txBody>
      </p:sp>
      <p:sp>
        <p:nvSpPr>
          <p:cNvPr id="59" name="矩形 58"/>
          <p:cNvSpPr/>
          <p:nvPr/>
        </p:nvSpPr>
        <p:spPr>
          <a:xfrm>
            <a:off x="1123315" y="3543300"/>
            <a:ext cx="9446895" cy="9687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 smtClean="0"/>
              <a:t>1. </a:t>
            </a:r>
            <a:r>
              <a:rPr lang="zh-CN" altLang="en-US" sz="2000" dirty="0" smtClean="0"/>
              <a:t>将两个 </a:t>
            </a:r>
            <a:r>
              <a:rPr kumimoji="1"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ö</a:t>
            </a:r>
            <a:r>
              <a:rPr kumimoji="1"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bius </a:t>
            </a:r>
            <a:r>
              <a:rPr lang="zh-CN" altLang="en-US" sz="2000" dirty="0" smtClean="0"/>
              <a:t>带沿着边界粘贴在一起会得到什么几何图形？</a:t>
            </a:r>
            <a:endParaRPr lang="en-US" altLang="zh-CN" sz="2000" dirty="0" smtClean="0"/>
          </a:p>
          <a:p>
            <a:pPr algn="l" fontAlgn="auto">
              <a:lnSpc>
                <a:spcPct val="150000"/>
              </a:lnSpc>
            </a:pPr>
            <a:r>
              <a:rPr lang="en-US" altLang="zh-CN" sz="2000" dirty="0" smtClean="0"/>
              <a:t>2. </a:t>
            </a:r>
            <a:r>
              <a:rPr lang="zh-CN" altLang="en-US" sz="2000" dirty="0" smtClean="0"/>
              <a:t>阅读高维内接问题</a:t>
            </a:r>
            <a:r>
              <a:rPr lang="zh-CN" altLang="en-US" sz="2000" dirty="0"/>
              <a:t>的综述：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cs typeface="+mn-lt"/>
                <a:sym typeface="+mn-ea"/>
              </a:rPr>
              <a:t>https://weibo.com/u/7474097771</a:t>
            </a:r>
            <a:endParaRPr lang="zh-CN" altLang="en-US" sz="20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1085850" y="1570990"/>
            <a:ext cx="8296910" cy="400050"/>
            <a:chOff x="1710" y="2474"/>
            <a:chExt cx="13066" cy="630"/>
          </a:xfrm>
        </p:grpSpPr>
        <p:sp>
          <p:nvSpPr>
            <p:cNvPr id="2" name="文本框 1"/>
            <p:cNvSpPr txBox="1"/>
            <p:nvPr/>
          </p:nvSpPr>
          <p:spPr>
            <a:xfrm>
              <a:off x="1710" y="2474"/>
              <a:ext cx="13066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2000" dirty="0" smtClean="0"/>
                <a:t>闭曲线上的无序点对            </a:t>
              </a:r>
              <a:r>
                <a:rPr kumimoji="1"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M</a:t>
              </a:r>
              <a:r>
                <a:rPr kumimoji="1"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ö</a:t>
              </a:r>
              <a:r>
                <a:rPr kumimoji="1"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bius </a:t>
              </a:r>
              <a:r>
                <a:rPr lang="zh-CN" altLang="en-US" sz="2000" dirty="0" smtClean="0"/>
                <a:t>带上的点</a:t>
              </a:r>
              <a:endParaRPr lang="en-US" altLang="zh-CN" sz="2000" dirty="0" smtClean="0"/>
            </a:p>
          </p:txBody>
        </p:sp>
        <p:sp>
          <p:nvSpPr>
            <p:cNvPr id="11" name="左右箭头 10"/>
            <p:cNvSpPr/>
            <p:nvPr/>
          </p:nvSpPr>
          <p:spPr>
            <a:xfrm>
              <a:off x="6110" y="2614"/>
              <a:ext cx="923" cy="336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4" grpId="0"/>
      <p:bldP spid="4" grpId="1"/>
      <p:bldP spid="8" grpId="0"/>
      <p:bldP spid="8" grpId="1"/>
      <p:bldP spid="9" grpId="0"/>
      <p:bldP spid="10" grpId="0"/>
      <p:bldP spid="10" grpId="1"/>
      <p:bldP spid="59" grpId="0"/>
      <p:bldP spid="5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莫比乌斯带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7" name="图片 16" descr="August_Ferdinand_Möbiu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808" y="1200311"/>
            <a:ext cx="2095500" cy="25622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192823" y="3985421"/>
            <a:ext cx="1346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A.F. M</a:t>
            </a:r>
            <a:r>
              <a:rPr lang="en-US" altLang="zh-CN">
                <a:latin typeface="Calibri" panose="020F0502020204030204" charset="0"/>
                <a:cs typeface="Calibri" panose="020F0502020204030204" charset="0"/>
              </a:rPr>
              <a:t>öbius  </a:t>
            </a:r>
            <a:endParaRPr lang="en-US" altLang="zh-CN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>
                <a:latin typeface="Calibri" panose="020F0502020204030204" charset="0"/>
                <a:cs typeface="Calibri" panose="020F0502020204030204" charset="0"/>
              </a:rPr>
              <a:t>(1790-1868)</a:t>
            </a:r>
            <a:endParaRPr lang="en-US" altLang="zh-CN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9" name="图片 18" descr="220px-J-B-List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091" y="1200946"/>
            <a:ext cx="1800225" cy="25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658331" y="4012726"/>
            <a:ext cx="1637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J.B. Listing</a:t>
            </a:r>
            <a:endParaRPr lang="en-US" altLang="zh-CN" dirty="0"/>
          </a:p>
          <a:p>
            <a:r>
              <a:rPr lang="en-US" altLang="zh-CN" dirty="0"/>
              <a:t>(1808-1882)</a:t>
            </a:r>
            <a:endParaRPr lang="en-US" altLang="zh-CN" dirty="0"/>
          </a:p>
        </p:txBody>
      </p:sp>
      <p:grpSp>
        <p:nvGrpSpPr>
          <p:cNvPr id="23" name="组合 22"/>
          <p:cNvGrpSpPr/>
          <p:nvPr/>
        </p:nvGrpSpPr>
        <p:grpSpPr>
          <a:xfrm>
            <a:off x="742950" y="4722495"/>
            <a:ext cx="10127616" cy="1621453"/>
            <a:chOff x="4644649" y="1582650"/>
            <a:chExt cx="7595712" cy="1216089"/>
          </a:xfrm>
        </p:grpSpPr>
        <p:sp>
          <p:nvSpPr>
            <p:cNvPr id="24" name="文本框 23"/>
            <p:cNvSpPr txBox="1"/>
            <p:nvPr/>
          </p:nvSpPr>
          <p:spPr>
            <a:xfrm>
              <a:off x="4653221" y="1582650"/>
              <a:ext cx="3449457" cy="48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构造方式</a:t>
              </a:r>
              <a:endPara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644649" y="2036992"/>
              <a:ext cx="759571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我们小时候都玩过这样一个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游戏：将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一个矩形纸条的两条对边逆向相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粘贴，那么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就得到了一个扭曲的空间曲面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事实上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这个图形在几何学中有着独特的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地位，被称为 </a:t>
              </a:r>
              <a:r>
                <a:rPr kumimoji="1" lang="en-US" altLang="zh-CN" sz="2000" dirty="0" err="1" smtClean="0">
                  <a:solidFill>
                    <a:schemeClr val="accent1"/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Möbuis</a:t>
              </a:r>
              <a:r>
                <a:rPr kumimoji="1" lang="en-US" altLang="zh-CN" sz="2000" dirty="0" smtClean="0">
                  <a:solidFill>
                    <a:schemeClr val="accent1"/>
                  </a:solidFill>
                  <a:latin typeface="Alibaba PuHuiTi Light" pitchFamily="18" charset="-122"/>
                  <a:ea typeface="Alibaba PuHuiTi Light" pitchFamily="18" charset="-122"/>
                  <a:cs typeface="Alibaba PuHuiTi Light" pitchFamily="18" charset="-122"/>
                </a:rPr>
                <a:t> </a:t>
              </a:r>
              <a:r>
                <a:rPr lang="zh-CN" altLang="en-US" sz="20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带</a:t>
              </a:r>
              <a:r>
                <a:rPr lang="en-US" altLang="zh-CN" sz="2000" b="1" dirty="0" smtClean="0">
                  <a:solidFill>
                    <a:schemeClr val="tx1"/>
                  </a:solidFill>
                  <a:cs typeface="+mn-ea"/>
                  <a:sym typeface="+mn-lt"/>
                </a:rPr>
                <a:t>.</a:t>
              </a:r>
              <a:endParaRPr lang="en-US" altLang="zh-CN" sz="2000" b="1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" name="图片 9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882" y="1383665"/>
            <a:ext cx="4501767" cy="2202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单侧特性</a:t>
            </a:r>
            <a:endParaRPr kumimoji="1" lang="zh-CN" altLang="en-US" sz="28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20240925_16024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1650" y="1558290"/>
            <a:ext cx="5463540" cy="3371215"/>
          </a:xfrm>
          <a:prstGeom prst="rect">
            <a:avLst/>
          </a:prstGeom>
        </p:spPr>
      </p:pic>
      <p:pic>
        <p:nvPicPr>
          <p:cNvPr id="6" name="20240925_160323Edit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5735" y="1558290"/>
            <a:ext cx="5305425" cy="3359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46220" y="5419725"/>
            <a:ext cx="4099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M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öbius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带只有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一个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表面和</a:t>
            </a:r>
            <a:r>
              <a:rPr lang="zh-CN" altLang="en-US" sz="2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一条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边界！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3037840" y="465455"/>
            <a:ext cx="2219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有两个侧面的曲面</a:t>
            </a:r>
            <a:endParaRPr lang="zh-CN" altLang="en-US" sz="2000" dirty="0"/>
          </a:p>
        </p:txBody>
      </p:sp>
      <p:pic>
        <p:nvPicPr>
          <p:cNvPr id="9" name="图片 8" descr="双向箭头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5685155" y="207645"/>
            <a:ext cx="914400" cy="914400"/>
          </a:xfrm>
          <a:prstGeom prst="rect">
            <a:avLst/>
          </a:prstGeom>
        </p:spPr>
      </p:pic>
      <p:sp>
        <p:nvSpPr>
          <p:cNvPr id="10" name="文本框 6"/>
          <p:cNvSpPr txBox="1"/>
          <p:nvPr/>
        </p:nvSpPr>
        <p:spPr>
          <a:xfrm>
            <a:off x="7141845" y="465455"/>
            <a:ext cx="2239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顺逆时针两个方向</a:t>
            </a:r>
            <a:endParaRPr lang="zh-CN" altLang="en-US" sz="2000" dirty="0"/>
          </a:p>
        </p:txBody>
      </p:sp>
      <p:sp>
        <p:nvSpPr>
          <p:cNvPr id="11" name="文本框 6"/>
          <p:cNvSpPr txBox="1"/>
          <p:nvPr/>
        </p:nvSpPr>
        <p:spPr>
          <a:xfrm>
            <a:off x="2773680" y="1444625"/>
            <a:ext cx="2484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只有一个侧面的曲面</a:t>
            </a:r>
            <a:endParaRPr lang="zh-CN" altLang="en-US" sz="2000" dirty="0"/>
          </a:p>
        </p:txBody>
      </p:sp>
      <p:pic>
        <p:nvPicPr>
          <p:cNvPr id="12" name="图片 11" descr="双向箭头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5685155" y="1190625"/>
            <a:ext cx="914400" cy="914400"/>
          </a:xfrm>
          <a:prstGeom prst="rect">
            <a:avLst/>
          </a:prstGeom>
        </p:spPr>
      </p:pic>
      <p:sp>
        <p:nvSpPr>
          <p:cNvPr id="13" name="文本框 6"/>
          <p:cNvSpPr txBox="1"/>
          <p:nvPr/>
        </p:nvSpPr>
        <p:spPr>
          <a:xfrm>
            <a:off x="7141845" y="1444625"/>
            <a:ext cx="1736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无法确定方向</a:t>
            </a:r>
            <a:endParaRPr lang="zh-CN" altLang="en-US" sz="2000" dirty="0"/>
          </a:p>
        </p:txBody>
      </p:sp>
      <p:pic>
        <p:nvPicPr>
          <p:cNvPr id="4" name="20240302_200546Edi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1873" y="2048511"/>
            <a:ext cx="7734485" cy="449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2632075" y="864235"/>
            <a:ext cx="2219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有多个边界的曲面</a:t>
            </a:r>
            <a:endParaRPr lang="zh-CN" altLang="en-US" sz="2000" dirty="0"/>
          </a:p>
        </p:txBody>
      </p:sp>
      <p:pic>
        <p:nvPicPr>
          <p:cNvPr id="9" name="图片 8" descr="双向箭头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5429250" y="606425"/>
            <a:ext cx="914400" cy="914400"/>
          </a:xfrm>
          <a:prstGeom prst="rect">
            <a:avLst/>
          </a:prstGeom>
        </p:spPr>
      </p:pic>
      <p:sp>
        <p:nvSpPr>
          <p:cNvPr id="10" name="文本框 6"/>
          <p:cNvSpPr txBox="1"/>
          <p:nvPr/>
        </p:nvSpPr>
        <p:spPr>
          <a:xfrm>
            <a:off x="6956425" y="709930"/>
            <a:ext cx="2239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通过边界的剪切可以将其一分为二</a:t>
            </a:r>
            <a:endParaRPr lang="zh-CN" altLang="en-US" sz="2000" dirty="0"/>
          </a:p>
        </p:txBody>
      </p:sp>
      <p:pic>
        <p:nvPicPr>
          <p:cNvPr id="2" name="20240925_161103Edit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870" y="2170430"/>
            <a:ext cx="6741160" cy="4176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沿中线剪开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2645" y="1203960"/>
            <a:ext cx="102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</a:rPr>
              <a:t>课堂</a:t>
            </a:r>
            <a:r>
              <a:rPr lang="zh-CN" altLang="en-US" sz="2000" dirty="0" smtClean="0">
                <a:solidFill>
                  <a:schemeClr val="tx1"/>
                </a:solidFill>
              </a:rPr>
              <a:t>讨论</a:t>
            </a:r>
            <a:r>
              <a:rPr lang="zh-CN" altLang="en-US" sz="2000" dirty="0">
                <a:solidFill>
                  <a:schemeClr val="tx1"/>
                </a:solidFill>
              </a:rPr>
              <a:t>：</a:t>
            </a:r>
            <a:r>
              <a:rPr lang="en-US" altLang="zh-CN" sz="2000" dirty="0" smtClean="0">
                <a:solidFill>
                  <a:schemeClr val="tx1"/>
                </a:solidFill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</a:rPr>
              <a:t>把 </a:t>
            </a:r>
            <a:r>
              <a:rPr kumimoji="1" lang="en-US" altLang="zh-CN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Möbuis</a:t>
            </a:r>
            <a:r>
              <a:rPr kumimoji="1"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</a:rPr>
              <a:t>带</a:t>
            </a:r>
            <a:r>
              <a:rPr lang="zh-CN" altLang="en-US" sz="2000" dirty="0">
                <a:solidFill>
                  <a:schemeClr val="tx1"/>
                </a:solidFill>
              </a:rPr>
              <a:t>沿中线剪开会得到</a:t>
            </a:r>
            <a:r>
              <a:rPr lang="zh-CN" altLang="en-US" sz="2000" dirty="0" smtClean="0">
                <a:solidFill>
                  <a:schemeClr val="tx1"/>
                </a:solidFill>
              </a:rPr>
              <a:t>什么</a:t>
            </a:r>
            <a:r>
              <a:rPr lang="zh-CN" altLang="en-US" sz="2000" dirty="0">
                <a:solidFill>
                  <a:schemeClr val="tx1"/>
                </a:solidFill>
              </a:rPr>
              <a:t>？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842645" y="5812790"/>
            <a:ext cx="90906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</a:rPr>
              <a:t>结论：我们</a:t>
            </a:r>
            <a:r>
              <a:rPr lang="zh-CN" altLang="en-US" sz="2000" dirty="0">
                <a:solidFill>
                  <a:srgbClr val="FF0000"/>
                </a:solidFill>
              </a:rPr>
              <a:t>得到了一条新的扭转了四次的</a:t>
            </a:r>
            <a:r>
              <a:rPr lang="zh-CN" altLang="en-US" sz="2000" dirty="0" smtClean="0">
                <a:solidFill>
                  <a:srgbClr val="FF0000"/>
                </a:solidFill>
              </a:rPr>
              <a:t>纸带子</a:t>
            </a:r>
            <a:r>
              <a:rPr lang="zh-CN" altLang="en-US" sz="2000" dirty="0">
                <a:solidFill>
                  <a:srgbClr val="FF0000"/>
                </a:solidFill>
              </a:rPr>
              <a:t>！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03015" y="2194560"/>
            <a:ext cx="4585970" cy="2579370"/>
            <a:chOff x="5989" y="3456"/>
            <a:chExt cx="7222" cy="4062"/>
          </a:xfrm>
        </p:grpSpPr>
        <p:pic>
          <p:nvPicPr>
            <p:cNvPr id="11" name="图片 10" descr="剪刀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89" y="3456"/>
              <a:ext cx="7222" cy="4063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6966" y="4034"/>
              <a:ext cx="4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A</a:t>
              </a:r>
              <a:endParaRPr lang="en-US" altLang="zh-CN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966" y="4995"/>
              <a:ext cx="4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B</a:t>
              </a:r>
              <a:endParaRPr lang="en-US" altLang="zh-CN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6992" y="6176"/>
              <a:ext cx="4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C</a:t>
              </a:r>
              <a:endParaRPr lang="en-US" altLang="zh-CN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686" y="4034"/>
              <a:ext cx="67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ym typeface="+mn-ea"/>
                </a:rPr>
                <a:t>A′</a:t>
              </a:r>
              <a:endParaRPr lang="en-US" altLang="zh-CN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1738" y="4970"/>
              <a:ext cx="67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ym typeface="+mn-ea"/>
                </a:rPr>
                <a:t>B</a:t>
              </a:r>
              <a:r>
                <a:rPr lang="zh-CN" altLang="en-US" dirty="0" smtClean="0">
                  <a:sym typeface="+mn-ea"/>
                </a:rPr>
                <a:t>′</a:t>
              </a:r>
              <a:endParaRPr lang="en-US" altLang="zh-CN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738" y="6140"/>
              <a:ext cx="67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ym typeface="+mn-ea"/>
                </a:rPr>
                <a:t>C</a:t>
              </a:r>
              <a:r>
                <a:rPr lang="zh-CN" altLang="en-US" dirty="0" smtClean="0">
                  <a:sym typeface="+mn-ea"/>
                </a:rPr>
                <a:t>′</a:t>
              </a:r>
              <a:endParaRPr lang="en-US" altLang="zh-C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0925_16161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03020" y="846455"/>
            <a:ext cx="9585325" cy="5033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2_2_2"/>
  <p:tag name="KSO_WM_UNIT_ID" val="diagram20231017_1*l_h_i*2_2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1000061035156,&quot;left&quot;:-196.85,&quot;top&quot;:43.999996948242185,&quot;width&quot;:565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1*l_h_a*1_2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6"/>
  <p:tag name="KSO_WM_DIAGRAM_MAX_ITEMCNT" val="6"/>
  <p:tag name="KSO_WM_DIAGRAM_MIN_ITEMCNT" val="2"/>
  <p:tag name="KSO_WM_DIAGRAM_VIRTUALLY_FRAME" val="{&quot;height&quot;:399.1000061035156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1*l_h_f*1_2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1000061035156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DIAGRAM_VIRTUALLY_FRAME" val="{&quot;height&quot;:147.95,&quot;left&quot;:125.35,&quot;top&quot;:258.55,&quot;width&quot;:720.35}"/>
</p:tagLst>
</file>

<file path=ppt/tags/tag13.xml><?xml version="1.0" encoding="utf-8"?>
<p:tagLst xmlns:p="http://schemas.openxmlformats.org/presentationml/2006/main">
  <p:tag name="KSO_WM_DIAGRAM_VIRTUALLY_FRAME" val="{&quot;height&quot;:147.95,&quot;left&quot;:125.35,&quot;top&quot;:258.55,&quot;width&quot;:720.35}"/>
</p:tagLst>
</file>

<file path=ppt/tags/tag14.xml><?xml version="1.0" encoding="utf-8"?>
<p:tagLst xmlns:p="http://schemas.openxmlformats.org/presentationml/2006/main">
  <p:tag name="KSO_WM_DIAGRAM_VIRTUALLY_FRAME" val="{&quot;height&quot;:147.95,&quot;left&quot;:125.35,&quot;top&quot;:258.55,&quot;width&quot;:720.35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DIAGRAM_VIRTUALLY_FRAME" val="{&quot;height&quot;:399.1000061035156,&quot;left&quot;:-196.85,&quot;top&quot;:43.999996948242185,&quot;width&quot;:565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5.xml><?xml version="1.0" encoding="utf-8"?>
<p:tagLst xmlns:p="http://schemas.openxmlformats.org/presentationml/2006/main">
  <p:tag name="RESOURCE_RECORD_KEY" val="{&quot;70&quot;:[3312415,3314161,3314336]}"/>
  <p:tag name="COMMONDATA" val="eyJjb3VudCI6MTIsImhkaWQiOiJmOWU0MjMzNDZjMmQzODFlNzI3YWI5MmE1NTEyN2VlNiIsInVzZXJDb3VudCI6Mn0="/>
  <p:tag name="commondata" val="eyJjb3VudCI6MTMsImhkaWQiOiJmOWU0MjMzNDZjMmQzODFlNzI3YWI5MmE1NTEyN2VlNiIsInVzZXJDb3VudCI6M30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2_1_1"/>
  <p:tag name="KSO_WM_UNIT_ID" val="diagram20231017_1*l_h_i*2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99.1000061035156,&quot;left&quot;:-196.85,&quot;top&quot;:43.999996948242185,&quot;width&quot;:5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2_1_2"/>
  <p:tag name="KSO_WM_UNIT_ID" val="diagram20231017_1*l_h_i*2_1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1000061035156,&quot;left&quot;:-196.85,&quot;top&quot;:43.999996948242185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DIAGRAM_VIRTUALLY_FRAME" val="{&quot;height&quot;:399.1000061035156,&quot;left&quot;:-196.85,&quot;top&quot;:43.999996948242185,&quot;width&quot;:565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2_2_1"/>
  <p:tag name="KSO_WM_UNIT_ID" val="diagram20231017_1*l_h_i*2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399.1000061035156,&quot;left&quot;:-196.85,&quot;top&quot;:43.999996948242185,&quot;width&quot;:56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2_2_3"/>
  <p:tag name="KSO_WM_UNIT_ID" val="diagram20231017_1*l_h_i*2_2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1000061035156,&quot;left&quot;:-196.85,&quot;top&quot;:43.999996948242185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1*l_h_a*1_1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5"/>
  <p:tag name="KSO_WM_DIAGRAM_MAX_ITEMCNT" val="6"/>
  <p:tag name="KSO_WM_DIAGRAM_MIN_ITEMCNT" val="2"/>
  <p:tag name="KSO_WM_DIAGRAM_VIRTUALLY_FRAME" val="{&quot;height&quot;:399.1000061035156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1*l_h_f*1_1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111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1000061035156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2746</Words>
  <Application>WPS 演示</Application>
  <PresentationFormat>宽屏</PresentationFormat>
  <Paragraphs>264</Paragraphs>
  <Slides>34</Slides>
  <Notes>0</Notes>
  <HiddenSlides>0</HiddenSlides>
  <MMClips>7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37</vt:i4>
      </vt:variant>
      <vt:variant>
        <vt:lpstr>幻灯片标题</vt:lpstr>
      </vt:variant>
      <vt:variant>
        <vt:i4>34</vt:i4>
      </vt:variant>
    </vt:vector>
  </HeadingPairs>
  <TitlesOfParts>
    <vt:vector size="87" baseType="lpstr">
      <vt:lpstr>Arial</vt:lpstr>
      <vt:lpstr>宋体</vt:lpstr>
      <vt:lpstr>Wingdings</vt:lpstr>
      <vt:lpstr>Alibaba PuHuiTi Light</vt:lpstr>
      <vt:lpstr>楷体</vt:lpstr>
      <vt:lpstr>Alibaba PuHuiTi</vt:lpstr>
      <vt:lpstr>Calibri</vt:lpstr>
      <vt:lpstr>思源黑体 CN Normal</vt:lpstr>
      <vt:lpstr>微软雅黑</vt:lpstr>
      <vt:lpstr>Wingdings</vt:lpstr>
      <vt:lpstr>等线</vt:lpstr>
      <vt:lpstr>Arial Unicode MS</vt:lpstr>
      <vt:lpstr>等线 Light</vt:lpstr>
      <vt:lpstr>幼圆</vt:lpstr>
      <vt:lpstr>黑体</vt:lpstr>
      <vt:lpstr>Office 主题​​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168</cp:revision>
  <dcterms:created xsi:type="dcterms:W3CDTF">2020-10-15T02:17:00Z</dcterms:created>
  <dcterms:modified xsi:type="dcterms:W3CDTF">2025-04-22T06:37:04Z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13AD58892CA74817A14CEB0886D5BAA6_13</vt:lpwstr>
  </property>
</Properties>
</file>