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mf" ContentType="image/x-wmf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8" r:id="rId4"/>
    <p:sldId id="264" r:id="rId5"/>
    <p:sldId id="289" r:id="rId6"/>
    <p:sldId id="297" r:id="rId7"/>
    <p:sldId id="298" r:id="rId8"/>
    <p:sldId id="274" r:id="rId9"/>
    <p:sldId id="290" r:id="rId10"/>
    <p:sldId id="303" r:id="rId11"/>
    <p:sldId id="299" r:id="rId12"/>
    <p:sldId id="302" r:id="rId13"/>
    <p:sldId id="275" r:id="rId14"/>
    <p:sldId id="291" r:id="rId15"/>
    <p:sldId id="292" r:id="rId16"/>
    <p:sldId id="293" r:id="rId17"/>
    <p:sldId id="294" r:id="rId18"/>
    <p:sldId id="301" r:id="rId19"/>
    <p:sldId id="295" r:id="rId20"/>
    <p:sldId id="319" r:id="rId21"/>
    <p:sldId id="305" r:id="rId22"/>
    <p:sldId id="306" r:id="rId23"/>
    <p:sldId id="308" r:id="rId24"/>
    <p:sldId id="309" r:id="rId25"/>
    <p:sldId id="310" r:id="rId26"/>
    <p:sldId id="311" r:id="rId27"/>
    <p:sldId id="312" r:id="rId28"/>
    <p:sldId id="321" r:id="rId29"/>
    <p:sldId id="314" r:id="rId30"/>
    <p:sldId id="315" r:id="rId31"/>
    <p:sldId id="316" r:id="rId32"/>
    <p:sldId id="317" r:id="rId33"/>
    <p:sldId id="318" r:id="rId34"/>
    <p:sldId id="276" r:id="rId35"/>
    <p:sldId id="300" r:id="rId36"/>
    <p:sldId id="277" r:id="rId37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77" userDrawn="1">
          <p15:clr>
            <a:srgbClr val="A4A3A4"/>
          </p15:clr>
        </p15:guide>
        <p15:guide id="3" pos="402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B3EA"/>
    <a:srgbClr val="9FCFED"/>
    <a:srgbClr val="A2B3B7"/>
    <a:srgbClr val="B4C8CD"/>
    <a:srgbClr val="C0CBD8"/>
    <a:srgbClr val="B3C9CD"/>
    <a:srgbClr val="EED79D"/>
    <a:srgbClr val="8A989B"/>
    <a:srgbClr val="A2B4B7"/>
    <a:srgbClr val="709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/>
    <p:restoredTop sz="94687"/>
  </p:normalViewPr>
  <p:slideViewPr>
    <p:cSldViewPr snapToGrid="0" snapToObjects="1" showGuides="1">
      <p:cViewPr varScale="1">
        <p:scale>
          <a:sx n="108" d="100"/>
          <a:sy n="108" d="100"/>
        </p:scale>
        <p:origin x="126" y="96"/>
      </p:cViewPr>
      <p:guideLst>
        <p:guide orient="horz" pos="2205"/>
        <p:guide pos="3877"/>
        <p:guide pos="40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18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3-04T15:00:38.391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9" Type="http://schemas.openxmlformats.org/officeDocument/2006/relationships/image" Target="../media/image11.wmf"/><Relationship Id="rId8" Type="http://schemas.openxmlformats.org/officeDocument/2006/relationships/image" Target="../media/image10.wmf"/><Relationship Id="rId7" Type="http://schemas.openxmlformats.org/officeDocument/2006/relationships/image" Target="../media/image9.wmf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1" Type="http://schemas.openxmlformats.org/officeDocument/2006/relationships/image" Target="../media/image13.wmf"/><Relationship Id="rId10" Type="http://schemas.openxmlformats.org/officeDocument/2006/relationships/image" Target="../media/image12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7" Type="http://schemas.openxmlformats.org/officeDocument/2006/relationships/image" Target="../media/image25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7" Type="http://schemas.openxmlformats.org/officeDocument/2006/relationships/image" Target="../media/image33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7" Type="http://schemas.openxmlformats.org/officeDocument/2006/relationships/image" Target="../media/image45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8.wmf"/><Relationship Id="rId3" Type="http://schemas.openxmlformats.org/officeDocument/2006/relationships/image" Target="../media/image56.wmf"/><Relationship Id="rId2" Type="http://schemas.openxmlformats.org/officeDocument/2006/relationships/image" Target="../media/image39.wmf"/><Relationship Id="rId1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4" Type="http://schemas.openxmlformats.org/officeDocument/2006/relationships/image" Target="../media/image65.wmf"/><Relationship Id="rId3" Type="http://schemas.openxmlformats.org/officeDocument/2006/relationships/image" Target="../media/image39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7.vml.rels><?xml version="1.0" encoding="UTF-8" standalone="yes"?>
<Relationships xmlns="http://schemas.openxmlformats.org/package/2006/relationships"><Relationship Id="rId5" Type="http://schemas.openxmlformats.org/officeDocument/2006/relationships/image" Target="../media/image81.wmf"/><Relationship Id="rId4" Type="http://schemas.openxmlformats.org/officeDocument/2006/relationships/image" Target="../media/image80.wmf"/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8.vml.rels><?xml version="1.0" encoding="UTF-8" standalone="yes"?>
<Relationships xmlns="http://schemas.openxmlformats.org/package/2006/relationships"><Relationship Id="rId9" Type="http://schemas.openxmlformats.org/officeDocument/2006/relationships/image" Target="../media/image90.wmf"/><Relationship Id="rId8" Type="http://schemas.openxmlformats.org/officeDocument/2006/relationships/image" Target="../media/image89.wmf"/><Relationship Id="rId7" Type="http://schemas.openxmlformats.org/officeDocument/2006/relationships/image" Target="../media/image88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0" Type="http://schemas.openxmlformats.org/officeDocument/2006/relationships/image" Target="../media/image91.wmf"/><Relationship Id="rId1" Type="http://schemas.openxmlformats.org/officeDocument/2006/relationships/image" Target="../media/image82.wmf"/></Relationships>
</file>

<file path=ppt/drawings/_rels/vmlDrawing9.vml.rels><?xml version="1.0" encoding="UTF-8" standalone="yes"?>
<Relationships xmlns="http://schemas.openxmlformats.org/package/2006/relationships"><Relationship Id="rId9" Type="http://schemas.openxmlformats.org/officeDocument/2006/relationships/image" Target="../media/image102.wmf"/><Relationship Id="rId8" Type="http://schemas.openxmlformats.org/officeDocument/2006/relationships/image" Target="../media/image101.wmf"/><Relationship Id="rId7" Type="http://schemas.openxmlformats.org/officeDocument/2006/relationships/image" Target="../media/image100.wmf"/><Relationship Id="rId6" Type="http://schemas.openxmlformats.org/officeDocument/2006/relationships/image" Target="../media/image99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Relationship Id="rId3" Type="http://schemas.openxmlformats.org/officeDocument/2006/relationships/image" Target="../media/image96.wmf"/><Relationship Id="rId2" Type="http://schemas.openxmlformats.org/officeDocument/2006/relationships/image" Target="../media/image77.wmf"/><Relationship Id="rId11" Type="http://schemas.openxmlformats.org/officeDocument/2006/relationships/image" Target="../media/image104.wmf"/><Relationship Id="rId10" Type="http://schemas.openxmlformats.org/officeDocument/2006/relationships/image" Target="../media/image103.wmf"/><Relationship Id="rId1" Type="http://schemas.openxmlformats.org/officeDocument/2006/relationships/image" Target="../media/image9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/>
          <p:cNvSpPr/>
          <p:nvPr userDrawn="1"/>
        </p:nvSpPr>
        <p:spPr>
          <a:xfrm rot="16200000">
            <a:off x="11645992" y="6311991"/>
            <a:ext cx="546007" cy="546007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278855" y="327032"/>
            <a:ext cx="285744" cy="234804"/>
            <a:chOff x="8705852" y="6038985"/>
            <a:chExt cx="664463" cy="546008"/>
          </a:xfrm>
        </p:grpSpPr>
        <p:sp>
          <p:nvSpPr>
            <p:cNvPr id="9" name="直角三角形 8"/>
            <p:cNvSpPr/>
            <p:nvPr/>
          </p:nvSpPr>
          <p:spPr>
            <a:xfrm rot="16200000">
              <a:off x="8824308" y="6038986"/>
              <a:ext cx="546007" cy="546007"/>
            </a:xfrm>
            <a:prstGeom prst="rtTriangle">
              <a:avLst/>
            </a:prstGeom>
            <a:solidFill>
              <a:srgbClr val="77B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直角三角形 9"/>
            <p:cNvSpPr/>
            <p:nvPr/>
          </p:nvSpPr>
          <p:spPr>
            <a:xfrm rot="16200000" flipH="1" flipV="1">
              <a:off x="8705852" y="6038985"/>
              <a:ext cx="546007" cy="546007"/>
            </a:xfrm>
            <a:prstGeom prst="rtTriangle">
              <a:avLst/>
            </a:prstGeom>
            <a:solidFill>
              <a:srgbClr val="9F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4.bin"/><Relationship Id="rId8" Type="http://schemas.openxmlformats.org/officeDocument/2006/relationships/image" Target="../media/image56.wmf"/><Relationship Id="rId7" Type="http://schemas.openxmlformats.org/officeDocument/2006/relationships/oleObject" Target="../embeddings/oleObject43.bin"/><Relationship Id="rId6" Type="http://schemas.openxmlformats.org/officeDocument/2006/relationships/image" Target="../media/image39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55.wmf"/><Relationship Id="rId3" Type="http://schemas.openxmlformats.org/officeDocument/2006/relationships/oleObject" Target="../embeddings/oleObject41.bin"/><Relationship Id="rId21" Type="http://schemas.openxmlformats.org/officeDocument/2006/relationships/vmlDrawing" Target="../drawings/vmlDrawing5.v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9" Type="http://schemas.openxmlformats.org/officeDocument/2006/relationships/image" Target="../media/image61.wmf"/><Relationship Id="rId18" Type="http://schemas.openxmlformats.org/officeDocument/2006/relationships/oleObject" Target="../embeddings/oleObject47.bin"/><Relationship Id="rId17" Type="http://schemas.openxmlformats.org/officeDocument/2006/relationships/image" Target="../media/image36.png"/><Relationship Id="rId16" Type="http://schemas.openxmlformats.org/officeDocument/2006/relationships/image" Target="../media/image60.wmf"/><Relationship Id="rId15" Type="http://schemas.openxmlformats.org/officeDocument/2006/relationships/oleObject" Target="../embeddings/oleObject46.bin"/><Relationship Id="rId14" Type="http://schemas.openxmlformats.org/officeDocument/2006/relationships/image" Target="../media/image35.png"/><Relationship Id="rId13" Type="http://schemas.openxmlformats.org/officeDocument/2006/relationships/image" Target="../media/image59.wmf"/><Relationship Id="rId12" Type="http://schemas.openxmlformats.org/officeDocument/2006/relationships/image" Target="../media/image58.wmf"/><Relationship Id="rId11" Type="http://schemas.openxmlformats.org/officeDocument/2006/relationships/oleObject" Target="../embeddings/oleObject45.bin"/><Relationship Id="rId10" Type="http://schemas.openxmlformats.org/officeDocument/2006/relationships/image" Target="../media/image57.png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wmf"/><Relationship Id="rId8" Type="http://schemas.openxmlformats.org/officeDocument/2006/relationships/oleObject" Target="../embeddings/oleObject51.bin"/><Relationship Id="rId7" Type="http://schemas.openxmlformats.org/officeDocument/2006/relationships/image" Target="../media/image39.wmf"/><Relationship Id="rId6" Type="http://schemas.openxmlformats.org/officeDocument/2006/relationships/oleObject" Target="../embeddings/oleObject50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49.bin"/><Relationship Id="rId3" Type="http://schemas.openxmlformats.org/officeDocument/2006/relationships/image" Target="../media/image63.wmf"/><Relationship Id="rId2" Type="http://schemas.openxmlformats.org/officeDocument/2006/relationships/oleObject" Target="../embeddings/oleObject48.bin"/><Relationship Id="rId12" Type="http://schemas.openxmlformats.org/officeDocument/2006/relationships/comments" Target="../comments/comment1.xml"/><Relationship Id="rId11" Type="http://schemas.openxmlformats.org/officeDocument/2006/relationships/vmlDrawing" Target="../drawings/vmlDrawing6.v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microsoft.com/office/2007/relationships/media" Target="../media/media4.mp4"/><Relationship Id="rId4" Type="http://schemas.openxmlformats.org/officeDocument/2006/relationships/video" Target="../media/media4.mp4"/><Relationship Id="rId3" Type="http://schemas.openxmlformats.org/officeDocument/2006/relationships/image" Target="../media/image66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microsoft.com/office/2007/relationships/media" Target="../media/media7.mp3"/><Relationship Id="rId7" Type="http://schemas.openxmlformats.org/officeDocument/2006/relationships/audio" Target="../media/media7.mp3"/><Relationship Id="rId6" Type="http://schemas.openxmlformats.org/officeDocument/2006/relationships/image" Target="../media/image69.png"/><Relationship Id="rId5" Type="http://schemas.microsoft.com/office/2007/relationships/media" Target="../media/media6.mp4"/><Relationship Id="rId4" Type="http://schemas.openxmlformats.org/officeDocument/2006/relationships/video" Target="../media/media6.mp4"/><Relationship Id="rId3" Type="http://schemas.openxmlformats.org/officeDocument/2006/relationships/image" Target="../media/image68.png"/><Relationship Id="rId2" Type="http://schemas.microsoft.com/office/2007/relationships/media" Target="../media/media5.mp4"/><Relationship Id="rId10" Type="http://schemas.openxmlformats.org/officeDocument/2006/relationships/slideLayout" Target="../slideLayouts/slideLayout2.xml"/><Relationship Id="rId1" Type="http://schemas.openxmlformats.org/officeDocument/2006/relationships/video" Target="../media/media5.mp4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6" Type="http://schemas.microsoft.com/office/2007/relationships/media" Target="../media/media9.mp4"/><Relationship Id="rId5" Type="http://schemas.openxmlformats.org/officeDocument/2006/relationships/video" Target="../media/media9.mp4"/><Relationship Id="rId4" Type="http://schemas.openxmlformats.org/officeDocument/2006/relationships/image" Target="../media/image72.png"/><Relationship Id="rId3" Type="http://schemas.microsoft.com/office/2007/relationships/media" Target="../media/media8.mp4"/><Relationship Id="rId2" Type="http://schemas.openxmlformats.org/officeDocument/2006/relationships/video" Target="../media/media8.mp4"/><Relationship Id="rId1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wmf"/><Relationship Id="rId8" Type="http://schemas.openxmlformats.org/officeDocument/2006/relationships/oleObject" Target="../embeddings/oleObject54.bin"/><Relationship Id="rId7" Type="http://schemas.openxmlformats.org/officeDocument/2006/relationships/image" Target="../media/image78.wmf"/><Relationship Id="rId6" Type="http://schemas.openxmlformats.org/officeDocument/2006/relationships/oleObject" Target="../embeddings/oleObject53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52.bin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5" Type="http://schemas.openxmlformats.org/officeDocument/2006/relationships/vmlDrawing" Target="../drawings/vmlDrawing7.v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81.wmf"/><Relationship Id="rId12" Type="http://schemas.openxmlformats.org/officeDocument/2006/relationships/oleObject" Target="../embeddings/oleObject56.bin"/><Relationship Id="rId11" Type="http://schemas.openxmlformats.org/officeDocument/2006/relationships/image" Target="../media/image80.wmf"/><Relationship Id="rId10" Type="http://schemas.openxmlformats.org/officeDocument/2006/relationships/oleObject" Target="../embeddings/oleObject55.bin"/><Relationship Id="rId1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61.bin"/><Relationship Id="rId8" Type="http://schemas.openxmlformats.org/officeDocument/2006/relationships/image" Target="../media/image85.wmf"/><Relationship Id="rId7" Type="http://schemas.openxmlformats.org/officeDocument/2006/relationships/oleObject" Target="../embeddings/oleObject60.bin"/><Relationship Id="rId6" Type="http://schemas.openxmlformats.org/officeDocument/2006/relationships/image" Target="../media/image84.w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83.wmf"/><Relationship Id="rId3" Type="http://schemas.openxmlformats.org/officeDocument/2006/relationships/oleObject" Target="../embeddings/oleObject58.bin"/><Relationship Id="rId26" Type="http://schemas.openxmlformats.org/officeDocument/2006/relationships/vmlDrawing" Target="../drawings/vmlDrawing8.vml"/><Relationship Id="rId25" Type="http://schemas.openxmlformats.org/officeDocument/2006/relationships/slideLayout" Target="../slideLayouts/slideLayout2.xml"/><Relationship Id="rId24" Type="http://schemas.openxmlformats.org/officeDocument/2006/relationships/image" Target="../media/image93.png"/><Relationship Id="rId23" Type="http://schemas.openxmlformats.org/officeDocument/2006/relationships/image" Target="../media/image92.png"/><Relationship Id="rId22" Type="http://schemas.microsoft.com/office/2007/relationships/media" Target="../media/media10.mp4"/><Relationship Id="rId21" Type="http://schemas.openxmlformats.org/officeDocument/2006/relationships/video" Target="../media/media10.mp4"/><Relationship Id="rId20" Type="http://schemas.openxmlformats.org/officeDocument/2006/relationships/image" Target="../media/image91.wmf"/><Relationship Id="rId2" Type="http://schemas.openxmlformats.org/officeDocument/2006/relationships/image" Target="../media/image82.wmf"/><Relationship Id="rId19" Type="http://schemas.openxmlformats.org/officeDocument/2006/relationships/oleObject" Target="../embeddings/oleObject66.bin"/><Relationship Id="rId18" Type="http://schemas.openxmlformats.org/officeDocument/2006/relationships/image" Target="../media/image90.wmf"/><Relationship Id="rId17" Type="http://schemas.openxmlformats.org/officeDocument/2006/relationships/oleObject" Target="../embeddings/oleObject65.bin"/><Relationship Id="rId16" Type="http://schemas.openxmlformats.org/officeDocument/2006/relationships/image" Target="../media/image89.wmf"/><Relationship Id="rId15" Type="http://schemas.openxmlformats.org/officeDocument/2006/relationships/oleObject" Target="../embeddings/oleObject64.bin"/><Relationship Id="rId14" Type="http://schemas.openxmlformats.org/officeDocument/2006/relationships/image" Target="../media/image88.wmf"/><Relationship Id="rId13" Type="http://schemas.openxmlformats.org/officeDocument/2006/relationships/oleObject" Target="../embeddings/oleObject63.bin"/><Relationship Id="rId12" Type="http://schemas.openxmlformats.org/officeDocument/2006/relationships/image" Target="../media/image87.wmf"/><Relationship Id="rId11" Type="http://schemas.openxmlformats.org/officeDocument/2006/relationships/oleObject" Target="../embeddings/oleObject62.bin"/><Relationship Id="rId10" Type="http://schemas.openxmlformats.org/officeDocument/2006/relationships/image" Target="../media/image86.wmf"/><Relationship Id="rId1" Type="http://schemas.openxmlformats.org/officeDocument/2006/relationships/oleObject" Target="../embeddings/oleObject57.bin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7.wmf"/><Relationship Id="rId8" Type="http://schemas.openxmlformats.org/officeDocument/2006/relationships/oleObject" Target="../embeddings/oleObject70.bin"/><Relationship Id="rId7" Type="http://schemas.openxmlformats.org/officeDocument/2006/relationships/image" Target="../media/image96.wmf"/><Relationship Id="rId6" Type="http://schemas.openxmlformats.org/officeDocument/2006/relationships/oleObject" Target="../embeddings/oleObject69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68.bin"/><Relationship Id="rId3" Type="http://schemas.openxmlformats.org/officeDocument/2006/relationships/image" Target="../media/image95.wmf"/><Relationship Id="rId29" Type="http://schemas.openxmlformats.org/officeDocument/2006/relationships/vmlDrawing" Target="../drawings/vmlDrawing9.vml"/><Relationship Id="rId28" Type="http://schemas.openxmlformats.org/officeDocument/2006/relationships/slideLayout" Target="../slideLayouts/slideLayout2.xml"/><Relationship Id="rId27" Type="http://schemas.openxmlformats.org/officeDocument/2006/relationships/image" Target="../media/image105.png"/><Relationship Id="rId26" Type="http://schemas.microsoft.com/office/2007/relationships/media" Target="../media/media11.mp4"/><Relationship Id="rId25" Type="http://schemas.openxmlformats.org/officeDocument/2006/relationships/video" Target="../media/media11.mp4"/><Relationship Id="rId24" Type="http://schemas.openxmlformats.org/officeDocument/2006/relationships/image" Target="../media/image104.wmf"/><Relationship Id="rId23" Type="http://schemas.openxmlformats.org/officeDocument/2006/relationships/oleObject" Target="../embeddings/oleObject78.bin"/><Relationship Id="rId22" Type="http://schemas.openxmlformats.org/officeDocument/2006/relationships/oleObject" Target="../embeddings/oleObject77.bin"/><Relationship Id="rId21" Type="http://schemas.openxmlformats.org/officeDocument/2006/relationships/image" Target="../media/image103.wmf"/><Relationship Id="rId20" Type="http://schemas.openxmlformats.org/officeDocument/2006/relationships/oleObject" Target="../embeddings/oleObject76.bin"/><Relationship Id="rId2" Type="http://schemas.openxmlformats.org/officeDocument/2006/relationships/oleObject" Target="../embeddings/oleObject67.bin"/><Relationship Id="rId19" Type="http://schemas.openxmlformats.org/officeDocument/2006/relationships/image" Target="../media/image102.wmf"/><Relationship Id="rId18" Type="http://schemas.openxmlformats.org/officeDocument/2006/relationships/oleObject" Target="../embeddings/oleObject75.bin"/><Relationship Id="rId17" Type="http://schemas.openxmlformats.org/officeDocument/2006/relationships/image" Target="../media/image101.wmf"/><Relationship Id="rId16" Type="http://schemas.openxmlformats.org/officeDocument/2006/relationships/oleObject" Target="../embeddings/oleObject74.bin"/><Relationship Id="rId15" Type="http://schemas.openxmlformats.org/officeDocument/2006/relationships/image" Target="../media/image100.wmf"/><Relationship Id="rId14" Type="http://schemas.openxmlformats.org/officeDocument/2006/relationships/oleObject" Target="../embeddings/oleObject73.bin"/><Relationship Id="rId13" Type="http://schemas.openxmlformats.org/officeDocument/2006/relationships/image" Target="../media/image99.wmf"/><Relationship Id="rId12" Type="http://schemas.openxmlformats.org/officeDocument/2006/relationships/oleObject" Target="../embeddings/oleObject72.bin"/><Relationship Id="rId11" Type="http://schemas.openxmlformats.org/officeDocument/2006/relationships/image" Target="../media/image98.wmf"/><Relationship Id="rId10" Type="http://schemas.openxmlformats.org/officeDocument/2006/relationships/oleObject" Target="../embeddings/oleObject71.bin"/><Relationship Id="rId1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8.png"/><Relationship Id="rId6" Type="http://schemas.openxmlformats.org/officeDocument/2006/relationships/image" Target="../media/image107.png"/><Relationship Id="rId5" Type="http://schemas.microsoft.com/office/2007/relationships/media" Target="../media/media13.mp4"/><Relationship Id="rId4" Type="http://schemas.openxmlformats.org/officeDocument/2006/relationships/video" Target="../media/media13.mp4"/><Relationship Id="rId3" Type="http://schemas.openxmlformats.org/officeDocument/2006/relationships/image" Target="../media/image106.png"/><Relationship Id="rId2" Type="http://schemas.microsoft.com/office/2007/relationships/media" Target="../media/media12.mp4"/><Relationship Id="rId1" Type="http://schemas.openxmlformats.org/officeDocument/2006/relationships/video" Target="../media/media12.mp4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microsoft.com/office/2007/relationships/media" Target="../media/media15.mp4"/><Relationship Id="rId4" Type="http://schemas.openxmlformats.org/officeDocument/2006/relationships/video" Target="../media/media15.mp4"/><Relationship Id="rId3" Type="http://schemas.openxmlformats.org/officeDocument/2006/relationships/image" Target="../media/image109.png"/><Relationship Id="rId2" Type="http://schemas.microsoft.com/office/2007/relationships/media" Target="../media/media14.mp4"/><Relationship Id="rId1" Type="http://schemas.openxmlformats.org/officeDocument/2006/relationships/video" Target="../media/media14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microsoft.com/office/2007/relationships/media" Target="../media/media17.mp4"/><Relationship Id="rId4" Type="http://schemas.openxmlformats.org/officeDocument/2006/relationships/video" Target="../media/media17.mp4"/><Relationship Id="rId3" Type="http://schemas.openxmlformats.org/officeDocument/2006/relationships/image" Target="../media/image114.png"/><Relationship Id="rId2" Type="http://schemas.microsoft.com/office/2007/relationships/media" Target="../media/media16.mp4"/><Relationship Id="rId1" Type="http://schemas.openxmlformats.org/officeDocument/2006/relationships/video" Target="../media/media16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6.png"/><Relationship Id="rId2" Type="http://schemas.microsoft.com/office/2007/relationships/media" Target="../media/media18.mp4"/><Relationship Id="rId1" Type="http://schemas.openxmlformats.org/officeDocument/2006/relationships/video" Target="../media/media18.mp4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0.png"/><Relationship Id="rId2" Type="http://schemas.microsoft.com/office/2007/relationships/media" Target="../media/media15.mp4"/><Relationship Id="rId1" Type="http://schemas.openxmlformats.org/officeDocument/2006/relationships/video" Target="../media/media15.mp4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7.png"/><Relationship Id="rId2" Type="http://schemas.microsoft.com/office/2007/relationships/media" Target="../media/media19.mp4"/><Relationship Id="rId1" Type="http://schemas.openxmlformats.org/officeDocument/2006/relationships/video" Target="../media/media19.mp4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www.youtube.com/redirect?event=video_description&amp;redir_token=QUFFLUhqbjlqTjBfdWFpVUxiQXBpeXRVbVo5czlmT2MzZ3xBQ3Jtc0tsX3RwbGc0TDIwYll2ZTRMbHZ6OTV4WTI0Wk53c21jbUZQWV9hU1RnNHl5S2xSeWF1ZlBrV3lld2liUUZpSXlQQlJQWDIzbUxZZEQtcUdoTVdWdGNNUi0wbzZkZzJmbm1qOTFOYlp0eUlRYUhvY20zNA&amp;q=http://bluebrain.epfl.ch/&amp;v=rlI1KOo1gp4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4.wmf"/><Relationship Id="rId7" Type="http://schemas.openxmlformats.org/officeDocument/2006/relationships/oleObject" Target="../embeddings/oleObject2.bin"/><Relationship Id="rId6" Type="http://schemas.openxmlformats.org/officeDocument/2006/relationships/tags" Target="../tags/tag4.xml"/><Relationship Id="rId5" Type="http://schemas.openxmlformats.org/officeDocument/2006/relationships/image" Target="../media/image3.wmf"/><Relationship Id="rId42" Type="http://schemas.openxmlformats.org/officeDocument/2006/relationships/vmlDrawing" Target="../drawings/vmlDrawing1.vml"/><Relationship Id="rId41" Type="http://schemas.openxmlformats.org/officeDocument/2006/relationships/slideLayout" Target="../slideLayouts/slideLayout2.xml"/><Relationship Id="rId40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39" Type="http://schemas.openxmlformats.org/officeDocument/2006/relationships/oleObject" Target="../embeddings/oleObject13.bin"/><Relationship Id="rId38" Type="http://schemas.openxmlformats.org/officeDocument/2006/relationships/tags" Target="../tags/tag15.xml"/><Relationship Id="rId37" Type="http://schemas.openxmlformats.org/officeDocument/2006/relationships/oleObject" Target="../embeddings/oleObject12.bin"/><Relationship Id="rId36" Type="http://schemas.openxmlformats.org/officeDocument/2006/relationships/tags" Target="../tags/tag14.xml"/><Relationship Id="rId35" Type="http://schemas.openxmlformats.org/officeDocument/2006/relationships/image" Target="../media/image13.wmf"/><Relationship Id="rId34" Type="http://schemas.openxmlformats.org/officeDocument/2006/relationships/oleObject" Target="../embeddings/oleObject11.bin"/><Relationship Id="rId33" Type="http://schemas.openxmlformats.org/officeDocument/2006/relationships/tags" Target="../tags/tag13.xml"/><Relationship Id="rId32" Type="http://schemas.openxmlformats.org/officeDocument/2006/relationships/image" Target="../media/image12.wmf"/><Relationship Id="rId31" Type="http://schemas.openxmlformats.org/officeDocument/2006/relationships/oleObject" Target="../embeddings/oleObject10.bin"/><Relationship Id="rId30" Type="http://schemas.openxmlformats.org/officeDocument/2006/relationships/tags" Target="../tags/tag12.xml"/><Relationship Id="rId3" Type="http://schemas.openxmlformats.org/officeDocument/2006/relationships/tags" Target="../tags/tag3.xml"/><Relationship Id="rId29" Type="http://schemas.openxmlformats.org/officeDocument/2006/relationships/image" Target="../media/image11.wmf"/><Relationship Id="rId28" Type="http://schemas.openxmlformats.org/officeDocument/2006/relationships/oleObject" Target="../embeddings/oleObject9.bin"/><Relationship Id="rId27" Type="http://schemas.openxmlformats.org/officeDocument/2006/relationships/tags" Target="../tags/tag11.xml"/><Relationship Id="rId26" Type="http://schemas.openxmlformats.org/officeDocument/2006/relationships/image" Target="../media/image10.wmf"/><Relationship Id="rId25" Type="http://schemas.openxmlformats.org/officeDocument/2006/relationships/oleObject" Target="../embeddings/oleObject8.bin"/><Relationship Id="rId24" Type="http://schemas.openxmlformats.org/officeDocument/2006/relationships/tags" Target="../tags/tag10.xml"/><Relationship Id="rId23" Type="http://schemas.openxmlformats.org/officeDocument/2006/relationships/image" Target="../media/image9.wmf"/><Relationship Id="rId22" Type="http://schemas.openxmlformats.org/officeDocument/2006/relationships/oleObject" Target="../embeddings/oleObject7.bin"/><Relationship Id="rId21" Type="http://schemas.openxmlformats.org/officeDocument/2006/relationships/tags" Target="../tags/tag9.xml"/><Relationship Id="rId20" Type="http://schemas.openxmlformats.org/officeDocument/2006/relationships/image" Target="../media/image8.wmf"/><Relationship Id="rId2" Type="http://schemas.openxmlformats.org/officeDocument/2006/relationships/tags" Target="../tags/tag2.xml"/><Relationship Id="rId19" Type="http://schemas.openxmlformats.org/officeDocument/2006/relationships/oleObject" Target="../embeddings/oleObject6.bin"/><Relationship Id="rId18" Type="http://schemas.openxmlformats.org/officeDocument/2006/relationships/tags" Target="../tags/tag8.xml"/><Relationship Id="rId17" Type="http://schemas.openxmlformats.org/officeDocument/2006/relationships/image" Target="../media/image7.wmf"/><Relationship Id="rId16" Type="http://schemas.openxmlformats.org/officeDocument/2006/relationships/oleObject" Target="../embeddings/oleObject5.bin"/><Relationship Id="rId15" Type="http://schemas.openxmlformats.org/officeDocument/2006/relationships/tags" Target="../tags/tag7.xml"/><Relationship Id="rId14" Type="http://schemas.openxmlformats.org/officeDocument/2006/relationships/image" Target="../media/image6.wmf"/><Relationship Id="rId13" Type="http://schemas.openxmlformats.org/officeDocument/2006/relationships/oleObject" Target="../embeddings/oleObject4.bin"/><Relationship Id="rId12" Type="http://schemas.openxmlformats.org/officeDocument/2006/relationships/tags" Target="../tags/tag6.xml"/><Relationship Id="rId11" Type="http://schemas.openxmlformats.org/officeDocument/2006/relationships/image" Target="../media/image5.wmf"/><Relationship Id="rId10" Type="http://schemas.openxmlformats.org/officeDocument/2006/relationships/oleObject" Target="../embeddings/oleObject3.bin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7.bin"/><Relationship Id="rId8" Type="http://schemas.openxmlformats.org/officeDocument/2006/relationships/image" Target="../media/image21.wmf"/><Relationship Id="rId7" Type="http://schemas.openxmlformats.org/officeDocument/2006/relationships/oleObject" Target="../embeddings/oleObject16.bin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6.png"/><Relationship Id="rId3" Type="http://schemas.openxmlformats.org/officeDocument/2006/relationships/image" Target="../media/image19.wmf"/><Relationship Id="rId23" Type="http://schemas.openxmlformats.org/officeDocument/2006/relationships/vmlDrawing" Target="../drawings/vmlDrawing2.vml"/><Relationship Id="rId22" Type="http://schemas.openxmlformats.org/officeDocument/2006/relationships/slideLayout" Target="../slideLayouts/slideLayout2.xml"/><Relationship Id="rId21" Type="http://schemas.openxmlformats.org/officeDocument/2006/relationships/image" Target="../media/image26.wmf"/><Relationship Id="rId20" Type="http://schemas.openxmlformats.org/officeDocument/2006/relationships/oleObject" Target="../embeddings/oleObject23.bin"/><Relationship Id="rId2" Type="http://schemas.openxmlformats.org/officeDocument/2006/relationships/oleObject" Target="../embeddings/oleObject14.bin"/><Relationship Id="rId19" Type="http://schemas.openxmlformats.org/officeDocument/2006/relationships/image" Target="../media/image25.wmf"/><Relationship Id="rId18" Type="http://schemas.openxmlformats.org/officeDocument/2006/relationships/oleObject" Target="../embeddings/oleObject22.bin"/><Relationship Id="rId17" Type="http://schemas.openxmlformats.org/officeDocument/2006/relationships/image" Target="../media/image24.wmf"/><Relationship Id="rId16" Type="http://schemas.openxmlformats.org/officeDocument/2006/relationships/oleObject" Target="../embeddings/oleObject21.bin"/><Relationship Id="rId15" Type="http://schemas.openxmlformats.org/officeDocument/2006/relationships/oleObject" Target="../embeddings/oleObject20.bin"/><Relationship Id="rId14" Type="http://schemas.openxmlformats.org/officeDocument/2006/relationships/oleObject" Target="../embeddings/oleObject19.bin"/><Relationship Id="rId13" Type="http://schemas.openxmlformats.org/officeDocument/2006/relationships/image" Target="../media/image17.png"/><Relationship Id="rId12" Type="http://schemas.openxmlformats.org/officeDocument/2006/relationships/image" Target="../media/image23.wmf"/><Relationship Id="rId11" Type="http://schemas.openxmlformats.org/officeDocument/2006/relationships/oleObject" Target="../embeddings/oleObject18.bin"/><Relationship Id="rId10" Type="http://schemas.openxmlformats.org/officeDocument/2006/relationships/image" Target="../media/image22.wmf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wmf"/><Relationship Id="rId8" Type="http://schemas.openxmlformats.org/officeDocument/2006/relationships/oleObject" Target="../embeddings/oleObject28.bin"/><Relationship Id="rId7" Type="http://schemas.openxmlformats.org/officeDocument/2006/relationships/image" Target="../media/image29.wmf"/><Relationship Id="rId6" Type="http://schemas.openxmlformats.org/officeDocument/2006/relationships/oleObject" Target="../embeddings/oleObject27.bin"/><Relationship Id="rId5" Type="http://schemas.openxmlformats.org/officeDocument/2006/relationships/oleObject" Target="../embeddings/oleObject26.bin"/><Relationship Id="rId4" Type="http://schemas.openxmlformats.org/officeDocument/2006/relationships/image" Target="../media/image28.wmf"/><Relationship Id="rId3" Type="http://schemas.openxmlformats.org/officeDocument/2006/relationships/oleObject" Target="../embeddings/oleObject25.bin"/><Relationship Id="rId22" Type="http://schemas.openxmlformats.org/officeDocument/2006/relationships/vmlDrawing" Target="../drawings/vmlDrawing3.vml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38.png"/><Relationship Id="rId2" Type="http://schemas.openxmlformats.org/officeDocument/2006/relationships/image" Target="../media/image27.wmf"/><Relationship Id="rId19" Type="http://schemas.openxmlformats.org/officeDocument/2006/relationships/image" Target="../media/image37.png"/><Relationship Id="rId18" Type="http://schemas.openxmlformats.org/officeDocument/2006/relationships/image" Target="../media/image36.png"/><Relationship Id="rId17" Type="http://schemas.openxmlformats.org/officeDocument/2006/relationships/image" Target="../media/image35.png"/><Relationship Id="rId16" Type="http://schemas.openxmlformats.org/officeDocument/2006/relationships/image" Target="../media/image34.png"/><Relationship Id="rId15" Type="http://schemas.openxmlformats.org/officeDocument/2006/relationships/image" Target="../media/image33.wmf"/><Relationship Id="rId14" Type="http://schemas.openxmlformats.org/officeDocument/2006/relationships/oleObject" Target="../embeddings/oleObject31.bin"/><Relationship Id="rId13" Type="http://schemas.openxmlformats.org/officeDocument/2006/relationships/image" Target="../media/image32.wmf"/><Relationship Id="rId12" Type="http://schemas.openxmlformats.org/officeDocument/2006/relationships/oleObject" Target="../embeddings/oleObject30.bin"/><Relationship Id="rId11" Type="http://schemas.openxmlformats.org/officeDocument/2006/relationships/image" Target="../media/image31.wmf"/><Relationship Id="rId10" Type="http://schemas.openxmlformats.org/officeDocument/2006/relationships/oleObject" Target="../embeddings/oleObject29.bin"/><Relationship Id="rId1" Type="http://schemas.openxmlformats.org/officeDocument/2006/relationships/oleObject" Target="../embeddings/oleObject24.bin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6.bin"/><Relationship Id="rId8" Type="http://schemas.openxmlformats.org/officeDocument/2006/relationships/image" Target="../media/image42.wmf"/><Relationship Id="rId7" Type="http://schemas.openxmlformats.org/officeDocument/2006/relationships/oleObject" Target="../embeddings/oleObject35.bin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40.wmf"/><Relationship Id="rId3" Type="http://schemas.openxmlformats.org/officeDocument/2006/relationships/oleObject" Target="../embeddings/oleObject33.bin"/><Relationship Id="rId2" Type="http://schemas.openxmlformats.org/officeDocument/2006/relationships/image" Target="../media/image39.wmf"/><Relationship Id="rId18" Type="http://schemas.openxmlformats.org/officeDocument/2006/relationships/vmlDrawing" Target="../drawings/vmlDrawing4.v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45.wmf"/><Relationship Id="rId15" Type="http://schemas.openxmlformats.org/officeDocument/2006/relationships/oleObject" Target="../embeddings/oleObject40.bin"/><Relationship Id="rId14" Type="http://schemas.openxmlformats.org/officeDocument/2006/relationships/image" Target="../media/image44.wmf"/><Relationship Id="rId13" Type="http://schemas.openxmlformats.org/officeDocument/2006/relationships/oleObject" Target="../embeddings/oleObject39.bin"/><Relationship Id="rId12" Type="http://schemas.openxmlformats.org/officeDocument/2006/relationships/oleObject" Target="../embeddings/oleObject38.bin"/><Relationship Id="rId11" Type="http://schemas.openxmlformats.org/officeDocument/2006/relationships/oleObject" Target="../embeddings/oleObject37.bin"/><Relationship Id="rId10" Type="http://schemas.openxmlformats.org/officeDocument/2006/relationships/image" Target="../media/image43.wmf"/><Relationship Id="rId1" Type="http://schemas.openxmlformats.org/officeDocument/2006/relationships/oleObject" Target="../embeddings/oleObject3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472690" y="1957070"/>
            <a:ext cx="31108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拓扑学</a:t>
            </a:r>
            <a:endParaRPr kumimoji="1" lang="zh-CN" altLang="en-US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93775" y="3500802"/>
            <a:ext cx="60177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单纯复形趣谈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583408" y="4182393"/>
            <a:ext cx="5870517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授课人：吴劲草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办公室：红瓦楼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906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邮箱：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wujincao@shufe.edu.cn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206375"/>
            <a:ext cx="2874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与图论的联系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652145" y="987737"/>
            <a:ext cx="8773795" cy="143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图</a:t>
            </a:r>
            <a:r>
              <a:rPr lang="zh-CN" altLang="en-US" sz="2000" dirty="0"/>
              <a:t>是由若干给定</a:t>
            </a:r>
            <a:r>
              <a:rPr lang="zh-CN" altLang="en-US" sz="2000" dirty="0" smtClean="0"/>
              <a:t>的</a:t>
            </a:r>
            <a:r>
              <a:rPr lang="zh-CN" altLang="en-US" sz="2000" dirty="0"/>
              <a:t>顶点</a:t>
            </a:r>
            <a:r>
              <a:rPr lang="zh-CN" altLang="en-US" sz="2000" dirty="0" smtClean="0"/>
              <a:t>及</a:t>
            </a:r>
            <a:r>
              <a:rPr lang="zh-CN" altLang="en-US" sz="2000" dirty="0"/>
              <a:t>连接两顶点的边所构成的</a:t>
            </a:r>
            <a:r>
              <a:rPr lang="zh-CN" altLang="en-US" sz="2000" dirty="0" smtClean="0"/>
              <a:t>图形</a:t>
            </a:r>
            <a:r>
              <a:rPr lang="en-US" altLang="zh-CN" sz="2000" dirty="0" smtClean="0"/>
              <a:t>; </a:t>
            </a:r>
            <a:r>
              <a:rPr lang="zh-CN" altLang="en-US" sz="2000" dirty="0" smtClean="0"/>
              <a:t>如果每一对顶点都只有一条边相连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则称其为完全图</a:t>
            </a:r>
            <a:r>
              <a:rPr lang="en-US" altLang="zh-CN" sz="2000" dirty="0" smtClean="0"/>
              <a:t>.</a:t>
            </a:r>
            <a:b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</a:b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" name="图片 3" descr="200px-Complete_graph_K7.sv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4488" y="1061455"/>
            <a:ext cx="1215390" cy="11918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2145" y="1933797"/>
            <a:ext cx="8934994" cy="968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对于完全图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我们可以先将其顶点放到空间中的一般位置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然后构造出相应的单形</a:t>
            </a:r>
            <a:r>
              <a:rPr lang="en-US" altLang="zh-CN" sz="2000" dirty="0" smtClean="0"/>
              <a:t>. </a:t>
            </a:r>
            <a:endParaRPr lang="en-US" altLang="zh-CN" sz="2000" dirty="0"/>
          </a:p>
        </p:txBody>
      </p:sp>
      <p:pic>
        <p:nvPicPr>
          <p:cNvPr id="9" name="20240305_085158Ed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7499" y="2677585"/>
            <a:ext cx="2979061" cy="39635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499" y="2677585"/>
            <a:ext cx="2980281" cy="3958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4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3830" y="541633"/>
            <a:ext cx="88862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对于一般的图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我们可以先将其拆分成若干个完全图之后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用每个完全图构造出的单形组成单纯复形</a:t>
            </a:r>
            <a:r>
              <a:rPr lang="en-US" altLang="zh-CN" sz="2000" dirty="0" smtClean="0"/>
              <a:t>. </a:t>
            </a:r>
            <a:endParaRPr lang="zh-CN" altLang="en-US" sz="2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69761" y="1888880"/>
            <a:ext cx="1517230" cy="17828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131" y="1888881"/>
            <a:ext cx="1498062" cy="178198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3037" y="4181708"/>
            <a:ext cx="10962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/>
              <a:t>注</a:t>
            </a:r>
            <a:r>
              <a:rPr lang="zh-CN" altLang="en-US" sz="2000" dirty="0" smtClean="0"/>
              <a:t>记</a:t>
            </a:r>
            <a:r>
              <a:rPr lang="en-US" altLang="zh-CN" sz="2000" dirty="0" smtClean="0"/>
              <a:t>: </a:t>
            </a:r>
            <a:r>
              <a:rPr lang="zh-CN" altLang="en-US" sz="2000" dirty="0" smtClean="0"/>
              <a:t>单纯复形与图的对应关系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也可以看成是对于单纯复形定义的一个佐证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761" y="4962286"/>
            <a:ext cx="2072640" cy="14249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62" y="5041416"/>
            <a:ext cx="1705164" cy="1549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应用举例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03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3695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欧氏空间中的紧集</a:t>
            </a:r>
            <a:endParaRPr kumimoji="1" lang="en-US" altLang="zh-CN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1524000" y="937260"/>
            <a:ext cx="8773795" cy="82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sz="2000" dirty="0" smtClean="0"/>
              <a:t>如果你的大脑能够可视化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你多半能看到它在进行一些漂亮却又无序的活动</a:t>
            </a:r>
            <a:r>
              <a:rPr lang="en-US" altLang="zh-CN" sz="2000" dirty="0" smtClean="0"/>
              <a:t>. </a:t>
            </a:r>
            <a:r>
              <a:rPr lang="zh-CN" altLang="en-US" sz="2000" dirty="0" smtClean="0"/>
              <a:t>遍布大脑的神经元随时随刻都在闪耀着欢快的火花</a:t>
            </a:r>
            <a:r>
              <a:rPr lang="en-US" altLang="zh-CN" sz="2000" dirty="0" smtClean="0"/>
              <a:t>.  </a:t>
            </a:r>
            <a:b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</a:b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9" name="20240218_180255Edit_20240218_18045709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44290" y="2038196"/>
            <a:ext cx="4396740" cy="327723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524000" y="5595312"/>
            <a:ext cx="9456420" cy="968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理性告诉我们</a:t>
            </a:r>
            <a:r>
              <a:rPr lang="en-US" altLang="zh-CN" sz="2000" dirty="0"/>
              <a:t>, </a:t>
            </a:r>
            <a:r>
              <a:rPr lang="zh-CN" altLang="en-US" sz="2000" dirty="0"/>
              <a:t>这个看似混乱的脑内世界遵循着某种深刻的秩序</a:t>
            </a:r>
            <a:r>
              <a:rPr lang="en-US" altLang="zh-CN" sz="2000" dirty="0"/>
              <a:t>. </a:t>
            </a:r>
            <a:r>
              <a:rPr lang="zh-CN" altLang="en-US" sz="2000" dirty="0"/>
              <a:t>但是目前来说</a:t>
            </a:r>
            <a:r>
              <a:rPr lang="en-US" altLang="zh-CN" sz="2000" dirty="0"/>
              <a:t>, </a:t>
            </a:r>
            <a:r>
              <a:rPr lang="zh-CN" altLang="en-US" sz="2000" dirty="0"/>
              <a:t>要具体的量化这一切是极其困难的</a:t>
            </a:r>
            <a:r>
              <a:rPr lang="en-US" altLang="zh-CN" sz="2000" dirty="0"/>
              <a:t>!</a:t>
            </a:r>
            <a:endParaRPr lang="en-US" altLang="zh-CN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4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2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8" grpId="0" animBg="1"/>
      <p:bldP spid="18" grpId="1" animBg="1"/>
      <p:bldP spid="20" grpId="0"/>
      <p:bldP spid="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蓝脑计划</a:t>
            </a:r>
            <a:endParaRPr kumimoji="1" lang="en-US" altLang="zh-CN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1263650" y="947876"/>
            <a:ext cx="9247596" cy="123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sz="2000" dirty="0" smtClean="0"/>
              <a:t>2005</a:t>
            </a:r>
            <a:r>
              <a:rPr lang="en-US" sz="2000" dirty="0" smtClean="0"/>
              <a:t> </a:t>
            </a:r>
            <a:r>
              <a:rPr sz="2000" dirty="0" smtClean="0"/>
              <a:t>年</a:t>
            </a:r>
            <a:r>
              <a:rPr lang="en-US" sz="2000" dirty="0" smtClean="0"/>
              <a:t> </a:t>
            </a:r>
            <a:r>
              <a:rPr sz="2000" dirty="0" smtClean="0"/>
              <a:t>5</a:t>
            </a:r>
            <a:r>
              <a:rPr lang="en-US" sz="2000" dirty="0" smtClean="0"/>
              <a:t> </a:t>
            </a:r>
            <a:r>
              <a:rPr sz="2000" dirty="0" smtClean="0"/>
              <a:t>月瑞士洛桑联邦理工学院脑与心理研究所</a:t>
            </a:r>
            <a:r>
              <a:rPr lang="en-US" sz="2000" dirty="0" smtClean="0"/>
              <a:t> (</a:t>
            </a:r>
            <a:r>
              <a:rPr sz="2000" dirty="0" smtClean="0"/>
              <a:t>EPFL</a:t>
            </a:r>
            <a:r>
              <a:rPr lang="en-US" sz="2000" dirty="0" smtClean="0"/>
              <a:t>) </a:t>
            </a:r>
            <a:r>
              <a:rPr sz="2000" dirty="0" smtClean="0"/>
              <a:t>在瑞士成立</a:t>
            </a:r>
            <a:r>
              <a:rPr lang="zh-CN" sz="2000" dirty="0" smtClean="0"/>
              <a:t>了蓝脑计划</a:t>
            </a:r>
            <a:r>
              <a:rPr lang="en-US" altLang="zh-CN" sz="2000" dirty="0" smtClean="0"/>
              <a:t>. </a:t>
            </a:r>
            <a:r>
              <a:rPr lang="zh-CN" altLang="en-US" sz="2000" dirty="0" smtClean="0"/>
              <a:t>该计划由脑神经科学家</a:t>
            </a:r>
            <a:r>
              <a:rPr lang="en-US" altLang="zh-CN" sz="2000" dirty="0" smtClean="0"/>
              <a:t> </a:t>
            </a:r>
            <a:r>
              <a:rPr lang="zh-CN" altLang="en-US" sz="2000" dirty="0" smtClean="0"/>
              <a:t>Henry Markram</a:t>
            </a:r>
            <a:r>
              <a:rPr lang="en-US" altLang="zh-CN" sz="2000" dirty="0" smtClean="0"/>
              <a:t> </a:t>
            </a:r>
            <a:r>
              <a:rPr lang="zh-CN" altLang="en-US" sz="2000" dirty="0" smtClean="0"/>
              <a:t>领导</a:t>
            </a:r>
            <a:r>
              <a:rPr lang="en-US" altLang="zh-CN" sz="2000" dirty="0" smtClean="0"/>
              <a:t>, </a:t>
            </a:r>
            <a:r>
              <a:rPr sz="2000" dirty="0" smtClean="0"/>
              <a:t>其任务是利用生物学数据重建和哺乳动物大脑模拟</a:t>
            </a:r>
            <a:r>
              <a:rPr lang="en-US" sz="2000" dirty="0" smtClean="0"/>
              <a:t> (</a:t>
            </a:r>
            <a:r>
              <a:rPr sz="2000" dirty="0" smtClean="0"/>
              <a:t>脑模拟</a:t>
            </a:r>
            <a:r>
              <a:rPr lang="en-US" sz="2000" dirty="0" smtClean="0"/>
              <a:t>) </a:t>
            </a:r>
            <a:r>
              <a:rPr sz="2000" dirty="0" smtClean="0"/>
              <a:t>来识别大脑结构和功能在健康和疾病的基本原则</a:t>
            </a:r>
            <a:r>
              <a:rPr lang="en-US" sz="2000" dirty="0" smtClean="0"/>
              <a:t>.</a:t>
            </a:r>
            <a:b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</a:b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650" y="3171507"/>
            <a:ext cx="5488940" cy="252476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8121650" y="3491865"/>
            <a:ext cx="2170430" cy="2045335"/>
            <a:chOff x="12118" y="4858"/>
            <a:chExt cx="3418" cy="3221"/>
          </a:xfrm>
        </p:grpSpPr>
        <p:pic>
          <p:nvPicPr>
            <p:cNvPr id="16" name="图片 15" descr="400px-Portrait_of_Henry_Markram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18" y="4858"/>
              <a:ext cx="3418" cy="2282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2842" y="7499"/>
              <a:ext cx="257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H. </a:t>
              </a:r>
              <a:r>
                <a:rPr lang="en-US" altLang="zh-CN" dirty="0" err="1"/>
                <a:t>Markram</a:t>
              </a:r>
              <a:endParaRPr lang="zh-CN" altLang="en-US" dirty="0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104265" y="6001385"/>
            <a:ext cx="96431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课后阅读</a:t>
            </a:r>
            <a:r>
              <a:rPr lang="zh-CN" altLang="en-US" sz="2000" dirty="0"/>
              <a:t>：</a:t>
            </a:r>
            <a:r>
              <a:rPr lang="zh-CN" altLang="en-US" sz="2000" dirty="0">
                <a:solidFill>
                  <a:schemeClr val="accent1"/>
                </a:solidFill>
              </a:rPr>
              <a:t>https://weibo.com/u/7474097771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8" grpId="0"/>
      <p:bldP spid="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63650" y="926434"/>
            <a:ext cx="9456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将神经元作为顶点</a:t>
            </a:r>
            <a:r>
              <a:rPr lang="en-US" altLang="zh-CN" sz="2000" dirty="0"/>
              <a:t>, </a:t>
            </a:r>
            <a:r>
              <a:rPr lang="zh-CN" altLang="en-US" sz="2000" dirty="0"/>
              <a:t>根据它们之间的传感把相应的顶点相连</a:t>
            </a:r>
            <a:r>
              <a:rPr lang="en-US" altLang="zh-CN" sz="2000" dirty="0"/>
              <a:t>, </a:t>
            </a:r>
            <a:r>
              <a:rPr lang="zh-CN" altLang="en-US" sz="2000" dirty="0"/>
              <a:t>我们就得到了一个庞大的图</a:t>
            </a:r>
            <a:r>
              <a:rPr lang="en-US" altLang="zh-CN" sz="2000" dirty="0"/>
              <a:t>, </a:t>
            </a:r>
            <a:r>
              <a:rPr lang="zh-CN" altLang="en-US" sz="2000" dirty="0"/>
              <a:t>同时也就得到了一个单纯复形</a:t>
            </a:r>
            <a:r>
              <a:rPr lang="en-US" altLang="zh-CN" sz="2000" dirty="0" smtClean="0"/>
              <a:t>! </a:t>
            </a:r>
            <a:r>
              <a:rPr lang="zh-CN" altLang="en-US" sz="2000" dirty="0" smtClean="0"/>
              <a:t>特别地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神经传感的方向就给出了单纯复形的定向</a:t>
            </a:r>
            <a:r>
              <a:rPr lang="en-US" altLang="zh-CN" sz="2000" dirty="0" smtClean="0"/>
              <a:t>. </a:t>
            </a:r>
            <a:endParaRPr lang="en-US" altLang="zh-CN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8445" y="2987040"/>
            <a:ext cx="3211195" cy="23844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63650" y="5556738"/>
            <a:ext cx="98849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但是以图论为理论支撑仅仅</a:t>
            </a:r>
            <a:r>
              <a:rPr lang="zh-CN" altLang="en-US" sz="2000" dirty="0"/>
              <a:t>研究其表面的一些整体或局部现象</a:t>
            </a:r>
            <a:r>
              <a:rPr lang="en-US" altLang="zh-CN" sz="2000" dirty="0"/>
              <a:t>, </a:t>
            </a:r>
            <a:r>
              <a:rPr lang="zh-CN" altLang="en-US" sz="2000" dirty="0" smtClean="0"/>
              <a:t>不</a:t>
            </a:r>
            <a:r>
              <a:rPr lang="zh-CN" altLang="en-US" sz="2000" dirty="0"/>
              <a:t>足以让我们完全理解这些神经活动</a:t>
            </a:r>
            <a:r>
              <a:rPr lang="en-US" altLang="zh-CN" sz="2000" dirty="0"/>
              <a:t>.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拓扑不变量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49985" y="881549"/>
            <a:ext cx="10238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代数拓扑理论提供了很丰富的拓扑不变量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利用这些量我们可以充分研究一个给定的图</a:t>
            </a:r>
            <a:r>
              <a:rPr lang="en-US" altLang="zh-CN" sz="2000" dirty="0" smtClean="0"/>
              <a:t>(</a:t>
            </a:r>
            <a:r>
              <a:rPr lang="zh-CN" altLang="en-US" sz="2000" dirty="0" smtClean="0"/>
              <a:t>单纯复形</a:t>
            </a:r>
            <a:r>
              <a:rPr lang="en-US" altLang="zh-CN" sz="2000" dirty="0" smtClean="0"/>
              <a:t>)</a:t>
            </a:r>
            <a:r>
              <a:rPr lang="zh-CN" altLang="en-US" sz="2000" dirty="0" smtClean="0"/>
              <a:t>内在的拓扑性质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158240" y="2340610"/>
            <a:ext cx="255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l"/>
            </a:pPr>
            <a:r>
              <a:rPr lang="en-US" altLang="zh-CN" sz="2000" dirty="0" smtClean="0"/>
              <a:t>Euler </a:t>
            </a:r>
            <a:r>
              <a:rPr lang="zh-CN" altLang="en-US" sz="2000" dirty="0" smtClean="0"/>
              <a:t>多面体公式</a:t>
            </a:r>
            <a:r>
              <a:rPr lang="en-US" altLang="zh-CN" sz="2000" dirty="0" smtClean="0"/>
              <a:t>                                            </a:t>
            </a:r>
            <a:endParaRPr lang="en-US" altLang="zh-CN" sz="2000" dirty="0"/>
          </a:p>
        </p:txBody>
      </p:sp>
      <p:grpSp>
        <p:nvGrpSpPr>
          <p:cNvPr id="14" name="组合 13"/>
          <p:cNvGrpSpPr/>
          <p:nvPr/>
        </p:nvGrpSpPr>
        <p:grpSpPr>
          <a:xfrm>
            <a:off x="3938905" y="2326085"/>
            <a:ext cx="1824990" cy="1831340"/>
            <a:chOff x="5281" y="3399"/>
            <a:chExt cx="2874" cy="2884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5372" y="3399"/>
              <a:ext cx="2667" cy="2165"/>
            </a:xfrm>
            <a:prstGeom prst="rect">
              <a:avLst/>
            </a:prstGeom>
          </p:spPr>
        </p:pic>
        <p:graphicFrame>
          <p:nvGraphicFramePr>
            <p:cNvPr id="16" name="对象 15"/>
            <p:cNvGraphicFramePr>
              <a:graphicFrameLocks noChangeAspect="1"/>
            </p:cNvGraphicFramePr>
            <p:nvPr/>
          </p:nvGraphicFramePr>
          <p:xfrm>
            <a:off x="5281" y="5793"/>
            <a:ext cx="2875" cy="4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67" name="Formula" r:id="rId3" imgW="6905625" imgH="1181100" progId="Equation.Ribbit">
                    <p:embed/>
                  </p:oleObj>
                </mc:Choice>
                <mc:Fallback>
                  <p:oleObj name="Formula" r:id="rId3" imgW="6905625" imgH="1181100" progId="Equation.Ribbit">
                    <p:embed/>
                    <p:pic>
                      <p:nvPicPr>
                        <p:cNvPr id="0" name="对象 12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281" y="5793"/>
                          <a:ext cx="2875" cy="4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组合 5"/>
          <p:cNvGrpSpPr/>
          <p:nvPr/>
        </p:nvGrpSpPr>
        <p:grpSpPr>
          <a:xfrm>
            <a:off x="6410178" y="2360145"/>
            <a:ext cx="4685713" cy="1631216"/>
            <a:chOff x="6410178" y="2360145"/>
            <a:chExt cx="4685713" cy="1631216"/>
          </a:xfrm>
        </p:grpSpPr>
        <p:grpSp>
          <p:nvGrpSpPr>
            <p:cNvPr id="3" name="组合 2"/>
            <p:cNvGrpSpPr/>
            <p:nvPr/>
          </p:nvGrpSpPr>
          <p:grpSpPr>
            <a:xfrm>
              <a:off x="6410178" y="2360145"/>
              <a:ext cx="4685713" cy="1631216"/>
              <a:chOff x="6410178" y="2360145"/>
              <a:chExt cx="4685713" cy="1631216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6410178" y="2360145"/>
                <a:ext cx="4685713" cy="1631216"/>
                <a:chOff x="6410178" y="2360145"/>
                <a:chExt cx="4685713" cy="1631216"/>
              </a:xfrm>
            </p:grpSpPr>
            <p:sp>
              <p:nvSpPr>
                <p:cNvPr id="25" name="文本框 24"/>
                <p:cNvSpPr txBox="1"/>
                <p:nvPr/>
              </p:nvSpPr>
              <p:spPr>
                <a:xfrm>
                  <a:off x="6410178" y="2360145"/>
                  <a:ext cx="4685713" cy="16312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Wingdings" panose="05000000000000000000" charset="0"/>
                    <a:buChar char="l"/>
                  </a:pPr>
                  <a:r>
                    <a:rPr lang="zh-CN" altLang="en-US" sz="2000" dirty="0" smtClean="0"/>
                    <a:t>单纯复形</a:t>
                  </a:r>
                  <a:r>
                    <a:rPr lang="en-US" altLang="zh-CN" sz="2000" dirty="0" smtClean="0"/>
                    <a:t>(</a:t>
                  </a:r>
                  <a:r>
                    <a:rPr lang="zh-CN" altLang="en-US" sz="2000" dirty="0" smtClean="0"/>
                    <a:t>图</a:t>
                  </a:r>
                  <a:r>
                    <a:rPr lang="en-US" altLang="zh-CN" sz="2000" dirty="0" smtClean="0"/>
                    <a:t>)     </a:t>
                  </a:r>
                  <a:r>
                    <a:rPr lang="zh-CN" altLang="en-US" sz="2000" dirty="0" smtClean="0"/>
                    <a:t>的 </a:t>
                  </a:r>
                  <a:r>
                    <a:rPr lang="en-US" altLang="zh-CN" sz="2000" dirty="0" smtClean="0"/>
                    <a:t>Euler </a:t>
                  </a:r>
                  <a:r>
                    <a:rPr lang="zh-CN" altLang="en-US" sz="2000" dirty="0" smtClean="0"/>
                    <a:t>示性数</a:t>
                  </a:r>
                  <a:r>
                    <a:rPr lang="en-US" altLang="zh-CN" sz="2000" dirty="0" smtClean="0"/>
                    <a:t>:</a:t>
                  </a:r>
                  <a:endParaRPr lang="en-US" altLang="zh-CN" sz="2000" dirty="0" smtClean="0"/>
                </a:p>
                <a:p>
                  <a:pPr marL="342900" indent="-342900">
                    <a:buFont typeface="Wingdings" panose="05000000000000000000" charset="0"/>
                    <a:buChar char="l"/>
                  </a:pPr>
                  <a:endParaRPr lang="en-US" altLang="zh-CN" sz="2000" dirty="0"/>
                </a:p>
                <a:p>
                  <a:endParaRPr lang="en-US" altLang="zh-CN" sz="2000" dirty="0" smtClean="0"/>
                </a:p>
                <a:p>
                  <a:endParaRPr lang="en-US" altLang="zh-CN" sz="2000" dirty="0"/>
                </a:p>
                <a:p>
                  <a:r>
                    <a:rPr lang="zh-CN" altLang="en-US" sz="2000" dirty="0" smtClean="0"/>
                    <a:t>其中     是     中的  </a:t>
                  </a:r>
                  <a:r>
                    <a:rPr lang="en-US" altLang="zh-CN" sz="2000" dirty="0" smtClean="0"/>
                    <a:t>-</a:t>
                  </a:r>
                  <a:r>
                    <a:rPr lang="zh-CN" altLang="en-US" sz="2000" dirty="0" smtClean="0"/>
                    <a:t>单形个数</a:t>
                  </a:r>
                  <a:r>
                    <a:rPr lang="en-US" altLang="zh-CN" sz="2000" dirty="0" smtClean="0"/>
                    <a:t>.                                             </a:t>
                  </a:r>
                  <a:endParaRPr lang="en-US" altLang="zh-CN" sz="2000" dirty="0"/>
                </a:p>
              </p:txBody>
            </p:sp>
            <p:graphicFrame>
              <p:nvGraphicFramePr>
                <p:cNvPr id="9" name="对象 8"/>
                <p:cNvGraphicFramePr>
                  <a:graphicFrameLocks noChangeAspect="1"/>
                </p:cNvGraphicFramePr>
                <p:nvPr/>
              </p:nvGraphicFramePr>
              <p:xfrm>
                <a:off x="8301038" y="2431008"/>
                <a:ext cx="236537" cy="3365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268" name="Formula" r:id="rId5" imgW="895350" imgH="1266825" progId="Equation.Ribbit">
                        <p:embed/>
                      </p:oleObj>
                    </mc:Choice>
                    <mc:Fallback>
                      <p:oleObj name="Formula" r:id="rId5" imgW="895350" imgH="1266825" progId="Equation.Ribbit">
                        <p:embed/>
                        <p:pic>
                          <p:nvPicPr>
                            <p:cNvPr id="0" name="图片 5267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301038" y="2431008"/>
                              <a:ext cx="236537" cy="33655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" name="对象 9"/>
                <p:cNvGraphicFramePr>
                  <a:graphicFrameLocks noChangeAspect="1"/>
                </p:cNvGraphicFramePr>
                <p:nvPr/>
              </p:nvGraphicFramePr>
              <p:xfrm>
                <a:off x="7031039" y="3683276"/>
                <a:ext cx="263525" cy="26193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269" name="Formula" r:id="rId7" imgW="1000125" imgH="981075" progId="Equation.Ribbit">
                        <p:embed/>
                      </p:oleObj>
                    </mc:Choice>
                    <mc:Fallback>
                      <p:oleObj name="Formula" r:id="rId7" imgW="1000125" imgH="981075" progId="Equation.Ribbit">
                        <p:embed/>
                        <p:pic>
                          <p:nvPicPr>
                            <p:cNvPr id="0" name="图片 5268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031039" y="3683276"/>
                              <a:ext cx="263525" cy="26193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" name="对象 25"/>
                <p:cNvGraphicFramePr>
                  <a:graphicFrameLocks noChangeAspect="1"/>
                </p:cNvGraphicFramePr>
                <p:nvPr/>
              </p:nvGraphicFramePr>
              <p:xfrm>
                <a:off x="7650923" y="3638924"/>
                <a:ext cx="236537" cy="3365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270" name="Formula" r:id="rId9" imgW="895350" imgH="1266825" progId="Equation.Ribbit">
                        <p:embed/>
                      </p:oleObj>
                    </mc:Choice>
                    <mc:Fallback>
                      <p:oleObj name="Formula" r:id="rId9" imgW="895350" imgH="1266825" progId="Equation.Ribbit">
                        <p:embed/>
                        <p:pic>
                          <p:nvPicPr>
                            <p:cNvPr id="0" name="对象 8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650923" y="3638924"/>
                              <a:ext cx="236537" cy="33655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07046" y="2948483"/>
                <a:ext cx="2257740" cy="428685"/>
              </a:xfrm>
              <a:prstGeom prst="rect">
                <a:avLst/>
              </a:prstGeom>
            </p:spPr>
          </p:pic>
        </p:grpSp>
        <p:graphicFrame>
          <p:nvGraphicFramePr>
            <p:cNvPr id="11" name="对象 10"/>
            <p:cNvGraphicFramePr>
              <a:graphicFrameLocks noChangeAspect="1"/>
            </p:cNvGraphicFramePr>
            <p:nvPr/>
          </p:nvGraphicFramePr>
          <p:xfrm>
            <a:off x="8526038" y="3652319"/>
            <a:ext cx="103187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71" name="Formula" r:id="rId11" imgW="390525" imgH="1219200" progId="Equation.Ribbit">
                    <p:embed/>
                  </p:oleObj>
                </mc:Choice>
                <mc:Fallback>
                  <p:oleObj name="Formula" r:id="rId11" imgW="390525" imgH="1219200" progId="Equation.Ribbit">
                    <p:embed/>
                    <p:pic>
                      <p:nvPicPr>
                        <p:cNvPr id="0" name="图片 5270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526038" y="3652319"/>
                          <a:ext cx="103187" cy="323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8" name="对象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7328" y="6273333"/>
            <a:ext cx="2497137" cy="304800"/>
          </a:xfrm>
        </p:spPr>
      </p:pic>
      <p:grpSp>
        <p:nvGrpSpPr>
          <p:cNvPr id="4" name="组合 3"/>
          <p:cNvGrpSpPr/>
          <p:nvPr/>
        </p:nvGrpSpPr>
        <p:grpSpPr>
          <a:xfrm>
            <a:off x="1279404" y="4063583"/>
            <a:ext cx="2816225" cy="2551251"/>
            <a:chOff x="1279404" y="4063583"/>
            <a:chExt cx="2816225" cy="2551251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20850" y="4063583"/>
              <a:ext cx="1424940" cy="2125980"/>
            </a:xfrm>
            <a:prstGeom prst="rect">
              <a:avLst/>
            </a:prstGeom>
          </p:spPr>
        </p:pic>
        <p:graphicFrame>
          <p:nvGraphicFramePr>
            <p:cNvPr id="29" name="对象 28"/>
            <p:cNvGraphicFramePr>
              <a:graphicFrameLocks noChangeAspect="1"/>
            </p:cNvGraphicFramePr>
            <p:nvPr/>
          </p:nvGraphicFramePr>
          <p:xfrm>
            <a:off x="1279404" y="6283047"/>
            <a:ext cx="2816225" cy="331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72" name="Formula" r:id="rId15" imgW="10658475" imgH="1247775" progId="Equation.Ribbit">
                    <p:embed/>
                  </p:oleObj>
                </mc:Choice>
                <mc:Fallback>
                  <p:oleObj name="Formula" r:id="rId15" imgW="10658475" imgH="1247775" progId="Equation.Ribbit">
                    <p:embed/>
                    <p:pic>
                      <p:nvPicPr>
                        <p:cNvPr id="0" name="图片 5271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279404" y="6283047"/>
                          <a:ext cx="2816225" cy="3317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组合 4"/>
          <p:cNvGrpSpPr/>
          <p:nvPr/>
        </p:nvGrpSpPr>
        <p:grpSpPr>
          <a:xfrm>
            <a:off x="6605099" y="4467372"/>
            <a:ext cx="2803525" cy="2110761"/>
            <a:chOff x="6605099" y="4467372"/>
            <a:chExt cx="2803525" cy="211076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868844" y="4467372"/>
              <a:ext cx="2072640" cy="1424940"/>
            </a:xfrm>
            <a:prstGeom prst="rect">
              <a:avLst/>
            </a:prstGeom>
          </p:spPr>
        </p:pic>
        <p:graphicFrame>
          <p:nvGraphicFramePr>
            <p:cNvPr id="31" name="对象 30"/>
            <p:cNvGraphicFramePr>
              <a:graphicFrameLocks noChangeAspect="1"/>
            </p:cNvGraphicFramePr>
            <p:nvPr/>
          </p:nvGraphicFramePr>
          <p:xfrm>
            <a:off x="6605099" y="6251108"/>
            <a:ext cx="2803525" cy="327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73" name="Formula" r:id="rId18" imgW="10610850" imgH="1238250" progId="Equation.Ribbit">
                    <p:embed/>
                  </p:oleObj>
                </mc:Choice>
                <mc:Fallback>
                  <p:oleObj name="Formula" r:id="rId18" imgW="10610850" imgH="1238250" progId="Equation.Ribbit">
                    <p:embed/>
                    <p:pic>
                      <p:nvPicPr>
                        <p:cNvPr id="0" name="图片 5272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6605099" y="6251108"/>
                          <a:ext cx="2803525" cy="327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68344" y="3863389"/>
            <a:ext cx="2007235" cy="20745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73301" y="3745584"/>
            <a:ext cx="2435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………… </a:t>
            </a:r>
            <a:r>
              <a:rPr lang="en-US" altLang="zh-CN" dirty="0" smtClean="0"/>
              <a:t>………… </a:t>
            </a:r>
            <a:r>
              <a:rPr lang="en-US" altLang="zh-CN" dirty="0"/>
              <a:t>…………</a:t>
            </a:r>
            <a:endParaRPr lang="en-US" altLang="zh-CN" dirty="0"/>
          </a:p>
          <a:p>
            <a:endParaRPr lang="en-US" altLang="zh-CN" dirty="0"/>
          </a:p>
        </p:txBody>
      </p:sp>
      <p:grpSp>
        <p:nvGrpSpPr>
          <p:cNvPr id="13" name="组合 12"/>
          <p:cNvGrpSpPr/>
          <p:nvPr/>
        </p:nvGrpSpPr>
        <p:grpSpPr>
          <a:xfrm>
            <a:off x="2273301" y="1502021"/>
            <a:ext cx="5349630" cy="400110"/>
            <a:chOff x="2273301" y="1502021"/>
            <a:chExt cx="5349630" cy="400110"/>
          </a:xfrm>
        </p:grpSpPr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2273301" y="1537189"/>
            <a:ext cx="552450" cy="33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0" name="Formula" r:id="rId2" imgW="2085975" imgH="1266825" progId="Equation.Ribbit">
                    <p:embed/>
                  </p:oleObj>
                </mc:Choice>
                <mc:Fallback>
                  <p:oleObj name="Formula" r:id="rId2" imgW="2085975" imgH="1266825" progId="Equation.Ribbit">
                    <p:embed/>
                    <p:pic>
                      <p:nvPicPr>
                        <p:cNvPr id="0" name="对象 1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273301" y="1537189"/>
                          <a:ext cx="552450" cy="336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文本框 5"/>
            <p:cNvSpPr txBox="1"/>
            <p:nvPr/>
          </p:nvSpPr>
          <p:spPr>
            <a:xfrm>
              <a:off x="2910254" y="1502021"/>
              <a:ext cx="47126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连通分支个数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称为</a:t>
              </a:r>
              <a:r>
                <a:rPr lang="zh-CN" altLang="en-US" sz="2000" dirty="0" smtClean="0">
                  <a:solidFill>
                    <a:schemeClr val="accent1"/>
                  </a:solidFill>
                </a:rPr>
                <a:t>第零 </a:t>
              </a:r>
              <a:r>
                <a:rPr lang="en-US" altLang="zh-CN" sz="2000" dirty="0" err="1">
                  <a:solidFill>
                    <a:schemeClr val="accent1"/>
                  </a:solidFill>
                </a:rPr>
                <a:t>Betti</a:t>
              </a:r>
              <a:r>
                <a:rPr lang="en-US" altLang="zh-CN" sz="2000" dirty="0">
                  <a:solidFill>
                    <a:schemeClr val="accent1"/>
                  </a:solidFill>
                </a:rPr>
                <a:t> </a:t>
              </a:r>
              <a:r>
                <a:rPr lang="zh-CN" altLang="en-US" sz="2000" dirty="0" smtClean="0">
                  <a:solidFill>
                    <a:schemeClr val="accent1"/>
                  </a:solidFill>
                </a:rPr>
                <a:t>数</a:t>
              </a:r>
              <a:endParaRPr lang="zh-CN" altLang="en-US" sz="20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258644" y="2208183"/>
            <a:ext cx="4915879" cy="400110"/>
            <a:chOff x="2258644" y="2208183"/>
            <a:chExt cx="4915879" cy="400110"/>
          </a:xfrm>
        </p:grpSpPr>
        <p:sp>
          <p:nvSpPr>
            <p:cNvPr id="8" name="文本框 7"/>
            <p:cNvSpPr txBox="1"/>
            <p:nvPr/>
          </p:nvSpPr>
          <p:spPr>
            <a:xfrm>
              <a:off x="2910254" y="2208183"/>
              <a:ext cx="42642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一</a:t>
              </a:r>
              <a:r>
                <a:rPr lang="zh-CN" altLang="en-US" sz="2000" dirty="0" smtClean="0"/>
                <a:t>维孔洞的个数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称为</a:t>
              </a:r>
              <a:r>
                <a:rPr lang="zh-CN" altLang="en-US" sz="2000" dirty="0" smtClean="0">
                  <a:solidFill>
                    <a:schemeClr val="accent1"/>
                  </a:solidFill>
                </a:rPr>
                <a:t>第一 </a:t>
              </a:r>
              <a:r>
                <a:rPr lang="en-US" altLang="zh-CN" sz="2000" dirty="0" err="1" smtClean="0">
                  <a:solidFill>
                    <a:schemeClr val="accent1"/>
                  </a:solidFill>
                </a:rPr>
                <a:t>Betti</a:t>
              </a:r>
              <a:r>
                <a:rPr lang="en-US" altLang="zh-CN" sz="2000" dirty="0" smtClean="0">
                  <a:solidFill>
                    <a:schemeClr val="accent1"/>
                  </a:solidFill>
                </a:rPr>
                <a:t> </a:t>
              </a:r>
              <a:r>
                <a:rPr lang="zh-CN" altLang="en-US" sz="2000" dirty="0" smtClean="0">
                  <a:solidFill>
                    <a:schemeClr val="accent1"/>
                  </a:solidFill>
                </a:rPr>
                <a:t>数</a:t>
              </a:r>
              <a:endParaRPr lang="en-US" altLang="zh-CN" sz="2000" dirty="0" smtClean="0">
                <a:solidFill>
                  <a:schemeClr val="accent1"/>
                </a:solidFill>
              </a:endParaRPr>
            </a:p>
          </p:txBody>
        </p:sp>
        <p:graphicFrame>
          <p:nvGraphicFramePr>
            <p:cNvPr id="9" name="对象 8"/>
            <p:cNvGraphicFramePr>
              <a:graphicFrameLocks noChangeAspect="1"/>
            </p:cNvGraphicFramePr>
            <p:nvPr/>
          </p:nvGraphicFramePr>
          <p:xfrm>
            <a:off x="2258644" y="2239963"/>
            <a:ext cx="550863" cy="33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1" name="Formula" r:id="rId4" imgW="2085975" imgH="1266825" progId="Equation.Ribbit">
                    <p:embed/>
                  </p:oleObj>
                </mc:Choice>
                <mc:Fallback>
                  <p:oleObj name="Formula" r:id="rId4" imgW="2085975" imgH="1266825" progId="Equation.Ribbit">
                    <p:embed/>
                    <p:pic>
                      <p:nvPicPr>
                        <p:cNvPr id="0" name="对象 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258644" y="2239963"/>
                          <a:ext cx="550863" cy="336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组合 6"/>
          <p:cNvGrpSpPr/>
          <p:nvPr/>
        </p:nvGrpSpPr>
        <p:grpSpPr>
          <a:xfrm>
            <a:off x="1086020" y="889391"/>
            <a:ext cx="5728335" cy="400110"/>
            <a:chOff x="1086020" y="889391"/>
            <a:chExt cx="5728335" cy="400110"/>
          </a:xfrm>
        </p:grpSpPr>
        <p:sp>
          <p:nvSpPr>
            <p:cNvPr id="2" name="文本框 1"/>
            <p:cNvSpPr txBox="1"/>
            <p:nvPr/>
          </p:nvSpPr>
          <p:spPr>
            <a:xfrm>
              <a:off x="1086020" y="889391"/>
              <a:ext cx="5728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charset="0"/>
                <a:buChar char="l"/>
              </a:pPr>
              <a:r>
                <a:rPr lang="zh-CN" altLang="en-US" sz="2000" dirty="0"/>
                <a:t>单纯复形</a:t>
              </a:r>
              <a:r>
                <a:rPr lang="en-US" altLang="zh-CN" sz="2000" dirty="0"/>
                <a:t>(</a:t>
              </a:r>
              <a:r>
                <a:rPr lang="zh-CN" altLang="en-US" sz="2000" dirty="0"/>
                <a:t>图</a:t>
              </a:r>
              <a:r>
                <a:rPr lang="en-US" altLang="zh-CN" sz="2000" dirty="0"/>
                <a:t>)     </a:t>
              </a:r>
              <a:r>
                <a:rPr lang="zh-CN" altLang="en-US" sz="2000" dirty="0"/>
                <a:t>的</a:t>
              </a:r>
              <a:r>
                <a:rPr lang="en-US" sz="2000" dirty="0" err="1" smtClean="0"/>
                <a:t>Betti</a:t>
              </a:r>
              <a:r>
                <a:rPr lang="en-US" sz="2000" dirty="0" smtClean="0"/>
                <a:t> </a:t>
              </a:r>
              <a:r>
                <a:rPr lang="zh-CN" altLang="en-US" sz="2000" dirty="0" smtClean="0"/>
                <a:t>数</a:t>
              </a:r>
              <a:r>
                <a:rPr lang="en-US" altLang="zh-CN" sz="2000" dirty="0" smtClean="0"/>
                <a:t>:</a:t>
              </a:r>
              <a:endParaRPr lang="zh-CN" altLang="en-US" sz="2000" dirty="0"/>
            </a:p>
          </p:txBody>
        </p:sp>
        <p:graphicFrame>
          <p:nvGraphicFramePr>
            <p:cNvPr id="11" name="对象 10"/>
            <p:cNvGraphicFramePr>
              <a:graphicFrameLocks noChangeAspect="1"/>
            </p:cNvGraphicFramePr>
            <p:nvPr/>
          </p:nvGraphicFramePr>
          <p:xfrm>
            <a:off x="2954214" y="935367"/>
            <a:ext cx="236537" cy="33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2" name="Formula" r:id="rId6" imgW="895350" imgH="1266825" progId="Equation.Ribbit">
                    <p:embed/>
                  </p:oleObj>
                </mc:Choice>
                <mc:Fallback>
                  <p:oleObj name="Formula" r:id="rId6" imgW="895350" imgH="1266825" progId="Equation.Ribbit">
                    <p:embed/>
                    <p:pic>
                      <p:nvPicPr>
                        <p:cNvPr id="0" name="图片 6221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954214" y="935367"/>
                          <a:ext cx="236537" cy="336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组合 14"/>
          <p:cNvGrpSpPr/>
          <p:nvPr/>
        </p:nvGrpSpPr>
        <p:grpSpPr>
          <a:xfrm>
            <a:off x="2273301" y="2984623"/>
            <a:ext cx="4901222" cy="400110"/>
            <a:chOff x="2273301" y="2984623"/>
            <a:chExt cx="4901222" cy="400110"/>
          </a:xfrm>
        </p:grpSpPr>
        <p:graphicFrame>
          <p:nvGraphicFramePr>
            <p:cNvPr id="10" name="对象 9"/>
            <p:cNvGraphicFramePr>
              <a:graphicFrameLocks noChangeAspect="1"/>
            </p:cNvGraphicFramePr>
            <p:nvPr/>
          </p:nvGraphicFramePr>
          <p:xfrm>
            <a:off x="2273301" y="3024188"/>
            <a:ext cx="552450" cy="33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3" name="Formula" r:id="rId8" imgW="2085975" imgH="1266825" progId="Equation.Ribbit">
                    <p:embed/>
                  </p:oleObj>
                </mc:Choice>
                <mc:Fallback>
                  <p:oleObj name="Formula" r:id="rId8" imgW="2085975" imgH="1266825" progId="Equation.Ribbit">
                    <p:embed/>
                    <p:pic>
                      <p:nvPicPr>
                        <p:cNvPr id="0" name="对象 6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273301" y="3024188"/>
                          <a:ext cx="552450" cy="336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文本框 11"/>
            <p:cNvSpPr txBox="1"/>
            <p:nvPr/>
          </p:nvSpPr>
          <p:spPr>
            <a:xfrm>
              <a:off x="2954214" y="2984623"/>
              <a:ext cx="42203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二维孔洞的个数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称为</a:t>
              </a:r>
              <a:r>
                <a:rPr lang="zh-CN" altLang="en-US" sz="2000" dirty="0" smtClean="0">
                  <a:solidFill>
                    <a:schemeClr val="accent1"/>
                  </a:solidFill>
                </a:rPr>
                <a:t>第二 </a:t>
              </a:r>
              <a:r>
                <a:rPr lang="en-US" altLang="zh-CN" sz="2000" dirty="0" err="1" smtClean="0">
                  <a:solidFill>
                    <a:schemeClr val="accent1"/>
                  </a:solidFill>
                </a:rPr>
                <a:t>Betti</a:t>
              </a:r>
              <a:r>
                <a:rPr lang="en-US" altLang="zh-CN" sz="2000" dirty="0" smtClean="0">
                  <a:solidFill>
                    <a:schemeClr val="accent1"/>
                  </a:solidFill>
                </a:rPr>
                <a:t> </a:t>
              </a:r>
              <a:r>
                <a:rPr lang="zh-CN" altLang="en-US" sz="2000" dirty="0" smtClean="0">
                  <a:solidFill>
                    <a:schemeClr val="accent1"/>
                  </a:solidFill>
                </a:rPr>
                <a:t>数</a:t>
              </a:r>
              <a:endParaRPr lang="zh-CN" altLang="en-US" sz="2000" dirty="0"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38200" y="1126983"/>
            <a:ext cx="10211435" cy="968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 sz="2000" dirty="0"/>
              <a:t>以这些拓扑不变量为依据</a:t>
            </a:r>
            <a:r>
              <a:rPr lang="en-US" altLang="zh-CN" sz="2000" dirty="0"/>
              <a:t>, </a:t>
            </a:r>
            <a:r>
              <a:rPr lang="zh-CN" altLang="en-US" sz="2000" dirty="0"/>
              <a:t>我们可以观察出</a:t>
            </a:r>
            <a:r>
              <a:rPr lang="en-US" altLang="zh-CN" sz="2000" dirty="0"/>
              <a:t>, </a:t>
            </a:r>
            <a:r>
              <a:rPr lang="zh-CN" altLang="en-US" sz="2000" dirty="0"/>
              <a:t>在特定刺激下脑神经更为深层</a:t>
            </a:r>
            <a:r>
              <a:rPr lang="en-US" altLang="zh-CN" sz="2000" dirty="0"/>
              <a:t>, </a:t>
            </a:r>
            <a:r>
              <a:rPr lang="zh-CN" altLang="en-US" sz="2000" dirty="0"/>
              <a:t>更具有拓扑本质的运作方式</a:t>
            </a:r>
            <a:r>
              <a:rPr lang="en-US" altLang="zh-CN" sz="2000" dirty="0"/>
              <a:t>. </a:t>
            </a:r>
            <a:r>
              <a:rPr lang="zh-CN" altLang="en-US" sz="2000" dirty="0"/>
              <a:t>比如说以第一</a:t>
            </a:r>
            <a:r>
              <a:rPr lang="en-US" altLang="zh-CN" sz="2000" dirty="0"/>
              <a:t> </a:t>
            </a:r>
            <a:r>
              <a:rPr lang="en-US" altLang="zh-CN" sz="2000" dirty="0" err="1"/>
              <a:t>Betti</a:t>
            </a:r>
            <a:r>
              <a:rPr lang="en-US" altLang="zh-CN" sz="2000" dirty="0"/>
              <a:t> </a:t>
            </a:r>
            <a:r>
              <a:rPr lang="zh-CN" altLang="en-US" sz="2000" dirty="0"/>
              <a:t>数为横轴</a:t>
            </a:r>
            <a:r>
              <a:rPr lang="en-US" altLang="zh-CN" sz="2000" dirty="0"/>
              <a:t>, </a:t>
            </a:r>
            <a:r>
              <a:rPr lang="zh-CN" altLang="en-US" sz="2000" dirty="0"/>
              <a:t>第三</a:t>
            </a:r>
            <a:r>
              <a:rPr lang="en-US" altLang="zh-CN" sz="2000" dirty="0"/>
              <a:t> </a:t>
            </a:r>
            <a:r>
              <a:rPr lang="en-US" altLang="zh-CN" sz="2000" dirty="0" err="1"/>
              <a:t>Betti</a:t>
            </a:r>
            <a:r>
              <a:rPr lang="en-US" altLang="zh-CN" sz="2000" dirty="0"/>
              <a:t> </a:t>
            </a:r>
            <a:r>
              <a:rPr lang="zh-CN" altLang="en-US" sz="2000" dirty="0"/>
              <a:t>数为纵轴</a:t>
            </a:r>
            <a:r>
              <a:rPr lang="en-US" altLang="zh-CN" sz="2000" dirty="0"/>
              <a:t>, </a:t>
            </a:r>
            <a:r>
              <a:rPr lang="zh-CN" altLang="en-US" sz="2000" dirty="0"/>
              <a:t>在不同刺激下所生成的图像</a:t>
            </a:r>
            <a:r>
              <a:rPr lang="en-US" altLang="zh-CN" sz="2000" dirty="0"/>
              <a:t>.</a:t>
            </a:r>
            <a:endParaRPr lang="en-US" altLang="zh-CN" sz="2000" dirty="0"/>
          </a:p>
        </p:txBody>
      </p:sp>
      <p:pic>
        <p:nvPicPr>
          <p:cNvPr id="8" name="20240301_144708Edi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79904" y="2943225"/>
            <a:ext cx="3539073" cy="3337560"/>
          </a:xfrm>
          <a:prstGeom prst="rect">
            <a:avLst/>
          </a:prstGeom>
        </p:spPr>
      </p:pic>
      <p:pic>
        <p:nvPicPr>
          <p:cNvPr id="9" name="20240301_144930Edi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4308" y="2943225"/>
            <a:ext cx="3491366" cy="3343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铺满空间的</a:t>
            </a:r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曲线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04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问题引入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01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1970" y="181771"/>
            <a:ext cx="425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这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是什么声音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20240309_212136Edi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41359" y="836626"/>
            <a:ext cx="6714570" cy="5147287"/>
          </a:xfrm>
          <a:prstGeom prst="rect">
            <a:avLst/>
          </a:prstGeom>
        </p:spPr>
      </p:pic>
      <p:pic>
        <p:nvPicPr>
          <p:cNvPr id="2" name="20240309_211146Edi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1359" y="836626"/>
            <a:ext cx="6714570" cy="514728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786589" y="6143348"/>
            <a:ext cx="2024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一头雄壮的狮子</a:t>
            </a:r>
            <a:endParaRPr lang="zh-CN" altLang="en-US" sz="2000" dirty="0"/>
          </a:p>
        </p:txBody>
      </p:sp>
      <p:pic>
        <p:nvPicPr>
          <p:cNvPr id="11" name="20240314_160357Edit_20240314_16101649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98594" y="32250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1969" y="191296"/>
            <a:ext cx="437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铺满空间的曲线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4" name="文本框 6"/>
          <p:cNvSpPr txBox="1"/>
          <p:nvPr/>
        </p:nvSpPr>
        <p:spPr>
          <a:xfrm>
            <a:off x="584324" y="1216074"/>
            <a:ext cx="8348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sz="2000" dirty="0"/>
              <a:t>在</a:t>
            </a:r>
            <a:r>
              <a:rPr lang="en-US" altLang="zh-CN" sz="2000" dirty="0"/>
              <a:t> 1890 </a:t>
            </a:r>
            <a:r>
              <a:rPr lang="zh-CN" altLang="en-US" sz="2000" dirty="0"/>
              <a:t>年</a:t>
            </a:r>
            <a:r>
              <a:rPr lang="en-US" altLang="zh-CN" sz="2000" dirty="0"/>
              <a:t>, G. </a:t>
            </a:r>
            <a:r>
              <a:rPr lang="en-US" altLang="zh-CN" sz="2000" dirty="0" err="1"/>
              <a:t>Peano</a:t>
            </a:r>
            <a:r>
              <a:rPr lang="en-US" altLang="zh-CN" sz="2000" dirty="0"/>
              <a:t> </a:t>
            </a:r>
            <a:r>
              <a:rPr lang="zh-CN" altLang="en-US" sz="2000" dirty="0"/>
              <a:t>给出了第一</a:t>
            </a:r>
            <a:r>
              <a:rPr lang="zh-CN" altLang="en-US" sz="2000" dirty="0" smtClean="0"/>
              <a:t>条</a:t>
            </a:r>
            <a:r>
              <a:rPr lang="zh-CN" altLang="en-US" sz="2000" dirty="0"/>
              <a:t>铺</a:t>
            </a:r>
            <a:r>
              <a:rPr lang="zh-CN" altLang="en-US" sz="2000" dirty="0" smtClean="0"/>
              <a:t>满整个</a:t>
            </a:r>
            <a:r>
              <a:rPr lang="zh-CN" altLang="en-US" sz="2000" dirty="0"/>
              <a:t>三角形</a:t>
            </a:r>
            <a:r>
              <a:rPr lang="zh-CN" altLang="en-US" sz="2000" dirty="0" smtClean="0"/>
              <a:t>的</a:t>
            </a:r>
            <a:r>
              <a:rPr lang="zh-CN" altLang="en-US" sz="2000" dirty="0"/>
              <a:t>曲线</a:t>
            </a:r>
            <a:r>
              <a:rPr lang="en-US" altLang="zh-CN" sz="2000" dirty="0"/>
              <a:t>, </a:t>
            </a:r>
            <a:r>
              <a:rPr lang="zh-CN" altLang="en-US" sz="2000" dirty="0"/>
              <a:t>即</a:t>
            </a:r>
            <a:r>
              <a:rPr lang="en-US" altLang="zh-CN" sz="2000" dirty="0"/>
              <a:t> </a:t>
            </a:r>
            <a:r>
              <a:rPr lang="en-US" altLang="zh-CN" sz="2000" dirty="0" err="1"/>
              <a:t>Peano</a:t>
            </a:r>
            <a:r>
              <a:rPr lang="en-US" altLang="zh-CN" sz="2000" dirty="0"/>
              <a:t> </a:t>
            </a:r>
            <a:r>
              <a:rPr lang="zh-CN" altLang="en-US" sz="2000" dirty="0"/>
              <a:t>曲线</a:t>
            </a:r>
            <a:r>
              <a:rPr lang="en-US" altLang="zh-CN" sz="2000" dirty="0"/>
              <a:t>. </a:t>
            </a:r>
            <a:endParaRPr lang="en-US" altLang="zh-CN" sz="2000" dirty="0"/>
          </a:p>
        </p:txBody>
      </p:sp>
      <p:pic>
        <p:nvPicPr>
          <p:cNvPr id="15" name="图片 14" descr="220px-Giuseppe_Pean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6658" y="342899"/>
            <a:ext cx="1641525" cy="2074291"/>
          </a:xfrm>
          <a:prstGeom prst="rect">
            <a:avLst/>
          </a:prstGeom>
        </p:spPr>
      </p:pic>
      <p:pic>
        <p:nvPicPr>
          <p:cNvPr id="3" name="20240306_193359Ed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3976" y="2806512"/>
            <a:ext cx="4944207" cy="3581381"/>
          </a:xfrm>
          <a:prstGeom prst="rect">
            <a:avLst/>
          </a:prstGeom>
        </p:spPr>
      </p:pic>
      <p:pic>
        <p:nvPicPr>
          <p:cNvPr id="5" name="20240306_193928Edit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1970" y="2809118"/>
            <a:ext cx="4375297" cy="3596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6375"/>
            <a:ext cx="2874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构造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31" name="文本框 17"/>
          <p:cNvSpPr txBox="1"/>
          <p:nvPr/>
        </p:nvSpPr>
        <p:spPr>
          <a:xfrm>
            <a:off x="652145" y="950058"/>
            <a:ext cx="9940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2000" dirty="0"/>
              <a:t>我们从</a:t>
            </a:r>
            <a:r>
              <a:rPr lang="zh-CN" sz="2000" dirty="0">
                <a:solidFill>
                  <a:schemeClr val="accent1"/>
                </a:solidFill>
              </a:rPr>
              <a:t>正三角形</a:t>
            </a:r>
            <a:r>
              <a:rPr lang="zh-CN" sz="2000" dirty="0"/>
              <a:t>出发构造</a:t>
            </a:r>
            <a:r>
              <a:rPr lang="en-US" altLang="zh-CN" sz="2000" dirty="0"/>
              <a:t> </a:t>
            </a:r>
            <a:r>
              <a:rPr lang="en-US" altLang="zh-CN" sz="2000" dirty="0" err="1"/>
              <a:t>Peano</a:t>
            </a:r>
            <a:r>
              <a:rPr lang="en-US" altLang="zh-CN" sz="2000" dirty="0"/>
              <a:t> </a:t>
            </a:r>
            <a:r>
              <a:rPr lang="zh-CN" altLang="en-US" sz="2000" dirty="0" smtClean="0"/>
              <a:t>曲线</a:t>
            </a:r>
            <a:r>
              <a:rPr lang="en-US" altLang="zh-CN" sz="2000" dirty="0" smtClean="0"/>
              <a:t>.</a:t>
            </a:r>
            <a:endParaRPr lang="en-US" altLang="zh-CN" sz="2000" dirty="0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664" y="2870785"/>
            <a:ext cx="2052320" cy="192024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012" y="2868263"/>
            <a:ext cx="2662555" cy="183705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510" y="2870785"/>
            <a:ext cx="2486660" cy="191516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52145" y="1545749"/>
            <a:ext cx="10106025" cy="655638"/>
            <a:chOff x="652145" y="1545749"/>
            <a:chExt cx="10106025" cy="655638"/>
          </a:xfrm>
        </p:grpSpPr>
        <p:sp>
          <p:nvSpPr>
            <p:cNvPr id="32" name="文本框 14"/>
            <p:cNvSpPr txBox="1"/>
            <p:nvPr/>
          </p:nvSpPr>
          <p:spPr>
            <a:xfrm>
              <a:off x="652145" y="1706196"/>
              <a:ext cx="10106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/>
                <a:t>假设</a:t>
              </a:r>
              <a:r>
                <a:rPr lang="en-US" altLang="zh-CN" sz="2000" dirty="0"/>
                <a:t>     </a:t>
              </a:r>
              <a:r>
                <a:rPr lang="zh-CN" altLang="en-US" sz="2000" dirty="0"/>
                <a:t>为平面上边长为</a:t>
              </a:r>
              <a:r>
                <a:rPr lang="en-US" altLang="zh-CN" sz="2000" dirty="0"/>
                <a:t>  </a:t>
              </a:r>
              <a:r>
                <a:rPr lang="en-US" altLang="zh-CN" sz="2000" dirty="0" smtClean="0"/>
                <a:t>  </a:t>
              </a:r>
              <a:r>
                <a:rPr lang="zh-CN" altLang="en-US" sz="2000" dirty="0" smtClean="0"/>
                <a:t>的</a:t>
              </a:r>
              <a:r>
                <a:rPr lang="zh-CN" altLang="en-US" sz="2000" dirty="0"/>
                <a:t>正三角形</a:t>
              </a:r>
              <a:r>
                <a:rPr lang="en-US" altLang="zh-CN" sz="2000" dirty="0"/>
                <a:t>. </a:t>
              </a:r>
              <a:r>
                <a:rPr lang="zh-CN" altLang="en-US" sz="2000" dirty="0"/>
                <a:t>我们归纳定义一</a:t>
              </a:r>
              <a:r>
                <a:rPr lang="zh-CN" altLang="en-US" sz="2000" dirty="0" smtClean="0"/>
                <a:t>族</a:t>
              </a:r>
              <a:r>
                <a:rPr lang="zh-CN" altLang="en-US" sz="2000" b="1" dirty="0" smtClean="0"/>
                <a:t>拟 </a:t>
              </a:r>
              <a:r>
                <a:rPr lang="en-US" altLang="zh-CN" sz="2000" b="1" dirty="0" err="1" smtClean="0"/>
                <a:t>Peano</a:t>
              </a:r>
              <a:r>
                <a:rPr lang="en-US" altLang="zh-CN" sz="2000" b="1" dirty="0" smtClean="0"/>
                <a:t> </a:t>
              </a:r>
              <a:r>
                <a:rPr lang="zh-CN" altLang="en-US" sz="2000" b="1" dirty="0" smtClean="0"/>
                <a:t>曲线</a:t>
              </a:r>
              <a:r>
                <a:rPr lang="en-US" altLang="zh-CN" sz="2000" b="1" dirty="0" smtClean="0"/>
                <a:t> </a:t>
              </a:r>
              <a:endParaRPr lang="en-US" altLang="zh-CN" sz="2000" b="1" dirty="0"/>
            </a:p>
          </p:txBody>
        </p:sp>
        <p:graphicFrame>
          <p:nvGraphicFramePr>
            <p:cNvPr id="3" name="对象 2"/>
            <p:cNvGraphicFramePr>
              <a:graphicFrameLocks noChangeAspect="1"/>
            </p:cNvGraphicFramePr>
            <p:nvPr/>
          </p:nvGraphicFramePr>
          <p:xfrm>
            <a:off x="1327150" y="1746768"/>
            <a:ext cx="241300" cy="33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2" name="Formula" r:id="rId4" imgW="914400" imgH="1276350" progId="Equation.Ribbit">
                    <p:embed/>
                  </p:oleObj>
                </mc:Choice>
                <mc:Fallback>
                  <p:oleObj name="Formula" r:id="rId4" imgW="914400" imgH="1276350" progId="Equation.Ribbit">
                    <p:embed/>
                    <p:pic>
                      <p:nvPicPr>
                        <p:cNvPr id="0" name="图片 3271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327150" y="1746768"/>
                          <a:ext cx="241300" cy="336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对象 18"/>
            <p:cNvGraphicFramePr>
              <a:graphicFrameLocks noChangeAspect="1"/>
            </p:cNvGraphicFramePr>
            <p:nvPr/>
          </p:nvGraphicFramePr>
          <p:xfrm>
            <a:off x="8726313" y="1736297"/>
            <a:ext cx="1903412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3" name="Formula" r:id="rId6" imgW="7200900" imgH="1333500" progId="Equation.Ribbit">
                    <p:embed/>
                  </p:oleObj>
                </mc:Choice>
                <mc:Fallback>
                  <p:oleObj name="Formula" r:id="rId6" imgW="7200900" imgH="1333500" progId="Equation.Ribbit">
                    <p:embed/>
                    <p:pic>
                      <p:nvPicPr>
                        <p:cNvPr id="0" name="图片 3272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726313" y="1736297"/>
                          <a:ext cx="1903412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对象 21"/>
            <p:cNvGraphicFramePr>
              <a:graphicFrameLocks noChangeAspect="1"/>
            </p:cNvGraphicFramePr>
            <p:nvPr/>
          </p:nvGraphicFramePr>
          <p:xfrm>
            <a:off x="3425129" y="1545749"/>
            <a:ext cx="185737" cy="655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4" name="Formula" r:id="rId8" imgW="695325" imgH="2476500" progId="Equation.Ribbit">
                    <p:embed/>
                  </p:oleObj>
                </mc:Choice>
                <mc:Fallback>
                  <p:oleObj name="Formula" r:id="rId8" imgW="695325" imgH="2476500" progId="Equation.Ribbit">
                    <p:embed/>
                    <p:pic>
                      <p:nvPicPr>
                        <p:cNvPr id="0" name="图片 3273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425129" y="1545749"/>
                          <a:ext cx="185737" cy="6556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组合 3"/>
          <p:cNvGrpSpPr/>
          <p:nvPr/>
        </p:nvGrpSpPr>
        <p:grpSpPr>
          <a:xfrm>
            <a:off x="664720" y="5454964"/>
            <a:ext cx="10242765" cy="1015663"/>
            <a:chOff x="664720" y="5454964"/>
            <a:chExt cx="10242765" cy="1015663"/>
          </a:xfrm>
        </p:grpSpPr>
        <p:sp>
          <p:nvSpPr>
            <p:cNvPr id="37" name="文本框 20"/>
            <p:cNvSpPr txBox="1"/>
            <p:nvPr/>
          </p:nvSpPr>
          <p:spPr>
            <a:xfrm>
              <a:off x="664720" y="5454964"/>
              <a:ext cx="102427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sz="2000" dirty="0"/>
                <a:t>在之后每一步中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原先的小三角形都被进一步细分成</a:t>
              </a:r>
              <a:r>
                <a:rPr lang="en-US" altLang="zh-CN" sz="2000" dirty="0"/>
                <a:t> </a:t>
              </a:r>
              <a:r>
                <a:rPr lang="en-US" altLang="zh-CN" sz="2000" dirty="0" smtClean="0"/>
                <a:t>  </a:t>
              </a:r>
              <a:r>
                <a:rPr lang="zh-CN" altLang="en-US" sz="2000" dirty="0"/>
                <a:t>个更小的三角形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并且如同</a:t>
              </a:r>
              <a:r>
                <a:rPr lang="en-US" altLang="zh-CN" sz="2000" dirty="0"/>
                <a:t>     </a:t>
              </a:r>
              <a:r>
                <a:rPr lang="zh-CN" altLang="en-US" sz="2000" dirty="0"/>
                <a:t>那样</a:t>
              </a:r>
              <a:r>
                <a:rPr lang="zh-CN" altLang="en-US" sz="2000" dirty="0" smtClean="0"/>
                <a:t>定义经过其中的曲线</a:t>
              </a:r>
              <a:r>
                <a:rPr lang="en-US" altLang="zh-CN" sz="2000" dirty="0"/>
                <a:t>.</a:t>
              </a:r>
              <a:endParaRPr lang="en-US" altLang="zh-CN" sz="2000" dirty="0">
                <a:solidFill>
                  <a:schemeClr val="accent1"/>
                </a:solidFill>
              </a:endParaRPr>
            </a:p>
          </p:txBody>
        </p:sp>
        <p:graphicFrame>
          <p:nvGraphicFramePr>
            <p:cNvPr id="20" name="对象 19"/>
            <p:cNvGraphicFramePr>
              <a:graphicFrameLocks noChangeAspect="1"/>
            </p:cNvGraphicFramePr>
            <p:nvPr/>
          </p:nvGraphicFramePr>
          <p:xfrm>
            <a:off x="9661756" y="5612141"/>
            <a:ext cx="247650" cy="33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5" name="Formula" r:id="rId10" imgW="942975" imgH="1276350" progId="Equation.Ribbit">
                    <p:embed/>
                  </p:oleObj>
                </mc:Choice>
                <mc:Fallback>
                  <p:oleObj name="Formula" r:id="rId10" imgW="942975" imgH="1276350" progId="Equation.Ribbit">
                    <p:embed/>
                    <p:pic>
                      <p:nvPicPr>
                        <p:cNvPr id="0" name="图片 3274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9661756" y="5612141"/>
                          <a:ext cx="247650" cy="336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对象 22"/>
            <p:cNvGraphicFramePr>
              <a:graphicFrameLocks noChangeAspect="1"/>
            </p:cNvGraphicFramePr>
            <p:nvPr/>
          </p:nvGraphicFramePr>
          <p:xfrm>
            <a:off x="6494341" y="5621666"/>
            <a:ext cx="157163" cy="327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6" name="Formula" r:id="rId12" imgW="590550" imgH="1238250" progId="Equation.Ribbit">
                    <p:embed/>
                  </p:oleObj>
                </mc:Choice>
                <mc:Fallback>
                  <p:oleObj name="Formula" r:id="rId12" imgW="590550" imgH="1238250" progId="Equation.Ribbit">
                    <p:embed/>
                    <p:pic>
                      <p:nvPicPr>
                        <p:cNvPr id="0" name="图片 3275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494341" y="5621666"/>
                          <a:ext cx="157163" cy="327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206375"/>
            <a:ext cx="2874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连续性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91673" y="728345"/>
            <a:ext cx="10135870" cy="2013091"/>
            <a:chOff x="652145" y="1188183"/>
            <a:chExt cx="10135870" cy="2013091"/>
          </a:xfrm>
        </p:grpSpPr>
        <p:sp>
          <p:nvSpPr>
            <p:cNvPr id="3" name="文本框 11"/>
            <p:cNvSpPr txBox="1"/>
            <p:nvPr/>
          </p:nvSpPr>
          <p:spPr>
            <a:xfrm>
              <a:off x="652145" y="1262282"/>
              <a:ext cx="1013587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/>
                <a:t>对于任意一组正整数</a:t>
              </a:r>
              <a:r>
                <a:rPr lang="en-US" altLang="zh-CN" sz="2000" dirty="0"/>
                <a:t>              </a:t>
              </a:r>
              <a:r>
                <a:rPr lang="zh-CN" altLang="en-US" sz="2000" dirty="0" smtClean="0"/>
                <a:t>以及</a:t>
              </a:r>
              <a:r>
                <a:rPr lang="en-US" altLang="zh-CN" sz="2000" dirty="0" smtClean="0"/>
                <a:t>                  </a:t>
              </a:r>
              <a:r>
                <a:rPr lang="zh-CN" altLang="en-US" sz="2000" dirty="0" smtClean="0"/>
                <a:t>我们</a:t>
              </a:r>
              <a:r>
                <a:rPr lang="zh-CN" altLang="en-US" sz="2000" dirty="0"/>
                <a:t>可以找到边长为</a:t>
              </a:r>
              <a:r>
                <a:rPr lang="en-US" altLang="zh-CN" sz="2000" dirty="0"/>
                <a:t>      </a:t>
              </a:r>
              <a:r>
                <a:rPr lang="zh-CN" altLang="en-US" sz="2000" dirty="0"/>
                <a:t>的一个小三角形恰好包含</a:t>
              </a:r>
              <a:endParaRPr lang="zh-CN" altLang="en-US" sz="2000" dirty="0"/>
            </a:p>
            <a:p>
              <a:pPr>
                <a:lnSpc>
                  <a:spcPct val="150000"/>
                </a:lnSpc>
              </a:pPr>
              <a:endParaRPr lang="zh-CN" altLang="en-US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                     </a:t>
              </a:r>
              <a:endParaRPr lang="en-US" altLang="zh-CN" sz="2000" dirty="0"/>
            </a:p>
          </p:txBody>
        </p:sp>
        <p:graphicFrame>
          <p:nvGraphicFramePr>
            <p:cNvPr id="4" name="对象 3"/>
            <p:cNvGraphicFramePr>
              <a:graphicFrameLocks noChangeAspect="1"/>
            </p:cNvGraphicFramePr>
            <p:nvPr/>
          </p:nvGraphicFramePr>
          <p:xfrm>
            <a:off x="3106738" y="1427163"/>
            <a:ext cx="839787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3" name="Formula" r:id="rId1" imgW="3181350" imgH="1200150" progId="Equation.Ribbit">
                    <p:embed/>
                  </p:oleObj>
                </mc:Choice>
                <mc:Fallback>
                  <p:oleObj name="Formula" r:id="rId1" imgW="3181350" imgH="1200150" progId="Equation.Ribbit">
                    <p:embed/>
                    <p:pic>
                      <p:nvPicPr>
                        <p:cNvPr id="0" name="图片 4402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3106738" y="1427163"/>
                          <a:ext cx="839787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4578668" y="1409700"/>
            <a:ext cx="1141412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4" name="Formula" r:id="rId3" imgW="4324350" imgH="1333500" progId="Equation.Ribbit">
                    <p:embed/>
                  </p:oleObj>
                </mc:Choice>
                <mc:Fallback>
                  <p:oleObj name="Formula" r:id="rId3" imgW="4324350" imgH="1333500" progId="Equation.Ribbit">
                    <p:embed/>
                    <p:pic>
                      <p:nvPicPr>
                        <p:cNvPr id="0" name="图片 440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78668" y="1409700"/>
                          <a:ext cx="1141412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对象 5"/>
            <p:cNvGraphicFramePr>
              <a:graphicFrameLocks noChangeAspect="1"/>
            </p:cNvGraphicFramePr>
            <p:nvPr/>
          </p:nvGraphicFramePr>
          <p:xfrm>
            <a:off x="8061960" y="1188183"/>
            <a:ext cx="384175" cy="655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5" name="Formula" r:id="rId5" imgW="1457325" imgH="2476500" progId="Equation.Ribbit">
                    <p:embed/>
                  </p:oleObj>
                </mc:Choice>
                <mc:Fallback>
                  <p:oleObj name="Formula" r:id="rId5" imgW="1457325" imgH="2476500" progId="Equation.Ribbit">
                    <p:embed/>
                    <p:pic>
                      <p:nvPicPr>
                        <p:cNvPr id="0" name="图片 440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061960" y="1188183"/>
                          <a:ext cx="384175" cy="6556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1532182" y="1861769"/>
            <a:ext cx="1501775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6" name="Formula" r:id="rId7" imgW="5676900" imgH="1333500" progId="Equation.Ribbit">
                    <p:embed/>
                  </p:oleObj>
                </mc:Choice>
                <mc:Fallback>
                  <p:oleObj name="Formula" r:id="rId7" imgW="5676900" imgH="1333500" progId="Equation.Ribbit">
                    <p:embed/>
                    <p:pic>
                      <p:nvPicPr>
                        <p:cNvPr id="0" name="图片 440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532182" y="1861769"/>
                          <a:ext cx="1501775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组合 14"/>
          <p:cNvGrpSpPr/>
          <p:nvPr/>
        </p:nvGrpSpPr>
        <p:grpSpPr>
          <a:xfrm>
            <a:off x="652145" y="5048005"/>
            <a:ext cx="10514086" cy="655638"/>
            <a:chOff x="652145" y="5048005"/>
            <a:chExt cx="10514086" cy="655638"/>
          </a:xfrm>
        </p:grpSpPr>
        <p:sp>
          <p:nvSpPr>
            <p:cNvPr id="10" name="文本框 9"/>
            <p:cNvSpPr txBox="1"/>
            <p:nvPr/>
          </p:nvSpPr>
          <p:spPr>
            <a:xfrm>
              <a:off x="652145" y="5205046"/>
              <a:ext cx="105140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于是                                           </a:t>
              </a:r>
              <a:r>
                <a:rPr lang="zh-CN" altLang="en-US" sz="2000" dirty="0"/>
                <a:t>这</a:t>
              </a:r>
              <a:r>
                <a:rPr lang="zh-CN" altLang="en-US" sz="2000" dirty="0" smtClean="0"/>
                <a:t>说明曲线</a:t>
              </a:r>
              <a:r>
                <a:rPr lang="en-US" altLang="zh-CN" sz="2000" dirty="0" smtClean="0"/>
                <a:t>(</a:t>
              </a:r>
              <a:r>
                <a:rPr lang="zh-CN" altLang="en-US" sz="2000" dirty="0" smtClean="0"/>
                <a:t>函数</a:t>
              </a:r>
              <a:r>
                <a:rPr lang="en-US" altLang="zh-CN" sz="2000" dirty="0" smtClean="0"/>
                <a:t>)</a:t>
              </a:r>
              <a:r>
                <a:rPr lang="zh-CN" altLang="en-US" sz="2000" dirty="0" smtClean="0"/>
                <a:t>族         </a:t>
              </a:r>
              <a:r>
                <a:rPr lang="zh-CN" altLang="en-US" sz="2000" b="1" dirty="0"/>
                <a:t>一致</a:t>
              </a:r>
              <a:r>
                <a:rPr lang="zh-CN" altLang="en-US" sz="2000" b="1" dirty="0" smtClean="0"/>
                <a:t>收敛</a:t>
              </a:r>
              <a:r>
                <a:rPr lang="en-US" altLang="zh-CN" sz="2000" dirty="0" smtClean="0"/>
                <a:t>.</a:t>
              </a:r>
              <a:endParaRPr lang="zh-CN" altLang="en-US" sz="2000" dirty="0"/>
            </a:p>
          </p:txBody>
        </p:sp>
        <p:graphicFrame>
          <p:nvGraphicFramePr>
            <p:cNvPr id="11" name="对象 10"/>
            <p:cNvGraphicFramePr>
              <a:graphicFrameLocks noChangeAspect="1"/>
            </p:cNvGraphicFramePr>
            <p:nvPr/>
          </p:nvGraphicFramePr>
          <p:xfrm>
            <a:off x="1327394" y="5048005"/>
            <a:ext cx="2825750" cy="655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7" name="Formula" r:id="rId9" imgW="10687050" imgH="2476500" progId="Equation.Ribbit">
                    <p:embed/>
                  </p:oleObj>
                </mc:Choice>
                <mc:Fallback>
                  <p:oleObj name="Formula" r:id="rId9" imgW="10687050" imgH="2476500" progId="Equation.Ribbit">
                    <p:embed/>
                    <p:pic>
                      <p:nvPicPr>
                        <p:cNvPr id="0" name="图片 440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327394" y="5048005"/>
                          <a:ext cx="2825750" cy="6556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对象 11"/>
            <p:cNvGraphicFramePr>
              <a:graphicFrameLocks noChangeAspect="1"/>
            </p:cNvGraphicFramePr>
            <p:nvPr/>
          </p:nvGraphicFramePr>
          <p:xfrm>
            <a:off x="6456606" y="5228888"/>
            <a:ext cx="568325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8" name="Formula" r:id="rId11" imgW="2152650" imgH="1333500" progId="Equation.Ribbit">
                    <p:embed/>
                  </p:oleObj>
                </mc:Choice>
                <mc:Fallback>
                  <p:oleObj name="Formula" r:id="rId11" imgW="2152650" imgH="1333500" progId="Equation.Ribbit">
                    <p:embed/>
                    <p:pic>
                      <p:nvPicPr>
                        <p:cNvPr id="0" name="图片 4407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456606" y="5228888"/>
                          <a:ext cx="568325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组合 15"/>
          <p:cNvGrpSpPr/>
          <p:nvPr/>
        </p:nvGrpSpPr>
        <p:grpSpPr>
          <a:xfrm>
            <a:off x="652145" y="5945374"/>
            <a:ext cx="10709031" cy="400110"/>
            <a:chOff x="652145" y="5945374"/>
            <a:chExt cx="10709031" cy="400110"/>
          </a:xfrm>
        </p:grpSpPr>
        <p:sp>
          <p:nvSpPr>
            <p:cNvPr id="13" name="文本框 12"/>
            <p:cNvSpPr txBox="1"/>
            <p:nvPr/>
          </p:nvSpPr>
          <p:spPr>
            <a:xfrm>
              <a:off x="652145" y="5945374"/>
              <a:ext cx="107090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/>
                <a:t>结论</a:t>
              </a:r>
              <a:r>
                <a:rPr lang="en-US" altLang="zh-CN" sz="2000" b="1" dirty="0" smtClean="0"/>
                <a:t>: </a:t>
              </a:r>
              <a:r>
                <a:rPr lang="zh-CN" altLang="en-US" sz="2000" dirty="0" smtClean="0"/>
                <a:t>记                          为函数列极限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则它是一个</a:t>
              </a:r>
              <a:r>
                <a:rPr lang="zh-CN" altLang="en-US" sz="2000" dirty="0" smtClean="0">
                  <a:solidFill>
                    <a:schemeClr val="accent1"/>
                  </a:solidFill>
                </a:rPr>
                <a:t>连续</a:t>
              </a:r>
              <a:r>
                <a:rPr lang="zh-CN" altLang="en-US" sz="2000" dirty="0" smtClean="0"/>
                <a:t>函数</a:t>
              </a:r>
              <a:r>
                <a:rPr lang="en-US" altLang="zh-CN" sz="2000" dirty="0" smtClean="0"/>
                <a:t>(</a:t>
              </a:r>
              <a:r>
                <a:rPr lang="en-US" altLang="zh-CN" sz="2000" dirty="0" err="1" smtClean="0"/>
                <a:t>Peano</a:t>
              </a:r>
              <a:r>
                <a:rPr lang="en-US" altLang="zh-CN" sz="2000" dirty="0" smtClean="0"/>
                <a:t> </a:t>
              </a:r>
              <a:r>
                <a:rPr lang="zh-CN" altLang="en-US" sz="2000" dirty="0" smtClean="0"/>
                <a:t>曲线</a:t>
              </a:r>
              <a:r>
                <a:rPr lang="en-US" altLang="zh-CN" sz="2000" dirty="0" smtClean="0"/>
                <a:t>).</a:t>
              </a:r>
              <a:endParaRPr lang="zh-CN" altLang="en-US" sz="2000" b="1" dirty="0"/>
            </a:p>
          </p:txBody>
        </p:sp>
        <p:graphicFrame>
          <p:nvGraphicFramePr>
            <p:cNvPr id="14" name="对象 13"/>
            <p:cNvGraphicFramePr>
              <a:graphicFrameLocks noChangeAspect="1"/>
            </p:cNvGraphicFramePr>
            <p:nvPr/>
          </p:nvGraphicFramePr>
          <p:xfrm>
            <a:off x="1694594" y="5976018"/>
            <a:ext cx="1725612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9" name="Formula" r:id="rId13" imgW="6524625" imgH="1333500" progId="Equation.Ribbit">
                    <p:embed/>
                  </p:oleObj>
                </mc:Choice>
                <mc:Fallback>
                  <p:oleObj name="Formula" r:id="rId13" imgW="6524625" imgH="1333500" progId="Equation.Ribbit">
                    <p:embed/>
                    <p:pic>
                      <p:nvPicPr>
                        <p:cNvPr id="0" name="图片 4408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694594" y="5976018"/>
                          <a:ext cx="1725612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组合 21"/>
          <p:cNvGrpSpPr/>
          <p:nvPr/>
        </p:nvGrpSpPr>
        <p:grpSpPr>
          <a:xfrm>
            <a:off x="6740768" y="2765278"/>
            <a:ext cx="4084144" cy="1366677"/>
            <a:chOff x="6643399" y="2365733"/>
            <a:chExt cx="4084144" cy="1366677"/>
          </a:xfrm>
        </p:grpSpPr>
        <p:graphicFrame>
          <p:nvGraphicFramePr>
            <p:cNvPr id="8" name="对象 7"/>
            <p:cNvGraphicFramePr>
              <a:graphicFrameLocks noChangeAspect="1"/>
            </p:cNvGraphicFramePr>
            <p:nvPr/>
          </p:nvGraphicFramePr>
          <p:xfrm>
            <a:off x="7197359" y="2365733"/>
            <a:ext cx="2797175" cy="655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10" name="Formula" r:id="rId15" imgW="10582275" imgH="2476500" progId="Equation.Ribbit">
                    <p:embed/>
                  </p:oleObj>
                </mc:Choice>
                <mc:Fallback>
                  <p:oleObj name="Formula" r:id="rId15" imgW="10582275" imgH="2476500" progId="Equation.Ribbit">
                    <p:embed/>
                    <p:pic>
                      <p:nvPicPr>
                        <p:cNvPr id="0" name="图片 4409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7197359" y="2365733"/>
                          <a:ext cx="2797175" cy="6556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1" name="组合 20"/>
            <p:cNvGrpSpPr/>
            <p:nvPr/>
          </p:nvGrpSpPr>
          <p:grpSpPr>
            <a:xfrm>
              <a:off x="6643399" y="3178412"/>
              <a:ext cx="4084144" cy="553998"/>
              <a:chOff x="6915033" y="3142236"/>
              <a:chExt cx="4084144" cy="553998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6915033" y="3142236"/>
                <a:ext cx="408414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000" dirty="0" smtClean="0"/>
                  <a:t>而    与    点同属于中间的小三角形</a:t>
                </a:r>
                <a:endParaRPr lang="zh-CN" altLang="en-US" sz="2000" dirty="0"/>
              </a:p>
            </p:txBody>
          </p:sp>
          <p:graphicFrame>
            <p:nvGraphicFramePr>
              <p:cNvPr id="19" name="对象 18"/>
              <p:cNvGraphicFramePr>
                <a:graphicFrameLocks noChangeAspect="1"/>
              </p:cNvGraphicFramePr>
              <p:nvPr/>
            </p:nvGraphicFramePr>
            <p:xfrm>
              <a:off x="7267575" y="3309488"/>
              <a:ext cx="246063" cy="3317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11" name="Formula" r:id="rId17" imgW="933450" imgH="1247775" progId="Equation.Ribbit">
                      <p:embed/>
                    </p:oleObj>
                  </mc:Choice>
                  <mc:Fallback>
                    <p:oleObj name="Formula" r:id="rId17" imgW="933450" imgH="1247775" progId="Equation.Ribbit">
                      <p:embed/>
                      <p:pic>
                        <p:nvPicPr>
                          <p:cNvPr id="0" name="图片 4410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7267575" y="3309488"/>
                            <a:ext cx="246063" cy="3317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对象 19"/>
              <p:cNvGraphicFramePr>
                <a:graphicFrameLocks noChangeAspect="1"/>
              </p:cNvGraphicFramePr>
              <p:nvPr/>
            </p:nvGraphicFramePr>
            <p:xfrm>
              <a:off x="7801633" y="3305458"/>
              <a:ext cx="236537" cy="327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12" name="Formula" r:id="rId19" imgW="895350" imgH="1238250" progId="Equation.Ribbit">
                      <p:embed/>
                    </p:oleObj>
                  </mc:Choice>
                  <mc:Fallback>
                    <p:oleObj name="Formula" r:id="rId19" imgW="895350" imgH="1238250" progId="Equation.Ribbit">
                      <p:embed/>
                      <p:pic>
                        <p:nvPicPr>
                          <p:cNvPr id="0" name="图片 4411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7801633" y="3305458"/>
                            <a:ext cx="236537" cy="3270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17" name="第二个">
            <a:hlinkClick r:id="" action="ppaction://media"/>
          </p:cNvPr>
          <p:cNvPicPr>
            <a:picLocks noChangeAspect="1"/>
          </p:cNvPicPr>
          <p:nvPr>
            <a:vide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66171" y="1911397"/>
            <a:ext cx="5283200" cy="29718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71" y="1912989"/>
            <a:ext cx="5285690" cy="2969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36" y="894731"/>
            <a:ext cx="4227324" cy="30621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52145" y="206375"/>
            <a:ext cx="287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铺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满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三角形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93884" y="813502"/>
            <a:ext cx="10450830" cy="655638"/>
            <a:chOff x="493884" y="813502"/>
            <a:chExt cx="10450830" cy="655638"/>
          </a:xfrm>
        </p:grpSpPr>
        <p:sp>
          <p:nvSpPr>
            <p:cNvPr id="3" name="文本框 3"/>
            <p:cNvSpPr txBox="1"/>
            <p:nvPr/>
          </p:nvSpPr>
          <p:spPr>
            <a:xfrm>
              <a:off x="493884" y="976434"/>
              <a:ext cx="10450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sz="2000" dirty="0"/>
                <a:t>根据构造</a:t>
              </a:r>
              <a:r>
                <a:rPr lang="en-US" altLang="zh-CN" sz="2000" dirty="0"/>
                <a:t>,      </a:t>
              </a:r>
              <a:r>
                <a:rPr lang="zh-CN" altLang="en-US" sz="2000" dirty="0"/>
                <a:t>的像到</a:t>
              </a:r>
              <a:r>
                <a:rPr lang="en-US" altLang="zh-CN" sz="2000" dirty="0"/>
                <a:t>     </a:t>
              </a:r>
              <a:r>
                <a:rPr lang="zh-CN" altLang="en-US" sz="2000" dirty="0"/>
                <a:t>内的任何点距离都不会超过</a:t>
              </a:r>
              <a:r>
                <a:rPr lang="en-US" altLang="zh-CN" sz="2000" dirty="0"/>
                <a:t> </a:t>
              </a:r>
              <a:endParaRPr lang="en-US" altLang="zh-CN" sz="2000" dirty="0"/>
            </a:p>
          </p:txBody>
        </p:sp>
        <p:graphicFrame>
          <p:nvGraphicFramePr>
            <p:cNvPr id="4" name="对象 3"/>
            <p:cNvGraphicFramePr>
              <a:graphicFrameLocks noChangeAspect="1"/>
            </p:cNvGraphicFramePr>
            <p:nvPr/>
          </p:nvGraphicFramePr>
          <p:xfrm>
            <a:off x="2125004" y="1017006"/>
            <a:ext cx="280987" cy="33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78" name="Formula" r:id="rId2" imgW="1057275" imgH="1276350" progId="Equation.Ribbit">
                    <p:embed/>
                  </p:oleObj>
                </mc:Choice>
                <mc:Fallback>
                  <p:oleObj name="Formula" r:id="rId2" imgW="1057275" imgH="1276350" progId="Equation.Ribbit">
                    <p:embed/>
                    <p:pic>
                      <p:nvPicPr>
                        <p:cNvPr id="0" name="图片 5577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125004" y="1017006"/>
                          <a:ext cx="280987" cy="336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3246313" y="1022410"/>
            <a:ext cx="241300" cy="33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79" name="Formula" r:id="rId4" imgW="914400" imgH="1276350" progId="Equation.Ribbit">
                    <p:embed/>
                  </p:oleObj>
                </mc:Choice>
                <mc:Fallback>
                  <p:oleObj name="Formula" r:id="rId4" imgW="914400" imgH="1276350" progId="Equation.Ribbit">
                    <p:embed/>
                    <p:pic>
                      <p:nvPicPr>
                        <p:cNvPr id="0" name="图片 557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246313" y="1022410"/>
                          <a:ext cx="241300" cy="336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对象 5"/>
            <p:cNvGraphicFramePr>
              <a:graphicFrameLocks noChangeAspect="1"/>
            </p:cNvGraphicFramePr>
            <p:nvPr/>
          </p:nvGraphicFramePr>
          <p:xfrm>
            <a:off x="6589116" y="813502"/>
            <a:ext cx="403225" cy="655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80" name="Formula" r:id="rId6" imgW="1524000" imgH="2476500" progId="Equation.Ribbit">
                    <p:embed/>
                  </p:oleObj>
                </mc:Choice>
                <mc:Fallback>
                  <p:oleObj name="Formula" r:id="rId6" imgW="1524000" imgH="2476500" progId="Equation.Ribbit">
                    <p:embed/>
                    <p:pic>
                      <p:nvPicPr>
                        <p:cNvPr id="0" name="图片 5579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589116" y="813502"/>
                          <a:ext cx="403225" cy="6556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" name="组合 19"/>
          <p:cNvGrpSpPr/>
          <p:nvPr/>
        </p:nvGrpSpPr>
        <p:grpSpPr>
          <a:xfrm>
            <a:off x="493884" y="2049096"/>
            <a:ext cx="10326370" cy="1164121"/>
            <a:chOff x="493884" y="2049096"/>
            <a:chExt cx="10326370" cy="1164121"/>
          </a:xfrm>
        </p:grpSpPr>
        <p:sp>
          <p:nvSpPr>
            <p:cNvPr id="7" name="文本框 9"/>
            <p:cNvSpPr txBox="1"/>
            <p:nvPr/>
          </p:nvSpPr>
          <p:spPr>
            <a:xfrm>
              <a:off x="493884" y="2049096"/>
              <a:ext cx="103263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sz="2000" dirty="0"/>
                <a:t>对任意</a:t>
              </a:r>
              <a:r>
                <a:rPr lang="en-US" altLang="zh-CN" sz="2000" dirty="0"/>
                <a:t>              </a:t>
              </a:r>
              <a:r>
                <a:rPr lang="zh-CN" altLang="en-US" sz="2000" dirty="0" smtClean="0"/>
                <a:t>我们</a:t>
              </a:r>
              <a:r>
                <a:rPr lang="zh-CN" altLang="en-US" sz="2000" dirty="0"/>
                <a:t>取</a:t>
              </a:r>
              <a:r>
                <a:rPr lang="en-US" altLang="zh-CN" sz="2000" dirty="0"/>
                <a:t>                  </a:t>
              </a:r>
              <a:r>
                <a:rPr lang="zh-CN" altLang="en-US" sz="2000" dirty="0" smtClean="0"/>
                <a:t>使得</a:t>
              </a:r>
              <a:endParaRPr lang="zh-CN" altLang="en-US" sz="2000" dirty="0"/>
            </a:p>
          </p:txBody>
        </p:sp>
        <p:graphicFrame>
          <p:nvGraphicFramePr>
            <p:cNvPr id="8" name="对象 7"/>
            <p:cNvGraphicFramePr>
              <a:graphicFrameLocks noChangeAspect="1"/>
            </p:cNvGraphicFramePr>
            <p:nvPr/>
          </p:nvGraphicFramePr>
          <p:xfrm>
            <a:off x="1732341" y="2095285"/>
            <a:ext cx="855662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81" name="Formula" r:id="rId8" imgW="3238500" imgH="1295400" progId="Equation.Ribbit">
                    <p:embed/>
                  </p:oleObj>
                </mc:Choice>
                <mc:Fallback>
                  <p:oleObj name="Formula" r:id="rId8" imgW="3238500" imgH="1295400" progId="Equation.Ribbit">
                    <p:embed/>
                    <p:pic>
                      <p:nvPicPr>
                        <p:cNvPr id="0" name="图片 5580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732341" y="2095285"/>
                          <a:ext cx="855662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对象 8"/>
            <p:cNvGraphicFramePr>
              <a:graphicFrameLocks noChangeAspect="1"/>
            </p:cNvGraphicFramePr>
            <p:nvPr/>
          </p:nvGraphicFramePr>
          <p:xfrm>
            <a:off x="3461237" y="2087989"/>
            <a:ext cx="1168400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82" name="Formula" r:id="rId10" imgW="4410075" imgH="1333500" progId="Equation.Ribbit">
                    <p:embed/>
                  </p:oleObj>
                </mc:Choice>
                <mc:Fallback>
                  <p:oleObj name="Formula" r:id="rId10" imgW="4410075" imgH="1333500" progId="Equation.Ribbit">
                    <p:embed/>
                    <p:pic>
                      <p:nvPicPr>
                        <p:cNvPr id="0" name="图片 5581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461237" y="2087989"/>
                          <a:ext cx="1168400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对象 9"/>
            <p:cNvGraphicFramePr>
              <a:graphicFrameLocks noChangeAspect="1"/>
            </p:cNvGraphicFramePr>
            <p:nvPr/>
          </p:nvGraphicFramePr>
          <p:xfrm>
            <a:off x="4045437" y="2557579"/>
            <a:ext cx="2370138" cy="655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83" name="Formula" r:id="rId12" imgW="8963025" imgH="2476500" progId="Equation.Ribbit">
                    <p:embed/>
                  </p:oleObj>
                </mc:Choice>
                <mc:Fallback>
                  <p:oleObj name="Formula" r:id="rId12" imgW="8963025" imgH="2476500" progId="Equation.Ribbit">
                    <p:embed/>
                    <p:pic>
                      <p:nvPicPr>
                        <p:cNvPr id="0" name="图片 5582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045437" y="2557579"/>
                          <a:ext cx="2370138" cy="6556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组合 20"/>
          <p:cNvGrpSpPr/>
          <p:nvPr/>
        </p:nvGrpSpPr>
        <p:grpSpPr>
          <a:xfrm>
            <a:off x="493884" y="4058059"/>
            <a:ext cx="10614660" cy="655638"/>
            <a:chOff x="493884" y="2724332"/>
            <a:chExt cx="10614660" cy="655638"/>
          </a:xfrm>
        </p:grpSpPr>
        <p:sp>
          <p:nvSpPr>
            <p:cNvPr id="11" name="文本框 17"/>
            <p:cNvSpPr txBox="1"/>
            <p:nvPr/>
          </p:nvSpPr>
          <p:spPr>
            <a:xfrm>
              <a:off x="493884" y="2886535"/>
              <a:ext cx="10614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2000" dirty="0"/>
                <a:t>另一方面</a:t>
              </a:r>
              <a:r>
                <a:rPr lang="en-US" altLang="zh-CN" sz="2000" dirty="0"/>
                <a:t>,                                            </a:t>
              </a:r>
              <a:r>
                <a:rPr lang="zh-CN" altLang="en-US" sz="2000" dirty="0" smtClean="0"/>
                <a:t>所以</a:t>
              </a:r>
              <a:r>
                <a:rPr lang="zh-CN" altLang="en-US" sz="2000" dirty="0"/>
                <a:t>由三角不等式</a:t>
              </a:r>
              <a:r>
                <a:rPr lang="en-US" altLang="zh-CN" sz="2000" dirty="0"/>
                <a:t> </a:t>
              </a:r>
              <a:endParaRPr lang="en-US" altLang="zh-CN" sz="2000" dirty="0"/>
            </a:p>
          </p:txBody>
        </p:sp>
        <p:graphicFrame>
          <p:nvGraphicFramePr>
            <p:cNvPr id="12" name="对象 11"/>
            <p:cNvGraphicFramePr>
              <a:graphicFrameLocks noChangeAspect="1"/>
            </p:cNvGraphicFramePr>
            <p:nvPr/>
          </p:nvGraphicFramePr>
          <p:xfrm>
            <a:off x="2160172" y="2724332"/>
            <a:ext cx="2838450" cy="655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84" name="Formula" r:id="rId14" imgW="10734675" imgH="2476500" progId="Equation.Ribbit">
                    <p:embed/>
                  </p:oleObj>
                </mc:Choice>
                <mc:Fallback>
                  <p:oleObj name="Formula" r:id="rId14" imgW="10734675" imgH="2476500" progId="Equation.Ribbit">
                    <p:embed/>
                    <p:pic>
                      <p:nvPicPr>
                        <p:cNvPr id="0" name="图片 5583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160172" y="2724332"/>
                          <a:ext cx="2838450" cy="6556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4534389" y="4776105"/>
          <a:ext cx="253365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5" name="Formula" r:id="rId16" imgW="9582150" imgH="2476500" progId="Equation.Ribbit">
                  <p:embed/>
                </p:oleObj>
              </mc:Choice>
              <mc:Fallback>
                <p:oleObj name="Formula" r:id="rId16" imgW="9582150" imgH="2476500" progId="Equation.Ribbit">
                  <p:embed/>
                  <p:pic>
                    <p:nvPicPr>
                      <p:cNvPr id="0" name="图片 5584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534389" y="4776105"/>
                        <a:ext cx="2533650" cy="655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组合 21"/>
          <p:cNvGrpSpPr/>
          <p:nvPr/>
        </p:nvGrpSpPr>
        <p:grpSpPr>
          <a:xfrm>
            <a:off x="493884" y="5747743"/>
            <a:ext cx="10450830" cy="400110"/>
            <a:chOff x="493884" y="4428336"/>
            <a:chExt cx="10450830" cy="400110"/>
          </a:xfrm>
        </p:grpSpPr>
        <p:sp>
          <p:nvSpPr>
            <p:cNvPr id="14" name="文本框 14"/>
            <p:cNvSpPr txBox="1"/>
            <p:nvPr/>
          </p:nvSpPr>
          <p:spPr>
            <a:xfrm>
              <a:off x="493884" y="4428336"/>
              <a:ext cx="10450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sz="2000" dirty="0"/>
                <a:t>这说明</a:t>
              </a:r>
              <a:r>
                <a:rPr lang="en-US" altLang="zh-CN" sz="2000" dirty="0"/>
                <a:t>    </a:t>
              </a:r>
              <a:r>
                <a:rPr lang="zh-CN" altLang="en-US" sz="2000" dirty="0"/>
                <a:t>是</a:t>
              </a:r>
              <a:r>
                <a:rPr lang="en-US" altLang="zh-CN" sz="2000" dirty="0"/>
                <a:t>               </a:t>
              </a:r>
              <a:r>
                <a:rPr lang="zh-CN" altLang="en-US" sz="2000" dirty="0" smtClean="0"/>
                <a:t>的</a:t>
              </a:r>
              <a:r>
                <a:rPr lang="zh-CN" altLang="en-US" sz="2000" dirty="0"/>
                <a:t>极限点</a:t>
              </a:r>
              <a:r>
                <a:rPr lang="en-US" altLang="zh-CN" sz="2000" dirty="0"/>
                <a:t>. </a:t>
              </a:r>
              <a:r>
                <a:rPr lang="zh-CN" altLang="en-US" sz="2000" dirty="0"/>
                <a:t>结合</a:t>
              </a:r>
              <a:r>
                <a:rPr lang="en-US" altLang="zh-CN" sz="2000" dirty="0"/>
                <a:t>              </a:t>
              </a:r>
              <a:r>
                <a:rPr lang="en-US" altLang="zh-CN" sz="2000" dirty="0" smtClean="0"/>
                <a:t> </a:t>
              </a:r>
              <a:r>
                <a:rPr lang="zh-CN" altLang="en-US" sz="2000" dirty="0" smtClean="0"/>
                <a:t>是</a:t>
              </a:r>
              <a:r>
                <a:rPr lang="zh-CN" altLang="en-US" sz="2000" dirty="0"/>
                <a:t>闭集的事实</a:t>
              </a:r>
              <a:r>
                <a:rPr lang="en-US" altLang="zh-CN" sz="2000" dirty="0"/>
                <a:t>, </a:t>
              </a:r>
              <a:r>
                <a:rPr lang="zh-CN" altLang="en-US" sz="2000" dirty="0"/>
                <a:t>必有</a:t>
              </a:r>
              <a:endParaRPr lang="zh-CN" altLang="en-US" sz="2000" dirty="0"/>
            </a:p>
          </p:txBody>
        </p:sp>
        <p:graphicFrame>
          <p:nvGraphicFramePr>
            <p:cNvPr id="15" name="对象 14"/>
            <p:cNvGraphicFramePr>
              <a:graphicFrameLocks noChangeAspect="1"/>
            </p:cNvGraphicFramePr>
            <p:nvPr/>
          </p:nvGraphicFramePr>
          <p:xfrm>
            <a:off x="1749925" y="4534795"/>
            <a:ext cx="169863" cy="258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86" name="Formula" r:id="rId18" imgW="647700" imgH="971550" progId="Equation.Ribbit">
                    <p:embed/>
                  </p:oleObj>
                </mc:Choice>
                <mc:Fallback>
                  <p:oleObj name="Formula" r:id="rId18" imgW="647700" imgH="971550" progId="Equation.Ribbit">
                    <p:embed/>
                    <p:pic>
                      <p:nvPicPr>
                        <p:cNvPr id="0" name="图片 5585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749925" y="4534795"/>
                          <a:ext cx="169863" cy="2587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对象 15"/>
            <p:cNvGraphicFramePr>
              <a:graphicFrameLocks noChangeAspect="1"/>
            </p:cNvGraphicFramePr>
            <p:nvPr/>
          </p:nvGraphicFramePr>
          <p:xfrm>
            <a:off x="2265497" y="4441133"/>
            <a:ext cx="974725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87" name="Formula" r:id="rId20" imgW="3695700" imgH="1333500" progId="Equation.Ribbit">
                    <p:embed/>
                  </p:oleObj>
                </mc:Choice>
                <mc:Fallback>
                  <p:oleObj name="Formula" r:id="rId20" imgW="3695700" imgH="1333500" progId="Equation.Ribbit">
                    <p:embed/>
                    <p:pic>
                      <p:nvPicPr>
                        <p:cNvPr id="0" name="图片 5586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2265497" y="4441133"/>
                          <a:ext cx="974725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对象 16"/>
            <p:cNvGraphicFramePr>
              <a:graphicFrameLocks noChangeAspect="1"/>
            </p:cNvGraphicFramePr>
            <p:nvPr/>
          </p:nvGraphicFramePr>
          <p:xfrm>
            <a:off x="4914912" y="4461587"/>
            <a:ext cx="974725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88" name="Formula" r:id="rId22" imgW="3695700" imgH="1333500" progId="Equation.Ribbit">
                    <p:embed/>
                  </p:oleObj>
                </mc:Choice>
                <mc:Fallback>
                  <p:oleObj name="Formula" r:id="rId22" imgW="3695700" imgH="1333500" progId="Equation.Ribbit">
                    <p:embed/>
                    <p:pic>
                      <p:nvPicPr>
                        <p:cNvPr id="0" name="对象 15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4914912" y="4461587"/>
                          <a:ext cx="974725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对象 17"/>
            <p:cNvGraphicFramePr>
              <a:graphicFrameLocks noChangeAspect="1"/>
            </p:cNvGraphicFramePr>
            <p:nvPr/>
          </p:nvGraphicFramePr>
          <p:xfrm>
            <a:off x="8163537" y="4460970"/>
            <a:ext cx="1604962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89" name="Formula" r:id="rId23" imgW="6067425" imgH="1333500" progId="Equation.Ribbit">
                    <p:embed/>
                  </p:oleObj>
                </mc:Choice>
                <mc:Fallback>
                  <p:oleObj name="Formula" r:id="rId23" imgW="6067425" imgH="1333500" progId="Equation.Ribbit">
                    <p:embed/>
                    <p:pic>
                      <p:nvPicPr>
                        <p:cNvPr id="0" name="图片 5588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8163537" y="4460970"/>
                          <a:ext cx="1604962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3" name="20240306_200932Edit">
            <a:hlinkClick r:id="" action="ppaction://media"/>
          </p:cNvPr>
          <p:cNvPicPr>
            <a:picLocks noChangeAspect="1"/>
          </p:cNvPicPr>
          <p:nvPr>
            <a:vide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302536" y="909782"/>
            <a:ext cx="4226169" cy="3061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3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3695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Hilbert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曲线</a:t>
            </a:r>
            <a:endParaRPr kumimoji="1" lang="en-US" altLang="zh-CN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52145" y="1029668"/>
            <a:ext cx="10556875" cy="1141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在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+mn-lt"/>
              </a:rPr>
              <a:t>Peano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曲线被提出后的一年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,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另一位数学家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+mn-lt"/>
              </a:rPr>
              <a:t>D. Hilbert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对其想法做了一些简化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,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同样给出了一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条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铺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满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平面的曲线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,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称为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+mn-lt"/>
              </a:rPr>
              <a:t>Hilbert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曲线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indent="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endParaRPr lang="en-US" altLang="zh-CN" sz="2000" spc="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</p:txBody>
      </p:sp>
      <p:pic>
        <p:nvPicPr>
          <p:cNvPr id="20" name="20240223_162141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563071" y="2491136"/>
            <a:ext cx="3046730" cy="3035935"/>
          </a:xfrm>
          <a:prstGeom prst="rect">
            <a:avLst/>
          </a:prstGeom>
        </p:spPr>
      </p:pic>
      <p:pic>
        <p:nvPicPr>
          <p:cNvPr id="22" name="20240223_162341Edit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3449" y="2478436"/>
            <a:ext cx="3213100" cy="304419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56565" y="2478436"/>
            <a:ext cx="3275330" cy="3555728"/>
            <a:chOff x="456565" y="2478436"/>
            <a:chExt cx="3275330" cy="355572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6565" y="2478436"/>
              <a:ext cx="3275330" cy="3048635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862589" y="5634054"/>
              <a:ext cx="2463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一阶拟 </a:t>
              </a:r>
              <a:r>
                <a:rPr lang="en-US" altLang="zh-CN" sz="2000" dirty="0" smtClean="0"/>
                <a:t>Hilbert </a:t>
              </a:r>
              <a:r>
                <a:rPr lang="zh-CN" altLang="en-US" sz="2000" dirty="0" smtClean="0"/>
                <a:t>曲线</a:t>
              </a:r>
              <a:endParaRPr lang="zh-CN" altLang="en-US" sz="2000" dirty="0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854795" y="5634054"/>
            <a:ext cx="246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二</a:t>
            </a:r>
            <a:r>
              <a:rPr lang="zh-CN" altLang="en-US" sz="2000" dirty="0" smtClean="0"/>
              <a:t>阶拟 </a:t>
            </a:r>
            <a:r>
              <a:rPr lang="en-US" altLang="zh-CN" sz="2000" dirty="0" smtClean="0"/>
              <a:t>Hilbert </a:t>
            </a:r>
            <a:r>
              <a:rPr lang="zh-CN" altLang="en-US" sz="2000" dirty="0" smtClean="0"/>
              <a:t>曲线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8847001" y="5634054"/>
            <a:ext cx="246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高阶拟 </a:t>
            </a:r>
            <a:r>
              <a:rPr lang="en-US" altLang="zh-CN" sz="2000" dirty="0" smtClean="0"/>
              <a:t>Hilbert </a:t>
            </a:r>
            <a:r>
              <a:rPr lang="zh-CN" altLang="en-US" sz="2000" dirty="0" smtClean="0"/>
              <a:t>曲线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1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8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>
                <p:cTn id="3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200660"/>
            <a:ext cx="3695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蛇形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曲线</a:t>
            </a:r>
            <a:endParaRPr kumimoji="1" lang="en-US" altLang="zh-CN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20240309_214927Edi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58788" y="1339981"/>
            <a:ext cx="4476208" cy="41996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47845" y="5811027"/>
            <a:ext cx="3515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蛇形曲线族</a:t>
            </a:r>
            <a:r>
              <a:rPr lang="zh-CN" altLang="en-US" sz="2000" dirty="0" smtClean="0">
                <a:solidFill>
                  <a:srgbClr val="FF0000"/>
                </a:solidFill>
              </a:rPr>
              <a:t>没有</a:t>
            </a:r>
            <a:r>
              <a:rPr lang="zh-CN" altLang="en-US" sz="2000" dirty="0" smtClean="0"/>
              <a:t>一致收敛性！</a:t>
            </a:r>
            <a:endParaRPr lang="zh-CN" altLang="en-US" sz="2000" dirty="0"/>
          </a:p>
        </p:txBody>
      </p:sp>
      <p:pic>
        <p:nvPicPr>
          <p:cNvPr id="5" name="20240306_222435Edi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708" y="1336366"/>
            <a:ext cx="5483152" cy="420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视觉</a:t>
            </a:r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声音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05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4" y="200660"/>
            <a:ext cx="5106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视觉声音</a:t>
            </a:r>
            <a:endParaRPr kumimoji="1" lang="en-US" altLang="zh-CN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2" name="图片 11" descr="The_New_York_Times,_January_13,_20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7804" y="696954"/>
            <a:ext cx="1659255" cy="302450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52144" y="5173517"/>
            <a:ext cx="106658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/>
              <a:t>课后阅读：</a:t>
            </a:r>
            <a:r>
              <a:rPr lang="zh-CN" altLang="en-US" sz="2000" dirty="0"/>
              <a:t>关于视觉声音的详细内容，包括《自然》杂志的一篇关于将雪貂的视网膜重新连接到听觉皮层的文章、《纽约时报》对该论文的介绍以及</a:t>
            </a:r>
            <a:r>
              <a:rPr lang="en-US" altLang="zh-CN" sz="2000" dirty="0"/>
              <a:t> NPR </a:t>
            </a:r>
            <a:r>
              <a:rPr lang="zh-CN" altLang="en-US" sz="2000" dirty="0"/>
              <a:t>播客</a:t>
            </a:r>
            <a:r>
              <a:rPr lang="zh-CN" altLang="en-US" sz="2000" dirty="0" smtClean="0"/>
              <a:t>节目</a:t>
            </a:r>
            <a:r>
              <a:rPr lang="en-US" altLang="zh-CN" sz="2000" dirty="0"/>
              <a:t>——</a:t>
            </a:r>
            <a:r>
              <a:rPr lang="zh-CN" altLang="en-US" sz="2000" dirty="0" smtClean="0"/>
              <a:t>人</a:t>
            </a:r>
            <a:r>
              <a:rPr lang="zh-CN" altLang="en-US" sz="2000" dirty="0"/>
              <a:t>用</a:t>
            </a:r>
            <a:r>
              <a:rPr lang="zh-CN" altLang="en-US" sz="2000" dirty="0" smtClean="0"/>
              <a:t>回声定位</a:t>
            </a:r>
            <a:r>
              <a:rPr lang="en-US" altLang="zh-CN" sz="2000" dirty="0" smtClean="0"/>
              <a:t>. </a:t>
            </a:r>
            <a:r>
              <a:rPr lang="zh-CN" altLang="en-US" sz="2000" dirty="0" smtClean="0"/>
              <a:t>转载于 </a:t>
            </a:r>
            <a:r>
              <a:rPr lang="zh-CN" altLang="en-US" sz="2000" dirty="0" smtClean="0">
                <a:solidFill>
                  <a:schemeClr val="accent1"/>
                </a:solidFill>
              </a:rPr>
              <a:t>https</a:t>
            </a:r>
            <a:r>
              <a:rPr lang="zh-CN" altLang="en-US" sz="2000" dirty="0">
                <a:solidFill>
                  <a:schemeClr val="accent1"/>
                </a:solidFill>
              </a:rPr>
              <a:t>://weibo.com/u/7474097771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52144" y="696954"/>
            <a:ext cx="7908576" cy="3999197"/>
            <a:chOff x="652144" y="696954"/>
            <a:chExt cx="7908576" cy="3999197"/>
          </a:xfrm>
        </p:grpSpPr>
        <p:pic>
          <p:nvPicPr>
            <p:cNvPr id="11" name="图片 10" descr="Nature_volume_536_number_7617_cover_displaying_an_artist’s_impression_of_Proxima_Centauri_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6277" y="696954"/>
              <a:ext cx="2038350" cy="269049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144" y="3721459"/>
              <a:ext cx="7908576" cy="97469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40307_091407Edi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60271" y="685800"/>
            <a:ext cx="8671458" cy="54864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53883" y="6241002"/>
            <a:ext cx="348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拟 </a:t>
            </a:r>
            <a:r>
              <a:rPr lang="en-US" altLang="zh-CN" sz="2000" dirty="0" smtClean="0"/>
              <a:t>Hilbert </a:t>
            </a:r>
            <a:r>
              <a:rPr lang="zh-CN" altLang="en-US" sz="2000" dirty="0" smtClean="0"/>
              <a:t>曲线 </a:t>
            </a:r>
            <a:r>
              <a:rPr lang="zh-CN" altLang="en-US" sz="2000" dirty="0" smtClean="0"/>
              <a:t>→ 像素网格</a:t>
            </a:r>
            <a:endParaRPr lang="zh-CN" altLang="en-US" sz="2000" dirty="0"/>
          </a:p>
        </p:txBody>
      </p:sp>
      <p:pic>
        <p:nvPicPr>
          <p:cNvPr id="2" name="20240307_091218Edi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4175" y="685800"/>
            <a:ext cx="634365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1970" y="181771"/>
            <a:ext cx="234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情绪可视化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5" name="图片 4" descr="u=536823037,1453698487&amp;fm=253&amp;fmt=auto&amp;app=138&amp;f=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2" y="1767425"/>
            <a:ext cx="4314842" cy="31402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7658" y="5540375"/>
            <a:ext cx="87109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拓扑学可以应用于脑神经科学，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童话故事中的场景有了实现的可能性！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416" y="1767425"/>
            <a:ext cx="4229101" cy="3140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240223_165037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71914" y="1203553"/>
            <a:ext cx="6125857" cy="427396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34631" y="5885895"/>
            <a:ext cx="7400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通过对应阶数的</a:t>
            </a:r>
            <a:r>
              <a:rPr lang="zh-CN" altLang="en-US" sz="2000" dirty="0" smtClean="0"/>
              <a:t>拟 </a:t>
            </a:r>
            <a:r>
              <a:rPr lang="en-US" altLang="zh-CN" sz="2000" dirty="0" smtClean="0"/>
              <a:t>Hilbert </a:t>
            </a:r>
            <a:r>
              <a:rPr lang="zh-CN" altLang="en-US" sz="2000" dirty="0" smtClean="0"/>
              <a:t>曲线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二维的</a:t>
            </a:r>
            <a:r>
              <a:rPr lang="zh-CN" altLang="en-US" sz="2000" dirty="0" smtClean="0">
                <a:solidFill>
                  <a:schemeClr val="accent1"/>
                </a:solidFill>
              </a:rPr>
              <a:t>图像</a:t>
            </a:r>
            <a:r>
              <a:rPr lang="zh-CN" altLang="en-US" sz="2000" dirty="0" smtClean="0"/>
              <a:t>被转化为一维的</a:t>
            </a:r>
            <a:r>
              <a:rPr lang="zh-CN" altLang="en-US" sz="2000" dirty="0" smtClean="0">
                <a:solidFill>
                  <a:schemeClr val="accent1"/>
                </a:solidFill>
              </a:rPr>
              <a:t>声音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4" y="181610"/>
            <a:ext cx="5002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为什么是铺面空间的曲线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5" name="20240306_222435Edi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80459" y="1662036"/>
            <a:ext cx="5359421" cy="41084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09732" y="5970541"/>
            <a:ext cx="8100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当</a:t>
            </a:r>
            <a:r>
              <a:rPr lang="zh-CN" altLang="en-US" sz="2000" dirty="0" smtClean="0"/>
              <a:t>我们每次用更高阶的蛇形曲线进行软件优化时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用户都需要</a:t>
            </a:r>
            <a:r>
              <a:rPr lang="zh-CN" altLang="en-US" sz="2000" dirty="0" smtClean="0">
                <a:solidFill>
                  <a:srgbClr val="FF0000"/>
                </a:solidFill>
              </a:rPr>
              <a:t>重新</a:t>
            </a:r>
            <a:r>
              <a:rPr lang="zh-CN" altLang="en-US" sz="2000" dirty="0" smtClean="0"/>
              <a:t>学习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4394541" y="1061871"/>
            <a:ext cx="2731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蛇形曲线族</a:t>
            </a:r>
            <a:r>
              <a:rPr lang="zh-CN" altLang="en-US" sz="2000" dirty="0" smtClean="0">
                <a:solidFill>
                  <a:srgbClr val="FF0000"/>
                </a:solidFill>
              </a:rPr>
              <a:t>不</a:t>
            </a:r>
            <a:r>
              <a:rPr lang="zh-CN" altLang="en-US" sz="2000" dirty="0" smtClean="0"/>
              <a:t>一致收敛</a:t>
            </a:r>
            <a:r>
              <a:rPr lang="en-US" altLang="zh-CN" sz="2000" dirty="0" smtClean="0"/>
              <a:t>!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8"/>
          <p:cNvSpPr txBox="1"/>
          <p:nvPr/>
        </p:nvSpPr>
        <p:spPr>
          <a:xfrm>
            <a:off x="2716423" y="717263"/>
            <a:ext cx="6847663" cy="709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一致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收敛到一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条连续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曲线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,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是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拟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+mn-lt"/>
              </a:rPr>
              <a:t>Hilbert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曲线族所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特有的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优点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.</a:t>
            </a:r>
            <a:endParaRPr lang="zh-CN" altLang="en-US" sz="2000" spc="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2144" y="181610"/>
            <a:ext cx="5002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一致收敛性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9" name="20240223_170318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317998" y="1562118"/>
            <a:ext cx="5644515" cy="41128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06169" y="5984833"/>
            <a:ext cx="8089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更高</a:t>
            </a:r>
            <a:r>
              <a:rPr lang="zh-CN" altLang="en-US" sz="2000" dirty="0" smtClean="0"/>
              <a:t>阶拟 </a:t>
            </a:r>
            <a:r>
              <a:rPr lang="en-US" altLang="zh-CN" sz="2000" dirty="0" smtClean="0"/>
              <a:t>Hilbert </a:t>
            </a:r>
            <a:r>
              <a:rPr lang="zh-CN" altLang="en-US" sz="2000" dirty="0" smtClean="0"/>
              <a:t>曲线所带来的优化</a:t>
            </a:r>
            <a:r>
              <a:rPr lang="zh-CN" altLang="en-US" sz="2000" dirty="0" smtClean="0">
                <a:solidFill>
                  <a:srgbClr val="FF0000"/>
                </a:solidFill>
              </a:rPr>
              <a:t>几乎不需</a:t>
            </a:r>
            <a:r>
              <a:rPr lang="zh-CN" altLang="en-US" sz="2000" dirty="0" smtClean="0"/>
              <a:t>耗费用户的额外学习成本！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0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拓展总结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04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2"/>
          <p:cNvCxnSpPr/>
          <p:nvPr/>
        </p:nvCxnSpPr>
        <p:spPr>
          <a:xfrm>
            <a:off x="1085040" y="1017905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线连接符 12"/>
          <p:cNvCxnSpPr/>
          <p:nvPr/>
        </p:nvCxnSpPr>
        <p:spPr>
          <a:xfrm>
            <a:off x="1158700" y="2586355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085040" y="555847"/>
            <a:ext cx="18421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小结</a:t>
            </a:r>
            <a:endParaRPr kumimoji="1" lang="zh-CN" altLang="en-US" sz="2000" spc="3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5" name="直线连接符 21"/>
          <p:cNvCxnSpPr/>
          <p:nvPr/>
        </p:nvCxnSpPr>
        <p:spPr>
          <a:xfrm>
            <a:off x="1123140" y="3473176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23"/>
          <p:cNvCxnSpPr/>
          <p:nvPr/>
        </p:nvCxnSpPr>
        <p:spPr>
          <a:xfrm>
            <a:off x="1123140" y="4578076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085040" y="3023183"/>
            <a:ext cx="18421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课后练习</a:t>
            </a:r>
            <a:endParaRPr kumimoji="1" lang="zh-CN" altLang="en-US" sz="2000" spc="3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85850" y="1169005"/>
            <a:ext cx="82969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/>
              <a:t>单纯复形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1085040" y="1969569"/>
            <a:ext cx="8914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sz="2000" dirty="0"/>
              <a:t>单纯复形</a:t>
            </a:r>
            <a:r>
              <a:rPr lang="en-US" altLang="zh-CN" sz="2000" dirty="0"/>
              <a:t> → </a:t>
            </a:r>
            <a:r>
              <a:rPr lang="zh-CN" altLang="zh-CN" sz="2000" dirty="0"/>
              <a:t>广泛应用于脑神经科学</a:t>
            </a:r>
            <a:r>
              <a:rPr lang="en-US" altLang="zh-CN" sz="2000" dirty="0"/>
              <a:t> → </a:t>
            </a:r>
            <a:r>
              <a:rPr lang="zh-CN" altLang="en-US" sz="2000" dirty="0"/>
              <a:t>视觉</a:t>
            </a:r>
            <a:r>
              <a:rPr lang="zh-CN" altLang="en-US" sz="2000" dirty="0"/>
              <a:t>声音</a:t>
            </a:r>
            <a:endParaRPr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1085850" y="1570990"/>
            <a:ext cx="56407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/>
              <a:t>与图之间的对应关系</a:t>
            </a:r>
            <a:endParaRPr lang="zh-CN" altLang="en-US" sz="2000" dirty="0"/>
          </a:p>
        </p:txBody>
      </p:sp>
      <p:cxnSp>
        <p:nvCxnSpPr>
          <p:cNvPr id="11" name="直线连接符 21"/>
          <p:cNvCxnSpPr/>
          <p:nvPr/>
        </p:nvCxnSpPr>
        <p:spPr>
          <a:xfrm>
            <a:off x="1158700" y="5345156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120600" y="4895163"/>
            <a:ext cx="18421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参考文献</a:t>
            </a:r>
            <a:endParaRPr kumimoji="1" lang="zh-CN" altLang="en-US" sz="2000" spc="3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23705" y="5432282"/>
            <a:ext cx="10077694" cy="12926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30000"/>
              </a:lnSpc>
            </a:pPr>
            <a:r>
              <a:rPr lang="en-US" altLang="zh-CN" sz="2000" dirty="0" smtClean="0"/>
              <a:t>1. </a:t>
            </a:r>
            <a:r>
              <a:rPr lang="zh-CN" altLang="en-US" sz="2000" dirty="0" smtClean="0"/>
              <a:t>周才军</a:t>
            </a:r>
            <a:r>
              <a:rPr lang="en-US" altLang="zh-CN" sz="2000" dirty="0"/>
              <a:t>:</a:t>
            </a:r>
            <a:r>
              <a:rPr lang="en-US" altLang="zh-CN" sz="2000" dirty="0" smtClean="0"/>
              <a:t> </a:t>
            </a:r>
            <a:r>
              <a:rPr lang="zh-CN" altLang="en-US" sz="2000" smtClean="0"/>
              <a:t>单纯复形</a:t>
            </a:r>
            <a:r>
              <a:rPr lang="zh-CN" altLang="en-US" sz="2000" smtClean="0"/>
              <a:t>的 </a:t>
            </a:r>
            <a:r>
              <a:rPr lang="en-US" altLang="zh-CN" sz="2000" smtClean="0"/>
              <a:t>Euler </a:t>
            </a:r>
            <a:r>
              <a:rPr lang="zh-CN" altLang="en-US" sz="2000" dirty="0" smtClean="0"/>
              <a:t>示性数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上海师范大学学报</a:t>
            </a:r>
            <a:r>
              <a:rPr lang="en-US" altLang="zh-CN" sz="2000" dirty="0" smtClean="0"/>
              <a:t>, 1995(04).</a:t>
            </a:r>
            <a:endParaRPr lang="en-US" altLang="zh-CN" sz="2000" dirty="0" smtClean="0"/>
          </a:p>
          <a:p>
            <a:pPr algn="l" fontAlgn="auto">
              <a:lnSpc>
                <a:spcPct val="130000"/>
              </a:lnSpc>
            </a:pPr>
            <a:r>
              <a:rPr lang="en-US" altLang="zh-CN" sz="2000" dirty="0" smtClean="0"/>
              <a:t>2. </a:t>
            </a:r>
            <a:r>
              <a:rPr lang="zh-CN" altLang="en-US" sz="2000" dirty="0" smtClean="0"/>
              <a:t>蓝</a:t>
            </a:r>
            <a:r>
              <a:rPr lang="zh-CN" altLang="en-US" sz="2000" dirty="0"/>
              <a:t>脑计划主页</a:t>
            </a:r>
            <a:r>
              <a:rPr lang="en-US" altLang="zh-CN" sz="2000" dirty="0"/>
              <a:t>: </a:t>
            </a:r>
            <a:r>
              <a:rPr lang="en-US" altLang="zh-CN" sz="2000" dirty="0">
                <a:hlinkClick r:id="rId1"/>
              </a:rPr>
              <a:t>http://bluebrain.epfl.ch/</a:t>
            </a:r>
            <a:endParaRPr lang="zh-CN" altLang="en-US" sz="2000" dirty="0"/>
          </a:p>
          <a:p>
            <a:pPr algn="l" fontAlgn="auto">
              <a:lnSpc>
                <a:spcPct val="130000"/>
              </a:lnSpc>
            </a:pPr>
            <a:endParaRPr lang="en-US" altLang="zh-CN" sz="2000" dirty="0"/>
          </a:p>
        </p:txBody>
      </p:sp>
      <p:sp>
        <p:nvSpPr>
          <p:cNvPr id="14" name="矩形 13"/>
          <p:cNvSpPr/>
          <p:nvPr/>
        </p:nvSpPr>
        <p:spPr>
          <a:xfrm>
            <a:off x="1123315" y="3543300"/>
            <a:ext cx="9446895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000" dirty="0" smtClean="0"/>
              <a:t>1.</a:t>
            </a:r>
            <a:r>
              <a:rPr lang="zh-CN" altLang="zh-CN" sz="2000" dirty="0"/>
              <a:t>请同学们两两一组</a:t>
            </a:r>
            <a:r>
              <a:rPr lang="en-US" altLang="zh-CN" sz="2000" dirty="0"/>
              <a:t>,</a:t>
            </a:r>
            <a:r>
              <a:rPr lang="zh-CN" altLang="en-US" sz="2000" dirty="0"/>
              <a:t>随机画出一些图</a:t>
            </a:r>
            <a:r>
              <a:rPr lang="en-US" altLang="zh-CN" sz="2000" dirty="0"/>
              <a:t>, </a:t>
            </a:r>
            <a:r>
              <a:rPr lang="zh-CN" altLang="en-US" sz="2000" dirty="0"/>
              <a:t>将其转化为单纯复形并且计算其</a:t>
            </a:r>
            <a:r>
              <a:rPr lang="en-US" altLang="zh-CN" sz="2000" dirty="0"/>
              <a:t> Euler </a:t>
            </a:r>
            <a:r>
              <a:rPr lang="zh-CN" altLang="en-US" sz="2000" dirty="0"/>
              <a:t>示性数</a:t>
            </a:r>
            <a:r>
              <a:rPr lang="en-US" altLang="zh-CN" sz="2000" dirty="0"/>
              <a:t>.</a:t>
            </a:r>
            <a:endParaRPr lang="en-US" altLang="zh-CN" sz="2000" dirty="0"/>
          </a:p>
          <a:p>
            <a:pPr algn="l" fontAlgn="auto">
              <a:lnSpc>
                <a:spcPct val="150000"/>
              </a:lnSpc>
            </a:pPr>
            <a:r>
              <a:rPr lang="en-US" altLang="zh-CN" sz="2000" dirty="0" smtClean="0"/>
              <a:t>2.</a:t>
            </a:r>
            <a:r>
              <a:rPr lang="zh-CN" altLang="en-US" sz="2000" b="1" dirty="0" smtClean="0"/>
              <a:t>小课题</a:t>
            </a:r>
            <a:r>
              <a:rPr lang="en-US" altLang="zh-CN" sz="2000" dirty="0" smtClean="0"/>
              <a:t>: </a:t>
            </a:r>
            <a:r>
              <a:rPr lang="zh-CN" altLang="en-US" sz="2000" dirty="0" smtClean="0"/>
              <a:t>请思考 </a:t>
            </a:r>
            <a:r>
              <a:rPr lang="en-US" altLang="zh-CN" sz="2000" dirty="0" smtClean="0"/>
              <a:t>Euler </a:t>
            </a:r>
            <a:r>
              <a:rPr lang="zh-CN" altLang="en-US" sz="2000" dirty="0" smtClean="0"/>
              <a:t>示性数与 </a:t>
            </a:r>
            <a:r>
              <a:rPr lang="en-US" altLang="zh-CN" sz="2000" dirty="0" err="1" smtClean="0"/>
              <a:t>Betti</a:t>
            </a:r>
            <a:r>
              <a:rPr lang="en-US" altLang="zh-CN" sz="2000" dirty="0" smtClean="0"/>
              <a:t> </a:t>
            </a:r>
            <a:r>
              <a:rPr lang="zh-CN" altLang="en-US" sz="2000" dirty="0" smtClean="0"/>
              <a:t>数之间的联系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cxnSp>
        <p:nvCxnSpPr>
          <p:cNvPr id="15" name="直线连接符 12"/>
          <p:cNvCxnSpPr/>
          <p:nvPr/>
        </p:nvCxnSpPr>
        <p:spPr>
          <a:xfrm>
            <a:off x="1176456" y="6477084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8" grpId="1"/>
      <p:bldP spid="9" grpId="0"/>
      <p:bldP spid="9" grpId="1"/>
      <p:bldP spid="10" grpId="0"/>
      <p:bldP spid="10" grpId="1"/>
      <p:bldP spid="12" grpId="0"/>
      <p:bldP spid="13" grpId="0"/>
      <p:bldP spid="13" grpId="1"/>
      <p:bldP spid="14" grpId="0"/>
      <p:bldP spid="1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1077338" y="1956901"/>
            <a:ext cx="7073486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谢谢</a:t>
            </a:r>
            <a:r>
              <a:rPr kumimoji="1" lang="en-US" altLang="zh-CN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!</a:t>
            </a:r>
            <a:endParaRPr kumimoji="1" lang="en-US" altLang="zh-CN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116660" y="3500802"/>
            <a:ext cx="601777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THANK YOU FOR YOUR ATTENTION</a:t>
            </a:r>
            <a:endParaRPr kumimoji="1"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1970" y="191296"/>
            <a:ext cx="222164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单形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7405" y="859121"/>
            <a:ext cx="10041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从本质上来说，</a:t>
            </a:r>
            <a:r>
              <a:rPr lang="zh-CN" altLang="en-US" sz="2000" dirty="0" smtClean="0"/>
              <a:t>单纯复形</a:t>
            </a:r>
            <a:r>
              <a:rPr lang="zh-CN" altLang="en-US" sz="2000" dirty="0"/>
              <a:t>是</a:t>
            </a:r>
            <a:r>
              <a:rPr lang="zh-CN" altLang="en-US" sz="2000" dirty="0" smtClean="0"/>
              <a:t>对图的重构与推广</a:t>
            </a:r>
            <a:r>
              <a:rPr lang="zh-CN" altLang="en-US" sz="2000" dirty="0"/>
              <a:t>！</a:t>
            </a:r>
            <a:endParaRPr lang="zh-CN" altLang="en-US" sz="2000" dirty="0"/>
          </a:p>
        </p:txBody>
      </p:sp>
      <p:grpSp>
        <p:nvGrpSpPr>
          <p:cNvPr id="15" name="组合 14"/>
          <p:cNvGrpSpPr/>
          <p:nvPr/>
        </p:nvGrpSpPr>
        <p:grpSpPr>
          <a:xfrm>
            <a:off x="849320" y="1316889"/>
            <a:ext cx="10791115" cy="1697018"/>
            <a:chOff x="827405" y="2175757"/>
            <a:chExt cx="10791115" cy="1697018"/>
          </a:xfrm>
        </p:grpSpPr>
        <p:grpSp>
          <p:nvGrpSpPr>
            <p:cNvPr id="18" name="组合 17"/>
            <p:cNvGrpSpPr/>
            <p:nvPr/>
          </p:nvGrpSpPr>
          <p:grpSpPr>
            <a:xfrm>
              <a:off x="827405" y="2175757"/>
              <a:ext cx="10791115" cy="1697018"/>
              <a:chOff x="4651383" y="1582650"/>
              <a:chExt cx="3689418" cy="1272762"/>
            </a:xfrm>
          </p:grpSpPr>
          <p:sp>
            <p:nvSpPr>
              <p:cNvPr id="30" name="文本框 29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4651383" y="2093666"/>
                <a:ext cx="3689418" cy="761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取</a:t>
                </a:r>
                <a:r>
                  <a:rPr 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定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      </a:t>
                </a: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中的                              个点                          使得                                       是一组线性无关的向量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. (</a:t>
                </a: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此时也称                       处于一般位置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.)</a:t>
                </a:r>
                <a:endParaRPr 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文本框 30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4653221" y="1582650"/>
                <a:ext cx="3449457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sz="2400" b="1" dirty="0" smtClean="0">
                    <a:solidFill>
                      <a:schemeClr val="accent1"/>
                    </a:solidFill>
                    <a:cs typeface="+mn-ea"/>
                    <a:sym typeface="+mn-lt"/>
                  </a:rPr>
                  <a:t>定义</a:t>
                </a:r>
                <a:endParaRPr lang="zh-CN" sz="2400" b="1" dirty="0" smtClean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</p:grpSp>
        <p:graphicFrame>
          <p:nvGraphicFramePr>
            <p:cNvPr id="20" name="对象 19"/>
            <p:cNvGraphicFramePr>
              <a:graphicFrameLocks noChangeAspect="1"/>
            </p:cNvGraphicFramePr>
            <p:nvPr>
              <p:custDataLst>
                <p:tags r:id="rId3"/>
              </p:custDataLst>
            </p:nvPr>
          </p:nvGraphicFramePr>
          <p:xfrm>
            <a:off x="1455727" y="3015323"/>
            <a:ext cx="406692" cy="319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5" name="Formula" r:id="rId4" imgW="1295400" imgH="1228725" progId="Equation.Ribbit">
                    <p:embed/>
                  </p:oleObj>
                </mc:Choice>
                <mc:Fallback>
                  <p:oleObj name="Formula" r:id="rId4" imgW="1295400" imgH="1228725" progId="Equation.Ribbit">
                    <p:embed/>
                    <p:pic>
                      <p:nvPicPr>
                        <p:cNvPr id="0" name="对象 1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455727" y="3015323"/>
                          <a:ext cx="406692" cy="3192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对象 25"/>
            <p:cNvGraphicFramePr>
              <a:graphicFrameLocks noChangeAspect="1"/>
            </p:cNvGraphicFramePr>
            <p:nvPr>
              <p:custDataLst>
                <p:tags r:id="rId6"/>
              </p:custDataLst>
            </p:nvPr>
          </p:nvGraphicFramePr>
          <p:xfrm>
            <a:off x="2395806" y="3015437"/>
            <a:ext cx="2001837" cy="328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6" name="Formula" r:id="rId7" imgW="6391275" imgH="1257300" progId="Equation.Ribbit">
                    <p:embed/>
                  </p:oleObj>
                </mc:Choice>
                <mc:Fallback>
                  <p:oleObj name="Formula" r:id="rId7" imgW="6391275" imgH="1257300" progId="Equation.Ribbit">
                    <p:embed/>
                    <p:pic>
                      <p:nvPicPr>
                        <p:cNvPr id="0" name="对象 14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395806" y="3015437"/>
                          <a:ext cx="2001837" cy="3286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对象 26"/>
            <p:cNvGraphicFramePr>
              <a:graphicFrameLocks noChangeAspect="1"/>
            </p:cNvGraphicFramePr>
            <p:nvPr>
              <p:custDataLst>
                <p:tags r:id="rId9"/>
              </p:custDataLst>
            </p:nvPr>
          </p:nvGraphicFramePr>
          <p:xfrm>
            <a:off x="4981931" y="2988688"/>
            <a:ext cx="1649413" cy="328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7" name="Formula" r:id="rId10" imgW="5276850" imgH="1257300" progId="Equation.Ribbit">
                    <p:embed/>
                  </p:oleObj>
                </mc:Choice>
                <mc:Fallback>
                  <p:oleObj name="Formula" r:id="rId10" imgW="5276850" imgH="1257300" progId="Equation.Ribbit">
                    <p:embed/>
                    <p:pic>
                      <p:nvPicPr>
                        <p:cNvPr id="0" name="对象 15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981931" y="2988688"/>
                          <a:ext cx="1649413" cy="3286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对象 27"/>
            <p:cNvGraphicFramePr>
              <a:graphicFrameLocks noChangeAspect="1"/>
            </p:cNvGraphicFramePr>
            <p:nvPr>
              <p:custDataLst>
                <p:tags r:id="rId12"/>
              </p:custDataLst>
            </p:nvPr>
          </p:nvGraphicFramePr>
          <p:xfrm>
            <a:off x="7311390" y="3074458"/>
            <a:ext cx="2643187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8" name="Formula" r:id="rId13" imgW="8448675" imgH="933450" progId="Equation.Ribbit">
                    <p:embed/>
                  </p:oleObj>
                </mc:Choice>
                <mc:Fallback>
                  <p:oleObj name="Formula" r:id="rId13" imgW="8448675" imgH="933450" progId="Equation.Ribbit">
                    <p:embed/>
                    <p:pic>
                      <p:nvPicPr>
                        <p:cNvPr id="0" name="对象 16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311390" y="3074458"/>
                          <a:ext cx="2643187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对象 28"/>
            <p:cNvGraphicFramePr>
              <a:graphicFrameLocks noChangeAspect="1"/>
            </p:cNvGraphicFramePr>
            <p:nvPr>
              <p:custDataLst>
                <p:tags r:id="rId15"/>
              </p:custDataLst>
            </p:nvPr>
          </p:nvGraphicFramePr>
          <p:xfrm>
            <a:off x="3417994" y="3440918"/>
            <a:ext cx="1560513" cy="328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9" name="Formula" r:id="rId16" imgW="4991100" imgH="1257300" progId="Equation.Ribbit">
                    <p:embed/>
                  </p:oleObj>
                </mc:Choice>
                <mc:Fallback>
                  <p:oleObj name="Formula" r:id="rId16" imgW="4991100" imgH="1257300" progId="Equation.Ribbit">
                    <p:embed/>
                    <p:pic>
                      <p:nvPicPr>
                        <p:cNvPr id="0" name="对象 17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417994" y="3440918"/>
                          <a:ext cx="1560513" cy="3286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组合 31"/>
          <p:cNvGrpSpPr/>
          <p:nvPr/>
        </p:nvGrpSpPr>
        <p:grpSpPr>
          <a:xfrm>
            <a:off x="849319" y="2908300"/>
            <a:ext cx="10791115" cy="1477328"/>
            <a:chOff x="827405" y="4522124"/>
            <a:chExt cx="10791115" cy="1477328"/>
          </a:xfrm>
        </p:grpSpPr>
        <p:sp>
          <p:nvSpPr>
            <p:cNvPr id="33" name="文本框 32"/>
            <p:cNvSpPr txBox="1"/>
            <p:nvPr/>
          </p:nvSpPr>
          <p:spPr>
            <a:xfrm>
              <a:off x="827405" y="4522124"/>
              <a:ext cx="1079111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那么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称为是一个    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-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单形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.</a:t>
              </a:r>
              <a:endPara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aphicFrame>
          <p:nvGraphicFramePr>
            <p:cNvPr id="34" name="对象 33"/>
            <p:cNvGraphicFramePr>
              <a:graphicFrameLocks noChangeAspect="1"/>
            </p:cNvGraphicFramePr>
            <p:nvPr>
              <p:custDataLst>
                <p:tags r:id="rId18"/>
              </p:custDataLst>
            </p:nvPr>
          </p:nvGraphicFramePr>
          <p:xfrm>
            <a:off x="2065418" y="5017193"/>
            <a:ext cx="8045450" cy="328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0" name="Formula" r:id="rId19" imgW="25717500" imgH="1257300" progId="Equation.Ribbit">
                    <p:embed/>
                  </p:oleObj>
                </mc:Choice>
                <mc:Fallback>
                  <p:oleObj name="Formula" r:id="rId19" imgW="25717500" imgH="1257300" progId="Equation.Ribbit">
                    <p:embed/>
                    <p:pic>
                      <p:nvPicPr>
                        <p:cNvPr id="0" name="对象 18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2065418" y="5017193"/>
                          <a:ext cx="8045450" cy="3286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对象 34"/>
            <p:cNvGraphicFramePr>
              <a:graphicFrameLocks noChangeAspect="1"/>
            </p:cNvGraphicFramePr>
            <p:nvPr>
              <p:custDataLst>
                <p:tags r:id="rId21"/>
              </p:custDataLst>
            </p:nvPr>
          </p:nvGraphicFramePr>
          <p:xfrm>
            <a:off x="2201146" y="5648108"/>
            <a:ext cx="296862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1" name="Formula" r:id="rId22" imgW="952500" imgH="923925" progId="Equation.Ribbit">
                    <p:embed/>
                  </p:oleObj>
                </mc:Choice>
                <mc:Fallback>
                  <p:oleObj name="Formula" r:id="rId22" imgW="952500" imgH="923925" progId="Equation.Ribbit">
                    <p:embed/>
                    <p:pic>
                      <p:nvPicPr>
                        <p:cNvPr id="0" name="对象 19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2201146" y="5648108"/>
                          <a:ext cx="296862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组合 35"/>
          <p:cNvGrpSpPr/>
          <p:nvPr/>
        </p:nvGrpSpPr>
        <p:grpSpPr>
          <a:xfrm>
            <a:off x="876044" y="4190372"/>
            <a:ext cx="10830560" cy="1015365"/>
            <a:chOff x="1241" y="7124"/>
            <a:chExt cx="17056" cy="1599"/>
          </a:xfrm>
        </p:grpSpPr>
        <p:sp>
          <p:nvSpPr>
            <p:cNvPr id="37" name="文本框 36"/>
            <p:cNvSpPr txBox="1"/>
            <p:nvPr/>
          </p:nvSpPr>
          <p:spPr>
            <a:xfrm>
              <a:off x="1241" y="7124"/>
              <a:ext cx="17056" cy="1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 smtClean="0"/>
                <a:t>                  称为这个单形的顶点</a:t>
              </a:r>
              <a:r>
                <a:rPr lang="en-US" altLang="zh-CN" sz="2000" dirty="0" smtClean="0"/>
                <a:t>. </a:t>
              </a:r>
              <a:r>
                <a:rPr lang="zh-CN" altLang="en-US" sz="2000" dirty="0" smtClean="0"/>
                <a:t>如果        是两个单形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并且   的顶点一定也是    的顶点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则称    是    的一个面</a:t>
              </a:r>
              <a:r>
                <a:rPr lang="en-US" altLang="zh-CN" sz="2000" dirty="0" smtClean="0"/>
                <a:t>.</a:t>
              </a:r>
              <a:endParaRPr lang="zh-CN" altLang="en-US" sz="2000" dirty="0"/>
            </a:p>
          </p:txBody>
        </p:sp>
        <p:graphicFrame>
          <p:nvGraphicFramePr>
            <p:cNvPr id="38" name="对象 37"/>
            <p:cNvGraphicFramePr>
              <a:graphicFrameLocks noChangeAspect="1"/>
            </p:cNvGraphicFramePr>
            <p:nvPr>
              <p:custDataLst>
                <p:tags r:id="rId24"/>
              </p:custDataLst>
            </p:nvPr>
          </p:nvGraphicFramePr>
          <p:xfrm>
            <a:off x="1345" y="7476"/>
            <a:ext cx="1970" cy="3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2" name="Formula" r:id="rId25" imgW="4000500" imgH="933450" progId="Equation.Ribbit">
                    <p:embed/>
                  </p:oleObj>
                </mc:Choice>
                <mc:Fallback>
                  <p:oleObj name="Formula" r:id="rId25" imgW="4000500" imgH="933450" progId="Equation.Ribbit">
                    <p:embed/>
                    <p:pic>
                      <p:nvPicPr>
                        <p:cNvPr id="0" name="对象 22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1345" y="7476"/>
                          <a:ext cx="1970" cy="3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对象 38"/>
            <p:cNvGraphicFramePr>
              <a:graphicFrameLocks noChangeAspect="1"/>
            </p:cNvGraphicFramePr>
            <p:nvPr>
              <p:custDataLst>
                <p:tags r:id="rId27"/>
              </p:custDataLst>
            </p:nvPr>
          </p:nvGraphicFramePr>
          <p:xfrm>
            <a:off x="8007" y="7377"/>
            <a:ext cx="770" cy="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3" name="Formula" r:id="rId28" imgW="1552575" imgH="1219200" progId="Equation.Ribbit">
                    <p:embed/>
                  </p:oleObj>
                </mc:Choice>
                <mc:Fallback>
                  <p:oleObj name="Formula" r:id="rId28" imgW="1552575" imgH="1219200" progId="Equation.Ribbit">
                    <p:embed/>
                    <p:pic>
                      <p:nvPicPr>
                        <p:cNvPr id="0" name="对象 23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8007" y="7377"/>
                          <a:ext cx="770" cy="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对象 39"/>
            <p:cNvGraphicFramePr>
              <a:graphicFrameLocks noChangeAspect="1"/>
            </p:cNvGraphicFramePr>
            <p:nvPr>
              <p:custDataLst>
                <p:tags r:id="rId30"/>
              </p:custDataLst>
            </p:nvPr>
          </p:nvGraphicFramePr>
          <p:xfrm>
            <a:off x="11875" y="7377"/>
            <a:ext cx="257" cy="4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4" name="Formula" r:id="rId31" imgW="523875" imgH="1209675" progId="Equation.Ribbit">
                    <p:embed/>
                  </p:oleObj>
                </mc:Choice>
                <mc:Fallback>
                  <p:oleObj name="Formula" r:id="rId31" imgW="523875" imgH="1209675" progId="Equation.Ribbit">
                    <p:embed/>
                    <p:pic>
                      <p:nvPicPr>
                        <p:cNvPr id="0" name="对象 24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11875" y="7377"/>
                          <a:ext cx="257" cy="4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对象 40"/>
            <p:cNvGraphicFramePr>
              <a:graphicFrameLocks noChangeAspect="1"/>
            </p:cNvGraphicFramePr>
            <p:nvPr>
              <p:custDataLst>
                <p:tags r:id="rId33"/>
              </p:custDataLst>
            </p:nvPr>
          </p:nvGraphicFramePr>
          <p:xfrm>
            <a:off x="15014" y="7440"/>
            <a:ext cx="317" cy="3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5" name="Formula" r:id="rId34" imgW="647700" imgH="914400" progId="Equation.Ribbit">
                    <p:embed/>
                  </p:oleObj>
                </mc:Choice>
                <mc:Fallback>
                  <p:oleObj name="Formula" r:id="rId34" imgW="647700" imgH="914400" progId="Equation.Ribbit">
                    <p:embed/>
                    <p:pic>
                      <p:nvPicPr>
                        <p:cNvPr id="0" name="对象 25"/>
                        <p:cNvPicPr/>
                        <p:nvPr/>
                      </p:nvPicPr>
                      <p:blipFill>
                        <a:blip r:embed="rId35"/>
                        <a:stretch>
                          <a:fillRect/>
                        </a:stretch>
                      </p:blipFill>
                      <p:spPr>
                        <a:xfrm>
                          <a:off x="15014" y="7440"/>
                          <a:ext cx="317" cy="3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对象 41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17643" y="7388"/>
            <a:ext cx="257" cy="4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6" name="Formula" r:id="rId37" imgW="523875" imgH="1209675" progId="Equation.Ribbit">
                    <p:embed/>
                  </p:oleObj>
                </mc:Choice>
                <mc:Fallback>
                  <p:oleObj name="Formula" r:id="rId37" imgW="523875" imgH="1209675" progId="Equation.Ribbit">
                    <p:embed/>
                    <p:pic>
                      <p:nvPicPr>
                        <p:cNvPr id="0" name="对象 26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17643" y="7388"/>
                          <a:ext cx="257" cy="4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对象 42"/>
            <p:cNvGraphicFramePr>
              <a:graphicFrameLocks noChangeAspect="1"/>
            </p:cNvGraphicFramePr>
            <p:nvPr>
              <p:custDataLst>
                <p:tags r:id="rId38"/>
              </p:custDataLst>
            </p:nvPr>
          </p:nvGraphicFramePr>
          <p:xfrm>
            <a:off x="1873" y="8164"/>
            <a:ext cx="317" cy="3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7" name="Formula" r:id="rId39" imgW="647700" imgH="914400" progId="Equation.Ribbit">
                    <p:embed/>
                  </p:oleObj>
                </mc:Choice>
                <mc:Fallback>
                  <p:oleObj name="Formula" r:id="rId39" imgW="647700" imgH="914400" progId="Equation.Ribbit">
                    <p:embed/>
                    <p:pic>
                      <p:nvPicPr>
                        <p:cNvPr id="0" name="对象 27"/>
                        <p:cNvPicPr/>
                        <p:nvPr/>
                      </p:nvPicPr>
                      <p:blipFill>
                        <a:blip r:embed="rId35"/>
                        <a:stretch>
                          <a:fillRect/>
                        </a:stretch>
                      </p:blipFill>
                      <p:spPr>
                        <a:xfrm>
                          <a:off x="1873" y="8164"/>
                          <a:ext cx="317" cy="3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4" name="组合 43"/>
          <p:cNvGrpSpPr/>
          <p:nvPr/>
        </p:nvGrpSpPr>
        <p:grpSpPr>
          <a:xfrm>
            <a:off x="1431925" y="5476240"/>
            <a:ext cx="713740" cy="1198880"/>
            <a:chOff x="2255" y="8624"/>
            <a:chExt cx="1124" cy="1888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2255" y="8624"/>
              <a:ext cx="1125" cy="780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2302" y="9930"/>
              <a:ext cx="1059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单点</a:t>
              </a:r>
              <a:endParaRPr lang="zh-CN" altLang="en-US" dirty="0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260090" y="5257800"/>
            <a:ext cx="1436370" cy="1412875"/>
            <a:chOff x="5134" y="8280"/>
            <a:chExt cx="2262" cy="2225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5134" y="8280"/>
              <a:ext cx="1125" cy="780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6259" y="8282"/>
              <a:ext cx="1125" cy="780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5244" y="9923"/>
              <a:ext cx="2153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两点不重合</a:t>
              </a:r>
              <a:endParaRPr lang="zh-CN" altLang="en-US" dirty="0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810885" y="4999355"/>
            <a:ext cx="1500505" cy="1692275"/>
            <a:chOff x="9151" y="7873"/>
            <a:chExt cx="2363" cy="2665"/>
          </a:xfrm>
        </p:grpSpPr>
        <p:grpSp>
          <p:nvGrpSpPr>
            <p:cNvPr id="52" name="组合 51"/>
            <p:cNvGrpSpPr/>
            <p:nvPr/>
          </p:nvGrpSpPr>
          <p:grpSpPr>
            <a:xfrm>
              <a:off x="9151" y="7873"/>
              <a:ext cx="2211" cy="1480"/>
              <a:chOff x="5220392" y="5256987"/>
              <a:chExt cx="1403811" cy="939743"/>
            </a:xfrm>
          </p:grpSpPr>
          <p:pic>
            <p:nvPicPr>
              <p:cNvPr id="54" name="图片 53"/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909570" y="5701430"/>
                <a:ext cx="714375" cy="495300"/>
              </a:xfrm>
              <a:prstGeom prst="rect">
                <a:avLst/>
              </a:prstGeom>
            </p:spPr>
          </p:pic>
          <p:pic>
            <p:nvPicPr>
              <p:cNvPr id="55" name="图片 54"/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909828" y="5256987"/>
                <a:ext cx="714375" cy="495300"/>
              </a:xfrm>
              <a:prstGeom prst="rect">
                <a:avLst/>
              </a:prstGeom>
            </p:spPr>
          </p:pic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220392" y="5701430"/>
                <a:ext cx="714375" cy="495300"/>
              </a:xfrm>
              <a:prstGeom prst="rect">
                <a:avLst/>
              </a:prstGeom>
            </p:spPr>
          </p:pic>
        </p:grpSp>
        <p:sp>
          <p:nvSpPr>
            <p:cNvPr id="53" name="文本框 52"/>
            <p:cNvSpPr txBox="1"/>
            <p:nvPr/>
          </p:nvSpPr>
          <p:spPr>
            <a:xfrm>
              <a:off x="9216" y="9956"/>
              <a:ext cx="229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三点不共线</a:t>
              </a:r>
              <a:endParaRPr lang="zh-CN" altLang="en-US" dirty="0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109585" y="4817745"/>
            <a:ext cx="2561590" cy="1894205"/>
            <a:chOff x="12771" y="7587"/>
            <a:chExt cx="4034" cy="2983"/>
          </a:xfrm>
        </p:grpSpPr>
        <p:grpSp>
          <p:nvGrpSpPr>
            <p:cNvPr id="58" name="组合 57"/>
            <p:cNvGrpSpPr/>
            <p:nvPr/>
          </p:nvGrpSpPr>
          <p:grpSpPr>
            <a:xfrm>
              <a:off x="12771" y="7587"/>
              <a:ext cx="4035" cy="2377"/>
              <a:chOff x="8109381" y="4818062"/>
              <a:chExt cx="2561961" cy="1509582"/>
            </a:xfrm>
          </p:grpSpPr>
          <p:pic>
            <p:nvPicPr>
              <p:cNvPr id="60" name="图片 59"/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061734" y="5505522"/>
                <a:ext cx="714375" cy="495300"/>
              </a:xfrm>
              <a:prstGeom prst="rect">
                <a:avLst/>
              </a:prstGeom>
            </p:spPr>
          </p:pic>
          <p:pic>
            <p:nvPicPr>
              <p:cNvPr id="61" name="图片 60"/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109381" y="5829087"/>
                <a:ext cx="714375" cy="495300"/>
              </a:xfrm>
              <a:prstGeom prst="rect">
                <a:avLst/>
              </a:prstGeom>
            </p:spPr>
          </p:pic>
          <p:pic>
            <p:nvPicPr>
              <p:cNvPr id="62" name="图片 61"/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956967" y="5832344"/>
                <a:ext cx="714375" cy="495300"/>
              </a:xfrm>
              <a:prstGeom prst="rect">
                <a:avLst/>
              </a:prstGeom>
            </p:spPr>
          </p:pic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025284" y="4818062"/>
                <a:ext cx="714375" cy="495300"/>
              </a:xfrm>
              <a:prstGeom prst="rect">
                <a:avLst/>
              </a:prstGeom>
            </p:spPr>
          </p:pic>
        </p:grpSp>
        <p:sp>
          <p:nvSpPr>
            <p:cNvPr id="59" name="文本框 58"/>
            <p:cNvSpPr txBox="1"/>
            <p:nvPr/>
          </p:nvSpPr>
          <p:spPr>
            <a:xfrm>
              <a:off x="13818" y="9988"/>
              <a:ext cx="2170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四点不共面</a:t>
              </a:r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222164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基本范例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140" y="1497940"/>
            <a:ext cx="2118360" cy="9372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10" y="4165526"/>
            <a:ext cx="2827020" cy="1104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68" y="1526466"/>
            <a:ext cx="2278380" cy="2438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285" y="1521468"/>
            <a:ext cx="2590800" cy="29794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039109" y="3596566"/>
            <a:ext cx="104726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…………</a:t>
            </a:r>
            <a:endParaRPr lang="en-US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651970" y="5536843"/>
            <a:ext cx="292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二</a:t>
            </a:r>
            <a:r>
              <a:rPr lang="zh-CN" altLang="en-US" sz="2000" dirty="0" smtClean="0"/>
              <a:t>个零维面</a:t>
            </a:r>
            <a:r>
              <a:rPr lang="en-US" altLang="zh-CN" sz="2000" dirty="0" smtClean="0"/>
              <a:t>; </a:t>
            </a:r>
            <a:r>
              <a:rPr lang="zh-CN" altLang="en-US" sz="2000" dirty="0" smtClean="0"/>
              <a:t>一个一维面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5042602" y="4428967"/>
            <a:ext cx="1534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三个零维面</a:t>
            </a:r>
            <a:r>
              <a:rPr lang="en-US" altLang="zh-CN" sz="2000" dirty="0" smtClean="0"/>
              <a:t>; </a:t>
            </a:r>
            <a:endParaRPr lang="en-US" altLang="zh-CN" sz="2000" dirty="0" smtClean="0"/>
          </a:p>
          <a:p>
            <a:r>
              <a:rPr lang="zh-CN" altLang="en-US" sz="2000" dirty="0" smtClean="0"/>
              <a:t>三个一维面</a:t>
            </a:r>
            <a:r>
              <a:rPr lang="en-US" altLang="zh-CN" sz="2000" dirty="0" smtClean="0"/>
              <a:t>;</a:t>
            </a:r>
            <a:endParaRPr lang="en-US" altLang="zh-CN" sz="2000" dirty="0" smtClean="0"/>
          </a:p>
          <a:p>
            <a:r>
              <a:rPr lang="zh-CN" altLang="en-US" sz="2000" dirty="0" smtClean="0"/>
              <a:t>一个二</a:t>
            </a:r>
            <a:r>
              <a:rPr lang="zh-CN" altLang="en-US" sz="2000" dirty="0"/>
              <a:t>维</a:t>
            </a:r>
            <a:r>
              <a:rPr lang="zh-CN" altLang="en-US" sz="2000" dirty="0" smtClean="0"/>
              <a:t>面</a:t>
            </a:r>
            <a:endParaRPr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1276539" y="2716040"/>
            <a:ext cx="1530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一个零维面</a:t>
            </a:r>
            <a:endParaRPr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8153525" y="4828957"/>
            <a:ext cx="2885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四个零维面</a:t>
            </a:r>
            <a:r>
              <a:rPr lang="en-US" altLang="zh-CN" sz="2000" dirty="0" smtClean="0"/>
              <a:t>; </a:t>
            </a:r>
            <a:r>
              <a:rPr lang="zh-CN" altLang="en-US" sz="2000" dirty="0" smtClean="0"/>
              <a:t>六个一维面；四个二维面</a:t>
            </a:r>
            <a:r>
              <a:rPr lang="en-US" altLang="zh-CN" sz="2000" dirty="0" smtClean="0"/>
              <a:t>; </a:t>
            </a:r>
            <a:r>
              <a:rPr lang="zh-CN" altLang="en-US" sz="2000" dirty="0" smtClean="0"/>
              <a:t>一个三维面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222164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定向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27405" y="1310640"/>
            <a:ext cx="10040620" cy="400050"/>
            <a:chOff x="1303" y="2064"/>
            <a:chExt cx="15812" cy="630"/>
          </a:xfrm>
        </p:grpSpPr>
        <p:sp>
          <p:nvSpPr>
            <p:cNvPr id="4" name="文本框 3"/>
            <p:cNvSpPr txBox="1"/>
            <p:nvPr>
              <p:custDataLst>
                <p:tags r:id="rId1"/>
              </p:custDataLst>
            </p:nvPr>
          </p:nvSpPr>
          <p:spPr>
            <a:xfrm>
              <a:off x="1303" y="2064"/>
              <a:ext cx="15813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我们根据单形顶点</a:t>
              </a:r>
              <a:r>
                <a:rPr lang="en-US" altLang="zh-CN" sz="2000" dirty="0"/>
                <a:t>                       </a:t>
              </a:r>
              <a:r>
                <a:rPr lang="zh-CN" altLang="en-US" sz="2000" dirty="0" smtClean="0"/>
                <a:t>排序</a:t>
              </a:r>
              <a:r>
                <a:rPr lang="zh-CN" altLang="en-US" sz="2000" dirty="0"/>
                <a:t>的奇偶性给出两种不同的定向</a:t>
              </a:r>
              <a:r>
                <a:rPr lang="en-US" altLang="zh-CN" sz="2000" dirty="0"/>
                <a:t>.</a:t>
              </a:r>
              <a:endParaRPr lang="en-US" altLang="zh-CN" sz="2000" dirty="0"/>
            </a:p>
          </p:txBody>
        </p:sp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4727" y="2082"/>
            <a:ext cx="2387" cy="5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4" name="Formula" r:id="rId2" imgW="5734050" imgH="1409700" progId="Equation.Ribbit">
                    <p:embed/>
                  </p:oleObj>
                </mc:Choice>
                <mc:Fallback>
                  <p:oleObj name="Formula" r:id="rId2" imgW="5734050" imgH="1409700" progId="Equation.Ribbit">
                    <p:embed/>
                    <p:pic>
                      <p:nvPicPr>
                        <p:cNvPr id="0" name="对象 5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727" y="2082"/>
                          <a:ext cx="2387" cy="5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790" y="2516790"/>
            <a:ext cx="2827020" cy="1104900"/>
          </a:xfrm>
          <a:prstGeom prst="rect">
            <a:avLst/>
          </a:prstGeom>
        </p:spPr>
      </p:pic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1354296" y="2868453"/>
          <a:ext cx="280987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5" name="Formula" r:id="rId5" imgW="1057275" imgH="1028700" progId="Equation.Ribbit">
                  <p:embed/>
                </p:oleObj>
              </mc:Choice>
              <mc:Fallback>
                <p:oleObj name="Formula" r:id="rId5" imgW="1057275" imgH="1028700" progId="Equation.Ribbit">
                  <p:embed/>
                  <p:pic>
                    <p:nvPicPr>
                      <p:cNvPr id="0" name="对象 3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54296" y="2868453"/>
                        <a:ext cx="280987" cy="27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4189523" y="2893014"/>
          <a:ext cx="269875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6" name="Formula" r:id="rId7" imgW="1019175" imgH="1028700" progId="Equation.Ribbit">
                  <p:embed/>
                </p:oleObj>
              </mc:Choice>
              <mc:Fallback>
                <p:oleObj name="Formula" r:id="rId7" imgW="1019175" imgH="1028700" progId="Equation.Ribbit">
                  <p:embed/>
                  <p:pic>
                    <p:nvPicPr>
                      <p:cNvPr id="0" name="对象 3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89523" y="2893014"/>
                        <a:ext cx="269875" cy="27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1881505" y="3944620"/>
            <a:ext cx="3223260" cy="400050"/>
            <a:chOff x="2963" y="6212"/>
            <a:chExt cx="5076" cy="630"/>
          </a:xfrm>
        </p:grpSpPr>
        <p:sp>
          <p:nvSpPr>
            <p:cNvPr id="10" name="文本框 9"/>
            <p:cNvSpPr txBox="1"/>
            <p:nvPr/>
          </p:nvSpPr>
          <p:spPr>
            <a:xfrm>
              <a:off x="4767" y="6212"/>
              <a:ext cx="3272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从左至右</a:t>
              </a:r>
              <a:endParaRPr lang="zh-CN" altLang="en-US" sz="2000" dirty="0"/>
            </a:p>
          </p:txBody>
        </p:sp>
        <p:graphicFrame>
          <p:nvGraphicFramePr>
            <p:cNvPr id="11" name="对象 10"/>
            <p:cNvGraphicFramePr>
              <a:graphicFrameLocks noChangeAspect="1"/>
            </p:cNvGraphicFramePr>
            <p:nvPr/>
          </p:nvGraphicFramePr>
          <p:xfrm>
            <a:off x="2963" y="6252"/>
            <a:ext cx="1740" cy="5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7" name="Formula" r:id="rId9" imgW="4171950" imgH="1409700" progId="Equation.Ribbit">
                    <p:embed/>
                  </p:oleObj>
                </mc:Choice>
                <mc:Fallback>
                  <p:oleObj name="Formula" r:id="rId9" imgW="4171950" imgH="1409700" progId="Equation.Ribbit">
                    <p:embed/>
                    <p:pic>
                      <p:nvPicPr>
                        <p:cNvPr id="0" name="对象 13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963" y="6252"/>
                          <a:ext cx="1740" cy="5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组合 11"/>
          <p:cNvGrpSpPr/>
          <p:nvPr/>
        </p:nvGrpSpPr>
        <p:grpSpPr>
          <a:xfrm>
            <a:off x="1871980" y="4594225"/>
            <a:ext cx="3239135" cy="400050"/>
            <a:chOff x="2948" y="7235"/>
            <a:chExt cx="5101" cy="630"/>
          </a:xfrm>
        </p:grpSpPr>
        <p:sp>
          <p:nvSpPr>
            <p:cNvPr id="13" name="文本框 12"/>
            <p:cNvSpPr txBox="1"/>
            <p:nvPr/>
          </p:nvSpPr>
          <p:spPr>
            <a:xfrm>
              <a:off x="4777" y="7235"/>
              <a:ext cx="3272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从</a:t>
              </a:r>
              <a:r>
                <a:rPr lang="zh-CN" altLang="en-US" sz="2000" dirty="0"/>
                <a:t>右</a:t>
              </a:r>
              <a:r>
                <a:rPr lang="zh-CN" altLang="en-US" sz="2000" dirty="0" smtClean="0"/>
                <a:t>至</a:t>
              </a:r>
              <a:r>
                <a:rPr lang="zh-CN" altLang="en-US" sz="2000" dirty="0"/>
                <a:t>左</a:t>
              </a:r>
              <a:endParaRPr lang="zh-CN" altLang="en-US" sz="2000" dirty="0"/>
            </a:p>
          </p:txBody>
        </p:sp>
        <p:graphicFrame>
          <p:nvGraphicFramePr>
            <p:cNvPr id="14" name="对象 13"/>
            <p:cNvGraphicFramePr>
              <a:graphicFrameLocks noChangeAspect="1"/>
            </p:cNvGraphicFramePr>
            <p:nvPr/>
          </p:nvGraphicFramePr>
          <p:xfrm>
            <a:off x="2948" y="7249"/>
            <a:ext cx="1740" cy="5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8" name="Formula" r:id="rId11" imgW="4171950" imgH="1409700" progId="Equation.Ribbit">
                    <p:embed/>
                  </p:oleObj>
                </mc:Choice>
                <mc:Fallback>
                  <p:oleObj name="Formula" r:id="rId11" imgW="4171950" imgH="1409700" progId="Equation.Ribbit">
                    <p:embed/>
                    <p:pic>
                      <p:nvPicPr>
                        <p:cNvPr id="0" name="对象 14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948" y="7249"/>
                          <a:ext cx="1740" cy="5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9245" y="1969135"/>
            <a:ext cx="2278380" cy="24384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0401300" y="3004185"/>
            <a:ext cx="1790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…………</a:t>
            </a:r>
            <a:endParaRPr lang="en-US" altLang="zh-CN" dirty="0"/>
          </a:p>
        </p:txBody>
      </p:sp>
      <p:graphicFrame>
        <p:nvGraphicFramePr>
          <p:cNvPr id="17" name="对象 16"/>
          <p:cNvGraphicFramePr>
            <a:graphicFrameLocks noChangeAspect="1"/>
          </p:cNvGraphicFramePr>
          <p:nvPr/>
        </p:nvGraphicFramePr>
        <p:xfrm>
          <a:off x="7794307" y="3850921"/>
          <a:ext cx="269875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9" name="Formula" r:id="rId14" imgW="1019175" imgH="1028700" progId="Equation.Ribbit">
                  <p:embed/>
                </p:oleObj>
              </mc:Choice>
              <mc:Fallback>
                <p:oleObj name="Formula" r:id="rId14" imgW="1019175" imgH="1028700" progId="Equation.Ribbit">
                  <p:embed/>
                  <p:pic>
                    <p:nvPicPr>
                      <p:cNvPr id="0" name="对象 3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94307" y="3850921"/>
                        <a:ext cx="269875" cy="27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/>
          <p:cNvGraphicFramePr>
            <a:graphicFrameLocks noChangeAspect="1"/>
          </p:cNvGraphicFramePr>
          <p:nvPr/>
        </p:nvGraphicFramePr>
        <p:xfrm>
          <a:off x="8509531" y="2509342"/>
          <a:ext cx="280987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0" name="Formula" r:id="rId15" imgW="1057275" imgH="1028700" progId="Equation.Ribbit">
                  <p:embed/>
                </p:oleObj>
              </mc:Choice>
              <mc:Fallback>
                <p:oleObj name="Formula" r:id="rId15" imgW="1057275" imgH="1028700" progId="Equation.Ribbit">
                  <p:embed/>
                  <p:pic>
                    <p:nvPicPr>
                      <p:cNvPr id="0" name="对象 3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09531" y="2509342"/>
                        <a:ext cx="280987" cy="27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/>
          <p:cNvGraphicFramePr>
            <a:graphicFrameLocks noChangeAspect="1"/>
          </p:cNvGraphicFramePr>
          <p:nvPr/>
        </p:nvGraphicFramePr>
        <p:xfrm>
          <a:off x="9961278" y="3873042"/>
          <a:ext cx="276225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1" name="Formula" r:id="rId16" imgW="1047750" imgH="1028700" progId="Equation.Ribbit">
                  <p:embed/>
                </p:oleObj>
              </mc:Choice>
              <mc:Fallback>
                <p:oleObj name="Formula" r:id="rId16" imgW="1047750" imgH="1028700" progId="Equation.Ribbit">
                  <p:embed/>
                  <p:pic>
                    <p:nvPicPr>
                      <p:cNvPr id="0" name="对象 36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961278" y="3873042"/>
                        <a:ext cx="276225" cy="27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6871970" y="4675505"/>
            <a:ext cx="4409440" cy="828675"/>
            <a:chOff x="10822" y="7363"/>
            <a:chExt cx="6944" cy="1305"/>
          </a:xfrm>
        </p:grpSpPr>
        <p:sp>
          <p:nvSpPr>
            <p:cNvPr id="21" name="文本框 20"/>
            <p:cNvSpPr txBox="1"/>
            <p:nvPr/>
          </p:nvSpPr>
          <p:spPr>
            <a:xfrm>
              <a:off x="13736" y="8038"/>
              <a:ext cx="1783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逆时针</a:t>
              </a:r>
              <a:endParaRPr lang="zh-CN" altLang="en-US" sz="2000" dirty="0"/>
            </a:p>
          </p:txBody>
        </p:sp>
        <p:graphicFrame>
          <p:nvGraphicFramePr>
            <p:cNvPr id="22" name="对象 21"/>
            <p:cNvGraphicFramePr>
              <a:graphicFrameLocks noChangeAspect="1"/>
            </p:cNvGraphicFramePr>
            <p:nvPr/>
          </p:nvGraphicFramePr>
          <p:xfrm>
            <a:off x="10822" y="7363"/>
            <a:ext cx="6945" cy="5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2" name="Formula" r:id="rId18" imgW="16678275" imgH="1409700" progId="Equation.Ribbit">
                    <p:embed/>
                  </p:oleObj>
                </mc:Choice>
                <mc:Fallback>
                  <p:oleObj name="Formula" r:id="rId18" imgW="16678275" imgH="1409700" progId="Equation.Ribbit">
                    <p:embed/>
                    <p:pic>
                      <p:nvPicPr>
                        <p:cNvPr id="0" name="对象 30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0822" y="7363"/>
                          <a:ext cx="6945" cy="5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组合 22"/>
          <p:cNvGrpSpPr/>
          <p:nvPr/>
        </p:nvGrpSpPr>
        <p:grpSpPr>
          <a:xfrm>
            <a:off x="6886575" y="5631180"/>
            <a:ext cx="4409440" cy="842010"/>
            <a:chOff x="10845" y="8868"/>
            <a:chExt cx="6944" cy="1326"/>
          </a:xfrm>
        </p:grpSpPr>
        <p:sp>
          <p:nvSpPr>
            <p:cNvPr id="24" name="文本框 23"/>
            <p:cNvSpPr txBox="1"/>
            <p:nvPr/>
          </p:nvSpPr>
          <p:spPr>
            <a:xfrm>
              <a:off x="13800" y="9564"/>
              <a:ext cx="1783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顺时针</a:t>
              </a:r>
              <a:endParaRPr lang="zh-CN" altLang="en-US" sz="2000" dirty="0"/>
            </a:p>
          </p:txBody>
        </p:sp>
        <p:graphicFrame>
          <p:nvGraphicFramePr>
            <p:cNvPr id="25" name="对象 24"/>
            <p:cNvGraphicFramePr>
              <a:graphicFrameLocks noChangeAspect="1"/>
            </p:cNvGraphicFramePr>
            <p:nvPr/>
          </p:nvGraphicFramePr>
          <p:xfrm>
            <a:off x="10845" y="8868"/>
            <a:ext cx="6945" cy="5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3" name="Formula" r:id="rId20" imgW="16678275" imgH="1409700" progId="Equation.Ribbit">
                    <p:embed/>
                  </p:oleObj>
                </mc:Choice>
                <mc:Fallback>
                  <p:oleObj name="Formula" r:id="rId20" imgW="16678275" imgH="1409700" progId="Equation.Ribbit">
                    <p:embed/>
                    <p:pic>
                      <p:nvPicPr>
                        <p:cNvPr id="0" name="对象 31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0845" y="8868"/>
                          <a:ext cx="6945" cy="5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新知探究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02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6375"/>
            <a:ext cx="2874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单纯复形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437322" y="1010602"/>
            <a:ext cx="8773795" cy="1477645"/>
            <a:chOff x="2400" y="2165"/>
            <a:chExt cx="13817" cy="2327"/>
          </a:xfrm>
        </p:grpSpPr>
        <p:sp>
          <p:nvSpPr>
            <p:cNvPr id="32" name="Text Box 29"/>
            <p:cNvSpPr txBox="1">
              <a:spLocks noChangeArrowheads="1"/>
            </p:cNvSpPr>
            <p:nvPr/>
          </p:nvSpPr>
          <p:spPr bwMode="auto">
            <a:xfrm>
              <a:off x="2400" y="2165"/>
              <a:ext cx="13817" cy="2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一个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单纯复形     是以单形作为基本组件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以“搭积木”的方式构造而成的几何图形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.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特别地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在“搭积木”的过程中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要求满足如下规则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:</a:t>
              </a:r>
              <a:b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</a:b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aphicFrame>
          <p:nvGraphicFramePr>
            <p:cNvPr id="34" name="对象 33"/>
            <p:cNvGraphicFramePr>
              <a:graphicFrameLocks noChangeAspect="1"/>
            </p:cNvGraphicFramePr>
            <p:nvPr/>
          </p:nvGraphicFramePr>
          <p:xfrm>
            <a:off x="5040" y="2410"/>
            <a:ext cx="400" cy="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98" name="Formula" r:id="rId1" imgW="962025" imgH="1333500" progId="Equation.Ribbit">
                    <p:embed/>
                  </p:oleObj>
                </mc:Choice>
                <mc:Fallback>
                  <p:oleObj name="Formula" r:id="rId1" imgW="962025" imgH="1333500" progId="Equation.Ribbit">
                    <p:embed/>
                    <p:pic>
                      <p:nvPicPr>
                        <p:cNvPr id="0" name="对象 21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5040" y="2410"/>
                          <a:ext cx="400" cy="5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组合 34"/>
          <p:cNvGrpSpPr/>
          <p:nvPr/>
        </p:nvGrpSpPr>
        <p:grpSpPr>
          <a:xfrm>
            <a:off x="1549400" y="2463165"/>
            <a:ext cx="8875395" cy="708025"/>
            <a:chOff x="2440" y="3879"/>
            <a:chExt cx="13977" cy="1115"/>
          </a:xfrm>
        </p:grpSpPr>
        <p:grpSp>
          <p:nvGrpSpPr>
            <p:cNvPr id="36" name="组合 35"/>
            <p:cNvGrpSpPr/>
            <p:nvPr/>
          </p:nvGrpSpPr>
          <p:grpSpPr>
            <a:xfrm>
              <a:off x="2440" y="3879"/>
              <a:ext cx="1696" cy="1115"/>
              <a:chOff x="603794" y="2709294"/>
              <a:chExt cx="1076958" cy="708343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603794" y="2777709"/>
                <a:ext cx="676315" cy="639928"/>
                <a:chOff x="603794" y="2777709"/>
                <a:chExt cx="676315" cy="639928"/>
              </a:xfrm>
            </p:grpSpPr>
            <p:sp>
              <p:nvSpPr>
                <p:cNvPr id="42" name="Oval 24"/>
                <p:cNvSpPr/>
                <p:nvPr/>
              </p:nvSpPr>
              <p:spPr>
                <a:xfrm>
                  <a:off x="603794" y="2777709"/>
                  <a:ext cx="658551" cy="639928"/>
                </a:xfrm>
                <a:prstGeom prst="pentagon">
                  <a:avLst/>
                </a:prstGeom>
                <a:solidFill>
                  <a:schemeClr val="accent2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4" tIns="60946" rIns="121894" bIns="60946" rtlCol="0" anchor="ctr"/>
                <a:lstStyle/>
                <a:p>
                  <a:pPr algn="ctr" fontAlgn="auto">
                    <a:lnSpc>
                      <a:spcPct val="100000"/>
                    </a:lnSpc>
                  </a:pPr>
                  <a:endParaRPr lang="en-US" sz="37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Text Placeholder 3"/>
                <p:cNvSpPr txBox="1"/>
                <p:nvPr/>
              </p:nvSpPr>
              <p:spPr>
                <a:xfrm>
                  <a:off x="621560" y="2958705"/>
                  <a:ext cx="658549" cy="369004"/>
                </a:xfrm>
                <a:prstGeom prst="rect">
                  <a:avLst/>
                </a:prstGeom>
              </p:spPr>
              <p:txBody>
                <a:bodyPr wrap="square" lIns="0" tIns="0" rIns="0" bIns="0" anchor="t" anchorCtr="0">
                  <a:spAutoFit/>
                </a:bodyPr>
                <a:lstStyle>
                  <a:lvl1pPr marL="0" indent="0" algn="ctr">
                    <a:buNone/>
                    <a:defRPr sz="16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marL="2286000" indent="0">
                    <a:buNone/>
                    <a:defRPr sz="900"/>
                  </a:lvl6pPr>
                  <a:lvl7pPr marL="2743200" indent="0">
                    <a:buNone/>
                    <a:defRPr sz="900"/>
                  </a:lvl7pPr>
                  <a:lvl8pPr marL="3200400" indent="0">
                    <a:buNone/>
                    <a:defRPr sz="900"/>
                  </a:lvl8pPr>
                  <a:lvl9pPr marL="3657600" indent="0">
                    <a:buNone/>
                    <a:defRPr sz="900"/>
                  </a:lvl9pPr>
                </a:lstStyle>
                <a:p>
                  <a:pPr defTabSz="1219200" fontAlgn="auto">
                    <a:lnSpc>
                      <a:spcPct val="100000"/>
                    </a:lnSpc>
                    <a:spcBef>
                      <a:spcPct val="0"/>
                    </a:spcBef>
                    <a:defRPr/>
                  </a:pPr>
                  <a:r>
                    <a:rPr lang="en-US" altLang="zh-CN" sz="2400" b="1" dirty="0" smtClean="0">
                      <a:solidFill>
                        <a:schemeClr val="bg1"/>
                      </a:solidFill>
                      <a:cs typeface="+mn-ea"/>
                      <a:sym typeface="+mn-lt"/>
                    </a:rPr>
                    <a:t>01</a:t>
                  </a:r>
                  <a:endPara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1" name="矩形 40"/>
              <p:cNvSpPr/>
              <p:nvPr/>
            </p:nvSpPr>
            <p:spPr>
              <a:xfrm>
                <a:off x="1478755" y="2709294"/>
                <a:ext cx="201997" cy="46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lnSpc>
                    <a:spcPct val="100000"/>
                  </a:lnSpc>
                </a:pPr>
                <a:endPara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3749" y="4223"/>
              <a:ext cx="12668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任意                  的所有面也在     中</a:t>
              </a:r>
              <a:r>
                <a:rPr lang="en-US" altLang="zh-CN" sz="2000" dirty="0" smtClean="0"/>
                <a:t>;</a:t>
              </a:r>
              <a:endParaRPr lang="en-US" altLang="zh-CN" sz="2000" dirty="0"/>
            </a:p>
          </p:txBody>
        </p:sp>
        <p:graphicFrame>
          <p:nvGraphicFramePr>
            <p:cNvPr id="38" name="对象 37"/>
            <p:cNvGraphicFramePr>
              <a:graphicFrameLocks noChangeAspect="1"/>
            </p:cNvGraphicFramePr>
            <p:nvPr/>
          </p:nvGraphicFramePr>
          <p:xfrm>
            <a:off x="4752" y="4285"/>
            <a:ext cx="1860" cy="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99" name="Formula" r:id="rId3" imgW="4467225" imgH="1343025" progId="Equation.Ribbit">
                    <p:embed/>
                  </p:oleObj>
                </mc:Choice>
                <mc:Fallback>
                  <p:oleObj name="Formula" r:id="rId3" imgW="4467225" imgH="1343025" progId="Equation.Ribbit">
                    <p:embed/>
                    <p:pic>
                      <p:nvPicPr>
                        <p:cNvPr id="0" name="对象 2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752" y="4285"/>
                          <a:ext cx="1860" cy="5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对象 38"/>
            <p:cNvGraphicFramePr>
              <a:graphicFrameLocks noChangeAspect="1"/>
            </p:cNvGraphicFramePr>
            <p:nvPr/>
          </p:nvGraphicFramePr>
          <p:xfrm>
            <a:off x="9172" y="4273"/>
            <a:ext cx="400" cy="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0" name="Formula" r:id="rId5" imgW="962025" imgH="1333500" progId="Equation.Ribbit">
                    <p:embed/>
                  </p:oleObj>
                </mc:Choice>
                <mc:Fallback>
                  <p:oleObj name="Formula" r:id="rId5" imgW="962025" imgH="1333500" progId="Equation.Ribbit">
                    <p:embed/>
                    <p:pic>
                      <p:nvPicPr>
                        <p:cNvPr id="0" name="对象 24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9172" y="4273"/>
                          <a:ext cx="400" cy="5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4" name="组合 43"/>
          <p:cNvGrpSpPr/>
          <p:nvPr/>
        </p:nvGrpSpPr>
        <p:grpSpPr>
          <a:xfrm>
            <a:off x="1544320" y="3477260"/>
            <a:ext cx="8801735" cy="639445"/>
            <a:chOff x="2432" y="5476"/>
            <a:chExt cx="13861" cy="1007"/>
          </a:xfrm>
        </p:grpSpPr>
        <p:grpSp>
          <p:nvGrpSpPr>
            <p:cNvPr id="45" name="组合 44"/>
            <p:cNvGrpSpPr/>
            <p:nvPr/>
          </p:nvGrpSpPr>
          <p:grpSpPr>
            <a:xfrm>
              <a:off x="2432" y="5476"/>
              <a:ext cx="1059" cy="1007"/>
              <a:chOff x="1692239" y="2709714"/>
              <a:chExt cx="672518" cy="639928"/>
            </a:xfrm>
          </p:grpSpPr>
          <p:sp>
            <p:nvSpPr>
              <p:cNvPr id="52" name="Oval 24"/>
              <p:cNvSpPr/>
              <p:nvPr/>
            </p:nvSpPr>
            <p:spPr>
              <a:xfrm>
                <a:off x="1692239" y="2709714"/>
                <a:ext cx="658551" cy="639928"/>
              </a:xfrm>
              <a:prstGeom prst="pentagon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4" tIns="60946" rIns="121894" bIns="60946" rtlCol="0" anchor="ctr"/>
              <a:lstStyle/>
              <a:p>
                <a:pPr algn="ctr" fontAlgn="auto">
                  <a:lnSpc>
                    <a:spcPct val="100000"/>
                  </a:lnSpc>
                </a:pPr>
                <a:endParaRPr lang="en-US" sz="37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" name="Text Placeholder 3"/>
              <p:cNvSpPr txBox="1"/>
              <p:nvPr/>
            </p:nvSpPr>
            <p:spPr>
              <a:xfrm>
                <a:off x="1706208" y="2888794"/>
                <a:ext cx="658549" cy="369004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200" fontAlgn="auto">
                  <a:lnSpc>
                    <a:spcPct val="100000"/>
                  </a:lnSpc>
                  <a:spcBef>
                    <a:spcPct val="0"/>
                  </a:spcBef>
                  <a:defRPr/>
                </a:pPr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02</a:t>
                </a:r>
                <a:endParaRPr lang="en-US" altLang="zh-CN" sz="2400" b="1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3696" y="5769"/>
              <a:ext cx="12597" cy="6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ct val="100000"/>
                </a:lnSpc>
              </a:pP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任意                  如果                     则           既是    的面也是    的面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.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aphicFrame>
          <p:nvGraphicFramePr>
            <p:cNvPr id="47" name="对象 46"/>
            <p:cNvGraphicFramePr>
              <a:graphicFrameLocks noChangeAspect="1"/>
            </p:cNvGraphicFramePr>
            <p:nvPr/>
          </p:nvGraphicFramePr>
          <p:xfrm>
            <a:off x="4679" y="5843"/>
            <a:ext cx="1895" cy="5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1" name="Formula" r:id="rId6" imgW="4543425" imgH="1352550" progId="Equation.Ribbit">
                    <p:embed/>
                  </p:oleObj>
                </mc:Choice>
                <mc:Fallback>
                  <p:oleObj name="Formula" r:id="rId6" imgW="4543425" imgH="1352550" progId="Equation.Ribbit">
                    <p:embed/>
                    <p:pic>
                      <p:nvPicPr>
                        <p:cNvPr id="0" name="对象 25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679" y="5843"/>
                          <a:ext cx="1895" cy="5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对象 47"/>
            <p:cNvGraphicFramePr>
              <a:graphicFrameLocks noChangeAspect="1"/>
            </p:cNvGraphicFramePr>
            <p:nvPr/>
          </p:nvGraphicFramePr>
          <p:xfrm>
            <a:off x="7477" y="5814"/>
            <a:ext cx="2170" cy="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2" name="Formula" r:id="rId8" imgW="5210175" imgH="1428750" progId="Equation.Ribbit">
                    <p:embed/>
                  </p:oleObj>
                </mc:Choice>
                <mc:Fallback>
                  <p:oleObj name="Formula" r:id="rId8" imgW="5210175" imgH="1428750" progId="Equation.Ribbit">
                    <p:embed/>
                    <p:pic>
                      <p:nvPicPr>
                        <p:cNvPr id="0" name="对象 26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477" y="5814"/>
                          <a:ext cx="2170" cy="5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对象 48"/>
            <p:cNvGraphicFramePr>
              <a:graphicFrameLocks noChangeAspect="1"/>
            </p:cNvGraphicFramePr>
            <p:nvPr/>
          </p:nvGraphicFramePr>
          <p:xfrm>
            <a:off x="10193" y="5838"/>
            <a:ext cx="1125" cy="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3" name="Formula" r:id="rId10" imgW="2705100" imgH="1343025" progId="Equation.Ribbit">
                    <p:embed/>
                  </p:oleObj>
                </mc:Choice>
                <mc:Fallback>
                  <p:oleObj name="Formula" r:id="rId10" imgW="2705100" imgH="1343025" progId="Equation.Ribbit">
                    <p:embed/>
                    <p:pic>
                      <p:nvPicPr>
                        <p:cNvPr id="0" name="对象 27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0193" y="5838"/>
                          <a:ext cx="1125" cy="5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对象 49"/>
            <p:cNvGraphicFramePr>
              <a:graphicFrameLocks noChangeAspect="1"/>
            </p:cNvGraphicFramePr>
            <p:nvPr/>
          </p:nvGraphicFramePr>
          <p:xfrm>
            <a:off x="12205" y="5965"/>
            <a:ext cx="308" cy="4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4" name="Formula" r:id="rId12" imgW="733425" imgH="1000125" progId="Equation.Ribbit">
                    <p:embed/>
                  </p:oleObj>
                </mc:Choice>
                <mc:Fallback>
                  <p:oleObj name="Formula" r:id="rId12" imgW="733425" imgH="1000125" progId="Equation.Ribbit">
                    <p:embed/>
                    <p:pic>
                      <p:nvPicPr>
                        <p:cNvPr id="0" name="对象 30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2205" y="5965"/>
                          <a:ext cx="308" cy="4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对象 50"/>
            <p:cNvGraphicFramePr>
              <a:graphicFrameLocks noChangeAspect="1"/>
            </p:cNvGraphicFramePr>
            <p:nvPr/>
          </p:nvGraphicFramePr>
          <p:xfrm>
            <a:off x="14293" y="5847"/>
            <a:ext cx="248" cy="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5" name="Formula" r:id="rId14" imgW="590550" imgH="1343025" progId="Equation.Ribbit">
                    <p:embed/>
                  </p:oleObj>
                </mc:Choice>
                <mc:Fallback>
                  <p:oleObj name="Formula" r:id="rId14" imgW="590550" imgH="1343025" progId="Equation.Ribbit">
                    <p:embed/>
                    <p:pic>
                      <p:nvPicPr>
                        <p:cNvPr id="0" name="对象 31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4293" y="5847"/>
                          <a:ext cx="248" cy="5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4" name="图片 5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0895" y="4806950"/>
            <a:ext cx="1569720" cy="108204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2260" y="4290060"/>
            <a:ext cx="1424940" cy="212598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57750" y="4527550"/>
            <a:ext cx="2072640" cy="1424940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20940" y="4116070"/>
            <a:ext cx="1485900" cy="250698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07525" y="4290060"/>
            <a:ext cx="2499360" cy="2270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206375"/>
            <a:ext cx="2874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单纯链复形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652144" y="1065937"/>
            <a:ext cx="1107679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dirty="0" smtClean="0"/>
              <a:t>对于一个给定的单纯复形    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我们可以将其中的单形按照不同维数进行整合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并且赋予其群结构</a:t>
            </a:r>
            <a:r>
              <a:rPr lang="en-US" altLang="zh-CN" sz="2000" dirty="0" smtClean="0"/>
              <a:t>: </a:t>
            </a:r>
            <a:r>
              <a:rPr lang="zh-CN" altLang="en-US" sz="2000" dirty="0" smtClean="0"/>
              <a:t>一个单纯     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链指的是形如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endParaRPr lang="en-US" altLang="zh-CN" sz="2000" dirty="0"/>
          </a:p>
          <a:p>
            <a:pPr>
              <a:lnSpc>
                <a:spcPct val="150000"/>
              </a:lnSpc>
            </a:pP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 smtClean="0"/>
              <a:t>的形式求和</a:t>
            </a:r>
            <a:r>
              <a:rPr lang="en-US" altLang="zh-CN" sz="2000" dirty="0" smtClean="0"/>
              <a:t>. </a:t>
            </a:r>
            <a:r>
              <a:rPr lang="zh-CN" altLang="en-US" sz="2000" dirty="0" smtClean="0"/>
              <a:t>其中     是整数并且                是一个定向     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单形</a:t>
            </a:r>
            <a:r>
              <a:rPr lang="en-US" altLang="zh-CN" sz="2000" dirty="0" smtClean="0"/>
              <a:t>. </a:t>
            </a:r>
            <a:r>
              <a:rPr lang="zh-CN" altLang="en-US" sz="2000" dirty="0" smtClean="0"/>
              <a:t>全体     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链组成的交换群记作</a:t>
            </a:r>
            <a:endParaRPr lang="zh-CN" altLang="en-US" sz="2000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3597154" y="1223840"/>
          <a:ext cx="236537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Formula" r:id="rId1" imgW="895350" imgH="1266825" progId="Equation.Ribbit">
                  <p:embed/>
                </p:oleObj>
              </mc:Choice>
              <mc:Fallback>
                <p:oleObj name="Formula" r:id="rId1" imgW="895350" imgH="1266825" progId="Equation.Ribbit">
                  <p:embed/>
                  <p:pic>
                    <p:nvPicPr>
                      <p:cNvPr id="0" name="图片 722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597154" y="1223840"/>
                        <a:ext cx="236537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1550259" y="1727932"/>
          <a:ext cx="268287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Formula" r:id="rId3" imgW="1009650" imgH="971550" progId="Equation.Ribbit">
                  <p:embed/>
                </p:oleObj>
              </mc:Choice>
              <mc:Fallback>
                <p:oleObj name="Formula" r:id="rId3" imgW="1009650" imgH="971550" progId="Equation.Ribbit">
                  <p:embed/>
                  <p:pic>
                    <p:nvPicPr>
                      <p:cNvPr id="0" name="图片 72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0259" y="1727932"/>
                        <a:ext cx="268287" cy="258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5082382" y="1954025"/>
          <a:ext cx="938212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Formula" r:id="rId5" imgW="3543300" imgH="3467100" progId="Equation.Ribbit">
                  <p:embed/>
                </p:oleObj>
              </mc:Choice>
              <mc:Fallback>
                <p:oleObj name="Formula" r:id="rId5" imgW="3543300" imgH="3467100" progId="Equation.Ribbit">
                  <p:embed/>
                  <p:pic>
                    <p:nvPicPr>
                      <p:cNvPr id="0" name="图片 722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82382" y="1954025"/>
                        <a:ext cx="938212" cy="915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2725005" y="3090069"/>
          <a:ext cx="204787" cy="26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Formula" r:id="rId7" imgW="771525" imgH="981075" progId="Equation.Ribbit">
                  <p:embed/>
                </p:oleObj>
              </mc:Choice>
              <mc:Fallback>
                <p:oleObj name="Formula" r:id="rId7" imgW="771525" imgH="981075" progId="Equation.Ribbit">
                  <p:embed/>
                  <p:pic>
                    <p:nvPicPr>
                      <p:cNvPr id="0" name="图片 722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25005" y="3090069"/>
                        <a:ext cx="204787" cy="261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4414594" y="3062586"/>
          <a:ext cx="855662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Formula" r:id="rId9" imgW="3238500" imgH="1276350" progId="Equation.Ribbit">
                  <p:embed/>
                </p:oleObj>
              </mc:Choice>
              <mc:Fallback>
                <p:oleObj name="Formula" r:id="rId9" imgW="3238500" imgH="1276350" progId="Equation.Ribbit">
                  <p:embed/>
                  <p:pic>
                    <p:nvPicPr>
                      <p:cNvPr id="0" name="图片 722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14594" y="3062586"/>
                        <a:ext cx="855662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/>
        </p:nvGraphicFramePr>
        <p:xfrm>
          <a:off x="6707689" y="3112959"/>
          <a:ext cx="268287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" name="Formula" r:id="rId11" imgW="1009650" imgH="971550" progId="Equation.Ribbit">
                  <p:embed/>
                </p:oleObj>
              </mc:Choice>
              <mc:Fallback>
                <p:oleObj name="Formula" r:id="rId11" imgW="1009650" imgH="971550" progId="Equation.Ribbit">
                  <p:embed/>
                  <p:pic>
                    <p:nvPicPr>
                      <p:cNvPr id="0" name="图片 722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07689" y="3112959"/>
                        <a:ext cx="268287" cy="258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/>
          <p:cNvGraphicFramePr>
            <a:graphicFrameLocks noChangeAspect="1"/>
          </p:cNvGraphicFramePr>
          <p:nvPr/>
        </p:nvGraphicFramePr>
        <p:xfrm>
          <a:off x="8373123" y="3101479"/>
          <a:ext cx="268287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0" name="Formula" r:id="rId12" imgW="1009650" imgH="971550" progId="Equation.Ribbit">
                  <p:embed/>
                </p:oleObj>
              </mc:Choice>
              <mc:Fallback>
                <p:oleObj name="Formula" r:id="rId12" imgW="1009650" imgH="971550" progId="Equation.Ribbit">
                  <p:embed/>
                  <p:pic>
                    <p:nvPicPr>
                      <p:cNvPr id="0" name="对象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73123" y="3101479"/>
                        <a:ext cx="268287" cy="258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11092840" y="3044258"/>
          <a:ext cx="477838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1" name="Formula" r:id="rId13" imgW="1809750" imgH="1276350" progId="Equation.Ribbit">
                  <p:embed/>
                </p:oleObj>
              </mc:Choice>
              <mc:Fallback>
                <p:oleObj name="Formula" r:id="rId13" imgW="1809750" imgH="1276350" progId="Equation.Ribbit">
                  <p:embed/>
                  <p:pic>
                    <p:nvPicPr>
                      <p:cNvPr id="0" name="图片 723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092840" y="3044258"/>
                        <a:ext cx="477838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2"/>
          <p:cNvSpPr txBox="1"/>
          <p:nvPr/>
        </p:nvSpPr>
        <p:spPr>
          <a:xfrm>
            <a:off x="652144" y="3631278"/>
            <a:ext cx="10125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更多</a:t>
            </a:r>
            <a:r>
              <a:rPr lang="zh-CN" altLang="en-US" sz="2000" dirty="0"/>
              <a:t>地</a:t>
            </a:r>
            <a:r>
              <a:rPr lang="en-US" altLang="zh-CN" sz="2000" dirty="0"/>
              <a:t>, </a:t>
            </a:r>
            <a:r>
              <a:rPr lang="zh-CN" altLang="en-US" sz="2000" dirty="0"/>
              <a:t>在相邻维数的群之间</a:t>
            </a:r>
            <a:r>
              <a:rPr lang="en-US" altLang="zh-CN" sz="2000" dirty="0"/>
              <a:t>, </a:t>
            </a:r>
            <a:r>
              <a:rPr lang="zh-CN" altLang="en-US" sz="2000" dirty="0"/>
              <a:t>我们还可以典则的定义一个群同态</a:t>
            </a:r>
            <a:r>
              <a:rPr lang="en-US" altLang="zh-CN" sz="2000" dirty="0"/>
              <a:t>, </a:t>
            </a:r>
            <a:r>
              <a:rPr lang="zh-CN" altLang="en-US" sz="2000" dirty="0"/>
              <a:t>称为边缘算子</a:t>
            </a:r>
            <a:r>
              <a:rPr lang="en-US" altLang="zh-CN" sz="2000" dirty="0"/>
              <a:t>. </a:t>
            </a:r>
            <a:endParaRPr lang="zh-CN" altLang="en-US" sz="2000" dirty="0"/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3781365" y="4256635"/>
          <a:ext cx="5667375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2" name="Formula" r:id="rId15" imgW="21440775" imgH="5000625" progId="Equation.Ribbit">
                  <p:embed/>
                </p:oleObj>
              </mc:Choice>
              <mc:Fallback>
                <p:oleObj name="Formula" r:id="rId15" imgW="21440775" imgH="5000625" progId="Equation.Ribbit">
                  <p:embed/>
                  <p:pic>
                    <p:nvPicPr>
                      <p:cNvPr id="0" name="图片 723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781365" y="4256635"/>
                        <a:ext cx="5667375" cy="132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9"/>
          <p:cNvSpPr txBox="1"/>
          <p:nvPr/>
        </p:nvSpPr>
        <p:spPr>
          <a:xfrm>
            <a:off x="563330" y="5376138"/>
            <a:ext cx="10910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2000" dirty="0"/>
              <a:t>之后</a:t>
            </a:r>
            <a:r>
              <a:rPr lang="zh-CN" altLang="en-US" sz="2000" dirty="0" smtClean="0"/>
              <a:t>我们</a:t>
            </a:r>
            <a:r>
              <a:rPr lang="zh-CN" altLang="en-US" sz="2000" dirty="0"/>
              <a:t>会通过这些代数对象</a:t>
            </a:r>
            <a:r>
              <a:rPr lang="en-US" altLang="zh-CN" sz="2000" dirty="0"/>
              <a:t>, </a:t>
            </a:r>
            <a:r>
              <a:rPr lang="zh-CN" altLang="en-US" sz="2000" dirty="0"/>
              <a:t>构造出一种名为单纯链复形的代数结构</a:t>
            </a:r>
            <a:r>
              <a:rPr lang="en-US" altLang="zh-CN" sz="2000" dirty="0"/>
              <a:t>, </a:t>
            </a:r>
            <a:r>
              <a:rPr lang="zh-CN" altLang="en-US" sz="2000" dirty="0" smtClean="0"/>
              <a:t>并且以</a:t>
            </a:r>
            <a:r>
              <a:rPr lang="zh-CN" altLang="en-US" sz="2000" dirty="0"/>
              <a:t>商群的方式定义单纯</a:t>
            </a:r>
            <a:r>
              <a:rPr lang="zh-CN" altLang="en-US" sz="2000" dirty="0" smtClean="0"/>
              <a:t>同调群</a:t>
            </a:r>
            <a:r>
              <a:rPr lang="en-US" altLang="zh-CN" sz="2000" dirty="0" smtClean="0"/>
              <a:t>,</a:t>
            </a:r>
            <a:r>
              <a:rPr lang="zh-CN" altLang="en-US" sz="2000" dirty="0"/>
              <a:t>对于这些从拓扑性质中得出来的代数群的研究</a:t>
            </a:r>
            <a:r>
              <a:rPr lang="en-US" altLang="zh-CN" sz="2000" dirty="0"/>
              <a:t>, </a:t>
            </a:r>
            <a:r>
              <a:rPr lang="zh-CN" altLang="en-US" sz="2000" dirty="0"/>
              <a:t>组成了代数拓扑理论的重要部分</a:t>
            </a:r>
            <a:r>
              <a:rPr lang="en-US" altLang="zh-CN" sz="2000" dirty="0"/>
              <a:t>.</a:t>
            </a:r>
            <a:r>
              <a:rPr lang="en-US" altLang="zh-CN" sz="2000" dirty="0" smtClean="0"/>
              <a:t> 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COMMONDATA" val="eyJjb3VudCI6NSwiaGRpZCI6ImY5ZTQyMzM0NmMyZDM4MWU3MjdhYjkyYTU1MTI3ZWU2IiwidXNlckNvdW50Ijox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81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7B2E9"/>
      </a:accent1>
      <a:accent2>
        <a:srgbClr val="A0CEEE"/>
      </a:accent2>
      <a:accent3>
        <a:srgbClr val="77B2E8"/>
      </a:accent3>
      <a:accent4>
        <a:srgbClr val="A0CDEC"/>
      </a:accent4>
      <a:accent5>
        <a:srgbClr val="5F93C1"/>
      </a:accent5>
      <a:accent6>
        <a:srgbClr val="9FCDED"/>
      </a:accent6>
      <a:hlink>
        <a:srgbClr val="77B1E8"/>
      </a:hlink>
      <a:folHlink>
        <a:srgbClr val="77B2E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3376</Words>
  <Application>WPS 演示</Application>
  <PresentationFormat>宽屏</PresentationFormat>
  <Paragraphs>258</Paragraphs>
  <Slides>35</Slides>
  <Notes>0</Notes>
  <HiddenSlides>0</HiddenSlides>
  <MMClips>4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78</vt:i4>
      </vt:variant>
      <vt:variant>
        <vt:lpstr>幻灯片标题</vt:lpstr>
      </vt:variant>
      <vt:variant>
        <vt:i4>35</vt:i4>
      </vt:variant>
    </vt:vector>
  </HeadingPairs>
  <TitlesOfParts>
    <vt:vector size="127" baseType="lpstr">
      <vt:lpstr>Arial</vt:lpstr>
      <vt:lpstr>宋体</vt:lpstr>
      <vt:lpstr>Wingdings</vt:lpstr>
      <vt:lpstr>Alibaba PuHuiTi Light</vt:lpstr>
      <vt:lpstr>楷体</vt:lpstr>
      <vt:lpstr>Alibaba PuHuiTi</vt:lpstr>
      <vt:lpstr>等线</vt:lpstr>
      <vt:lpstr>微软雅黑</vt:lpstr>
      <vt:lpstr>Arial Unicode MS</vt:lpstr>
      <vt:lpstr>等线 Light</vt:lpstr>
      <vt:lpstr>Calibri</vt:lpstr>
      <vt:lpstr>Wingdings</vt:lpstr>
      <vt:lpstr>幼圆</vt:lpstr>
      <vt:lpstr>Office 主题​​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MZ6789</dc:creator>
  <cp:lastModifiedBy>腐草为萤</cp:lastModifiedBy>
  <cp:revision>124</cp:revision>
  <dcterms:created xsi:type="dcterms:W3CDTF">2020-10-15T02:17:00Z</dcterms:created>
  <dcterms:modified xsi:type="dcterms:W3CDTF">2025-04-22T08:43:40Z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KSOTemplateUUID">
    <vt:lpwstr>v1.0_mb_NRpHEqfgA17FyKtjJk82GA==</vt:lpwstr>
  </property>
  <property fmtid="{D5CDD505-2E9C-101B-9397-08002B2CF9AE}" pid="4" name="ICV">
    <vt:lpwstr>13AD58892CA74817A14CEB0886D5BAA6_13</vt:lpwstr>
  </property>
</Properties>
</file>