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8" r:id="rId4"/>
    <p:sldId id="264" r:id="rId5"/>
    <p:sldId id="320" r:id="rId6"/>
    <p:sldId id="325" r:id="rId7"/>
    <p:sldId id="357" r:id="rId8"/>
    <p:sldId id="358" r:id="rId9"/>
    <p:sldId id="359" r:id="rId10"/>
    <p:sldId id="274" r:id="rId11"/>
    <p:sldId id="321" r:id="rId12"/>
    <p:sldId id="323" r:id="rId13"/>
    <p:sldId id="275" r:id="rId14"/>
    <p:sldId id="319" r:id="rId15"/>
    <p:sldId id="291" r:id="rId16"/>
    <p:sldId id="293" r:id="rId17"/>
    <p:sldId id="324" r:id="rId18"/>
    <p:sldId id="360" r:id="rId19"/>
    <p:sldId id="361" r:id="rId20"/>
    <p:sldId id="362" r:id="rId21"/>
    <p:sldId id="363" r:id="rId22"/>
    <p:sldId id="346" r:id="rId23"/>
    <p:sldId id="342" r:id="rId24"/>
    <p:sldId id="343" r:id="rId25"/>
    <p:sldId id="344" r:id="rId26"/>
    <p:sldId id="345" r:id="rId27"/>
    <p:sldId id="347" r:id="rId28"/>
    <p:sldId id="364" r:id="rId29"/>
    <p:sldId id="365" r:id="rId30"/>
    <p:sldId id="366" r:id="rId31"/>
    <p:sldId id="367" r:id="rId32"/>
    <p:sldId id="382" r:id="rId33"/>
    <p:sldId id="369" r:id="rId34"/>
    <p:sldId id="370" r:id="rId35"/>
    <p:sldId id="371" r:id="rId36"/>
    <p:sldId id="383" r:id="rId37"/>
    <p:sldId id="373" r:id="rId38"/>
    <p:sldId id="374" r:id="rId39"/>
    <p:sldId id="375" r:id="rId40"/>
    <p:sldId id="376" r:id="rId41"/>
    <p:sldId id="377" r:id="rId42"/>
    <p:sldId id="378" r:id="rId43"/>
    <p:sldId id="384" r:id="rId44"/>
    <p:sldId id="380" r:id="rId45"/>
    <p:sldId id="381" r:id="rId46"/>
    <p:sldId id="277" r:id="rId47"/>
  </p:sldIdLst>
  <p:sldSz cx="12192000" cy="6858000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9" userDrawn="1">
          <p15:clr>
            <a:srgbClr val="A4A3A4"/>
          </p15:clr>
        </p15:guide>
        <p15:guide id="2" pos="3887" userDrawn="1">
          <p15:clr>
            <a:srgbClr val="A4A3A4"/>
          </p15:clr>
        </p15:guide>
        <p15:guide id="3" pos="39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B3EA"/>
    <a:srgbClr val="9FCFED"/>
    <a:srgbClr val="A2B3B7"/>
    <a:srgbClr val="B4C8CD"/>
    <a:srgbClr val="C0CBD8"/>
    <a:srgbClr val="B3C9CD"/>
    <a:srgbClr val="EED79D"/>
    <a:srgbClr val="8A989B"/>
    <a:srgbClr val="A2B4B7"/>
    <a:srgbClr val="709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/>
    <p:restoredTop sz="94687"/>
  </p:normalViewPr>
  <p:slideViewPr>
    <p:cSldViewPr snapToGrid="0" snapToObjects="1" showGuides="1">
      <p:cViewPr varScale="1">
        <p:scale>
          <a:sx n="154" d="100"/>
          <a:sy n="154" d="100"/>
        </p:scale>
        <p:origin x="546" y="132"/>
      </p:cViewPr>
      <p:guideLst>
        <p:guide orient="horz" pos="2269"/>
        <p:guide pos="3887"/>
        <p:guide pos="39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gs" Target="tags/tag26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 userDrawn="1"/>
        </p:nvSpPr>
        <p:spPr>
          <a:xfrm rot="16200000">
            <a:off x="11645992" y="6311991"/>
            <a:ext cx="546007" cy="546007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78855" y="327032"/>
            <a:ext cx="285744" cy="234804"/>
            <a:chOff x="8705852" y="6038985"/>
            <a:chExt cx="664463" cy="546008"/>
          </a:xfrm>
        </p:grpSpPr>
        <p:sp>
          <p:nvSpPr>
            <p:cNvPr id="9" name="直角三角形 8"/>
            <p:cNvSpPr/>
            <p:nvPr/>
          </p:nvSpPr>
          <p:spPr>
            <a:xfrm rot="16200000">
              <a:off x="8824308" y="6038986"/>
              <a:ext cx="546007" cy="546007"/>
            </a:xfrm>
            <a:prstGeom prst="rtTriangle">
              <a:avLst/>
            </a:prstGeom>
            <a:solidFill>
              <a:srgbClr val="77B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直角三角形 9"/>
            <p:cNvSpPr/>
            <p:nvPr/>
          </p:nvSpPr>
          <p:spPr>
            <a:xfrm rot="16200000" flipH="1" flipV="1">
              <a:off x="8705852" y="6038985"/>
              <a:ext cx="546007" cy="546007"/>
            </a:xfrm>
            <a:prstGeom prst="rtTriangle">
              <a:avLst/>
            </a:prstGeom>
            <a:solidFill>
              <a:srgbClr val="9F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tags" Target="../tags/tag6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7.xml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tags" Target="../tags/tag8.xml"/><Relationship Id="rId2" Type="http://schemas.microsoft.com/office/2007/relationships/media" Target="../media/media8.mp4"/><Relationship Id="rId1" Type="http://schemas.openxmlformats.org/officeDocument/2006/relationships/video" Target="../media/media8.mp4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tags" Target="../tags/tag9.xml"/><Relationship Id="rId2" Type="http://schemas.microsoft.com/office/2007/relationships/media" Target="../media/media9.mp4"/><Relationship Id="rId1" Type="http://schemas.openxmlformats.org/officeDocument/2006/relationships/video" Target="../media/media9.mp4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tags" Target="../tags/tag10.xml"/><Relationship Id="rId2" Type="http://schemas.microsoft.com/office/2007/relationships/media" Target="../media/media10.mp4"/><Relationship Id="rId1" Type="http://schemas.openxmlformats.org/officeDocument/2006/relationships/video" Target="../media/media10.mp4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tags" Target="../tags/tag11.xml"/><Relationship Id="rId2" Type="http://schemas.microsoft.com/office/2007/relationships/media" Target="../media/media11.mp4"/><Relationship Id="rId1" Type="http://schemas.openxmlformats.org/officeDocument/2006/relationships/video" Target="../media/media11.mp4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tags" Target="../tags/tag12.xml"/><Relationship Id="rId2" Type="http://schemas.microsoft.com/office/2007/relationships/media" Target="../media/media12.mp4"/><Relationship Id="rId1" Type="http://schemas.openxmlformats.org/officeDocument/2006/relationships/video" Target="../media/media1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tags" Target="../tags/tag13.xml"/><Relationship Id="rId2" Type="http://schemas.microsoft.com/office/2007/relationships/media" Target="../media/media13.mp4"/><Relationship Id="rId1" Type="http://schemas.openxmlformats.org/officeDocument/2006/relationships/video" Target="../media/media13.mp4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8" Type="http://schemas.openxmlformats.org/officeDocument/2006/relationships/image" Target="../media/image44.wmf"/><Relationship Id="rId7" Type="http://schemas.openxmlformats.org/officeDocument/2006/relationships/oleObject" Target="../embeddings/oleObject3.bin"/><Relationship Id="rId6" Type="http://schemas.openxmlformats.org/officeDocument/2006/relationships/image" Target="../media/image4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2.png"/><Relationship Id="rId3" Type="http://schemas.openxmlformats.org/officeDocument/2006/relationships/tags" Target="../tags/tag14.xml"/><Relationship Id="rId2" Type="http://schemas.microsoft.com/office/2007/relationships/media" Target="../media/media14.mp4"/><Relationship Id="rId13" Type="http://schemas.openxmlformats.org/officeDocument/2006/relationships/vmlDrawing" Target="../drawings/vmlDrawing2.v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10" Type="http://schemas.openxmlformats.org/officeDocument/2006/relationships/image" Target="../media/image45.wmf"/><Relationship Id="rId1" Type="http://schemas.openxmlformats.org/officeDocument/2006/relationships/video" Target="../media/media14.mp4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tags" Target="../tags/tag15.xml"/><Relationship Id="rId2" Type="http://schemas.microsoft.com/office/2007/relationships/media" Target="../media/media15.mp4"/><Relationship Id="rId1" Type="http://schemas.openxmlformats.org/officeDocument/2006/relationships/video" Target="../media/media15.mp4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wmf"/><Relationship Id="rId2" Type="http://schemas.openxmlformats.org/officeDocument/2006/relationships/oleObject" Target="../embeddings/oleObject5.bin"/><Relationship Id="rId1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tags" Target="../tags/tag16.xml"/><Relationship Id="rId2" Type="http://schemas.microsoft.com/office/2007/relationships/media" Target="../media/media16.mp4"/><Relationship Id="rId1" Type="http://schemas.openxmlformats.org/officeDocument/2006/relationships/video" Target="../media/media16.mp4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56.png"/><Relationship Id="rId3" Type="http://schemas.openxmlformats.org/officeDocument/2006/relationships/tags" Target="../tags/tag17.xml"/><Relationship Id="rId20" Type="http://schemas.openxmlformats.org/officeDocument/2006/relationships/vmlDrawing" Target="../drawings/vmlDrawing4.vml"/><Relationship Id="rId2" Type="http://schemas.microsoft.com/office/2007/relationships/media" Target="../media/media17.mp4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60.png"/><Relationship Id="rId17" Type="http://schemas.openxmlformats.org/officeDocument/2006/relationships/image" Target="../media/image59.wmf"/><Relationship Id="rId16" Type="http://schemas.openxmlformats.org/officeDocument/2006/relationships/oleObject" Target="../embeddings/oleObject6.bin"/><Relationship Id="rId15" Type="http://schemas.openxmlformats.org/officeDocument/2006/relationships/image" Target="../media/image58.png"/><Relationship Id="rId14" Type="http://schemas.openxmlformats.org/officeDocument/2006/relationships/tags" Target="../tags/tag25.xml"/><Relationship Id="rId13" Type="http://schemas.openxmlformats.org/officeDocument/2006/relationships/slide" Target="slide1.xml"/><Relationship Id="rId12" Type="http://schemas.openxmlformats.org/officeDocument/2006/relationships/image" Target="../media/image57.png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video" Target="../media/media17.mp4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wmf"/><Relationship Id="rId2" Type="http://schemas.openxmlformats.org/officeDocument/2006/relationships/oleObject" Target="../embeddings/oleObject7.bin"/><Relationship Id="rId1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1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png"/><Relationship Id="rId2" Type="http://schemas.openxmlformats.org/officeDocument/2006/relationships/image" Target="../media/image65.wmf"/><Relationship Id="rId1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8.png"/><Relationship Id="rId3" Type="http://schemas.microsoft.com/office/2007/relationships/media" Target="../media/media18.mp4"/><Relationship Id="rId2" Type="http://schemas.openxmlformats.org/officeDocument/2006/relationships/video" Target="../media/media18.mp4"/><Relationship Id="rId1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tags" Target="../tags/tag4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tags" Target="../tags/tag5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472690" y="1957070"/>
            <a:ext cx="31108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拓扑学</a:t>
            </a:r>
            <a:endParaRPr kumimoji="1"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93775" y="3500802"/>
            <a:ext cx="60177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基本群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643733" y="4182393"/>
            <a:ext cx="5870517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授课人：吴劲草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办公室：红瓦楼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906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邮箱：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wujincao@shufe.edu.cn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五次求根公式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不存在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9" name="20241030_183328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3070" y="916940"/>
            <a:ext cx="9077325" cy="440499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9922510" y="443230"/>
            <a:ext cx="1938020" cy="3443605"/>
            <a:chOff x="15626" y="698"/>
            <a:chExt cx="3052" cy="5423"/>
          </a:xfrm>
        </p:grpSpPr>
        <p:pic>
          <p:nvPicPr>
            <p:cNvPr id="10" name="图片 9" descr="220px-Evariste_galoi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26" y="698"/>
              <a:ext cx="3052" cy="394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6115" y="5009"/>
              <a:ext cx="207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>
                  <a:latin typeface="Times New Roman" panose="02020603050405020304" charset="0"/>
                  <a:cs typeface="Times New Roman" panose="02020603050405020304" charset="0"/>
                </a:rPr>
                <a:t>E. Galois</a:t>
              </a:r>
              <a:endParaRPr lang="en-US" altLang="zh-CN" sz="20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zh-CN" sz="2000">
                  <a:latin typeface="Times New Roman" panose="02020603050405020304" charset="0"/>
                  <a:cs typeface="Times New Roman" panose="02020603050405020304" charset="0"/>
                </a:rPr>
                <a:t>1811-1832</a:t>
              </a:r>
              <a:endParaRPr lang="en-US" altLang="zh-CN" sz="20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42290" y="5778500"/>
            <a:ext cx="110274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H. Weyl: “This letter, if judged by the novelty and profundity of ideas it contains, is perhaps the most substantial piece of writing in the whole literature of mankind.”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654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Noether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定理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2" name="图片 11" descr="Noeth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920" y="1202690"/>
            <a:ext cx="1891665" cy="28809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31520" y="4267200"/>
            <a:ext cx="1434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E. Noether</a:t>
            </a:r>
            <a:endParaRPr lang="en-US" altLang="zh-CN" sz="2000"/>
          </a:p>
          <a:p>
            <a:r>
              <a:rPr lang="en-US" altLang="zh-CN" sz="2000"/>
              <a:t>1882-1935</a:t>
            </a:r>
            <a:endParaRPr lang="en-US" altLang="zh-CN" sz="2000"/>
          </a:p>
        </p:txBody>
      </p:sp>
      <p:sp>
        <p:nvSpPr>
          <p:cNvPr id="14" name="文本框 13"/>
          <p:cNvSpPr txBox="1"/>
          <p:nvPr/>
        </p:nvSpPr>
        <p:spPr>
          <a:xfrm>
            <a:off x="2704465" y="5720715"/>
            <a:ext cx="535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D. Hilbert: “The university is not a bathhouse.”</a:t>
            </a:r>
            <a:endParaRPr lang="en-US" altLang="zh-CN" sz="2000"/>
          </a:p>
        </p:txBody>
      </p:sp>
      <p:pic>
        <p:nvPicPr>
          <p:cNvPr id="15" name="图片 14" descr="17302851973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890" y="1456055"/>
            <a:ext cx="8362950" cy="3190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群结构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03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群里的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“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乘法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”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1" name="20241030_185211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6685" y="1097915"/>
            <a:ext cx="9358630" cy="5063490"/>
          </a:xfrm>
          <a:prstGeom prst="rect">
            <a:avLst/>
          </a:prstGeom>
        </p:spPr>
      </p:pic>
      <p:pic>
        <p:nvPicPr>
          <p:cNvPr id="10" name="图片 9" descr="17302855999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380" y="1097915"/>
            <a:ext cx="5507990" cy="4991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05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成员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+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乘法结构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=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0" name="20241030_185652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71600" y="1140460"/>
            <a:ext cx="9698990" cy="5062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7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定义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35025" y="962660"/>
            <a:ext cx="9925050" cy="2091690"/>
            <a:chOff x="1438" y="4492"/>
            <a:chExt cx="15630" cy="3294"/>
          </a:xfrm>
        </p:grpSpPr>
        <p:sp>
          <p:nvSpPr>
            <p:cNvPr id="16" name="矩形 15"/>
            <p:cNvSpPr/>
            <p:nvPr/>
          </p:nvSpPr>
          <p:spPr>
            <a:xfrm>
              <a:off x="1438" y="4492"/>
              <a:ext cx="15630" cy="32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假设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G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是一个非空集合，在其上定义了一个二元映射，记为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，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使得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marL="342900" indent="-342900">
                <a:lnSpc>
                  <a:spcPct val="130000"/>
                </a:lnSpc>
                <a:buFont typeface="Wingdings" panose="05000000000000000000" charset="0"/>
                <a:buChar char="u"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结合律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任意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a,b,c    G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，都有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marL="342900" indent="-342900">
                <a:lnSpc>
                  <a:spcPct val="130000"/>
                </a:lnSpc>
                <a:buFont typeface="Wingdings" panose="05000000000000000000" charset="0"/>
                <a:buChar char="u"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幺元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存在一个元素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         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使得对任意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       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都有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marL="342900" indent="-342900">
                <a:lnSpc>
                  <a:spcPct val="130000"/>
                </a:lnSpc>
                <a:buFont typeface="Wingdings" panose="05000000000000000000" charset="0"/>
                <a:buChar char="u"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逆元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任意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        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都可以找到另一个元素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         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使得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17" name="对象 16"/>
            <p:cNvGraphicFramePr>
              <a:graphicFrameLocks noChangeAspect="1"/>
            </p:cNvGraphicFramePr>
            <p:nvPr/>
          </p:nvGraphicFramePr>
          <p:xfrm>
            <a:off x="2955" y="7631"/>
            <a:ext cx="13" cy="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06" name="Formula" r:id="rId1" imgW="29210" imgH="107950" progId="Equation.Ribbit">
                    <p:embed/>
                  </p:oleObj>
                </mc:Choice>
                <mc:Fallback>
                  <p:oleObj name="Formula" r:id="rId1" imgW="29210" imgH="107950" progId="Equation.Ribbit">
                    <p:embed/>
                    <p:pic>
                      <p:nvPicPr>
                        <p:cNvPr id="0" name="对象 3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955" y="7631"/>
                          <a:ext cx="13" cy="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文本框 6"/>
          <p:cNvSpPr txBox="1"/>
          <p:nvPr/>
        </p:nvSpPr>
        <p:spPr>
          <a:xfrm>
            <a:off x="7462520" y="106680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88335" y="1847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∈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80230" y="1857375"/>
            <a:ext cx="2354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(a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b)·c=a·(b·c)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05175" y="2228850"/>
            <a:ext cx="76644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e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G,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56860" y="2228850"/>
            <a:ext cx="7080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11290" y="2228850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e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a=a, a·e=a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01875" y="2625725"/>
            <a:ext cx="7632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G,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551170" y="2626995"/>
            <a:ext cx="7829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G,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833870" y="2618105"/>
            <a:ext cx="1440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b=b·a=e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3" name="图片 32" descr="Binary_operations_as_black_box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35" y="3767455"/>
            <a:ext cx="2095500" cy="20955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95" y="3390900"/>
            <a:ext cx="6577330" cy="316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群同构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20241030_192014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82395" y="1129030"/>
            <a:ext cx="8990965" cy="444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41030_192140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35380" y="824865"/>
            <a:ext cx="9921240" cy="5131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030_192255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64565" y="805180"/>
            <a:ext cx="10649585" cy="524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030_192330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8680" y="761365"/>
            <a:ext cx="10628630" cy="5373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什么是群</a:t>
            </a:r>
            <a:r>
              <a:rPr kumimoji="1" lang="en-US" altLang="zh-CN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(Group)</a:t>
            </a:r>
            <a:endParaRPr kumimoji="1" lang="en-US" altLang="zh-CN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01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75" y="710565"/>
            <a:ext cx="5927090" cy="2616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3698875"/>
            <a:ext cx="5963920" cy="27038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54620" y="332676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我们将同构的群看成是同一件事物！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有限群分类定理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04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群的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分类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220" y="1061720"/>
            <a:ext cx="9687560" cy="5320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有限群分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解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700" y="819150"/>
            <a:ext cx="10896600" cy="521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单群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995" y="972185"/>
            <a:ext cx="6172200" cy="46983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0" y="1259205"/>
            <a:ext cx="5179060" cy="43389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72915" y="6059805"/>
            <a:ext cx="33134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五次多项式不存在求根公式！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6700" y="1139190"/>
            <a:ext cx="3667125" cy="1943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5965" y="1926590"/>
            <a:ext cx="2373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找出所有单群</a:t>
            </a:r>
            <a:r>
              <a:rPr lang="en-US" altLang="zh-CN" sz="2400"/>
              <a:t>.</a:t>
            </a:r>
            <a:endParaRPr lang="en-US" altLang="zh-CN" sz="2400"/>
          </a:p>
        </p:txBody>
      </p:sp>
      <p:sp>
        <p:nvSpPr>
          <p:cNvPr id="5" name="右箭头 4"/>
          <p:cNvSpPr/>
          <p:nvPr/>
        </p:nvSpPr>
        <p:spPr>
          <a:xfrm>
            <a:off x="3991610" y="1980565"/>
            <a:ext cx="1424940" cy="3302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下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3273425"/>
            <a:ext cx="4425950" cy="32029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5965" y="4702810"/>
            <a:ext cx="4021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2. </a:t>
            </a:r>
            <a:r>
              <a:rPr lang="zh-CN" altLang="en-US" sz="2400"/>
              <a:t>找出所有的单群组合方式</a:t>
            </a:r>
            <a:r>
              <a:rPr lang="en-US" altLang="zh-CN" sz="2400"/>
              <a:t>.</a:t>
            </a:r>
            <a:endParaRPr lang="en-US" altLang="zh-CN" sz="2400"/>
          </a:p>
        </p:txBody>
      </p:sp>
      <p:sp>
        <p:nvSpPr>
          <p:cNvPr id="10" name="右箭头 9"/>
          <p:cNvSpPr/>
          <p:nvPr/>
        </p:nvSpPr>
        <p:spPr>
          <a:xfrm>
            <a:off x="4848860" y="4781550"/>
            <a:ext cx="988060" cy="31496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有限单群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分类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00785" y="1494790"/>
            <a:ext cx="1997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000" b="1"/>
              <a:t>1955-2004</a:t>
            </a:r>
            <a:endParaRPr lang="en-US" altLang="zh-CN" sz="2000" b="1"/>
          </a:p>
        </p:txBody>
      </p:sp>
      <p:sp>
        <p:nvSpPr>
          <p:cNvPr id="7" name="文本框 6"/>
          <p:cNvSpPr txBox="1"/>
          <p:nvPr/>
        </p:nvSpPr>
        <p:spPr>
          <a:xfrm>
            <a:off x="3614420" y="1494790"/>
            <a:ext cx="1997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000" b="1"/>
              <a:t>10,000+</a:t>
            </a:r>
            <a:r>
              <a:rPr lang="zh-CN" altLang="en-US" sz="2000" b="1"/>
              <a:t>页</a:t>
            </a:r>
            <a:endParaRPr lang="zh-CN" altLang="en-US" sz="2000" b="1"/>
          </a:p>
        </p:txBody>
      </p:sp>
      <p:sp>
        <p:nvSpPr>
          <p:cNvPr id="9" name="文本框 8"/>
          <p:cNvSpPr txBox="1"/>
          <p:nvPr/>
        </p:nvSpPr>
        <p:spPr>
          <a:xfrm>
            <a:off x="5951220" y="1494790"/>
            <a:ext cx="1997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000" b="1"/>
              <a:t>100+</a:t>
            </a:r>
            <a:r>
              <a:rPr lang="zh-CN" altLang="en-US" sz="2000" b="1"/>
              <a:t>数学</a:t>
            </a:r>
            <a:r>
              <a:rPr lang="zh-CN" altLang="en-US" sz="2000" b="1"/>
              <a:t>家</a:t>
            </a:r>
            <a:endParaRPr lang="zh-CN" altLang="en-US" sz="2000" b="1"/>
          </a:p>
        </p:txBody>
      </p:sp>
      <p:sp>
        <p:nvSpPr>
          <p:cNvPr id="10" name="文本框 9"/>
          <p:cNvSpPr txBox="1"/>
          <p:nvPr/>
        </p:nvSpPr>
        <p:spPr>
          <a:xfrm>
            <a:off x="8849995" y="1494790"/>
            <a:ext cx="1997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 b="1"/>
              <a:t>无数</a:t>
            </a:r>
            <a:r>
              <a:rPr lang="zh-CN" altLang="en-US" sz="2000" b="1"/>
              <a:t>计算</a:t>
            </a:r>
            <a:endParaRPr lang="zh-CN" altLang="en-US" sz="2000" b="1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965" y="3140075"/>
            <a:ext cx="5314950" cy="2331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505" y="2407920"/>
            <a:ext cx="2488565" cy="4008120"/>
          </a:xfrm>
          <a:prstGeom prst="rect">
            <a:avLst/>
          </a:prstGeom>
        </p:spPr>
      </p:pic>
      <p:sp>
        <p:nvSpPr>
          <p:cNvPr id="14" name="加号 13"/>
          <p:cNvSpPr/>
          <p:nvPr/>
        </p:nvSpPr>
        <p:spPr>
          <a:xfrm>
            <a:off x="7084060" y="4043680"/>
            <a:ext cx="571500" cy="591185"/>
          </a:xfrm>
          <a:prstGeom prst="mathPlu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无限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525" y="2263140"/>
            <a:ext cx="5314950" cy="23317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280" y="438150"/>
            <a:ext cx="3453130" cy="24733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280" y="3198495"/>
            <a:ext cx="3453765" cy="2360295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 rot="20100000">
            <a:off x="6202045" y="1961515"/>
            <a:ext cx="1101090" cy="13716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 rot="1380000">
            <a:off x="6230620" y="3849370"/>
            <a:ext cx="1056005" cy="18415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3120000">
            <a:off x="5782945" y="5467985"/>
            <a:ext cx="1329690" cy="21336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散在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5110" y="891540"/>
            <a:ext cx="9376410" cy="30562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51535" y="4188460"/>
            <a:ext cx="1942465" cy="2362200"/>
            <a:chOff x="798161" y="2341701"/>
            <a:chExt cx="3336497" cy="3965352"/>
          </a:xfrm>
        </p:grpSpPr>
        <p:pic>
          <p:nvPicPr>
            <p:cNvPr id="17" name="图片 16" descr="John_H_Conway_2005_(cropped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8545" y="2341701"/>
              <a:ext cx="2394585" cy="199771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798161" y="4603657"/>
              <a:ext cx="3336497" cy="1703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2000" dirty="0" smtClean="0">
                  <a:solidFill>
                    <a:schemeClr val="accent1"/>
                  </a:solidFill>
                </a:rPr>
                <a:t>John Conway (1937-2020)</a:t>
              </a:r>
              <a:endParaRPr lang="en-US" altLang="zh-CN" sz="2000" dirty="0" smtClean="0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685" y="4404995"/>
            <a:ext cx="5841365" cy="1849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魔群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5950" y="847725"/>
            <a:ext cx="111499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魔群的阶数为</a:t>
            </a:r>
            <a:r>
              <a:rPr lang="en-US" altLang="zh-CN" sz="2400"/>
              <a:t>: </a:t>
            </a:r>
            <a:r>
              <a:rPr lang="en-US" altLang="zh-CN" sz="2400">
                <a:solidFill>
                  <a:srgbClr val="FF0000"/>
                </a:solidFill>
              </a:rPr>
              <a:t>808.017,424,794,512,875,886,459,904,961,710,757,005,754,368,000,000,000</a:t>
            </a:r>
            <a:endParaRPr lang="en-US" altLang="zh-CN" sz="2400">
              <a:solidFill>
                <a:srgbClr val="FF0000"/>
              </a:solidFill>
            </a:endParaRPr>
          </a:p>
        </p:txBody>
      </p:sp>
      <p:pic>
        <p:nvPicPr>
          <p:cNvPr id="4" name="20241030_200019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10945" y="1821815"/>
            <a:ext cx="9648190" cy="4552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6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群论研究什么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?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7" name="20241030_180525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99235" y="1372870"/>
            <a:ext cx="8786495" cy="47142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800" y="1372235"/>
            <a:ext cx="7620000" cy="4714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1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魔群月光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猜想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080" y="4902200"/>
            <a:ext cx="8001000" cy="1314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" y="962025"/>
            <a:ext cx="1952625" cy="24669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6125" y="3615055"/>
            <a:ext cx="1607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J. McKay</a:t>
            </a:r>
            <a:endParaRPr lang="en-US" altLang="zh-CN" sz="2000"/>
          </a:p>
          <a:p>
            <a:r>
              <a:rPr lang="en-US" altLang="zh-CN" sz="2000"/>
              <a:t>1939-2022</a:t>
            </a:r>
            <a:endParaRPr lang="en-US" altLang="zh-CN" sz="20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794385"/>
            <a:ext cx="5699125" cy="311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同伦</a:t>
            </a:r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等价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05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背景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20241110_142613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7425" y="795655"/>
            <a:ext cx="9723120" cy="417576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591310" y="5245735"/>
            <a:ext cx="8666480" cy="1403350"/>
            <a:chOff x="2882" y="4571"/>
            <a:chExt cx="13648" cy="2210"/>
          </a:xfrm>
        </p:grpSpPr>
        <p:sp>
          <p:nvSpPr>
            <p:cNvPr id="11" name="文本框 10"/>
            <p:cNvSpPr txBox="1"/>
            <p:nvPr/>
          </p:nvSpPr>
          <p:spPr>
            <a:xfrm>
              <a:off x="2882" y="4571"/>
              <a:ext cx="13648" cy="2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130000"/>
                </a:lnSpc>
              </a:pPr>
              <a:r>
                <a:rPr lang="zh-CN" altLang="en-US" sz="2000" dirty="0" smtClean="0">
                  <a:solidFill>
                    <a:schemeClr val="accent5">
                      <a:lumMod val="75000"/>
                    </a:schemeClr>
                  </a:solidFill>
                  <a:cs typeface="+mn-ea"/>
                  <a:sym typeface="+mn-lt"/>
                </a:rPr>
                <a:t>曲线</a:t>
              </a:r>
              <a:r>
                <a:rPr lang="en-US" altLang="zh-CN" sz="2000" dirty="0" smtClean="0">
                  <a:solidFill>
                    <a:schemeClr val="accent5">
                      <a:lumMod val="75000"/>
                    </a:schemeClr>
                  </a:solidFill>
                  <a:cs typeface="+mn-ea"/>
                  <a:sym typeface="+mn-lt"/>
                </a:rPr>
                <a:t>: </a:t>
              </a:r>
              <a:r>
                <a:rPr lang="zh-CN" altLang="en-US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连续映射</a:t>
              </a:r>
              <a:r>
                <a:rPr lang="en-US" altLang="zh-CN" sz="1600" dirty="0" smtClean="0">
                  <a:solidFill>
                    <a:schemeClr val="tx1"/>
                  </a:solidFill>
                  <a:cs typeface="+mn-ea"/>
                  <a:sym typeface="+mn-lt"/>
                </a:rPr>
                <a:t>                                           </a:t>
              </a:r>
              <a:endParaRPr lang="en-US" altLang="zh-CN" sz="1600" dirty="0" smtClean="0">
                <a:solidFill>
                  <a:schemeClr val="tx1"/>
                </a:solidFill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endParaRPr lang="en-US" altLang="zh-CN" sz="1600" dirty="0" smtClean="0">
                <a:solidFill>
                  <a:schemeClr val="tx1"/>
                </a:solidFill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闭曲线</a:t>
              </a:r>
              <a:r>
                <a:rPr lang="en-US" altLang="zh-CN" sz="2000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: </a:t>
              </a:r>
              <a:r>
                <a:rPr lang="zh-CN" alt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满足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000" dirty="0" smtClean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            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      </a:t>
              </a:r>
              <a:r>
                <a:rPr lang="zh-CN" alt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的曲线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. </a:t>
              </a:r>
              <a:r>
                <a:rPr lang="zh-CN" alt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此时</a:t>
              </a:r>
              <a:r>
                <a:rPr lang="zh-CN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将</a:t>
              </a:r>
              <a:r>
                <a:rPr lang="en-US" altLang="zh-C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                                     </a:t>
              </a:r>
              <a:r>
                <a:rPr lang="zh-CN" alt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称为基点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.</a:t>
              </a:r>
              <a:endParaRPr lang="en-US" altLang="zh-C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graphicFrame>
          <p:nvGraphicFramePr>
            <p:cNvPr id="12" name="对象 11"/>
            <p:cNvGraphicFramePr>
              <a:graphicFrameLocks noChangeAspect="1"/>
            </p:cNvGraphicFramePr>
            <p:nvPr/>
          </p:nvGraphicFramePr>
          <p:xfrm>
            <a:off x="5761" y="4733"/>
            <a:ext cx="3305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3" name="Formula" r:id="rId5" imgW="993140" imgH="167640" progId="Equation.Ribbit">
                    <p:embed/>
                  </p:oleObj>
                </mc:Choice>
                <mc:Fallback>
                  <p:oleObj name="Formula" r:id="rId5" imgW="993140" imgH="167640" progId="Equation.Ribbit">
                    <p:embed/>
                    <p:pic>
                      <p:nvPicPr>
                        <p:cNvPr id="0" name="图片 105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761" y="4733"/>
                          <a:ext cx="3305" cy="5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2"/>
            <p:cNvGraphicFramePr>
              <a:graphicFrameLocks noChangeAspect="1"/>
            </p:cNvGraphicFramePr>
            <p:nvPr/>
          </p:nvGraphicFramePr>
          <p:xfrm>
            <a:off x="5293" y="5884"/>
            <a:ext cx="2280" cy="5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4" name="Formula" r:id="rId7" imgW="5334000" imgH="1257300" progId="Equation.Ribbit">
                    <p:embed/>
                  </p:oleObj>
                </mc:Choice>
                <mc:Fallback>
                  <p:oleObj name="Formula" r:id="rId7" imgW="5334000" imgH="1257300" progId="Equation.Ribbit">
                    <p:embed/>
                    <p:pic>
                      <p:nvPicPr>
                        <p:cNvPr id="0" name="图片 105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293" y="5884"/>
                          <a:ext cx="2280" cy="5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3"/>
            <p:cNvGraphicFramePr>
              <a:graphicFrameLocks noChangeAspect="1"/>
            </p:cNvGraphicFramePr>
            <p:nvPr/>
          </p:nvGraphicFramePr>
          <p:xfrm>
            <a:off x="10219" y="5861"/>
            <a:ext cx="4261" cy="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" name="Formula" r:id="rId9" imgW="1235710" imgH="167640" progId="Equation.Ribbit">
                    <p:embed/>
                  </p:oleObj>
                </mc:Choice>
                <mc:Fallback>
                  <p:oleObj name="Formula" r:id="rId9" imgW="1235710" imgH="167640" progId="Equation.Ribbit">
                    <p:embed/>
                    <p:pic>
                      <p:nvPicPr>
                        <p:cNvPr id="0" name="图片 105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219" y="5861"/>
                          <a:ext cx="4261" cy="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图片 3" descr="17312203583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8575" y="1716405"/>
            <a:ext cx="4175760" cy="2251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0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同伦变换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20241109_21034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34440" y="1341120"/>
            <a:ext cx="9723120" cy="4175760"/>
          </a:xfrm>
          <a:prstGeom prst="rect">
            <a:avLst/>
          </a:prstGeom>
        </p:spPr>
      </p:pic>
      <p:pic>
        <p:nvPicPr>
          <p:cNvPr id="2" name="图片 1" descr="17313180603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845" y="1499235"/>
            <a:ext cx="3295650" cy="3810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同伦的基本范例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图片 4" descr="406eda356f6546ccfdf682b6d8905e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0730" y="1456690"/>
            <a:ext cx="3566160" cy="4229100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3728085" y="3448050"/>
            <a:ext cx="406400" cy="9271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>
            <a:off x="7893050" y="3459480"/>
            <a:ext cx="406400" cy="9271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600200" y="5980430"/>
            <a:ext cx="6807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s=0</a:t>
            </a:r>
            <a:endParaRPr lang="en-US" altLang="zh-CN" sz="2000"/>
          </a:p>
        </p:txBody>
      </p:sp>
      <p:grpSp>
        <p:nvGrpSpPr>
          <p:cNvPr id="10" name="组合 9"/>
          <p:cNvGrpSpPr/>
          <p:nvPr/>
        </p:nvGrpSpPr>
        <p:grpSpPr>
          <a:xfrm>
            <a:off x="4224020" y="1435735"/>
            <a:ext cx="3558540" cy="4943475"/>
            <a:chOff x="6652" y="2261"/>
            <a:chExt cx="5604" cy="7785"/>
          </a:xfrm>
        </p:grpSpPr>
        <p:pic>
          <p:nvPicPr>
            <p:cNvPr id="4" name="图片 3" descr="7810fb8f4be41ce0faeadb92b0059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2" y="2261"/>
              <a:ext cx="5605" cy="656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8935" y="9418"/>
              <a:ext cx="133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/>
                <a:t>s=1/2</a:t>
              </a:r>
              <a:endParaRPr lang="zh-CN" altLang="en-US" sz="200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9911080" y="5980430"/>
            <a:ext cx="6807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s=1</a:t>
            </a:r>
            <a:endParaRPr lang="en-US" altLang="zh-CN" sz="2000"/>
          </a:p>
        </p:txBody>
      </p:sp>
      <p:pic>
        <p:nvPicPr>
          <p:cNvPr id="12" name="图片 11" descr="6331415c69fa0cc672865c4d1e6c4f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" y="1456690"/>
            <a:ext cx="3548380" cy="4073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基本群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06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定义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1685" y="1020445"/>
            <a:ext cx="103803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000"/>
              <a:t>空间</a:t>
            </a:r>
            <a:r>
              <a:rPr lang="en-US" altLang="zh-CN" sz="2000"/>
              <a:t>X</a:t>
            </a:r>
            <a:r>
              <a:rPr lang="zh-CN" altLang="en-US" sz="2000"/>
              <a:t>中所有闭曲线在相差同伦等价关系下组成一个群</a:t>
            </a:r>
            <a:r>
              <a:rPr lang="en-US" altLang="zh-CN" sz="2000"/>
              <a:t>, </a:t>
            </a:r>
            <a:r>
              <a:rPr lang="zh-CN" altLang="en-US" sz="2000"/>
              <a:t>称为这个空间的基本群</a:t>
            </a:r>
            <a:r>
              <a:rPr lang="en-US" altLang="zh-CN" sz="2000"/>
              <a:t>(fundamental group), </a:t>
            </a:r>
            <a:r>
              <a:rPr lang="zh-CN" altLang="en-US" sz="2000"/>
              <a:t>记作</a:t>
            </a:r>
            <a:endParaRPr lang="zh-CN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834390" y="2000885"/>
            <a:ext cx="100717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成员</a:t>
            </a:r>
            <a:r>
              <a:rPr lang="en-US" altLang="zh-CN" sz="2000" b="1"/>
              <a:t>:</a:t>
            </a:r>
            <a:r>
              <a:rPr lang="en-US" altLang="zh-CN" sz="2000"/>
              <a:t> </a:t>
            </a:r>
            <a:r>
              <a:rPr lang="zh-CN" altLang="en-US" sz="2000"/>
              <a:t>所有通过同伦等价的方式分类后的闭曲线</a:t>
            </a:r>
            <a:r>
              <a:rPr lang="en-US" altLang="zh-CN" sz="2000"/>
              <a:t>.</a:t>
            </a:r>
            <a:endParaRPr lang="en-US" altLang="zh-CN" sz="2000"/>
          </a:p>
        </p:txBody>
      </p:sp>
      <p:grpSp>
        <p:nvGrpSpPr>
          <p:cNvPr id="6" name="组合 5"/>
          <p:cNvGrpSpPr/>
          <p:nvPr/>
        </p:nvGrpSpPr>
        <p:grpSpPr>
          <a:xfrm>
            <a:off x="834390" y="2612390"/>
            <a:ext cx="8502650" cy="3721100"/>
            <a:chOff x="1314" y="4114"/>
            <a:chExt cx="13390" cy="5860"/>
          </a:xfrm>
        </p:grpSpPr>
        <p:sp>
          <p:nvSpPr>
            <p:cNvPr id="3" name="文本框 2"/>
            <p:cNvSpPr txBox="1"/>
            <p:nvPr/>
          </p:nvSpPr>
          <p:spPr>
            <a:xfrm>
              <a:off x="1314" y="4114"/>
              <a:ext cx="116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/>
                <a:t>乘法</a:t>
              </a:r>
              <a:r>
                <a:rPr lang="en-US" altLang="zh-CN" sz="2000" b="1"/>
                <a:t>:</a:t>
              </a:r>
              <a:endParaRPr lang="en-US" altLang="zh-CN" sz="2000" b="1"/>
            </a:p>
          </p:txBody>
        </p:sp>
        <p:pic>
          <p:nvPicPr>
            <p:cNvPr id="5" name="图片 4" descr="37f32d5b2e782527220080c887556ed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96" y="4232"/>
              <a:ext cx="10209" cy="5743"/>
            </a:xfrm>
            <a:prstGeom prst="rect">
              <a:avLst/>
            </a:prstGeom>
          </p:spPr>
        </p:pic>
      </p:grpSp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2274570" y="1452880"/>
          <a:ext cx="746125" cy="335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Formula" r:id="rId2" imgW="353060" imgH="167640" progId="Equation.Ribbit">
                  <p:embed/>
                </p:oleObj>
              </mc:Choice>
              <mc:Fallback>
                <p:oleObj name="Formula" r:id="rId2" imgW="353060" imgH="167640" progId="Equation.Ribbit">
                  <p:embed/>
                  <p:pic>
                    <p:nvPicPr>
                      <p:cNvPr id="0" name="图片 105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74570" y="1452880"/>
                        <a:ext cx="746125" cy="335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圆周的基本群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20241110_151606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34440" y="1207770"/>
            <a:ext cx="9723120" cy="41757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1095" y="5878195"/>
            <a:ext cx="48298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逆时针环绕一周</a:t>
            </a:r>
            <a:r>
              <a:rPr lang="en-US" altLang="zh-CN" sz="2400"/>
              <a:t> →→→ </a:t>
            </a:r>
            <a:r>
              <a:rPr lang="zh-CN" altLang="en-US" sz="2400"/>
              <a:t>环绕数</a:t>
            </a:r>
            <a:r>
              <a:rPr lang="en-US" altLang="zh-CN" sz="2400"/>
              <a:t>+1</a:t>
            </a:r>
            <a:endParaRPr lang="en-US" altLang="zh-CN" sz="2400"/>
          </a:p>
        </p:txBody>
      </p:sp>
      <p:pic>
        <p:nvPicPr>
          <p:cNvPr id="2" name="图片 1" descr="17313182264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535" y="2295525"/>
            <a:ext cx="2781300" cy="200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109_21083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8625" y="1341120"/>
            <a:ext cx="5079365" cy="4175760"/>
          </a:xfrm>
          <a:prstGeom prst="rect">
            <a:avLst/>
          </a:prstGeom>
        </p:spPr>
      </p:pic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6028690" y="1105535"/>
            <a:ext cx="658495" cy="639445"/>
            <a:chOff x="-745649" y="1268475"/>
            <a:chExt cx="658583" cy="639928"/>
          </a:xfrm>
        </p:grpSpPr>
        <p:sp>
          <p:nvSpPr>
            <p:cNvPr id="7" name="Oval 24"/>
            <p:cNvSpPr/>
            <p:nvPr>
              <p:custDataLst>
                <p:tags r:id="rId6"/>
              </p:custDataLst>
            </p:nvPr>
          </p:nvSpPr>
          <p:spPr>
            <a:xfrm>
              <a:off x="-745649" y="1268475"/>
              <a:ext cx="658551" cy="639928"/>
            </a:xfrm>
            <a:prstGeom prst="pentagon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121894" tIns="60946" rIns="121894" bIns="60946" rtlCol="0" anchor="ctr"/>
            <a:lstStyle/>
            <a:p>
              <a:pPr algn="ctr" fontAlgn="auto">
                <a:lnSpc>
                  <a:spcPct val="100000"/>
                </a:lnSpc>
              </a:pPr>
              <a:endParaRPr lang="en-US" sz="37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Text Placeholder 3"/>
            <p:cNvSpPr txBox="1"/>
            <p:nvPr>
              <p:custDataLst>
                <p:tags r:id="rId7"/>
              </p:custDataLst>
            </p:nvPr>
          </p:nvSpPr>
          <p:spPr>
            <a:xfrm>
              <a:off x="-745615" y="1403713"/>
              <a:ext cx="658549" cy="3692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9200" fontAlgn="auto">
                <a:lnSpc>
                  <a:spcPct val="100000"/>
                </a:lnSpc>
                <a:spcBef>
                  <a:spcPct val="0"/>
                </a:spcBef>
                <a:defRPr/>
              </a:pPr>
              <a:r>
                <a:rPr lang="en-US" altLang="zh-CN" sz="2400" b="1" dirty="0" smtClean="0">
                  <a:solidFill>
                    <a:schemeClr val="bg1"/>
                  </a:solidFill>
                  <a:cs typeface="+mn-ea"/>
                  <a:sym typeface="+mn-lt"/>
                </a:rPr>
                <a:t>n=1</a:t>
              </a:r>
              <a:endParaRPr lang="en-US" altLang="zh-CN" sz="2400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6008370" y="3429000"/>
            <a:ext cx="658495" cy="639445"/>
            <a:chOff x="-737839" y="2716707"/>
            <a:chExt cx="658584" cy="639928"/>
          </a:xfrm>
        </p:grpSpPr>
        <p:sp>
          <p:nvSpPr>
            <p:cNvPr id="10" name="Oval 24"/>
            <p:cNvSpPr/>
            <p:nvPr>
              <p:custDataLst>
                <p:tags r:id="rId9"/>
              </p:custDataLst>
            </p:nvPr>
          </p:nvSpPr>
          <p:spPr>
            <a:xfrm>
              <a:off x="-737839" y="2716707"/>
              <a:ext cx="658551" cy="639928"/>
            </a:xfrm>
            <a:prstGeom prst="pentagon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121894" tIns="60946" rIns="121894" bIns="60946" rtlCol="0" anchor="ctr"/>
            <a:lstStyle/>
            <a:p>
              <a:pPr algn="ctr" fontAlgn="auto">
                <a:lnSpc>
                  <a:spcPct val="100000"/>
                </a:lnSpc>
              </a:pPr>
              <a:endParaRPr lang="en-US" sz="37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Text Placeholder 3"/>
            <p:cNvSpPr txBox="1"/>
            <p:nvPr>
              <p:custDataLst>
                <p:tags r:id="rId10"/>
              </p:custDataLst>
            </p:nvPr>
          </p:nvSpPr>
          <p:spPr>
            <a:xfrm>
              <a:off x="-737804" y="2896415"/>
              <a:ext cx="658549" cy="369235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9200" fontAlgn="auto">
                <a:lnSpc>
                  <a:spcPct val="100000"/>
                </a:lnSpc>
                <a:spcBef>
                  <a:spcPct val="0"/>
                </a:spcBef>
                <a:defRPr/>
              </a:pPr>
              <a:r>
                <a:rPr lang="en-US" altLang="zh-CN" sz="2400" b="1" dirty="0" smtClean="0">
                  <a:solidFill>
                    <a:schemeClr val="bg1"/>
                  </a:solidFill>
                  <a:cs typeface="+mn-ea"/>
                  <a:sym typeface="+mn-lt"/>
                </a:rPr>
                <a:t>n=2</a:t>
              </a:r>
              <a:endParaRPr lang="en-US" altLang="zh-CN" sz="2400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207885" y="473710"/>
            <a:ext cx="4271645" cy="1903095"/>
          </a:xfrm>
          <a:prstGeom prst="rect">
            <a:avLst/>
          </a:prstGeom>
        </p:spPr>
      </p:pic>
      <p:pic>
        <p:nvPicPr>
          <p:cNvPr id="14" name="图片 13">
            <a:hlinkClick r:id="rId13" action="ppaction://hlinksldjump"/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214870" y="2859405"/>
            <a:ext cx="4272915" cy="18675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93090" y="5976620"/>
            <a:ext cx="5502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所有可能的环绕数</a:t>
            </a:r>
            <a:r>
              <a:rPr lang="en-US" altLang="zh-CN" sz="2400" b="1"/>
              <a:t> n=</a:t>
            </a:r>
            <a:r>
              <a:rPr lang="en-US" altLang="zh-CN" sz="2400" b="1"/>
              <a:t>....-2</a:t>
            </a:r>
            <a:r>
              <a:rPr lang="en-US" altLang="zh-CN" sz="2400" b="1"/>
              <a:t>, -1, 0, 1, 2...</a:t>
            </a:r>
            <a:endParaRPr lang="en-US" altLang="zh-CN" sz="2400" b="1"/>
          </a:p>
        </p:txBody>
      </p:sp>
      <p:grpSp>
        <p:nvGrpSpPr>
          <p:cNvPr id="4" name="组合 3"/>
          <p:cNvGrpSpPr/>
          <p:nvPr/>
        </p:nvGrpSpPr>
        <p:grpSpPr>
          <a:xfrm>
            <a:off x="6255385" y="5963285"/>
            <a:ext cx="2861945" cy="473075"/>
            <a:chOff x="9851" y="9391"/>
            <a:chExt cx="4507" cy="745"/>
          </a:xfrm>
        </p:grpSpPr>
        <p:sp>
          <p:nvSpPr>
            <p:cNvPr id="16" name="右箭头 15"/>
            <p:cNvSpPr/>
            <p:nvPr/>
          </p:nvSpPr>
          <p:spPr>
            <a:xfrm>
              <a:off x="9851" y="9412"/>
              <a:ext cx="1166" cy="725"/>
            </a:xfrm>
            <a:prstGeom prst="right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aphicFrame>
          <p:nvGraphicFramePr>
            <p:cNvPr id="17" name="对象 16"/>
            <p:cNvGraphicFramePr>
              <a:graphicFrameLocks noChangeAspect="1"/>
            </p:cNvGraphicFramePr>
            <p:nvPr/>
          </p:nvGraphicFramePr>
          <p:xfrm>
            <a:off x="11616" y="9391"/>
            <a:ext cx="2743" cy="7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3" name="Formula" r:id="rId16" imgW="657860" imgH="188595" progId="Equation.Ribbit">
                    <p:embed/>
                  </p:oleObj>
                </mc:Choice>
                <mc:Fallback>
                  <p:oleObj name="Formula" r:id="rId16" imgW="657860" imgH="188595" progId="Equation.Ribbit">
                    <p:embed/>
                    <p:pic>
                      <p:nvPicPr>
                        <p:cNvPr id="0" name="图片 1056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1616" y="9391"/>
                          <a:ext cx="2743" cy="7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图片 2" descr="17313183119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2395" y="1993900"/>
            <a:ext cx="3171825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5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  <p:bldP spid="1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311581411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4170" y="1883410"/>
            <a:ext cx="9136380" cy="19704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球面的基本群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/>
        </p:nvGraphicFramePr>
        <p:xfrm>
          <a:off x="5341303" y="4739005"/>
          <a:ext cx="1681480" cy="472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Formula" r:id="rId2" imgW="635000" imgH="188595" progId="Equation.Ribbit">
                  <p:embed/>
                </p:oleObj>
              </mc:Choice>
              <mc:Fallback>
                <p:oleObj name="Formula" r:id="rId2" imgW="635000" imgH="188595" progId="Equation.Ribbit">
                  <p:embed/>
                  <p:pic>
                    <p:nvPicPr>
                      <p:cNvPr id="0" name="图片 105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41303" y="4739005"/>
                        <a:ext cx="1681480" cy="472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保持不变的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作用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0" name="20241030_180854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62355" y="1070610"/>
            <a:ext cx="10231755" cy="5219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libaba PuHuiTi" pitchFamily="18" charset="-122"/>
                <a:cs typeface="Arial" panose="020B0604020202020204" pitchFamily="34" charset="0"/>
                <a:sym typeface="+mn-ea"/>
              </a:rPr>
              <a:t>Poincaré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libaba PuHuiTi" pitchFamily="18" charset="-122"/>
                <a:cs typeface="Arial" panose="020B0604020202020204" pitchFamily="34" charset="0"/>
              </a:rPr>
              <a:t>猜想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libaba PuHuiTi" pitchFamily="18" charset="-122"/>
              <a:cs typeface="Arial" panose="020B0604020202020204" pitchFamily="34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895549" y="4439095"/>
            <a:ext cx="3383915" cy="1720850"/>
            <a:chOff x="1691957" y="3217628"/>
            <a:chExt cx="3383915" cy="1720850"/>
          </a:xfrm>
        </p:grpSpPr>
        <p:sp>
          <p:nvSpPr>
            <p:cNvPr id="56" name="矩形 55"/>
            <p:cNvSpPr/>
            <p:nvPr/>
          </p:nvSpPr>
          <p:spPr>
            <a:xfrm>
              <a:off x="1691957" y="3678003"/>
              <a:ext cx="3383915" cy="12604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l" fontAlgn="auto"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>
                      <a:lumMod val="75000"/>
                    </a:schemeClr>
                  </a:solidFill>
                  <a:latin typeface="幼圆" panose="02010509060101010101" charset="-122"/>
                  <a:ea typeface="幼圆" panose="02010509060101010101" charset="-122"/>
                </a:rPr>
                <a:t>基本群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charset="-122"/>
                  <a:ea typeface="幼圆" panose="02010509060101010101" charset="-122"/>
                </a:rPr>
                <a:t>平凡的闭的三维拓扑流形只可能是三维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charset="-122"/>
                  <a:ea typeface="幼圆" panose="02010509060101010101" charset="-122"/>
                </a:rPr>
                <a:t>球面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charset="-122"/>
                  <a:ea typeface="幼圆" panose="02010509060101010101" charset="-122"/>
                </a:rPr>
                <a:t>.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</a:endParaRPr>
            </a:p>
            <a:p>
              <a:pPr algn="l">
                <a:lnSpc>
                  <a:spcPct val="120000"/>
                </a:lnSpc>
              </a:pP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2281873" y="3217628"/>
              <a:ext cx="2241974" cy="5708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ctr" fontAlgn="auto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charset="-122"/>
                  <a:ea typeface="幼圆" panose="02010509060101010101" charset="-122"/>
                </a:rPr>
                <a:t>庞加莱猜想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pic>
        <p:nvPicPr>
          <p:cNvPr id="3" name="图片 2" descr="Poincar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6235" y="1278890"/>
            <a:ext cx="2101215" cy="2689860"/>
          </a:xfrm>
          <a:prstGeom prst="rect">
            <a:avLst/>
          </a:prstGeom>
        </p:spPr>
      </p:pic>
      <p:sp>
        <p:nvSpPr>
          <p:cNvPr id="59" name="矩形 58"/>
          <p:cNvSpPr/>
          <p:nvPr/>
        </p:nvSpPr>
        <p:spPr>
          <a:xfrm>
            <a:off x="6129020" y="1129665"/>
            <a:ext cx="4787900" cy="22453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285750" indent="-285750" algn="l" fontAlgn="auto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1904, </a:t>
            </a:r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H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. Poincaré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提出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猜想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幼圆" panose="02010509060101010101" charset="-122"/>
              <a:cs typeface="Arial" panose="020B0604020202020204" pitchFamily="34" charset="0"/>
              <a:sym typeface="+mn-ea"/>
            </a:endParaRPr>
          </a:p>
          <a:p>
            <a:pPr marL="285750" indent="-285750" algn="l" fontAlgn="auto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2000,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美国</a:t>
            </a:r>
            <a:r>
              <a:rPr lang="zh-CN" altLang="en-US" sz="2000" dirty="0" smtClean="0">
                <a:solidFill>
                  <a:srgbClr val="FF0000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克雷研究所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,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七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大千禧年问题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之一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幼圆" panose="02010509060101010101" charset="-122"/>
              <a:cs typeface="Arial" panose="020B0604020202020204" pitchFamily="34" charset="0"/>
              <a:sym typeface="+mn-ea"/>
            </a:endParaRPr>
          </a:p>
          <a:p>
            <a:pPr marL="285750" indent="-285750" algn="l" fontAlgn="auto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2002-2003, </a:t>
            </a:r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G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. Perelman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验证了庞加莱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猜想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rPr>
              <a:t>.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幼圆" panose="0201050906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078980" y="558800"/>
            <a:ext cx="2435860" cy="5708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 fontAlgn="auto">
              <a:lnSpc>
                <a:spcPct val="13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</a:rPr>
              <a:t>简史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pic>
        <p:nvPicPr>
          <p:cNvPr id="6" name="图片 5" descr="Perel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925" y="3782060"/>
            <a:ext cx="1962785" cy="221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9" grpId="1"/>
      <p:bldP spid="60" grpId="0"/>
      <p:bldP spid="60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环面的基本群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/>
        </p:nvGraphicFramePr>
        <p:xfrm>
          <a:off x="4172586" y="4591050"/>
          <a:ext cx="4018915" cy="420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Formula" r:id="rId1" imgW="1517650" imgH="167640" progId="Equation.Ribbit">
                  <p:embed/>
                </p:oleObj>
              </mc:Choice>
              <mc:Fallback>
                <p:oleObj name="Formula" r:id="rId1" imgW="1517650" imgH="167640" progId="Equation.Ribbit">
                  <p:embed/>
                  <p:pic>
                    <p:nvPicPr>
                      <p:cNvPr id="0" name="图片 105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72586" y="4591050"/>
                        <a:ext cx="4018915" cy="420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 descr="17311583968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080" y="1315720"/>
            <a:ext cx="8783955" cy="2820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应用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07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9790" y="1779905"/>
            <a:ext cx="7038340" cy="3947160"/>
          </a:xfrm>
          <a:prstGeom prst="rect">
            <a:avLst/>
          </a:prstGeom>
        </p:spPr>
      </p:pic>
      <p:pic>
        <p:nvPicPr>
          <p:cNvPr id="7" name="20240309_115249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3770" y="1526540"/>
            <a:ext cx="6667500" cy="42005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挂钩问题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311567071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0" y="285750"/>
            <a:ext cx="8550275" cy="6135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1077338" y="1956901"/>
            <a:ext cx="707348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谢谢</a:t>
            </a:r>
            <a:r>
              <a:rPr kumimoji="1" lang="en-US" altLang="zh-CN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!</a:t>
            </a:r>
            <a:endParaRPr kumimoji="1" lang="en-US" altLang="zh-CN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16660" y="3500802"/>
            <a:ext cx="601777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THANK YOU FOR YOUR ATTENTION</a:t>
            </a:r>
            <a:endParaRPr kumimoji="1"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各式各样的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4" name="图片 13" descr="17302831111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8220" y="1018540"/>
            <a:ext cx="10196195" cy="50685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不同动机，不同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的群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20241030_181815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7575" y="1090930"/>
            <a:ext cx="10192385" cy="5034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165" y="1090930"/>
            <a:ext cx="5467350" cy="5023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2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n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阶对称群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S</a:t>
            </a:r>
            <a:r>
              <a:rPr kumimoji="1" lang="en-US" altLang="zh-CN" sz="2800" spc="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n</a:t>
            </a:r>
            <a:endParaRPr kumimoji="1" lang="en-US" altLang="zh-CN" sz="2800" spc="600" baseline="-250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20241030_182259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8030" y="876935"/>
            <a:ext cx="10638790" cy="5471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99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030_182633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56030" y="450850"/>
            <a:ext cx="9679305" cy="50933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50055" y="6050280"/>
            <a:ext cx="3691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对称群</a:t>
            </a:r>
            <a:r>
              <a:rPr lang="en-US" altLang="zh-CN" sz="2000"/>
              <a:t> + </a:t>
            </a:r>
            <a:r>
              <a:rPr lang="zh-CN" altLang="en-US" sz="2000"/>
              <a:t>限制条件</a:t>
            </a:r>
            <a:r>
              <a:rPr lang="en-US" altLang="zh-CN" sz="2000"/>
              <a:t> = </a:t>
            </a:r>
            <a:r>
              <a:rPr lang="zh-CN" altLang="en-US" sz="2000"/>
              <a:t>更多的群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6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丰富的</a:t>
            </a:r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应用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02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688*3482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367*3354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8.xml><?xml version="1.0" encoding="utf-8"?>
<p:tagLst xmlns:p="http://schemas.openxmlformats.org/presentationml/2006/main">
  <p:tag name="KSO_WM_DIAGRAM_VIRTUALLY_FRAME" val="{&quot;height&quot;:346.8,&quot;left&quot;:369.35,&quot;top&quot;:87.05,&quot;width&quot;:442}"/>
</p:tagLst>
</file>

<file path=ppt/tags/tag19.xml><?xml version="1.0" encoding="utf-8"?>
<p:tagLst xmlns:p="http://schemas.openxmlformats.org/presentationml/2006/main">
  <p:tag name="KSO_WM_DIAGRAM_VIRTUALLY_FRAME" val="{&quot;height&quot;:346.8,&quot;left&quot;:369.35,&quot;top&quot;:87.05,&quot;width&quot;:442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826*3879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0.xml><?xml version="1.0" encoding="utf-8"?>
<p:tagLst xmlns:p="http://schemas.openxmlformats.org/presentationml/2006/main">
  <p:tag name="KSO_WM_DIAGRAM_VIRTUALLY_FRAME" val="{&quot;height&quot;:346.8,&quot;left&quot;:369.35,&quot;top&quot;:87.05,&quot;width&quot;:442}"/>
</p:tagLst>
</file>

<file path=ppt/tags/tag21.xml><?xml version="1.0" encoding="utf-8"?>
<p:tagLst xmlns:p="http://schemas.openxmlformats.org/presentationml/2006/main">
  <p:tag name="KSO_WM_DIAGRAM_VIRTUALLY_FRAME" val="{&quot;height&quot;:346.8,&quot;left&quot;:369.35,&quot;top&quot;:87.05,&quot;width&quot;:442}"/>
</p:tagLst>
</file>

<file path=ppt/tags/tag22.xml><?xml version="1.0" encoding="utf-8"?>
<p:tagLst xmlns:p="http://schemas.openxmlformats.org/presentationml/2006/main">
  <p:tag name="KSO_WM_DIAGRAM_VIRTUALLY_FRAME" val="{&quot;height&quot;:346.8,&quot;left&quot;:369.35,&quot;top&quot;:87.05,&quot;width&quot;:442}"/>
</p:tagLst>
</file>

<file path=ppt/tags/tag23.xml><?xml version="1.0" encoding="utf-8"?>
<p:tagLst xmlns:p="http://schemas.openxmlformats.org/presentationml/2006/main">
  <p:tag name="KSO_WM_DIAGRAM_VIRTUALLY_FRAME" val="{&quot;height&quot;:346.8,&quot;left&quot;:369.35,&quot;top&quot;:87.05,&quot;width&quot;:442}"/>
</p:tagLst>
</file>

<file path=ppt/tags/tag24.xml><?xml version="1.0" encoding="utf-8"?>
<p:tagLst xmlns:p="http://schemas.openxmlformats.org/presentationml/2006/main">
  <p:tag name="KSO_WM_DIAGRAM_VIRTUALLY_FRAME" val="{&quot;height&quot;:346.8,&quot;left&quot;:369.35,&quot;top&quot;:87.05,&quot;width&quot;:442}"/>
</p:tagLst>
</file>

<file path=ppt/tags/tag25.xml><?xml version="1.0" encoding="utf-8"?>
<p:tagLst xmlns:p="http://schemas.openxmlformats.org/presentationml/2006/main">
  <p:tag name="KSO_WM_DIAGRAM_VIRTUALLY_FRAME" val="{&quot;height&quot;:346.8,&quot;left&quot;:369.35,&quot;top&quot;:87.05,&quot;width&quot;:442}"/>
</p:tagLst>
</file>

<file path=ppt/tags/tag26.xml><?xml version="1.0" encoding="utf-8"?>
<p:tagLst xmlns:p="http://schemas.openxmlformats.org/presentationml/2006/main">
  <p:tag name="RESOURCE_RECORD_KEY" val="{&quot;70&quot;:[3312415,3314161,3314336]}"/>
  <p:tag name="COMMONDATA" val="eyJjb3VudCI6OCwiaGRpZCI6ImY5ZTQyMzM0NmMyZDM4MWU3MjdhYjkyYTU1MTI3ZWU2IiwidXNlckNvdW50Ijo0fQ=="/>
  <p:tag name="commondata" val="eyJjb3VudCI6OSwiaGRpZCI6ImY5ZTQyMzM0NmMyZDM4MWU3MjdhYjkyYTU1MTI3ZWU2IiwidXNlckNvdW50Ijo1fQ==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147*4078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391*3780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heme/theme1.xml><?xml version="1.0" encoding="utf-8"?>
<a:theme xmlns:a="http://schemas.openxmlformats.org/drawingml/2006/main" name="Office 主题​​">
  <a:themeElements>
    <a:clrScheme name="自定义 81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7B2E9"/>
      </a:accent1>
      <a:accent2>
        <a:srgbClr val="A0CEEE"/>
      </a:accent2>
      <a:accent3>
        <a:srgbClr val="77B2E8"/>
      </a:accent3>
      <a:accent4>
        <a:srgbClr val="A0CDEC"/>
      </a:accent4>
      <a:accent5>
        <a:srgbClr val="5F93C1"/>
      </a:accent5>
      <a:accent6>
        <a:srgbClr val="9FCDED"/>
      </a:accent6>
      <a:hlink>
        <a:srgbClr val="77B1E8"/>
      </a:hlink>
      <a:folHlink>
        <a:srgbClr val="77B2E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1368</Words>
  <Application>WPS 演示</Application>
  <PresentationFormat>宽屏</PresentationFormat>
  <Paragraphs>189</Paragraphs>
  <Slides>45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8</vt:i4>
      </vt:variant>
      <vt:variant>
        <vt:lpstr>幻灯片标题</vt:lpstr>
      </vt:variant>
      <vt:variant>
        <vt:i4>45</vt:i4>
      </vt:variant>
    </vt:vector>
  </HeadingPairs>
  <TitlesOfParts>
    <vt:vector size="68" baseType="lpstr">
      <vt:lpstr>Arial</vt:lpstr>
      <vt:lpstr>宋体</vt:lpstr>
      <vt:lpstr>Wingdings</vt:lpstr>
      <vt:lpstr>Alibaba PuHuiTi Light</vt:lpstr>
      <vt:lpstr>楷体</vt:lpstr>
      <vt:lpstr>Alibaba PuHuiTi</vt:lpstr>
      <vt:lpstr>Times New Roman</vt:lpstr>
      <vt:lpstr>等线</vt:lpstr>
      <vt:lpstr>微软雅黑</vt:lpstr>
      <vt:lpstr>Arial Unicode MS</vt:lpstr>
      <vt:lpstr>等线 Light</vt:lpstr>
      <vt:lpstr>Calibri</vt:lpstr>
      <vt:lpstr>Wingdings</vt:lpstr>
      <vt:lpstr>幼圆</vt:lpstr>
      <vt:lpstr>Office 主题​​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MZ6789</dc:creator>
  <cp:lastModifiedBy>腐草为萤</cp:lastModifiedBy>
  <cp:revision>134</cp:revision>
  <dcterms:created xsi:type="dcterms:W3CDTF">2020-10-15T02:17:00Z</dcterms:created>
  <dcterms:modified xsi:type="dcterms:W3CDTF">2025-04-23T07:19:12Z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KSOTemplateUUID">
    <vt:lpwstr>v1.0_mb_NRpHEqfgA17FyKtjJk82GA==</vt:lpwstr>
  </property>
  <property fmtid="{D5CDD505-2E9C-101B-9397-08002B2CF9AE}" pid="4" name="ICV">
    <vt:lpwstr>5C3C17F7DB984AE09CC3EED66CECADE5_13</vt:lpwstr>
  </property>
</Properties>
</file>