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320" r:id="rId5"/>
    <p:sldId id="264" r:id="rId6"/>
    <p:sldId id="333" r:id="rId7"/>
    <p:sldId id="344" r:id="rId8"/>
    <p:sldId id="346" r:id="rId9"/>
    <p:sldId id="345" r:id="rId10"/>
    <p:sldId id="274" r:id="rId11"/>
    <p:sldId id="321" r:id="rId12"/>
    <p:sldId id="335" r:id="rId13"/>
    <p:sldId id="347" r:id="rId14"/>
    <p:sldId id="334" r:id="rId15"/>
    <p:sldId id="275" r:id="rId16"/>
    <p:sldId id="336" r:id="rId17"/>
    <p:sldId id="348" r:id="rId18"/>
    <p:sldId id="349" r:id="rId19"/>
    <p:sldId id="293" r:id="rId20"/>
    <p:sldId id="350" r:id="rId21"/>
    <p:sldId id="352" r:id="rId22"/>
    <p:sldId id="351" r:id="rId23"/>
    <p:sldId id="353" r:id="rId24"/>
    <p:sldId id="365" r:id="rId25"/>
    <p:sldId id="366" r:id="rId26"/>
    <p:sldId id="367" r:id="rId27"/>
    <p:sldId id="368" r:id="rId28"/>
    <p:sldId id="395" r:id="rId29"/>
    <p:sldId id="371" r:id="rId30"/>
    <p:sldId id="372" r:id="rId31"/>
    <p:sldId id="373" r:id="rId32"/>
    <p:sldId id="375" r:id="rId33"/>
    <p:sldId id="376" r:id="rId34"/>
    <p:sldId id="378" r:id="rId35"/>
    <p:sldId id="379" r:id="rId36"/>
    <p:sldId id="380" r:id="rId37"/>
    <p:sldId id="398" r:id="rId38"/>
    <p:sldId id="382" r:id="rId39"/>
    <p:sldId id="383" r:id="rId40"/>
    <p:sldId id="385" r:id="rId41"/>
    <p:sldId id="386" r:id="rId42"/>
    <p:sldId id="387" r:id="rId43"/>
    <p:sldId id="389" r:id="rId44"/>
    <p:sldId id="390" r:id="rId45"/>
    <p:sldId id="391" r:id="rId46"/>
    <p:sldId id="392" r:id="rId47"/>
    <p:sldId id="400" r:id="rId48"/>
    <p:sldId id="394" r:id="rId49"/>
    <p:sldId id="277" r:id="rId50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 userDrawn="1">
          <p15:clr>
            <a:srgbClr val="A4A3A4"/>
          </p15:clr>
        </p15:guide>
        <p15:guide id="2" pos="3876" userDrawn="1">
          <p15:clr>
            <a:srgbClr val="A4A3A4"/>
          </p15:clr>
        </p15:guide>
        <p15:guide id="3" pos="39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9" d="100"/>
          <a:sy n="109" d="100"/>
        </p:scale>
        <p:origin x="642" y="96"/>
      </p:cViewPr>
      <p:guideLst>
        <p:guide orient="horz" pos="2247"/>
        <p:guide pos="3876"/>
        <p:guide pos="39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gs" Target="tags/tag11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9.wmf"/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23.wmf"/><Relationship Id="rId4" Type="http://schemas.openxmlformats.org/officeDocument/2006/relationships/image" Target="../media/image22.wmf"/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86.wmf"/><Relationship Id="rId1" Type="http://schemas.openxmlformats.org/officeDocument/2006/relationships/image" Target="../media/image9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wmf"/><Relationship Id="rId8" Type="http://schemas.openxmlformats.org/officeDocument/2006/relationships/oleObject" Target="../embeddings/oleObject9.bin"/><Relationship Id="rId7" Type="http://schemas.openxmlformats.org/officeDocument/2006/relationships/image" Target="../media/image18.png"/><Relationship Id="rId6" Type="http://schemas.openxmlformats.org/officeDocument/2006/relationships/image" Target="../media/image1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6.w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15.wmf"/><Relationship Id="rId11" Type="http://schemas.openxmlformats.org/officeDocument/2006/relationships/vmlDrawing" Target="../drawings/vmlDrawing2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.bin"/><Relationship Id="rId8" Type="http://schemas.openxmlformats.org/officeDocument/2006/relationships/image" Target="../media/image22.wmf"/><Relationship Id="rId7" Type="http://schemas.openxmlformats.org/officeDocument/2006/relationships/oleObject" Target="../embeddings/oleObject13.bin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20.wmf"/><Relationship Id="rId3" Type="http://schemas.openxmlformats.org/officeDocument/2006/relationships/oleObject" Target="../embeddings/oleObject11.bin"/><Relationship Id="rId2" Type="http://schemas.openxmlformats.org/officeDocument/2006/relationships/image" Target="../media/image4.wmf"/><Relationship Id="rId16" Type="http://schemas.openxmlformats.org/officeDocument/2006/relationships/vmlDrawing" Target="../drawings/vmlDrawing3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23.wmf"/><Relationship Id="rId1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tags" Target="../tags/tag3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tags" Target="../tags/tag4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tags" Target="../tags/tag5.xml"/><Relationship Id="rId2" Type="http://schemas.microsoft.com/office/2007/relationships/media" Target="../media/media8.mp4"/><Relationship Id="rId1" Type="http://schemas.openxmlformats.org/officeDocument/2006/relationships/video" Target="../media/media8.mp4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1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wmf"/><Relationship Id="rId8" Type="http://schemas.openxmlformats.org/officeDocument/2006/relationships/oleObject" Target="../embeddings/oleObject17.bin"/><Relationship Id="rId7" Type="http://schemas.openxmlformats.org/officeDocument/2006/relationships/image" Target="../media/image65.wmf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5.bin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1" Type="http://schemas.openxmlformats.org/officeDocument/2006/relationships/vmlDrawing" Target="../drawings/vmlDrawing4.v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2.jpeg"/><Relationship Id="rId3" Type="http://schemas.openxmlformats.org/officeDocument/2006/relationships/image" Target="../media/image81.jpeg"/><Relationship Id="rId2" Type="http://schemas.openxmlformats.org/officeDocument/2006/relationships/image" Target="../media/image80.wmf"/><Relationship Id="rId1" Type="http://schemas.openxmlformats.org/officeDocument/2006/relationships/oleObject" Target="../embeddings/oleObject18.bin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6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tags" Target="../tags/tag8.xml"/><Relationship Id="rId4" Type="http://schemas.microsoft.com/office/2007/relationships/media" Target="../media/media9.mp4"/><Relationship Id="rId3" Type="http://schemas.openxmlformats.org/officeDocument/2006/relationships/video" Target="../media/media9.mp4"/><Relationship Id="rId2" Type="http://schemas.openxmlformats.org/officeDocument/2006/relationships/image" Target="../media/image80.wmf"/><Relationship Id="rId1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wmf"/><Relationship Id="rId8" Type="http://schemas.openxmlformats.org/officeDocument/2006/relationships/oleObject" Target="../embeddings/oleObject23.bin"/><Relationship Id="rId7" Type="http://schemas.openxmlformats.org/officeDocument/2006/relationships/image" Target="../media/image88.wmf"/><Relationship Id="rId6" Type="http://schemas.openxmlformats.org/officeDocument/2006/relationships/oleObject" Target="../embeddings/oleObject22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21.bin"/><Relationship Id="rId3" Type="http://schemas.openxmlformats.org/officeDocument/2006/relationships/image" Target="../media/image86.wmf"/><Relationship Id="rId2" Type="http://schemas.openxmlformats.org/officeDocument/2006/relationships/oleObject" Target="../embeddings/oleObject20.bin"/><Relationship Id="rId18" Type="http://schemas.openxmlformats.org/officeDocument/2006/relationships/vmlDrawing" Target="../drawings/vmlDrawing7.v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92.png"/><Relationship Id="rId15" Type="http://schemas.microsoft.com/office/2007/relationships/media" Target="../media/media10.mp4"/><Relationship Id="rId14" Type="http://schemas.openxmlformats.org/officeDocument/2006/relationships/video" Target="../media/media10.mp4"/><Relationship Id="rId13" Type="http://schemas.openxmlformats.org/officeDocument/2006/relationships/image" Target="../media/image91.wmf"/><Relationship Id="rId12" Type="http://schemas.openxmlformats.org/officeDocument/2006/relationships/oleObject" Target="../embeddings/oleObject25.bin"/><Relationship Id="rId11" Type="http://schemas.openxmlformats.org/officeDocument/2006/relationships/image" Target="../media/image90.wmf"/><Relationship Id="rId10" Type="http://schemas.openxmlformats.org/officeDocument/2006/relationships/oleObject" Target="../embeddings/oleObject24.bin"/><Relationship Id="rId1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image" Target="../media/image94.png"/><Relationship Id="rId7" Type="http://schemas.openxmlformats.org/officeDocument/2006/relationships/tags" Target="../tags/tag10.xml"/><Relationship Id="rId6" Type="http://schemas.microsoft.com/office/2007/relationships/media" Target="../media/media12.mp4"/><Relationship Id="rId5" Type="http://schemas.openxmlformats.org/officeDocument/2006/relationships/video" Target="../media/media12.mp4"/><Relationship Id="rId4" Type="http://schemas.openxmlformats.org/officeDocument/2006/relationships/image" Target="../media/image93.png"/><Relationship Id="rId3" Type="http://schemas.openxmlformats.org/officeDocument/2006/relationships/tags" Target="../tags/tag9.xml"/><Relationship Id="rId2" Type="http://schemas.microsoft.com/office/2007/relationships/media" Target="../media/media11.mp4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96.png"/><Relationship Id="rId1" Type="http://schemas.openxmlformats.org/officeDocument/2006/relationships/video" Target="../media/media11.mp4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microsoft.com/office/2007/relationships/media" Target="../media/media13.mp4"/><Relationship Id="rId7" Type="http://schemas.openxmlformats.org/officeDocument/2006/relationships/video" Target="../media/media13.mp4"/><Relationship Id="rId6" Type="http://schemas.openxmlformats.org/officeDocument/2006/relationships/image" Target="../media/image98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6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97.wmf"/><Relationship Id="rId11" Type="http://schemas.openxmlformats.org/officeDocument/2006/relationships/vmlDrawing" Target="../drawings/vmlDrawing8.vml"/><Relationship Id="rId10" Type="http://schemas.openxmlformats.org/officeDocument/2006/relationships/slideLayout" Target="../slideLayouts/slideLayout2.xml"/><Relationship Id="rId1" Type="http://schemas.openxmlformats.org/officeDocument/2006/relationships/oleObject" Target="../embeddings/oleObject26.bin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1.png"/><Relationship Id="rId3" Type="http://schemas.microsoft.com/office/2007/relationships/media" Target="../media/media14.mp4"/><Relationship Id="rId2" Type="http://schemas.openxmlformats.org/officeDocument/2006/relationships/video" Target="../media/media14.mp4"/><Relationship Id="rId1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9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86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102.png"/><Relationship Id="rId1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0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105.wmf"/><Relationship Id="rId3" Type="http://schemas.openxmlformats.org/officeDocument/2006/relationships/oleObject" Target="../embeddings/oleObject31.bin"/><Relationship Id="rId2" Type="http://schemas.openxmlformats.org/officeDocument/2006/relationships/image" Target="../media/image104.wmf"/><Relationship Id="rId1" Type="http://schemas.openxmlformats.org/officeDocument/2006/relationships/oleObject" Target="../embeddings/oleObject30.bin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7.wmf"/><Relationship Id="rId2" Type="http://schemas.openxmlformats.org/officeDocument/2006/relationships/oleObject" Target="../embeddings/oleObject33.bin"/><Relationship Id="rId1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wmf"/><Relationship Id="rId8" Type="http://schemas.openxmlformats.org/officeDocument/2006/relationships/oleObject" Target="../embeddings/oleObject4.bin"/><Relationship Id="rId7" Type="http://schemas.openxmlformats.org/officeDocument/2006/relationships/image" Target="../media/image7.jpeg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4.wmf"/><Relationship Id="rId13" Type="http://schemas.openxmlformats.org/officeDocument/2006/relationships/vmlDrawing" Target="../drawings/vmlDrawing1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9.wmf"/><Relationship Id="rId10" Type="http://schemas.openxmlformats.org/officeDocument/2006/relationships/oleObject" Target="../embeddings/oleObject5.bin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72690" y="1957070"/>
            <a:ext cx="31108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拓扑学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妙趣横生的不动点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维情形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4442" y="1244478"/>
            <a:ext cx="6607666" cy="1015365"/>
            <a:chOff x="584442" y="1244478"/>
            <a:chExt cx="6607666" cy="1015365"/>
          </a:xfrm>
        </p:grpSpPr>
        <p:sp>
          <p:nvSpPr>
            <p:cNvPr id="29" name="文本框 3"/>
            <p:cNvSpPr txBox="1"/>
            <p:nvPr/>
          </p:nvSpPr>
          <p:spPr>
            <a:xfrm>
              <a:off x="584442" y="1244478"/>
              <a:ext cx="6607666" cy="1015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/>
                <a:t>此时</a:t>
              </a:r>
              <a:r>
                <a:rPr lang="en-US" altLang="zh-CN" sz="2000" dirty="0"/>
                <a:t>                            </a:t>
              </a:r>
              <a:r>
                <a:rPr lang="en-US" altLang="zh-CN" sz="2000" dirty="0" smtClean="0"/>
                <a:t>  </a:t>
              </a:r>
              <a:r>
                <a:rPr lang="zh-CN" altLang="en-US" sz="2000" dirty="0" smtClean="0"/>
                <a:t>是</a:t>
              </a:r>
              <a:r>
                <a:rPr lang="zh-CN" altLang="en-US" sz="2000" dirty="0"/>
                <a:t>一个</a:t>
              </a:r>
              <a:r>
                <a:rPr lang="zh-CN" altLang="en-US" sz="2000" dirty="0" smtClean="0"/>
                <a:t>连续函数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只需</a:t>
              </a:r>
              <a:r>
                <a:rPr lang="zh-CN" altLang="en-US" sz="2000" dirty="0"/>
                <a:t>证明</a:t>
              </a:r>
              <a:r>
                <a:rPr lang="en-US" altLang="zh-CN" sz="2000" dirty="0"/>
                <a:t>    </a:t>
              </a:r>
              <a:r>
                <a:rPr lang="zh-CN" altLang="en-US" sz="2000" dirty="0"/>
                <a:t>的</a:t>
              </a:r>
              <a:r>
                <a:rPr lang="zh-CN" altLang="en-US" sz="2000" dirty="0">
                  <a:solidFill>
                    <a:srgbClr val="339A9A"/>
                  </a:solidFill>
                </a:rPr>
                <a:t>函数图像</a:t>
              </a:r>
              <a:r>
                <a:rPr lang="zh-CN" altLang="en-US" sz="2000" dirty="0"/>
                <a:t>必然与</a:t>
              </a:r>
              <a:r>
                <a:rPr lang="en-US" altLang="zh-CN" sz="2000" dirty="0"/>
                <a:t>                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的</a:t>
              </a:r>
              <a:r>
                <a:rPr lang="zh-CN" altLang="en-US" sz="2000" dirty="0">
                  <a:solidFill>
                    <a:srgbClr val="09FF09"/>
                  </a:solidFill>
                </a:rPr>
                <a:t>函数图像</a:t>
              </a:r>
              <a:r>
                <a:rPr lang="zh-CN" altLang="en-US" sz="2000" dirty="0"/>
                <a:t>有交点即</a:t>
              </a:r>
              <a:r>
                <a:rPr lang="zh-CN" altLang="en-US" sz="2000" dirty="0" smtClean="0"/>
                <a:t>可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1208526" y="1385445"/>
            <a:ext cx="204787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0" name="Formula" r:id="rId1" imgW="7753350" imgH="1333500" progId="Equation.Ribbit">
                    <p:embed/>
                  </p:oleObj>
                </mc:Choice>
                <mc:Fallback>
                  <p:oleObj name="Formula" r:id="rId1" imgW="7753350" imgH="1333500" progId="Equation.Ribbit">
                    <p:embed/>
                    <p:pic>
                      <p:nvPicPr>
                        <p:cNvPr id="0" name="图片 19589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208526" y="1385445"/>
                          <a:ext cx="204787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6260978" y="1393382"/>
            <a:ext cx="173037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1" name="Formula" r:id="rId3" imgW="657225" imgH="1276350" progId="Equation.Ribbit">
                    <p:embed/>
                  </p:oleObj>
                </mc:Choice>
                <mc:Fallback>
                  <p:oleObj name="Formula" r:id="rId3" imgW="657225" imgH="1276350" progId="Equation.Ribbit">
                    <p:embed/>
                    <p:pic>
                      <p:nvPicPr>
                        <p:cNvPr id="0" name="图片 19590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260978" y="1393382"/>
                          <a:ext cx="173037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2214879" y="1832991"/>
            <a:ext cx="1119188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2" name="Formula" r:id="rId5" imgW="4238625" imgH="1333500" progId="Equation.Ribbit">
                    <p:embed/>
                  </p:oleObj>
                </mc:Choice>
                <mc:Fallback>
                  <p:oleObj name="Formula" r:id="rId5" imgW="4238625" imgH="1333500" progId="Equation.Ribbit">
                    <p:embed/>
                    <p:pic>
                      <p:nvPicPr>
                        <p:cNvPr id="0" name="图片 1959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14879" y="1832991"/>
                          <a:ext cx="1119188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" name="图片 30" descr="200px-Théorème-de-Brouwer-dim-1.sv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3100" y="637735"/>
            <a:ext cx="3310255" cy="324421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51970" y="2747545"/>
            <a:ext cx="6249817" cy="404369"/>
            <a:chOff x="520260" y="2747545"/>
            <a:chExt cx="6249817" cy="404369"/>
          </a:xfrm>
        </p:grpSpPr>
        <p:sp>
          <p:nvSpPr>
            <p:cNvPr id="33" name="文本框 9"/>
            <p:cNvSpPr txBox="1"/>
            <p:nvPr/>
          </p:nvSpPr>
          <p:spPr>
            <a:xfrm>
              <a:off x="520260" y="2747545"/>
              <a:ext cx="62498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令</a:t>
              </a:r>
              <a:r>
                <a:rPr lang="en-US" altLang="zh-CN" sz="2000" dirty="0"/>
                <a:t>                               </a:t>
              </a:r>
              <a:r>
                <a:rPr lang="en-US" altLang="zh-CN" sz="2000" dirty="0" smtClean="0"/>
                <a:t> </a:t>
              </a:r>
              <a:r>
                <a:rPr lang="zh-CN" altLang="en-US" sz="2000" dirty="0" smtClean="0"/>
                <a:t>应用</a:t>
              </a:r>
              <a:r>
                <a:rPr lang="zh-CN" sz="2000" dirty="0"/>
                <a:t>连续函数的介值性</a:t>
              </a:r>
              <a:r>
                <a:rPr lang="zh-CN" altLang="en-US" sz="2000" dirty="0"/>
                <a:t>直接可</a:t>
              </a:r>
              <a:r>
                <a:rPr lang="zh-CN" altLang="en-US" sz="2000" dirty="0" smtClean="0"/>
                <a:t>得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graphicFrame>
          <p:nvGraphicFramePr>
            <p:cNvPr id="13" name="对象 12"/>
            <p:cNvGraphicFramePr>
              <a:graphicFrameLocks noChangeAspect="1"/>
            </p:cNvGraphicFramePr>
            <p:nvPr/>
          </p:nvGraphicFramePr>
          <p:xfrm>
            <a:off x="890490" y="2799489"/>
            <a:ext cx="213995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93" name="Formula" r:id="rId8" imgW="8096250" imgH="1333500" progId="Equation.Ribbit">
                    <p:embed/>
                  </p:oleObj>
                </mc:Choice>
                <mc:Fallback>
                  <p:oleObj name="Formula" r:id="rId8" imgW="8096250" imgH="1333500" progId="Equation.Ribbit">
                    <p:embed/>
                    <p:pic>
                      <p:nvPicPr>
                        <p:cNvPr id="0" name="图片 1959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90490" y="2799489"/>
                          <a:ext cx="2139950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文本框 17"/>
          <p:cNvSpPr txBox="1"/>
          <p:nvPr/>
        </p:nvSpPr>
        <p:spPr>
          <a:xfrm>
            <a:off x="651970" y="4575602"/>
            <a:ext cx="10132695" cy="143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accent1"/>
                </a:solidFill>
              </a:rPr>
              <a:t>L.E.J. </a:t>
            </a:r>
            <a:r>
              <a:rPr lang="en-US" altLang="zh-CN" sz="2000" dirty="0" err="1">
                <a:solidFill>
                  <a:schemeClr val="accent1"/>
                </a:solidFill>
              </a:rPr>
              <a:t>Brouwer</a:t>
            </a:r>
            <a:r>
              <a:rPr lang="en-US" altLang="zh-CN" sz="2000" dirty="0"/>
              <a:t>: </a:t>
            </a:r>
            <a:r>
              <a:rPr lang="en-US" altLang="zh-CN" sz="2000" dirty="0" smtClean="0"/>
              <a:t>Let </a:t>
            </a:r>
            <a:r>
              <a:rPr lang="en-US" altLang="zh-CN" sz="2000" dirty="0"/>
              <a:t>us begin with the </a:t>
            </a:r>
            <a:r>
              <a:rPr lang="en-US" altLang="zh-CN" sz="2000" b="1" dirty="0"/>
              <a:t>string</a:t>
            </a:r>
            <a:r>
              <a:rPr lang="en-US" altLang="zh-CN" sz="2000" dirty="0"/>
              <a:t> in an </a:t>
            </a:r>
            <a:r>
              <a:rPr lang="en-US" altLang="zh-CN" sz="2000" b="1" dirty="0"/>
              <a:t>unfolded state</a:t>
            </a:r>
            <a:r>
              <a:rPr lang="en-US" altLang="zh-CN" sz="2000" dirty="0"/>
              <a:t>, then refold it. Let us flatten the </a:t>
            </a:r>
            <a:r>
              <a:rPr lang="en-US" altLang="zh-CN" sz="2000" b="1" dirty="0"/>
              <a:t>refolded string</a:t>
            </a:r>
            <a:r>
              <a:rPr lang="en-US" altLang="zh-CN" sz="2000" dirty="0"/>
              <a:t>. Again a point of the </a:t>
            </a:r>
            <a:r>
              <a:rPr lang="en-US" altLang="zh-CN" sz="2000" b="1" dirty="0"/>
              <a:t>string</a:t>
            </a:r>
            <a:r>
              <a:rPr lang="en-US" altLang="zh-CN" sz="2000" dirty="0"/>
              <a:t> has </a:t>
            </a:r>
            <a:r>
              <a:rPr lang="en-US" altLang="zh-CN" sz="2000" dirty="0">
                <a:solidFill>
                  <a:srgbClr val="FF0000"/>
                </a:solidFill>
              </a:rPr>
              <a:t>not changed</a:t>
            </a:r>
            <a:r>
              <a:rPr lang="en-US" altLang="zh-CN" sz="2000" dirty="0"/>
              <a:t> its position with respect to its original position on the </a:t>
            </a:r>
            <a:r>
              <a:rPr lang="en-US" altLang="zh-CN" sz="2000" b="1" dirty="0"/>
              <a:t>unfolded string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一般情形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81250" y="1184460"/>
            <a:ext cx="2386330" cy="565150"/>
            <a:chOff x="530025" y="1257811"/>
            <a:chExt cx="1789776" cy="423863"/>
          </a:xfrm>
          <a:solidFill>
            <a:srgbClr val="02423F"/>
          </a:solidFill>
        </p:grpSpPr>
        <p:sp>
          <p:nvSpPr>
            <p:cNvPr id="14" name="Rectangle 11"/>
            <p:cNvSpPr>
              <a:spLocks noChangeArrowheads="1"/>
            </p:cNvSpPr>
            <p:nvPr/>
          </p:nvSpPr>
          <p:spPr bwMode="gray">
            <a:xfrm>
              <a:off x="595749" y="1257811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5" name="Text Box 21"/>
            <p:cNvSpPr txBox="1">
              <a:spLocks noChangeArrowheads="1"/>
            </p:cNvSpPr>
            <p:nvPr/>
          </p:nvSpPr>
          <p:spPr bwMode="invGray">
            <a:xfrm>
              <a:off x="530025" y="1287817"/>
              <a:ext cx="1789776" cy="34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收缩映射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68844" y="2692698"/>
            <a:ext cx="2298700" cy="565150"/>
            <a:chOff x="595749" y="2478599"/>
            <a:chExt cx="1724025" cy="423863"/>
          </a:xfrm>
          <a:solidFill>
            <a:srgbClr val="02423F"/>
          </a:solidFill>
        </p:grpSpPr>
        <p:sp>
          <p:nvSpPr>
            <p:cNvPr id="22" name="Rectangle 17"/>
            <p:cNvSpPr>
              <a:spLocks noChangeArrowheads="1"/>
            </p:cNvSpPr>
            <p:nvPr/>
          </p:nvSpPr>
          <p:spPr bwMode="gray">
            <a:xfrm>
              <a:off x="595749" y="2478599"/>
              <a:ext cx="1724025" cy="423863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invGray">
            <a:xfrm>
              <a:off x="596225" y="2507652"/>
              <a:ext cx="1681665" cy="34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二维情形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69516" y="4905872"/>
            <a:ext cx="2298700" cy="565150"/>
            <a:chOff x="595749" y="3694624"/>
            <a:chExt cx="1724025" cy="423862"/>
          </a:xfrm>
          <a:solidFill>
            <a:srgbClr val="02423F"/>
          </a:solidFill>
        </p:grpSpPr>
        <p:sp>
          <p:nvSpPr>
            <p:cNvPr id="33" name="Rectangle 14"/>
            <p:cNvSpPr>
              <a:spLocks noChangeArrowheads="1"/>
            </p:cNvSpPr>
            <p:nvPr/>
          </p:nvSpPr>
          <p:spPr bwMode="gray">
            <a:xfrm>
              <a:off x="595749" y="3694624"/>
              <a:ext cx="1724025" cy="423862"/>
            </a:xfrm>
            <a:prstGeom prst="rect">
              <a:avLst/>
            </a:prstGeom>
            <a:solidFill>
              <a:schemeClr val="accent2"/>
            </a:solidFill>
            <a:ln w="9525" algn="ctr">
              <a:solidFill>
                <a:schemeClr val="accent1"/>
              </a:solidFill>
              <a:miter lim="800000"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00000"/>
                </a:lnSpc>
                <a:defRPr/>
              </a:pPr>
              <a:endParaRPr lang="zh-CN" altLang="zh-CN" sz="2400" b="1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invGray">
            <a:xfrm>
              <a:off x="860861" y="3732900"/>
              <a:ext cx="1249070" cy="34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400" b="1" dirty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rPr>
                <a:t>高维情形</a:t>
              </a:r>
              <a:endParaRPr lang="zh-CN" altLang="en-US" sz="2400" b="1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5" name="Rectangle 26"/>
          <p:cNvSpPr>
            <a:spLocks noChangeArrowheads="1"/>
          </p:cNvSpPr>
          <p:nvPr/>
        </p:nvSpPr>
        <p:spPr bwMode="invGray">
          <a:xfrm>
            <a:off x="3543347" y="4798296"/>
            <a:ext cx="7324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同样根据</a:t>
            </a:r>
            <a:r>
              <a:rPr lang="zh-CN" altLang="en-US" sz="2000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自然嵌入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映射与</a:t>
            </a:r>
            <a:r>
              <a:rPr lang="zh-CN" altLang="en-US" sz="2000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收缩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映射复合导出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矛盾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区别在于要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用</a:t>
            </a:r>
            <a:r>
              <a:rPr lang="zh-CN" altLang="en-US" sz="2000" dirty="0">
                <a:solidFill>
                  <a:schemeClr val="accent1"/>
                </a:solidFill>
                <a:latin typeface="+mn-lt"/>
                <a:ea typeface="+mn-ea"/>
                <a:cs typeface="+mn-ea"/>
                <a:sym typeface="+mn-lt"/>
              </a:rPr>
              <a:t>同调群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来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代替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43347" y="1284763"/>
            <a:ext cx="5690845" cy="400110"/>
            <a:chOff x="968881" y="1977716"/>
            <a:chExt cx="5690845" cy="400110"/>
          </a:xfrm>
        </p:grpSpPr>
        <p:sp>
          <p:nvSpPr>
            <p:cNvPr id="17" name="文本框 39"/>
            <p:cNvSpPr txBox="1"/>
            <p:nvPr/>
          </p:nvSpPr>
          <p:spPr>
            <a:xfrm>
              <a:off x="968881" y="1977716"/>
              <a:ext cx="56908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sz="2000" dirty="0">
                  <a:solidFill>
                    <a:schemeClr val="tx1"/>
                  </a:solidFill>
                </a:rPr>
                <a:t>假设</a:t>
              </a:r>
              <a:r>
                <a:rPr lang="en-US" altLang="zh-CN" sz="2000" dirty="0">
                  <a:solidFill>
                    <a:schemeClr val="tx1"/>
                  </a:solidFill>
                </a:rPr>
                <a:t>                       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 </a:t>
              </a:r>
              <a:r>
                <a:rPr lang="zh-CN" altLang="en-US" sz="2000" dirty="0" smtClean="0">
                  <a:solidFill>
                    <a:schemeClr val="tx1"/>
                  </a:solidFill>
                </a:rPr>
                <a:t>没有不动点</a:t>
              </a:r>
              <a:r>
                <a:rPr lang="en-US" altLang="zh-CN" sz="2000" dirty="0" smtClean="0">
                  <a:solidFill>
                    <a:schemeClr val="tx1"/>
                  </a:solidFill>
                </a:rPr>
                <a:t>.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588700" y="2020209"/>
            <a:ext cx="1649412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7" name="Formula" r:id="rId1" imgW="6238875" imgH="1285875" progId="Equation.Ribbit">
                    <p:embed/>
                  </p:oleObj>
                </mc:Choice>
                <mc:Fallback>
                  <p:oleObj name="Formula" r:id="rId1" imgW="6238875" imgH="1285875" progId="Equation.Ribbit">
                    <p:embed/>
                    <p:pic>
                      <p:nvPicPr>
                        <p:cNvPr id="0" name="对象 2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588700" y="2020209"/>
                          <a:ext cx="1649412" cy="33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组合 8"/>
          <p:cNvGrpSpPr/>
          <p:nvPr/>
        </p:nvGrpSpPr>
        <p:grpSpPr>
          <a:xfrm>
            <a:off x="3543347" y="1912234"/>
            <a:ext cx="6057657" cy="400110"/>
            <a:chOff x="968881" y="2056315"/>
            <a:chExt cx="6057657" cy="400110"/>
          </a:xfrm>
        </p:grpSpPr>
        <p:sp>
          <p:nvSpPr>
            <p:cNvPr id="19" name="文本框 47"/>
            <p:cNvSpPr txBox="1"/>
            <p:nvPr/>
          </p:nvSpPr>
          <p:spPr>
            <a:xfrm>
              <a:off x="968881" y="2056315"/>
              <a:ext cx="6057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 smtClean="0"/>
                <a:t>则可定义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收缩映射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3130731" y="2056315"/>
            <a:ext cx="2011362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8" name="Formula" r:id="rId3" imgW="7600950" imgH="1438275" progId="Equation.Ribbit">
                    <p:embed/>
                  </p:oleObj>
                </mc:Choice>
                <mc:Fallback>
                  <p:oleObj name="Formula" r:id="rId3" imgW="7600950" imgH="1438275" progId="Equation.Ribbit">
                    <p:embed/>
                    <p:pic>
                      <p:nvPicPr>
                        <p:cNvPr id="0" name="对象 7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130731" y="2056315"/>
                          <a:ext cx="2011362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组合 6"/>
          <p:cNvGrpSpPr/>
          <p:nvPr/>
        </p:nvGrpSpPr>
        <p:grpSpPr>
          <a:xfrm>
            <a:off x="3340643" y="2816656"/>
            <a:ext cx="7939974" cy="1477328"/>
            <a:chOff x="3340643" y="2816656"/>
            <a:chExt cx="7939974" cy="1477328"/>
          </a:xfrm>
        </p:grpSpPr>
        <p:sp>
          <p:nvSpPr>
            <p:cNvPr id="25" name="Rectangle 25"/>
            <p:cNvSpPr>
              <a:spLocks noChangeArrowheads="1"/>
            </p:cNvSpPr>
            <p:nvPr/>
          </p:nvSpPr>
          <p:spPr bwMode="invGray">
            <a:xfrm>
              <a:off x="3340643" y="2816656"/>
              <a:ext cx="793997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algn="l" eaLnBrk="1" hangingPunct="1">
                <a:lnSpc>
                  <a:spcPct val="150000"/>
                </a:lnSpc>
              </a:pPr>
              <a:r>
                <a:rPr 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记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                    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为</a:t>
              </a:r>
              <a:r>
                <a:rPr lang="zh-CN" altLang="en-US" sz="2000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自然嵌入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映射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.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它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与</a:t>
              </a:r>
              <a:r>
                <a:rPr lang="zh-CN" altLang="en-US" sz="2000" dirty="0">
                  <a:solidFill>
                    <a:schemeClr val="accent1"/>
                  </a:solidFill>
                  <a:latin typeface="+mn-lt"/>
                  <a:ea typeface="+mn-ea"/>
                  <a:cs typeface="+mn-ea"/>
                  <a:sym typeface="+mn-lt"/>
                </a:rPr>
                <a:t>收缩映射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复合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给出恒等群同态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l" eaLnBrk="1" hangingPunct="1">
                <a:lnSpc>
                  <a:spcPct val="150000"/>
                </a:lnSpc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l" eaLnBrk="1" hangingPunct="1">
                <a:lnSpc>
                  <a:spcPct val="150000"/>
                </a:lnSpc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3720880" y="2944779"/>
            <a:ext cx="1489075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29" name="Formula" r:id="rId5" imgW="5629275" imgH="1438275" progId="Equation.Ribbit">
                    <p:embed/>
                  </p:oleObj>
                </mc:Choice>
                <mc:Fallback>
                  <p:oleObj name="Formula" r:id="rId5" imgW="5629275" imgH="1438275" progId="Equation.Ribbit">
                    <p:embed/>
                    <p:pic>
                      <p:nvPicPr>
                        <p:cNvPr id="0" name="对象 1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720880" y="2944779"/>
                          <a:ext cx="1489075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对象 23"/>
            <p:cNvGraphicFramePr>
              <a:graphicFrameLocks noChangeAspect="1"/>
            </p:cNvGraphicFramePr>
            <p:nvPr/>
          </p:nvGraphicFramePr>
          <p:xfrm>
            <a:off x="4987872" y="3444127"/>
            <a:ext cx="3594100" cy="434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0" name="Formula" r:id="rId7" imgW="13592175" imgH="1638300" progId="Equation.Ribbit">
                    <p:embed/>
                  </p:oleObj>
                </mc:Choice>
                <mc:Fallback>
                  <p:oleObj name="Formula" r:id="rId7" imgW="13592175" imgH="1638300" progId="Equation.Ribbit">
                    <p:embed/>
                    <p:pic>
                      <p:nvPicPr>
                        <p:cNvPr id="0" name="对象 2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987872" y="3444127"/>
                          <a:ext cx="3594100" cy="434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组合 9"/>
          <p:cNvGrpSpPr/>
          <p:nvPr/>
        </p:nvGrpSpPr>
        <p:grpSpPr>
          <a:xfrm>
            <a:off x="969516" y="4028792"/>
            <a:ext cx="10030444" cy="400110"/>
            <a:chOff x="969516" y="4028792"/>
            <a:chExt cx="10030444" cy="400110"/>
          </a:xfrm>
        </p:grpSpPr>
        <p:sp>
          <p:nvSpPr>
            <p:cNvPr id="26" name="文本框 25"/>
            <p:cNvSpPr txBox="1"/>
            <p:nvPr/>
          </p:nvSpPr>
          <p:spPr>
            <a:xfrm>
              <a:off x="969516" y="4028792"/>
              <a:ext cx="10030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特别</a:t>
              </a:r>
              <a:r>
                <a:rPr lang="zh-CN" altLang="en-US" sz="2000" dirty="0" smtClean="0"/>
                <a:t>地</a:t>
              </a:r>
              <a:r>
                <a:rPr lang="en-US" altLang="zh-CN" sz="2000" dirty="0" smtClean="0"/>
                <a:t>,                                                              </a:t>
              </a:r>
              <a:r>
                <a:rPr lang="zh-CN" altLang="en-US" sz="2000" dirty="0" smtClean="0"/>
                <a:t>是满射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这是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不可能</a:t>
              </a:r>
              <a:r>
                <a:rPr lang="zh-CN" altLang="en-US" sz="2000" dirty="0" smtClean="0"/>
                <a:t>的</a:t>
              </a:r>
              <a:r>
                <a:rPr lang="en-US" altLang="zh-CN" sz="2000" dirty="0" smtClean="0"/>
                <a:t>! </a:t>
              </a:r>
              <a:endParaRPr lang="zh-CN" altLang="en-US" sz="2000" dirty="0"/>
            </a:p>
          </p:txBody>
        </p:sp>
        <p:graphicFrame>
          <p:nvGraphicFramePr>
            <p:cNvPr id="27" name="对象 26"/>
            <p:cNvGraphicFramePr>
              <a:graphicFrameLocks noChangeAspect="1"/>
            </p:cNvGraphicFramePr>
            <p:nvPr/>
          </p:nvGraphicFramePr>
          <p:xfrm>
            <a:off x="1962874" y="4029745"/>
            <a:ext cx="4186238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31" name="Formula" r:id="rId9" imgW="15830550" imgH="1447800" progId="Equation.Ribbit">
                    <p:embed/>
                  </p:oleObj>
                </mc:Choice>
                <mc:Fallback>
                  <p:oleObj name="Formula" r:id="rId9" imgW="15830550" imgH="1447800" progId="Equation.Ribbit">
                    <p:embed/>
                    <p:pic>
                      <p:nvPicPr>
                        <p:cNvPr id="0" name="对象 26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962874" y="4029745"/>
                          <a:ext cx="4186238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文本框 21"/>
          <p:cNvSpPr txBox="1"/>
          <p:nvPr/>
        </p:nvSpPr>
        <p:spPr>
          <a:xfrm>
            <a:off x="881250" y="6149981"/>
            <a:ext cx="10052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更多不同的证明</a:t>
            </a:r>
            <a:r>
              <a:rPr lang="zh-CN" altLang="en-US" sz="2000" dirty="0" smtClean="0"/>
              <a:t>方法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请</a:t>
            </a:r>
            <a:r>
              <a:rPr lang="zh-CN" altLang="en-US" sz="2000" dirty="0"/>
              <a:t>见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cs typeface="+mn-lt"/>
                <a:sym typeface="+mn-ea"/>
              </a:rPr>
              <a:t>https://weibo.com/u/7474097771</a:t>
            </a:r>
            <a:endParaRPr lang="zh-CN" altLang="en-US" sz="2000" dirty="0"/>
          </a:p>
        </p:txBody>
      </p:sp>
      <p:pic>
        <p:nvPicPr>
          <p:cNvPr id="5" name="第一个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52242" y="432466"/>
            <a:ext cx="3852333" cy="21669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66" y="436535"/>
            <a:ext cx="3846909" cy="2164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广义的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Brouwer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不动点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120_15473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3270" y="784860"/>
            <a:ext cx="10897870" cy="57937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65" y="2054860"/>
            <a:ext cx="1209675" cy="9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2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现实投影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831813" y="1256323"/>
            <a:ext cx="2677160" cy="708025"/>
            <a:chOff x="2001" y="2422"/>
            <a:chExt cx="4216" cy="1115"/>
          </a:xfrm>
        </p:grpSpPr>
        <p:grpSp>
          <p:nvGrpSpPr>
            <p:cNvPr id="4" name="组合 3"/>
            <p:cNvGrpSpPr/>
            <p:nvPr/>
          </p:nvGrpSpPr>
          <p:grpSpPr>
            <a:xfrm>
              <a:off x="2001" y="2422"/>
              <a:ext cx="1724" cy="1115"/>
              <a:chOff x="586049" y="2709294"/>
              <a:chExt cx="1094703" cy="708343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86049" y="2777709"/>
                <a:ext cx="676296" cy="639928"/>
                <a:chOff x="586049" y="2777709"/>
                <a:chExt cx="676296" cy="639928"/>
              </a:xfrm>
            </p:grpSpPr>
            <p:sp>
              <p:nvSpPr>
                <p:cNvPr id="8" name="Oval 24"/>
                <p:cNvSpPr/>
                <p:nvPr/>
              </p:nvSpPr>
              <p:spPr>
                <a:xfrm>
                  <a:off x="603794" y="2777709"/>
                  <a:ext cx="658551" cy="639928"/>
                </a:xfrm>
                <a:prstGeom prst="pentagon">
                  <a:avLst/>
                </a:prstGeom>
                <a:solidFill>
                  <a:schemeClr val="accent2"/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4" tIns="60946" rIns="121894" bIns="60946"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lnSpc>
                      <a:spcPct val="100000"/>
                    </a:lnSpc>
                  </a:pPr>
                  <a:endParaRPr lang="en-US" sz="37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Text Placeholder 3"/>
                <p:cNvSpPr txBox="1"/>
                <p:nvPr/>
              </p:nvSpPr>
              <p:spPr>
                <a:xfrm>
                  <a:off x="586049" y="2958705"/>
                  <a:ext cx="658549" cy="369004"/>
                </a:xfrm>
                <a:prstGeom prst="rect">
                  <a:avLst/>
                </a:prstGeom>
              </p:spPr>
              <p:txBody>
                <a:bodyPr wrap="square" lIns="0" tIns="0" rIns="0" bIns="0" anchor="t" anchorCtr="0">
                  <a:spAutoFit/>
                </a:bodyPr>
                <a:lstStyle>
                  <a:lvl1pPr marL="0" indent="0" algn="ctr">
                    <a:buNone/>
                    <a:defRPr sz="16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defTabSz="1219200" fontAlgn="auto">
                    <a:lnSpc>
                      <a:spcPct val="100000"/>
                    </a:lnSpc>
                    <a:spcBef>
                      <a:spcPct val="0"/>
                    </a:spcBef>
                    <a:defRPr/>
                  </a:pPr>
                  <a:r>
                    <a:rPr lang="en-US" altLang="zh-CN" sz="2400" b="1" dirty="0" smtClean="0">
                      <a:solidFill>
                        <a:schemeClr val="bg1"/>
                      </a:solidFill>
                      <a:cs typeface="+mn-ea"/>
                      <a:sym typeface="+mn-lt"/>
                    </a:rPr>
                    <a:t>01</a:t>
                  </a:r>
                  <a:endPara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" name="矩形 6"/>
              <p:cNvSpPr/>
              <p:nvPr/>
            </p:nvSpPr>
            <p:spPr>
              <a:xfrm>
                <a:off x="1478755" y="2709294"/>
                <a:ext cx="201997" cy="46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</a:pPr>
                <a:endPara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5" name="文本框 11"/>
            <p:cNvSpPr txBox="1"/>
            <p:nvPr/>
          </p:nvSpPr>
          <p:spPr>
            <a:xfrm>
              <a:off x="3407" y="2784"/>
              <a:ext cx="2810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 smtClean="0"/>
                <a:t>搅动溶解咖啡</a:t>
              </a:r>
              <a:endParaRPr lang="en-US" altLang="zh-CN" sz="20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214764" y="489999"/>
            <a:ext cx="2457767" cy="1669415"/>
            <a:chOff x="6179185" y="4770183"/>
            <a:chExt cx="2457767" cy="1669415"/>
          </a:xfrm>
        </p:grpSpPr>
        <p:pic>
          <p:nvPicPr>
            <p:cNvPr id="11" name="图片 10" descr="Théorème-de-Brouwer-(cond-2)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79185" y="4770183"/>
              <a:ext cx="1696720" cy="1669415"/>
            </a:xfrm>
            <a:prstGeom prst="rect">
              <a:avLst/>
            </a:prstGeom>
          </p:spPr>
        </p:pic>
        <p:pic>
          <p:nvPicPr>
            <p:cNvPr id="12" name="图片 11" descr="箭头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27545" y="5484749"/>
              <a:ext cx="600710" cy="600710"/>
            </a:xfrm>
            <a:prstGeom prst="rect">
              <a:avLst/>
            </a:prstGeom>
          </p:spPr>
        </p:pic>
        <p:sp>
          <p:nvSpPr>
            <p:cNvPr id="13" name="文本框 25"/>
            <p:cNvSpPr txBox="1"/>
            <p:nvPr/>
          </p:nvSpPr>
          <p:spPr>
            <a:xfrm>
              <a:off x="7629207" y="5785104"/>
              <a:ext cx="10077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b="1" dirty="0"/>
                <a:t>不动点</a:t>
              </a:r>
              <a:endParaRPr lang="zh-CN" altLang="en-US" sz="2000" b="1" dirty="0"/>
            </a:p>
          </p:txBody>
        </p:sp>
      </p:grpSp>
      <p:pic>
        <p:nvPicPr>
          <p:cNvPr id="14" name="20240305_164955Edi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4745" y="292157"/>
            <a:ext cx="3233121" cy="215785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826899" y="3534370"/>
            <a:ext cx="3473417" cy="639272"/>
            <a:chOff x="1826899" y="3534370"/>
            <a:chExt cx="3473417" cy="639272"/>
          </a:xfrm>
        </p:grpSpPr>
        <p:grpSp>
          <p:nvGrpSpPr>
            <p:cNvPr id="16" name="组合 15"/>
            <p:cNvGrpSpPr/>
            <p:nvPr/>
          </p:nvGrpSpPr>
          <p:grpSpPr>
            <a:xfrm>
              <a:off x="1826899" y="3534370"/>
              <a:ext cx="663485" cy="639272"/>
              <a:chOff x="1692239" y="2722668"/>
              <a:chExt cx="663467" cy="639928"/>
            </a:xfrm>
          </p:grpSpPr>
          <p:sp>
            <p:nvSpPr>
              <p:cNvPr id="18" name="Oval 24"/>
              <p:cNvSpPr/>
              <p:nvPr/>
            </p:nvSpPr>
            <p:spPr>
              <a:xfrm>
                <a:off x="1692239" y="2722668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Text Placeholder 3"/>
              <p:cNvSpPr txBox="1"/>
              <p:nvPr/>
            </p:nvSpPr>
            <p:spPr>
              <a:xfrm>
                <a:off x="1697157" y="2888794"/>
                <a:ext cx="658549" cy="36900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02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2724549" y="3684584"/>
              <a:ext cx="25757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春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晚的扑克牌魔术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90" y="3015802"/>
            <a:ext cx="2361799" cy="1880413"/>
          </a:xfrm>
          <a:prstGeom prst="rect">
            <a:avLst/>
          </a:prstGeom>
        </p:spPr>
      </p:pic>
      <p:pic>
        <p:nvPicPr>
          <p:cNvPr id="21" name="图片 20" descr="a6efce1b9d16fdfa361cc855abed105995ee7b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2639" y="2905968"/>
            <a:ext cx="2368550" cy="223202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826899" y="5743664"/>
            <a:ext cx="2293812" cy="639272"/>
            <a:chOff x="1679573" y="2709714"/>
            <a:chExt cx="2293750" cy="639928"/>
          </a:xfrm>
        </p:grpSpPr>
        <p:grpSp>
          <p:nvGrpSpPr>
            <p:cNvPr id="23" name="组合 22"/>
            <p:cNvGrpSpPr/>
            <p:nvPr/>
          </p:nvGrpSpPr>
          <p:grpSpPr>
            <a:xfrm>
              <a:off x="1679573" y="2709714"/>
              <a:ext cx="671217" cy="639928"/>
              <a:chOff x="1679573" y="2709714"/>
              <a:chExt cx="671217" cy="639928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692239" y="2709714"/>
                <a:ext cx="658551" cy="639928"/>
              </a:xfrm>
              <a:prstGeom prst="pentagon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4" tIns="60946" rIns="121894" bIns="60946"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lnSpc>
                    <a:spcPct val="100000"/>
                  </a:lnSpc>
                </a:pPr>
                <a:endParaRPr lang="en-US" sz="37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6" name="Text Placeholder 3"/>
              <p:cNvSpPr txBox="1"/>
              <p:nvPr/>
            </p:nvSpPr>
            <p:spPr>
              <a:xfrm>
                <a:off x="1679573" y="2888794"/>
                <a:ext cx="658549" cy="369004"/>
              </a:xfrm>
              <a:prstGeom prst="rect">
                <a:avLst/>
              </a:prstGeom>
            </p:spPr>
            <p:txBody>
              <a:bodyPr wrap="square" lIns="0" tIns="0" rIns="0" bIns="0" anchor="t" anchorCtr="0">
                <a:spAutoFit/>
              </a:bodyPr>
              <a:lstStyle>
                <a:lvl1pPr marL="0" indent="0" algn="ctr">
                  <a:buNone/>
                  <a:defRPr sz="16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defTabSz="1219200" fontAlgn="auto">
                  <a:lnSpc>
                    <a:spcPct val="100000"/>
                  </a:lnSpc>
                  <a:spcBef>
                    <a:spcPct val="0"/>
                  </a:spcBef>
                  <a:defRPr/>
                </a:pPr>
                <a:r>
                  <a:rPr lang="en-US" altLang="zh-CN" sz="2400" b="1" dirty="0" smtClean="0">
                    <a:solidFill>
                      <a:schemeClr val="bg1"/>
                    </a:solidFill>
                    <a:cs typeface="+mn-ea"/>
                    <a:sym typeface="+mn-lt"/>
                  </a:rPr>
                  <a:t>03</a:t>
                </a:r>
                <a:endParaRPr lang="en-US" altLang="zh-CN" sz="2400" b="1" dirty="0" smtClean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2555849" y="2875619"/>
              <a:ext cx="1417474" cy="40052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lnSpc>
                  <a:spcPct val="10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数字游戏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8"/>
          <p:cNvSpPr txBox="1"/>
          <p:nvPr/>
        </p:nvSpPr>
        <p:spPr>
          <a:xfrm>
            <a:off x="6162274" y="5820391"/>
            <a:ext cx="4916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 smtClean="0"/>
              <a:t>例如</a:t>
            </a:r>
            <a:r>
              <a:rPr lang="en-US" altLang="zh-CN" sz="2000" dirty="0" smtClean="0"/>
              <a:t>: 42-6=36; 36-9=27; 27-9=18; 18-9=9.</a:t>
            </a:r>
            <a:endParaRPr lang="zh-CN" altLang="en-US" sz="20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706" y="287525"/>
            <a:ext cx="3231160" cy="2158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起源与发展</a:t>
            </a:r>
            <a:endParaRPr kumimoji="1" lang="en-US" altLang="zh-CN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定理的诞生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3" name="文本框 5"/>
          <p:cNvSpPr txBox="1"/>
          <p:nvPr/>
        </p:nvSpPr>
        <p:spPr>
          <a:xfrm>
            <a:off x="619124" y="3243816"/>
            <a:ext cx="10301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19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世纪末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太阳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地球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-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月亮的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三体运动问题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成为数学界关注的焦点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H. </a:t>
            </a:r>
            <a:r>
              <a:rPr lang="en-US" altLang="zh-CN" sz="2000" dirty="0" err="1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Poincaré</a:t>
            </a: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 smtClean="0">
                <a:latin typeface="+mn-ea"/>
                <a:cs typeface="幼圆" panose="02010509060101010101" charset="-122"/>
                <a:sym typeface="+mn-lt"/>
              </a:rPr>
              <a:t>研究了</a:t>
            </a:r>
            <a:r>
              <a:rPr lang="zh-CN" altLang="en-US" sz="2000" dirty="0">
                <a:latin typeface="+mn-ea"/>
                <a:cs typeface="幼圆" panose="02010509060101010101" charset="-122"/>
                <a:sym typeface="+mn-lt"/>
              </a:rPr>
              <a:t>一个类似于一杯咖啡中表面运动的问题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并且证明了一个等价于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Brouwer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不动点定理的结果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</a:endParaRPr>
          </a:p>
        </p:txBody>
      </p:sp>
      <p:sp>
        <p:nvSpPr>
          <p:cNvPr id="15" name="文本框 3"/>
          <p:cNvSpPr txBox="1"/>
          <p:nvPr/>
        </p:nvSpPr>
        <p:spPr>
          <a:xfrm>
            <a:off x="619124" y="4382977"/>
            <a:ext cx="10350500" cy="1425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Brouwer</a:t>
            </a:r>
            <a:r>
              <a:rPr lang="en-US" sz="2000" dirty="0" smtClean="0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1910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年证明了这个猜想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在与 </a:t>
            </a:r>
            <a:r>
              <a:rPr lang="en-US" altLang="zh-CN" sz="2000" dirty="0" err="1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Poincaré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等人的讨论中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en-US" altLang="zh-CN" sz="2000" dirty="0" err="1">
                <a:solidFill>
                  <a:schemeClr val="accent1"/>
                </a:solidFill>
                <a:latin typeface="+mn-ea"/>
                <a:cs typeface="幼圆" panose="02010509060101010101" charset="-122"/>
                <a:sym typeface="+mn-lt"/>
              </a:rPr>
              <a:t>Brouwer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相信更好地理解欧氏空间的重要性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于是他发展并且系统地使用了在当时来说非常先进的同伦理论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从而带动了整个代数拓扑理论的革命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10" y="935602"/>
            <a:ext cx="1448898" cy="2185223"/>
          </a:xfrm>
          <a:prstGeom prst="rect">
            <a:avLst/>
          </a:prstGeom>
        </p:spPr>
      </p:pic>
      <p:pic>
        <p:nvPicPr>
          <p:cNvPr id="6" name="图片 5" descr="8435e5dde71190efc3326c57c41b9d16fcfa60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0" y="935355"/>
            <a:ext cx="1625600" cy="228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Babylonian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方法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20241120_15552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2145" y="818515"/>
            <a:ext cx="11221085" cy="5645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725" y="1689735"/>
            <a:ext cx="1381125" cy="93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4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气温与气压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20241120_160136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2145" y="939800"/>
            <a:ext cx="11180445" cy="5462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4520" y="2232660"/>
            <a:ext cx="1419225" cy="101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58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发展应用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16" name="文本框 3"/>
          <p:cNvSpPr txBox="1"/>
          <p:nvPr/>
        </p:nvSpPr>
        <p:spPr>
          <a:xfrm>
            <a:off x="803066" y="984512"/>
            <a:ext cx="1023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 smtClean="0"/>
              <a:t>Brouwer</a:t>
            </a:r>
            <a:r>
              <a:rPr lang="en-US" altLang="zh-CN" sz="2000" dirty="0" smtClean="0"/>
              <a:t> </a:t>
            </a:r>
            <a:r>
              <a:rPr lang="zh-CN" altLang="en-US" sz="2000" dirty="0"/>
              <a:t>不动点定理被广泛应用到了各个</a:t>
            </a:r>
            <a:r>
              <a:rPr lang="zh-CN" altLang="en-US" sz="2000" dirty="0" smtClean="0"/>
              <a:t>领域</a:t>
            </a:r>
            <a:r>
              <a:rPr lang="en-US" altLang="zh-CN" sz="2000" dirty="0" smtClean="0"/>
              <a:t>. </a:t>
            </a:r>
            <a:endParaRPr lang="zh-CN" altLang="en-US" sz="2000" dirty="0"/>
          </a:p>
        </p:txBody>
      </p:sp>
      <p:sp>
        <p:nvSpPr>
          <p:cNvPr id="17" name="文本框 10"/>
          <p:cNvSpPr txBox="1"/>
          <p:nvPr/>
        </p:nvSpPr>
        <p:spPr>
          <a:xfrm>
            <a:off x="959132" y="1948710"/>
            <a:ext cx="2707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charset="0"/>
              <a:buChar char="l"/>
            </a:pPr>
            <a:r>
              <a:rPr lang="zh-CN" altLang="en-US" sz="2000" dirty="0"/>
              <a:t>刻画欧氏</a:t>
            </a:r>
            <a:r>
              <a:rPr lang="zh-CN" altLang="en-US" sz="2000" dirty="0" smtClean="0"/>
              <a:t>拓扑空间</a:t>
            </a:r>
            <a:r>
              <a:rPr lang="en-US" altLang="zh-CN" sz="2000" dirty="0" smtClean="0"/>
              <a:t>;                                            </a:t>
            </a:r>
            <a:endParaRPr lang="en-US" altLang="zh-CN" sz="2000" dirty="0"/>
          </a:p>
        </p:txBody>
      </p:sp>
      <p:sp>
        <p:nvSpPr>
          <p:cNvPr id="18" name="文本框 49"/>
          <p:cNvSpPr txBox="1"/>
          <p:nvPr/>
        </p:nvSpPr>
        <p:spPr>
          <a:xfrm>
            <a:off x="5396240" y="1953210"/>
            <a:ext cx="367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 dirty="0"/>
              <a:t>证明微分方程中的深刻</a:t>
            </a:r>
            <a:r>
              <a:rPr lang="zh-CN" altLang="en-US" sz="2000" dirty="0" smtClean="0"/>
              <a:t>结果</a:t>
            </a:r>
            <a:r>
              <a:rPr lang="en-US" altLang="zh-CN" sz="2000" dirty="0" smtClean="0"/>
              <a:t>;</a:t>
            </a:r>
            <a:endParaRPr lang="zh-CN" altLang="en-US" sz="2000" dirty="0"/>
          </a:p>
        </p:txBody>
      </p:sp>
      <p:grpSp>
        <p:nvGrpSpPr>
          <p:cNvPr id="2" name="组合 1"/>
          <p:cNvGrpSpPr/>
          <p:nvPr/>
        </p:nvGrpSpPr>
        <p:grpSpPr>
          <a:xfrm>
            <a:off x="959132" y="2743828"/>
            <a:ext cx="9782180" cy="1938992"/>
            <a:chOff x="959132" y="2743828"/>
            <a:chExt cx="9782180" cy="1938992"/>
          </a:xfrm>
        </p:grpSpPr>
        <p:sp>
          <p:nvSpPr>
            <p:cNvPr id="19" name="文本框 50"/>
            <p:cNvSpPr txBox="1"/>
            <p:nvPr/>
          </p:nvSpPr>
          <p:spPr>
            <a:xfrm>
              <a:off x="959132" y="2743828"/>
              <a:ext cx="599208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 dirty="0"/>
                <a:t>在经济学</a:t>
              </a:r>
              <a:r>
                <a:rPr lang="zh-CN" altLang="en-US" sz="2000" dirty="0" smtClean="0"/>
                <a:t>中</a:t>
              </a:r>
              <a:r>
                <a:rPr lang="en-US" altLang="zh-CN" sz="2000" dirty="0" smtClean="0"/>
                <a:t>, </a:t>
              </a:r>
              <a:r>
                <a:rPr lang="en-US" altLang="zh-CN" sz="2000" dirty="0" err="1" smtClean="0"/>
                <a:t>Brouwer</a:t>
              </a:r>
              <a:r>
                <a:rPr lang="en-US" altLang="zh-CN" sz="2000" dirty="0" smtClean="0"/>
                <a:t> </a:t>
              </a:r>
              <a:r>
                <a:rPr lang="zh-CN" altLang="en-US" sz="2000" dirty="0"/>
                <a:t>不动点定理在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20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世纪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50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年代诺贝尔经济学奖获得者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K</a:t>
              </a:r>
              <a:r>
                <a:rPr lang="en-US" altLang="zh-CN" sz="2000" dirty="0"/>
                <a:t>.</a:t>
              </a:r>
              <a:r>
                <a:rPr lang="zh-CN" altLang="en-US" sz="2000" dirty="0"/>
                <a:t> Arrow</a:t>
              </a:r>
              <a:r>
                <a:rPr lang="en-US" altLang="zh-CN" sz="2000" dirty="0"/>
                <a:t> </a:t>
              </a:r>
              <a:r>
                <a:rPr lang="zh-CN" altLang="en-US" sz="2000" dirty="0" smtClean="0"/>
                <a:t>和 G</a:t>
              </a:r>
              <a:r>
                <a:rPr lang="en-US" altLang="zh-CN" sz="2000" dirty="0"/>
                <a:t>.</a:t>
              </a:r>
              <a:r>
                <a:rPr lang="zh-CN" altLang="en-US" sz="2000" dirty="0"/>
                <a:t> Debreu</a:t>
              </a:r>
              <a:r>
                <a:rPr lang="en-US" altLang="zh-CN" sz="2000" dirty="0"/>
                <a:t> </a:t>
              </a:r>
              <a:r>
                <a:rPr lang="zh-CN" altLang="en-US" sz="2000" dirty="0"/>
                <a:t>提出的市场经济普遍均衡存在性证明中发挥了核心</a:t>
              </a:r>
              <a:r>
                <a:rPr lang="zh-CN" altLang="en-US" sz="2000" dirty="0" smtClean="0"/>
                <a:t>作用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20" name="图片 19" descr="Kenneth_Arrow,_Stanford_University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519754" y="2921908"/>
              <a:ext cx="1147445" cy="1435100"/>
            </a:xfrm>
            <a:prstGeom prst="rect">
              <a:avLst/>
            </a:prstGeom>
          </p:spPr>
        </p:pic>
        <p:pic>
          <p:nvPicPr>
            <p:cNvPr id="21" name="图片 20" descr="Debreu,_Gérard_(1921-2004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4677" y="2921908"/>
              <a:ext cx="1016635" cy="142430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959132" y="5072823"/>
            <a:ext cx="10117459" cy="1318006"/>
            <a:chOff x="959132" y="5072823"/>
            <a:chExt cx="10117459" cy="1318006"/>
          </a:xfrm>
        </p:grpSpPr>
        <p:sp>
          <p:nvSpPr>
            <p:cNvPr id="22" name="文本框 51"/>
            <p:cNvSpPr txBox="1"/>
            <p:nvPr/>
          </p:nvSpPr>
          <p:spPr>
            <a:xfrm>
              <a:off x="959132" y="5072823"/>
              <a:ext cx="56991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 dirty="0"/>
                <a:t>在博弈论</a:t>
              </a:r>
              <a:r>
                <a:rPr lang="zh-CN" altLang="en-US" sz="2000" dirty="0" smtClean="0"/>
                <a:t>中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J</a:t>
              </a:r>
              <a:r>
                <a:rPr lang="en-US" altLang="zh-CN" sz="2000" dirty="0"/>
                <a:t>. Nash </a:t>
              </a:r>
              <a:r>
                <a:rPr lang="zh-CN" altLang="en-US" sz="2000" dirty="0"/>
                <a:t>利用该定理证明了在六贯棋游戏</a:t>
              </a:r>
              <a:r>
                <a:rPr lang="zh-CN" altLang="en-US" sz="2000" dirty="0" smtClean="0"/>
                <a:t>中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白</a:t>
              </a:r>
              <a:r>
                <a:rPr lang="zh-CN" altLang="en-US" sz="2000" dirty="0"/>
                <a:t>方有获胜</a:t>
              </a:r>
              <a:r>
                <a:rPr lang="zh-CN" altLang="en-US" sz="2000" dirty="0" smtClean="0"/>
                <a:t>策略</a:t>
              </a:r>
              <a:r>
                <a:rPr lang="en-US" altLang="zh-CN" sz="2000" dirty="0" smtClean="0"/>
                <a:t>.</a:t>
              </a:r>
              <a:endParaRPr lang="zh-CN" altLang="en-US" sz="2000" dirty="0"/>
            </a:p>
          </p:txBody>
        </p:sp>
        <p:pic>
          <p:nvPicPr>
            <p:cNvPr id="23" name="图片 22" descr="220px-John_f_nash_20061102_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0509" y="5225604"/>
              <a:ext cx="1456690" cy="1165225"/>
            </a:xfrm>
            <a:prstGeom prst="rect">
              <a:avLst/>
            </a:prstGeom>
          </p:spPr>
        </p:pic>
        <p:pic>
          <p:nvPicPr>
            <p:cNvPr id="24" name="图片 23" descr="300px-Hex_zig-za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89396" y="5225603"/>
              <a:ext cx="1687195" cy="11652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向量场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93715" y="1489710"/>
            <a:ext cx="4711700" cy="3857625"/>
            <a:chOff x="8809" y="2346"/>
            <a:chExt cx="7420" cy="6075"/>
          </a:xfrm>
        </p:grpSpPr>
        <p:pic>
          <p:nvPicPr>
            <p:cNvPr id="4" name="图片 3" descr="220px-Magnet087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809" y="2346"/>
              <a:ext cx="7420" cy="4992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1008" y="7793"/>
              <a:ext cx="302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/>
                <a:t>磁铁的磁场线</a:t>
              </a:r>
              <a:endParaRPr lang="zh-CN" altLang="en-US" sz="200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23620" y="1431925"/>
            <a:ext cx="2439670" cy="4284980"/>
            <a:chOff x="1612" y="2255"/>
            <a:chExt cx="3842" cy="6748"/>
          </a:xfrm>
        </p:grpSpPr>
        <p:pic>
          <p:nvPicPr>
            <p:cNvPr id="5" name="图片 4" descr="Michael_Faraday_sitting_crop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2" y="2255"/>
              <a:ext cx="3842" cy="508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2427" y="7793"/>
              <a:ext cx="2212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10000"/>
                </a:lnSpc>
              </a:pPr>
              <a:r>
                <a:rPr lang="en-US" altLang="zh-CN" sz="2000"/>
                <a:t>M.Faraday</a:t>
              </a:r>
              <a:endParaRPr lang="en-US" altLang="zh-CN" sz="2000"/>
            </a:p>
            <a:p>
              <a:pPr>
                <a:lnSpc>
                  <a:spcPct val="110000"/>
                </a:lnSpc>
              </a:pPr>
              <a:r>
                <a:rPr lang="en-US" altLang="zh-CN" sz="2000"/>
                <a:t>1791-1867</a:t>
              </a:r>
              <a:endParaRPr lang="en-US" altLang="zh-CN" sz="2000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6755" y="5928360"/>
            <a:ext cx="10333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向量场</a:t>
            </a:r>
            <a:r>
              <a:rPr lang="en-US" altLang="zh-CN" sz="2000"/>
              <a:t> (vector field) </a:t>
            </a:r>
            <a:r>
              <a:rPr lang="zh-CN" altLang="en-US" sz="2000"/>
              <a:t>在物理学中有广泛的应用，例如风力场、引力场、电磁场等等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向量场的零点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 descr="1732093093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610" y="1146810"/>
            <a:ext cx="4122420" cy="4564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130" y="1146810"/>
            <a:ext cx="5316855" cy="4611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指标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6075" y="2080895"/>
            <a:ext cx="8959215" cy="42005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3345" y="958850"/>
            <a:ext cx="903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向量场的指标</a:t>
            </a:r>
            <a:r>
              <a:rPr lang="en-US" altLang="zh-CN" sz="2000"/>
              <a:t> (index) </a:t>
            </a:r>
            <a:r>
              <a:rPr lang="zh-CN" altLang="en-US" sz="2000"/>
              <a:t>描述的是这个向量场零点附近的旋转方式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计算范例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 descr="1732093093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2340" y="1056005"/>
            <a:ext cx="2374900" cy="2629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515" y="1015365"/>
            <a:ext cx="3078480" cy="26708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52220" y="2110105"/>
            <a:ext cx="1918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Index=+2</a:t>
            </a:r>
            <a:endParaRPr lang="en-US" altLang="zh-CN" sz="2800"/>
          </a:p>
        </p:txBody>
      </p:sp>
      <p:sp>
        <p:nvSpPr>
          <p:cNvPr id="7" name="文本框 6"/>
          <p:cNvSpPr txBox="1"/>
          <p:nvPr/>
        </p:nvSpPr>
        <p:spPr>
          <a:xfrm>
            <a:off x="1379220" y="5055235"/>
            <a:ext cx="1918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Index=-1</a:t>
            </a:r>
            <a:endParaRPr lang="en-US" altLang="zh-CN" sz="2800"/>
          </a:p>
        </p:txBody>
      </p:sp>
      <p:pic>
        <p:nvPicPr>
          <p:cNvPr id="9" name="图片 8" descr="u=2111608500,3253946935&amp;fm=253&amp;fmt=auto&amp;app=138&amp;f=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55" y="4018915"/>
            <a:ext cx="3362960" cy="2448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指标与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示性数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8190" y="1005205"/>
            <a:ext cx="1021461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/>
              <a:t>Poincaré--Hopf </a:t>
            </a:r>
            <a:r>
              <a:rPr lang="zh-CN" altLang="en-US" sz="2400"/>
              <a:t>定理</a:t>
            </a:r>
            <a:endParaRPr lang="zh-CN" altLang="en-US" sz="2400"/>
          </a:p>
          <a:p>
            <a:pPr algn="l">
              <a:buClrTx/>
              <a:buSzTx/>
              <a:buFontTx/>
            </a:pPr>
            <a:endParaRPr lang="zh-CN" altLang="en-US" sz="2000"/>
          </a:p>
          <a:p>
            <a:pPr algn="l">
              <a:buClrTx/>
              <a:buSzTx/>
              <a:buFontTx/>
            </a:pPr>
            <a:r>
              <a:rPr lang="zh-CN" altLang="en-US" sz="2000"/>
              <a:t>假设</a:t>
            </a:r>
            <a:r>
              <a:rPr lang="en-US" altLang="zh-CN" sz="2000"/>
              <a:t> X </a:t>
            </a:r>
            <a:r>
              <a:rPr lang="zh-CN" altLang="en-US" sz="2000"/>
              <a:t>是一个紧致的拓扑流形</a:t>
            </a:r>
            <a:r>
              <a:rPr lang="en-US" altLang="zh-CN" sz="2000"/>
              <a:t>, v </a:t>
            </a:r>
            <a:r>
              <a:rPr lang="zh-CN" altLang="en-US" sz="2000"/>
              <a:t>是</a:t>
            </a:r>
            <a:r>
              <a:rPr lang="en-US" altLang="zh-CN" sz="2000"/>
              <a:t> X </a:t>
            </a:r>
            <a:r>
              <a:rPr lang="zh-CN" altLang="en-US" sz="2000"/>
              <a:t>上的向量场</a:t>
            </a:r>
            <a:r>
              <a:rPr lang="en-US" altLang="zh-CN" sz="2000"/>
              <a:t>. </a:t>
            </a:r>
            <a:r>
              <a:rPr lang="zh-CN" altLang="en-US" sz="2000"/>
              <a:t>记</a:t>
            </a:r>
            <a:r>
              <a:rPr lang="en-US" altLang="zh-CN" sz="2000"/>
              <a:t> x</a:t>
            </a:r>
            <a:r>
              <a:rPr lang="en-US" altLang="zh-CN" sz="2000" baseline="-25000"/>
              <a:t>i </a:t>
            </a:r>
            <a:r>
              <a:rPr lang="zh-CN" altLang="en-US" sz="2000"/>
              <a:t>为</a:t>
            </a:r>
            <a:r>
              <a:rPr lang="en-US" altLang="zh-CN" sz="2000"/>
              <a:t> v </a:t>
            </a:r>
            <a:r>
              <a:rPr lang="zh-CN" altLang="en-US" sz="2000"/>
              <a:t>的零点</a:t>
            </a:r>
            <a:r>
              <a:rPr lang="en-US" altLang="zh-CN" sz="2000"/>
              <a:t>, </a:t>
            </a:r>
            <a:r>
              <a:rPr lang="zh-CN" altLang="en-US" sz="2000"/>
              <a:t>则</a:t>
            </a:r>
            <a:endParaRPr lang="zh-CN" altLang="en-US" sz="2000"/>
          </a:p>
          <a:p>
            <a:pPr algn="l">
              <a:buClrTx/>
              <a:buSzTx/>
              <a:buFontTx/>
            </a:pPr>
            <a:endParaRPr lang="en-US" altLang="zh-CN" sz="2000" baseline="-25000"/>
          </a:p>
          <a:p>
            <a:pPr algn="l">
              <a:buClrTx/>
              <a:buSzTx/>
              <a:buFontTx/>
            </a:pPr>
            <a:r>
              <a:rPr lang="en-US" altLang="zh-CN" sz="2000" baseline="-25000"/>
              <a:t>                                                                                        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∑index(v,x</a:t>
            </a:r>
            <a:r>
              <a:rPr lang="en-US" altLang="zh-CN" sz="2000" baseline="-25000">
                <a:latin typeface="微软雅黑" panose="020B0503020204020204" charset="-122"/>
                <a:ea typeface="微软雅黑" panose="020B0503020204020204" charset="-122"/>
              </a:rPr>
              <a:t>i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</a:rPr>
              <a:t>)=χ(X).</a:t>
            </a:r>
            <a:endParaRPr lang="en-US" altLang="zh-CN" sz="2000" baseline="-25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850390" y="2990215"/>
            <a:ext cx="1625600" cy="3235960"/>
            <a:chOff x="2914" y="4709"/>
            <a:chExt cx="2560" cy="5096"/>
          </a:xfrm>
        </p:grpSpPr>
        <p:sp>
          <p:nvSpPr>
            <p:cNvPr id="7" name="文本框 6"/>
            <p:cNvSpPr txBox="1"/>
            <p:nvPr/>
          </p:nvSpPr>
          <p:spPr>
            <a:xfrm>
              <a:off x="3064" y="8693"/>
              <a:ext cx="236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/>
                <a:t>H.Poinca</a:t>
              </a:r>
              <a:r>
                <a:rPr lang="en-US" altLang="zh-CN" sz="2000">
                  <a:sym typeface="+mn-ea"/>
                </a:rPr>
                <a:t>ré</a:t>
              </a:r>
              <a:endParaRPr lang="en-US" altLang="zh-CN" sz="2000">
                <a:sym typeface="+mn-ea"/>
              </a:endParaRPr>
            </a:p>
            <a:p>
              <a:r>
                <a:rPr lang="en-US" altLang="zh-CN" sz="2000"/>
                <a:t>1854-1921</a:t>
              </a:r>
              <a:endParaRPr lang="en-US" altLang="zh-CN" sz="2000"/>
            </a:p>
          </p:txBody>
        </p:sp>
        <p:pic>
          <p:nvPicPr>
            <p:cNvPr id="4" name="图片 3" descr="8435e5dde71190efc3326c57c41b9d16fcfa606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914" y="4709"/>
              <a:ext cx="2560" cy="3604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7112635" y="3002280"/>
            <a:ext cx="2095500" cy="3227070"/>
            <a:chOff x="11201" y="4728"/>
            <a:chExt cx="3300" cy="5082"/>
          </a:xfrm>
        </p:grpSpPr>
        <p:pic>
          <p:nvPicPr>
            <p:cNvPr id="5" name="图片 4" descr="ETH-BIB-Hopf,_Heinz_(1894-1971)-Portr_0748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01" y="4728"/>
              <a:ext cx="3300" cy="358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907" y="8698"/>
              <a:ext cx="226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000"/>
                <a:t>H.Hopf</a:t>
              </a:r>
              <a:endParaRPr lang="en-US" altLang="zh-CN" sz="2000">
                <a:sym typeface="+mn-ea"/>
              </a:endParaRPr>
            </a:p>
            <a:p>
              <a:r>
                <a:rPr lang="en-US" altLang="zh-CN" sz="2000"/>
                <a:t>1894-1971</a:t>
              </a:r>
              <a:endParaRPr lang="en-US" altLang="zh-CN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毛球定理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 descr="17320930930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9180" y="1666875"/>
            <a:ext cx="2374900" cy="2629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6695" y="1666875"/>
            <a:ext cx="3078480" cy="26708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9140" y="889000"/>
            <a:ext cx="10457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根据</a:t>
            </a:r>
            <a:r>
              <a:rPr lang="en-US" altLang="zh-CN" sz="2000"/>
              <a:t> </a:t>
            </a:r>
            <a:r>
              <a:rPr lang="en-US" altLang="zh-CN" sz="2000">
                <a:sym typeface="+mn-ea"/>
              </a:rPr>
              <a:t>Poincaré--Hopf </a:t>
            </a:r>
            <a:r>
              <a:rPr lang="zh-CN" altLang="en-US" sz="2000">
                <a:sym typeface="+mn-ea"/>
              </a:rPr>
              <a:t>定理</a:t>
            </a:r>
            <a:r>
              <a:rPr lang="en-US" altLang="zh-CN" sz="2000">
                <a:sym typeface="+mn-ea"/>
              </a:rPr>
              <a:t>, </a:t>
            </a:r>
            <a:r>
              <a:rPr lang="zh-CN" altLang="en-US" sz="2000">
                <a:sym typeface="+mn-ea"/>
              </a:rPr>
              <a:t>球面上的向量场指标和一定为</a:t>
            </a:r>
            <a:r>
              <a:rPr lang="en-US" altLang="zh-CN" sz="2000">
                <a:sym typeface="+mn-ea"/>
              </a:rPr>
              <a:t> 2, </a:t>
            </a:r>
            <a:r>
              <a:rPr lang="zh-CN" altLang="en-US" sz="2000">
                <a:sym typeface="+mn-ea"/>
              </a:rPr>
              <a:t>所以球面上的向量场一定有零点</a:t>
            </a:r>
            <a:r>
              <a:rPr lang="en-US" altLang="zh-CN" sz="2000">
                <a:sym typeface="+mn-ea"/>
              </a:rPr>
              <a:t>.</a:t>
            </a:r>
            <a:endParaRPr lang="en-US" altLang="zh-CN" sz="20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9140" y="5171440"/>
            <a:ext cx="1067054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毛球定理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000" dirty="0">
                <a:sym typeface="+mn-ea"/>
              </a:rPr>
              <a:t>对于一个长满毛发的球体</a:t>
            </a:r>
            <a:r>
              <a:rPr lang="en-US" altLang="zh-CN" sz="2000" dirty="0">
                <a:sym typeface="+mn-ea"/>
              </a:rPr>
              <a:t>, </a:t>
            </a:r>
            <a:r>
              <a:rPr lang="zh-CN" altLang="en-US" sz="2000" dirty="0">
                <a:sym typeface="+mn-ea"/>
              </a:rPr>
              <a:t>我们永远也不能够把它所有的毛发都梳理平顺</a:t>
            </a:r>
            <a:r>
              <a:rPr lang="en-US" altLang="zh-CN" sz="2000" dirty="0">
                <a:sym typeface="+mn-ea"/>
              </a:rPr>
              <a:t>.</a:t>
            </a:r>
            <a:endParaRPr lang="en-US" altLang="zh-CN" sz="2000" dirty="0">
              <a:sym typeface="+mn-ea"/>
            </a:endParaRPr>
          </a:p>
        </p:txBody>
      </p:sp>
      <p:pic>
        <p:nvPicPr>
          <p:cNvPr id="17" name="图片 16" descr="v2-76ad3984f83de3d76ea2c0a2bd36ee70_720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665" y="4716780"/>
            <a:ext cx="1939290" cy="172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更多的例证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4675" y="2033270"/>
            <a:ext cx="2095500" cy="3431540"/>
            <a:chOff x="1027" y="1630"/>
            <a:chExt cx="3300" cy="5404"/>
          </a:xfrm>
        </p:grpSpPr>
        <p:sp>
          <p:nvSpPr>
            <p:cNvPr id="6" name="文本框 5"/>
            <p:cNvSpPr txBox="1"/>
            <p:nvPr/>
          </p:nvSpPr>
          <p:spPr>
            <a:xfrm>
              <a:off x="1974" y="6406"/>
              <a:ext cx="140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000"/>
                <a:t>发旋</a:t>
              </a:r>
              <a:endParaRPr lang="en-US" altLang="zh-CN" sz="2000">
                <a:sym typeface="+mn-ea"/>
              </a:endParaRPr>
            </a:p>
          </p:txBody>
        </p:sp>
        <p:pic>
          <p:nvPicPr>
            <p:cNvPr id="4" name="图片 3" descr="Baby_hairy_head_DSCN248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27" y="1630"/>
              <a:ext cx="3300" cy="439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3855720" y="1920240"/>
            <a:ext cx="3773170" cy="3543935"/>
            <a:chOff x="6072" y="2521"/>
            <a:chExt cx="5942" cy="5581"/>
          </a:xfrm>
        </p:grpSpPr>
        <p:sp>
          <p:nvSpPr>
            <p:cNvPr id="7" name="文本框 6"/>
            <p:cNvSpPr txBox="1"/>
            <p:nvPr/>
          </p:nvSpPr>
          <p:spPr>
            <a:xfrm>
              <a:off x="6837" y="7440"/>
              <a:ext cx="4412" cy="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 dirty="0">
                  <a:sym typeface="+mn-ea"/>
                </a:rPr>
                <a:t>等离子体中的电磁波</a:t>
              </a:r>
              <a:endParaRPr lang="zh-CN" altLang="en-US" sz="2000" dirty="0">
                <a:sym typeface="+mn-ea"/>
              </a:endParaRPr>
            </a:p>
          </p:txBody>
        </p:sp>
        <p:pic>
          <p:nvPicPr>
            <p:cNvPr id="5" name="图片 4" descr="下载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2" y="2521"/>
              <a:ext cx="5942" cy="4573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8223250" y="1951990"/>
            <a:ext cx="3445510" cy="3534410"/>
            <a:chOff x="12950" y="2571"/>
            <a:chExt cx="5426" cy="5566"/>
          </a:xfrm>
        </p:grpSpPr>
        <p:pic>
          <p:nvPicPr>
            <p:cNvPr id="9" name="图片 8" descr="下载 (1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0" y="2571"/>
              <a:ext cx="5427" cy="452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4829" y="7475"/>
              <a:ext cx="1636" cy="66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zh-CN" altLang="en-US" sz="2000" dirty="0">
                  <a:sym typeface="+mn-ea"/>
                </a:rPr>
                <a:t>气象场</a:t>
              </a:r>
              <a:endParaRPr lang="zh-CN" altLang="en-US" sz="2000" dirty="0"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更多的例证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13605" y="327025"/>
            <a:ext cx="6221095" cy="2143760"/>
            <a:chOff x="3257" y="7048"/>
            <a:chExt cx="9797" cy="3376"/>
          </a:xfrm>
        </p:grpSpPr>
        <p:pic>
          <p:nvPicPr>
            <p:cNvPr id="13" name="图片 12" descr="Hairy_doughnut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257" y="7048"/>
              <a:ext cx="4791" cy="337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8628" y="8422"/>
              <a:ext cx="44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/>
                <a:t>环面上的无零点向量场</a:t>
              </a:r>
              <a:endParaRPr lang="zh-CN" altLang="en-US" sz="200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" y="3307715"/>
            <a:ext cx="5662295" cy="2875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305" y="3241040"/>
            <a:ext cx="4829175" cy="2951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265680" y="2968625"/>
            <a:ext cx="78784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租房问题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课堂讨论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78213" y="1438910"/>
            <a:ext cx="11076940" cy="1650146"/>
            <a:chOff x="4640961" y="1582650"/>
            <a:chExt cx="3787140" cy="1237608"/>
          </a:xfrm>
        </p:grpSpPr>
        <p:sp>
          <p:nvSpPr>
            <p:cNvPr id="35" name="文本框 34"/>
            <p:cNvSpPr txBox="1"/>
            <p:nvPr/>
          </p:nvSpPr>
          <p:spPr>
            <a:xfrm>
              <a:off x="4653221" y="1582650"/>
              <a:ext cx="3449457" cy="428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rPr>
                <a:t>租房问题</a:t>
              </a:r>
              <a:endParaRPr lang="zh-CN" altLang="en-US" sz="24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640961" y="2093666"/>
              <a:ext cx="3787140" cy="72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丽丽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灿灿和美美是三个好朋友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她们决定合租一间公寓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丽丽和美美都想要带阳台的房间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而灿灿想要便宜的房间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她们应该如何决定每个人住哪间房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付多少租金呢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?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7" name="图片 36" descr="images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9995" y="3612515"/>
            <a:ext cx="2619375" cy="1743075"/>
          </a:xfrm>
          <a:prstGeom prst="rect">
            <a:avLst/>
          </a:prstGeom>
        </p:spPr>
      </p:pic>
      <p:pic>
        <p:nvPicPr>
          <p:cNvPr id="38" name="图片 37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815" y="3359150"/>
            <a:ext cx="1962150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spc="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Sperner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引理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1520190"/>
            <a:ext cx="3821430" cy="32143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1773555"/>
            <a:ext cx="3197225" cy="290957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99820" y="5345430"/>
            <a:ext cx="9128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/>
              <a:t>在这样的</a:t>
            </a:r>
            <a:r>
              <a:rPr lang="zh-CN" altLang="en-US" sz="2000" dirty="0" smtClean="0"/>
              <a:t>规则</a:t>
            </a:r>
            <a:r>
              <a:rPr lang="en-US" altLang="zh-CN" sz="2000" dirty="0"/>
              <a:t>(</a:t>
            </a:r>
            <a:r>
              <a:rPr lang="zh-CN" altLang="en-US" sz="2000" dirty="0" smtClean="0"/>
              <a:t>又</a:t>
            </a:r>
            <a:r>
              <a:rPr lang="zh-CN" altLang="en-US" sz="2000" dirty="0"/>
              <a:t>称为</a:t>
            </a:r>
            <a:r>
              <a:rPr lang="en-US" altLang="zh-CN" sz="2000" dirty="0"/>
              <a:t> </a:t>
            </a:r>
            <a:r>
              <a:rPr lang="en-US" altLang="zh-CN" sz="2000" dirty="0" err="1"/>
              <a:t>Sperner</a:t>
            </a:r>
            <a:r>
              <a:rPr lang="en-US" altLang="zh-CN" sz="2000" dirty="0"/>
              <a:t> </a:t>
            </a:r>
            <a:r>
              <a:rPr lang="zh-CN" altLang="en-US" sz="2000" dirty="0"/>
              <a:t>染色</a:t>
            </a:r>
            <a:r>
              <a:rPr lang="en-US" altLang="zh-CN" sz="2000" dirty="0"/>
              <a:t>)</a:t>
            </a:r>
            <a:r>
              <a:rPr lang="zh-CN" altLang="en-US" sz="2000" dirty="0"/>
              <a:t>下</a:t>
            </a:r>
            <a:r>
              <a:rPr lang="en-US" altLang="zh-CN" sz="2000" dirty="0"/>
              <a:t>, </a:t>
            </a:r>
            <a:r>
              <a:rPr lang="zh-CN" altLang="en-US" sz="2000" dirty="0"/>
              <a:t>一定存在小三角形</a:t>
            </a:r>
            <a:r>
              <a:rPr lang="en-US" altLang="zh-CN" sz="2000" dirty="0"/>
              <a:t>, </a:t>
            </a:r>
            <a:r>
              <a:rPr lang="zh-CN" altLang="en-US" sz="2000" dirty="0"/>
              <a:t>它的三个顶点具有不同的</a:t>
            </a:r>
            <a:r>
              <a:rPr lang="zh-CN" altLang="en-US" sz="2000" dirty="0" smtClean="0"/>
              <a:t>标签</a:t>
            </a:r>
            <a:r>
              <a:rPr lang="en-US" altLang="zh-CN" sz="2000" dirty="0" smtClean="0"/>
              <a:t>! (</a:t>
            </a:r>
            <a:r>
              <a:rPr lang="zh-CN" altLang="en-US" sz="2000" dirty="0"/>
              <a:t>称为全标签三角形</a:t>
            </a:r>
            <a:r>
              <a:rPr lang="en-US" altLang="zh-CN" sz="2000" dirty="0"/>
              <a:t>.)</a:t>
            </a:r>
            <a:endParaRPr lang="en-US" altLang="zh-C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课堂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实践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93389" y="1631975"/>
            <a:ext cx="11076940" cy="1172846"/>
            <a:chOff x="4640961" y="1582650"/>
            <a:chExt cx="3787140" cy="879633"/>
          </a:xfrm>
        </p:grpSpPr>
        <p:sp>
          <p:nvSpPr>
            <p:cNvPr id="9" name="文本框 8"/>
            <p:cNvSpPr txBox="1"/>
            <p:nvPr/>
          </p:nvSpPr>
          <p:spPr>
            <a:xfrm>
              <a:off x="4653221" y="1582650"/>
              <a:ext cx="3449457" cy="428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rPr>
                <a:t>问题</a:t>
              </a:r>
              <a:endParaRPr lang="zh-CN" altLang="en-US" sz="2400" b="1" dirty="0" smtClean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10" name="文本框 10"/>
            <p:cNvSpPr txBox="1"/>
            <p:nvPr/>
          </p:nvSpPr>
          <p:spPr>
            <a:xfrm>
              <a:off x="4640961" y="2093666"/>
              <a:ext cx="3787140" cy="368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>
                <a:lnSpc>
                  <a:spcPct val="130000"/>
                </a:lnSpc>
                <a:buFont typeface="Arial" panose="020B0604020202020204" pitchFamily="34" charset="0"/>
                <a:buNone/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是否可能将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小正方形覆盖到大正方形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上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使得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所有相同颜色的板块</a:t>
              </a:r>
              <a:r>
                <a:rPr lang="zh-CN" altLang="en-US" sz="2000" dirty="0">
                  <a:solidFill>
                    <a:srgbClr val="FF0000"/>
                  </a:solidFill>
                  <a:cs typeface="+mn-ea"/>
                  <a:sym typeface="+mn-lt"/>
                </a:rPr>
                <a:t>互不</a:t>
              </a:r>
              <a:r>
                <a:rPr lang="zh-CN" altLang="en-US" sz="2000" dirty="0" smtClean="0">
                  <a:solidFill>
                    <a:srgbClr val="FF0000"/>
                  </a:solidFill>
                  <a:cs typeface="+mn-ea"/>
                  <a:sym typeface="+mn-lt"/>
                </a:rPr>
                <a:t>相交</a:t>
              </a:r>
              <a:r>
                <a:rPr lang="en-US" altLang="zh-CN" sz="2000" dirty="0" smtClean="0">
                  <a:solidFill>
                    <a:srgbClr val="FF0000"/>
                  </a:solidFill>
                  <a:cs typeface="+mn-ea"/>
                  <a:sym typeface="+mn-lt"/>
                </a:rPr>
                <a:t>?</a:t>
              </a:r>
              <a:endParaRPr lang="en-US" altLang="zh-CN" sz="2000" dirty="0" smtClean="0">
                <a:solidFill>
                  <a:srgbClr val="FF00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图片 10" descr="1707015930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4023" y="3278775"/>
            <a:ext cx="2484755" cy="2480945"/>
          </a:xfrm>
          <a:prstGeom prst="rect">
            <a:avLst/>
          </a:prstGeom>
        </p:spPr>
      </p:pic>
      <p:pic>
        <p:nvPicPr>
          <p:cNvPr id="12" name="图片 11" descr="1707015930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7038" y="3754390"/>
            <a:ext cx="1530985" cy="1529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875 -0.00148148 L 0.246666 -0.001296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9306" y="1058885"/>
            <a:ext cx="9940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本质上说</a:t>
            </a:r>
            <a:r>
              <a:rPr lang="en-US" altLang="zh-CN" sz="2000" dirty="0"/>
              <a:t>, </a:t>
            </a:r>
            <a:r>
              <a:rPr lang="en-US" altLang="zh-CN" sz="2000" dirty="0" err="1"/>
              <a:t>Sperner</a:t>
            </a:r>
            <a:r>
              <a:rPr lang="en-US" altLang="zh-CN" sz="2000" dirty="0"/>
              <a:t> </a:t>
            </a:r>
            <a:r>
              <a:rPr lang="zh-CN" altLang="en-US" sz="2000" dirty="0"/>
              <a:t>引理是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Brouwer</a:t>
            </a:r>
            <a:r>
              <a:rPr lang="en-US" altLang="zh-CN" sz="2000" dirty="0"/>
              <a:t> </a:t>
            </a:r>
            <a:r>
              <a:rPr lang="zh-CN" altLang="en-US" sz="2000" dirty="0"/>
              <a:t>不动点定理在组合数学理论中的等价表述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不动点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52615" y="1927759"/>
            <a:ext cx="2095500" cy="3515360"/>
            <a:chOff x="2707" y="3518"/>
            <a:chExt cx="3300" cy="5536"/>
          </a:xfrm>
        </p:grpSpPr>
        <p:sp>
          <p:nvSpPr>
            <p:cNvPr id="5" name="文本框 4"/>
            <p:cNvSpPr txBox="1"/>
            <p:nvPr/>
          </p:nvSpPr>
          <p:spPr>
            <a:xfrm>
              <a:off x="3466" y="8474"/>
              <a:ext cx="197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E.Sperner</a:t>
              </a:r>
              <a:endParaRPr lang="en-US" altLang="zh-CN"/>
            </a:p>
          </p:txBody>
        </p:sp>
        <p:pic>
          <p:nvPicPr>
            <p:cNvPr id="6" name="图片 5" descr="Emanuel_Sperner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07" y="3518"/>
              <a:ext cx="3300" cy="4680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/>
        </p:nvSpPr>
        <p:spPr>
          <a:xfrm>
            <a:off x="886679" y="5749290"/>
            <a:ext cx="9445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/>
              <a:t>课后阅读</a:t>
            </a:r>
            <a:r>
              <a:rPr lang="en-US" altLang="zh-CN" sz="2000" dirty="0"/>
              <a:t>: F. Graham, From Geometry to Topology. London: English University Press. pp. 84–89. </a:t>
            </a:r>
            <a:r>
              <a:rPr lang="zh-CN" altLang="en-US" sz="2000" dirty="0"/>
              <a:t>转载于</a:t>
            </a:r>
            <a:r>
              <a:rPr lang="zh-CN" altLang="en-US" sz="2000" dirty="0">
                <a:solidFill>
                  <a:schemeClr val="accent1"/>
                </a:solidFill>
              </a:rPr>
              <a:t>https://weibo.com/u/7474097771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115057" y="2738654"/>
            <a:ext cx="4864735" cy="2159000"/>
            <a:chOff x="5115057" y="2738654"/>
            <a:chExt cx="4864735" cy="2159000"/>
          </a:xfrm>
        </p:grpSpPr>
        <p:grpSp>
          <p:nvGrpSpPr>
            <p:cNvPr id="11" name="组合 10"/>
            <p:cNvGrpSpPr/>
            <p:nvPr/>
          </p:nvGrpSpPr>
          <p:grpSpPr>
            <a:xfrm>
              <a:off x="5115057" y="2738654"/>
              <a:ext cx="4864735" cy="2159000"/>
              <a:chOff x="4640961" y="1582650"/>
              <a:chExt cx="3787140" cy="1618649"/>
            </a:xfrm>
          </p:grpSpPr>
          <p:sp>
            <p:nvSpPr>
              <p:cNvPr id="13" name="文本框 1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4640961" y="2093666"/>
                <a:ext cx="3787140" cy="1107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任意圆盘到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自身的连续映射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                    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必定存在不动点，即存在一点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    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使得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653221" y="1582650"/>
                <a:ext cx="3449457" cy="48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400" b="1" dirty="0" smtClean="0">
                    <a:solidFill>
                      <a:schemeClr val="accent1"/>
                    </a:solidFill>
                    <a:cs typeface="+mn-ea"/>
                    <a:sym typeface="+mn-lt"/>
                  </a:rPr>
                  <a:t>Brouwer</a:t>
                </a:r>
                <a:r>
                  <a:rPr lang="zh-CN" altLang="en-US" sz="2400" b="1" dirty="0" smtClean="0">
                    <a:solidFill>
                      <a:schemeClr val="accent1"/>
                    </a:solidFill>
                    <a:cs typeface="+mn-ea"/>
                    <a:sym typeface="+mn-lt"/>
                  </a:rPr>
                  <a:t>不动点定理</a:t>
                </a:r>
                <a:endParaRPr lang="zh-CN" altLang="en-US" sz="2400" b="1" dirty="0" smtClea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8272219" y="3522617"/>
            <a:ext cx="1598612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19" name="Formula" r:id="rId4" imgW="6048375" imgH="1457325" progId="Equation.Ribbit">
                    <p:embed/>
                  </p:oleObj>
                </mc:Choice>
                <mc:Fallback>
                  <p:oleObj name="Formula" r:id="rId4" imgW="6048375" imgH="1457325" progId="Equation.Ribbit">
                    <p:embed/>
                    <p:pic>
                      <p:nvPicPr>
                        <p:cNvPr id="0" name="图片 1641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272219" y="3522617"/>
                          <a:ext cx="1598612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对象 16"/>
            <p:cNvGraphicFramePr>
              <a:graphicFrameLocks noChangeAspect="1"/>
            </p:cNvGraphicFramePr>
            <p:nvPr/>
          </p:nvGraphicFramePr>
          <p:xfrm>
            <a:off x="8575064" y="3995628"/>
            <a:ext cx="887412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0" name="Formula" r:id="rId6" imgW="3352800" imgH="1438275" progId="Equation.Ribbit">
                    <p:embed/>
                  </p:oleObj>
                </mc:Choice>
                <mc:Fallback>
                  <p:oleObj name="Formula" r:id="rId6" imgW="3352800" imgH="1438275" progId="Equation.Ribbit">
                    <p:embed/>
                    <p:pic>
                      <p:nvPicPr>
                        <p:cNvPr id="0" name="图片 1641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75064" y="3995628"/>
                          <a:ext cx="887412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对象 17"/>
            <p:cNvGraphicFramePr>
              <a:graphicFrameLocks noChangeAspect="1"/>
            </p:cNvGraphicFramePr>
            <p:nvPr/>
          </p:nvGraphicFramePr>
          <p:xfrm>
            <a:off x="5488476" y="4470514"/>
            <a:ext cx="12049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21" name="Formula" r:id="rId8" imgW="4552950" imgH="1333500" progId="Equation.Ribbit">
                    <p:embed/>
                  </p:oleObj>
                </mc:Choice>
                <mc:Fallback>
                  <p:oleObj name="Formula" r:id="rId8" imgW="4552950" imgH="1333500" progId="Equation.Ribbit">
                    <p:embed/>
                    <p:pic>
                      <p:nvPicPr>
                        <p:cNvPr id="0" name="图片 16420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488476" y="4470514"/>
                          <a:ext cx="12049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直观证明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1970" y="913985"/>
            <a:ext cx="613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Step 1. </a:t>
            </a:r>
            <a:r>
              <a:rPr lang="zh-CN" altLang="en-US" sz="2000" dirty="0" smtClean="0"/>
              <a:t>标签</a:t>
            </a:r>
            <a:r>
              <a:rPr lang="zh-CN" altLang="en-US" sz="2000" dirty="0"/>
              <a:t>为</a:t>
            </a:r>
            <a:r>
              <a:rPr lang="en-US" altLang="zh-CN" sz="2000" dirty="0"/>
              <a:t> 1 </a:t>
            </a:r>
            <a:r>
              <a:rPr lang="zh-CN" altLang="en-US" sz="2000" dirty="0"/>
              <a:t>与</a:t>
            </a:r>
            <a:r>
              <a:rPr lang="en-US" altLang="zh-CN" sz="2000" dirty="0"/>
              <a:t> 2 </a:t>
            </a:r>
            <a:r>
              <a:rPr lang="zh-CN" altLang="en-US" sz="2000" dirty="0"/>
              <a:t>的边染成</a:t>
            </a:r>
            <a:r>
              <a:rPr lang="zh-CN" altLang="en-US" sz="2000" dirty="0" smtClean="0"/>
              <a:t>绿色</a:t>
            </a:r>
            <a:r>
              <a:rPr lang="zh-CN" altLang="en-US" sz="2000" dirty="0"/>
              <a:t>的</a:t>
            </a:r>
            <a:r>
              <a:rPr lang="zh-CN" altLang="en-US" sz="2000" dirty="0" smtClean="0"/>
              <a:t>门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等价</a:t>
            </a:r>
            <a:r>
              <a:rPr lang="zh-CN" altLang="en-US" sz="2000" dirty="0"/>
              <a:t>地证明一定存在只有一扇门的小房间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651970" y="1929648"/>
            <a:ext cx="60684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ym typeface="+mn-ea"/>
              </a:rPr>
              <a:t>观察</a:t>
            </a:r>
            <a:r>
              <a:rPr lang="zh-CN" altLang="en-US" sz="2000" dirty="0">
                <a:sym typeface="+mn-ea"/>
              </a:rPr>
              <a:t>到</a:t>
            </a:r>
            <a:r>
              <a:rPr lang="en-US" altLang="zh-CN" sz="2000" dirty="0">
                <a:sym typeface="+mn-ea"/>
              </a:rPr>
              <a:t>, </a:t>
            </a:r>
            <a:r>
              <a:rPr lang="zh-CN" altLang="en-US" sz="2000" dirty="0">
                <a:sym typeface="+mn-ea"/>
              </a:rPr>
              <a:t>大三角形的边界上一定有奇数扇门</a:t>
            </a:r>
            <a:r>
              <a:rPr lang="en-US" altLang="zh-CN" sz="2000" dirty="0">
                <a:sym typeface="+mn-ea"/>
              </a:rPr>
              <a:t>, </a:t>
            </a:r>
            <a:r>
              <a:rPr lang="zh-CN" altLang="en-US" sz="2000" dirty="0">
                <a:sym typeface="+mn-ea"/>
              </a:rPr>
              <a:t>并且位于</a:t>
            </a:r>
            <a:r>
              <a:rPr lang="zh-CN" altLang="en-US" sz="2000" dirty="0" smtClean="0">
                <a:sym typeface="+mn-ea"/>
              </a:rPr>
              <a:t>右边</a:t>
            </a:r>
            <a:r>
              <a:rPr lang="en-US" altLang="zh-CN" sz="2000" dirty="0" smtClean="0">
                <a:sym typeface="+mn-ea"/>
              </a:rPr>
              <a:t>; </a:t>
            </a:r>
            <a:r>
              <a:rPr lang="zh-CN" altLang="en-US" sz="2000" dirty="0" smtClean="0"/>
              <a:t>每个</a:t>
            </a:r>
            <a:r>
              <a:rPr lang="zh-CN" altLang="en-US" sz="2000" dirty="0"/>
              <a:t>小三角形房间可能有零</a:t>
            </a:r>
            <a:r>
              <a:rPr lang="en-US" altLang="zh-CN" sz="2000" dirty="0"/>
              <a:t>, </a:t>
            </a:r>
            <a:r>
              <a:rPr lang="zh-CN" altLang="en-US" sz="2000" dirty="0"/>
              <a:t>一或二扇门</a:t>
            </a:r>
            <a:r>
              <a:rPr lang="en-US" altLang="zh-CN" sz="2000" dirty="0"/>
              <a:t>. (</a:t>
            </a:r>
            <a:r>
              <a:rPr lang="zh-CN" altLang="en-US" sz="2000" dirty="0"/>
              <a:t>不可能有三扇门</a:t>
            </a:r>
            <a:r>
              <a:rPr lang="en-US" altLang="zh-CN" sz="2000" dirty="0"/>
              <a:t>!)</a:t>
            </a:r>
            <a:endParaRPr lang="zh-CN" altLang="en-US" sz="2000" dirty="0"/>
          </a:p>
          <a:p>
            <a:pPr>
              <a:lnSpc>
                <a:spcPct val="150000"/>
              </a:lnSpc>
            </a:pPr>
            <a:endParaRPr lang="en-US" altLang="zh-CN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51510" y="4461874"/>
            <a:ext cx="6068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Step 2. </a:t>
            </a:r>
            <a:r>
              <a:rPr lang="zh-CN" altLang="en-US" sz="2000" dirty="0" smtClean="0"/>
              <a:t>任选</a:t>
            </a:r>
            <a:r>
              <a:rPr lang="zh-CN" altLang="en-US" sz="2000" dirty="0"/>
              <a:t>一扇门进入</a:t>
            </a:r>
            <a:r>
              <a:rPr lang="en-US" altLang="zh-CN" sz="2000" dirty="0"/>
              <a:t>. </a:t>
            </a:r>
            <a:r>
              <a:rPr lang="zh-CN" altLang="en-US" sz="2000" dirty="0"/>
              <a:t>那么有两种可能</a:t>
            </a:r>
            <a:r>
              <a:rPr lang="en-US" altLang="zh-CN" sz="2000" dirty="0"/>
              <a:t>: </a:t>
            </a:r>
            <a:r>
              <a:rPr lang="zh-CN" altLang="en-US" sz="2000" dirty="0"/>
              <a:t>进入了一个只有一扇门的</a:t>
            </a:r>
            <a:r>
              <a:rPr lang="zh-CN" altLang="en-US" sz="2000" dirty="0" smtClean="0"/>
              <a:t>房间</a:t>
            </a:r>
            <a:r>
              <a:rPr lang="en-US" altLang="zh-CN" sz="2000" dirty="0" smtClean="0"/>
              <a:t>; </a:t>
            </a:r>
            <a:r>
              <a:rPr lang="zh-CN" altLang="en-US" sz="2000" dirty="0"/>
              <a:t>进入了一个有两扇门的房间</a:t>
            </a:r>
            <a:r>
              <a:rPr lang="en-US" altLang="zh-CN" sz="2000" dirty="0"/>
              <a:t>, </a:t>
            </a:r>
            <a:r>
              <a:rPr lang="zh-CN" altLang="en-US" sz="2000" dirty="0"/>
              <a:t>那么我们从另一扇门进入下一个房间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3980" y="920750"/>
            <a:ext cx="2993390" cy="28460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920" y="4075430"/>
            <a:ext cx="1637030" cy="2532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4014" y="836930"/>
            <a:ext cx="6194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+mj-lt"/>
              <a:buNone/>
            </a:pPr>
            <a:r>
              <a:rPr lang="en-US" altLang="zh-CN" sz="2000" dirty="0"/>
              <a:t>Step 3. </a:t>
            </a:r>
            <a:r>
              <a:rPr lang="zh-CN" altLang="en-US" sz="2000" dirty="0" smtClean="0"/>
              <a:t>排除可能性</a:t>
            </a:r>
            <a:r>
              <a:rPr lang="en-US" altLang="zh-CN" sz="2000" dirty="0"/>
              <a:t>: </a:t>
            </a:r>
            <a:r>
              <a:rPr lang="zh-CN" altLang="en-US" sz="2000" dirty="0" smtClean="0"/>
              <a:t>最后走出</a:t>
            </a:r>
            <a:r>
              <a:rPr lang="zh-CN" altLang="en-US" sz="2000" dirty="0"/>
              <a:t>了大三角形</a:t>
            </a:r>
            <a:r>
              <a:rPr lang="en-US" altLang="zh-CN" sz="2000" dirty="0"/>
              <a:t>.</a:t>
            </a:r>
            <a:endParaRPr lang="en-US" altLang="zh-CN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2826796" y="1737007"/>
            <a:ext cx="43286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/>
              <a:t>关键</a:t>
            </a:r>
            <a:r>
              <a:rPr lang="zh-CN" altLang="en-US" sz="2000" dirty="0"/>
              <a:t>的事实</a:t>
            </a:r>
            <a:r>
              <a:rPr lang="en-US" altLang="zh-CN" sz="2000" dirty="0"/>
              <a:t>: </a:t>
            </a:r>
            <a:endParaRPr lang="en-US" altLang="zh-CN" sz="2000" dirty="0" smtClean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 smtClean="0"/>
              <a:t>一</a:t>
            </a:r>
            <a:r>
              <a:rPr lang="zh-CN" altLang="en-US" sz="2000" dirty="0"/>
              <a:t>进一出需要两扇</a:t>
            </a:r>
            <a:r>
              <a:rPr lang="zh-CN" altLang="en-US" sz="2000" dirty="0" smtClean="0"/>
              <a:t>门</a:t>
            </a:r>
            <a:r>
              <a:rPr lang="en-US" altLang="zh-CN" sz="2000" dirty="0"/>
              <a:t>;</a:t>
            </a:r>
            <a:endParaRPr lang="en-US" altLang="zh-CN" sz="2000" dirty="0" smtClean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dirty="0"/>
              <a:t>大三角形的边界上只有奇数扇</a:t>
            </a:r>
            <a:r>
              <a:rPr lang="zh-CN" altLang="en-US" sz="2000" dirty="0" smtClean="0"/>
              <a:t>门</a:t>
            </a:r>
            <a:r>
              <a:rPr lang="en-US" altLang="zh-CN" sz="2000" dirty="0" smtClean="0"/>
              <a:t>!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5930" y="250190"/>
            <a:ext cx="3245485" cy="33426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0480" y="4771631"/>
            <a:ext cx="6304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accent1"/>
                </a:solidFill>
              </a:rPr>
              <a:t>结论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在</a:t>
            </a:r>
            <a:r>
              <a:rPr lang="zh-CN" altLang="en-US" sz="2000" dirty="0"/>
              <a:t>不走回头路的原则下重复此过程</a:t>
            </a:r>
            <a:r>
              <a:rPr lang="en-US" altLang="zh-CN" sz="2000" dirty="0"/>
              <a:t>, </a:t>
            </a:r>
            <a:r>
              <a:rPr lang="zh-CN" altLang="en-US" sz="2000" dirty="0"/>
              <a:t>最终我们会走到一间只有一扇门的房间</a:t>
            </a:r>
            <a:r>
              <a:rPr lang="en-US" altLang="zh-CN" sz="2000" dirty="0"/>
              <a:t>. </a:t>
            </a: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908" y="4070985"/>
            <a:ext cx="1552575" cy="230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公寓分配问题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47" name="TextBox 18"/>
          <p:cNvSpPr txBox="1"/>
          <p:nvPr/>
        </p:nvSpPr>
        <p:spPr>
          <a:xfrm>
            <a:off x="500096" y="1109144"/>
            <a:ext cx="6420048" cy="1141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FF881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dirty="0" smtClean="0">
                <a:sym typeface="+mn-lt"/>
              </a:rPr>
              <a:t>三角形</a:t>
            </a:r>
            <a:r>
              <a:rPr lang="zh-CN" altLang="en-US" sz="2000" dirty="0">
                <a:sym typeface="+mn-lt"/>
              </a:rPr>
              <a:t>上的所有点都可以用一组三个介于</a:t>
            </a:r>
            <a:r>
              <a:rPr lang="en-US" altLang="zh-CN" sz="2000" dirty="0">
                <a:sym typeface="+mn-lt"/>
              </a:rPr>
              <a:t> 0,1 </a:t>
            </a:r>
            <a:r>
              <a:rPr lang="zh-CN" altLang="en-US" sz="2000" dirty="0">
                <a:sym typeface="+mn-lt"/>
              </a:rPr>
              <a:t>之间的坐标来表示</a:t>
            </a:r>
            <a:r>
              <a:rPr lang="en-US" altLang="zh-CN" sz="2000" dirty="0">
                <a:sym typeface="+mn-lt"/>
              </a:rPr>
              <a:t>. </a:t>
            </a:r>
            <a:endParaRPr lang="zh-CN" altLang="en-US" sz="2000" dirty="0"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89190" y="317500"/>
            <a:ext cx="3298190" cy="293497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340" y="3669665"/>
            <a:ext cx="4296410" cy="2862580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468587" y="2426070"/>
            <a:ext cx="6285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8810"/>
              </a:buClr>
              <a:buFont typeface="Arial" panose="020B0604020202020204" pitchFamily="34" charset="0"/>
              <a:buChar char="•"/>
            </a:pPr>
            <a:r>
              <a:rPr lang="zh-CN" altLang="en-US" sz="2000" dirty="0"/>
              <a:t>三个坐标依次表示三个房间的租金</a:t>
            </a:r>
            <a:r>
              <a:rPr lang="en-US" altLang="zh-CN" sz="2000" dirty="0"/>
              <a:t>. </a:t>
            </a:r>
            <a:r>
              <a:rPr lang="zh-CN" altLang="en-US" sz="2000" dirty="0"/>
              <a:t>例如</a:t>
            </a:r>
            <a:r>
              <a:rPr lang="en-US" altLang="zh-CN" sz="2000" dirty="0"/>
              <a:t>: (0.2,0.7,0.1) </a:t>
            </a:r>
            <a:r>
              <a:rPr lang="zh-CN" altLang="en-US" sz="2000" dirty="0"/>
              <a:t>表示第一个房间占总租金的</a:t>
            </a:r>
            <a:r>
              <a:rPr lang="en-US" altLang="zh-CN" sz="2000" dirty="0"/>
              <a:t> 20%; </a:t>
            </a:r>
            <a:r>
              <a:rPr lang="zh-CN" altLang="en-US" sz="2000" dirty="0"/>
              <a:t>第二个房间占</a:t>
            </a:r>
            <a:r>
              <a:rPr lang="en-US" altLang="zh-CN" sz="2000" dirty="0"/>
              <a:t> 70%; </a:t>
            </a:r>
            <a:r>
              <a:rPr lang="zh-CN" altLang="en-US" sz="2000" dirty="0"/>
              <a:t>第三个房间占</a:t>
            </a:r>
            <a:r>
              <a:rPr lang="en-US" altLang="zh-CN" sz="2000" dirty="0"/>
              <a:t> 10%.</a:t>
            </a:r>
            <a:endParaRPr lang="en-US" altLang="zh-CN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50"/>
              <p:cNvSpPr txBox="1"/>
              <p:nvPr/>
            </p:nvSpPr>
            <p:spPr>
              <a:xfrm>
                <a:off x="468587" y="4152475"/>
                <a:ext cx="5914020" cy="213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Clr>
                    <a:srgbClr val="FF8810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2000" dirty="0"/>
                  <a:t>均匀地给每个格点打上姓名标签</a:t>
                </a:r>
                <a:r>
                  <a:rPr lang="en-US" altLang="zh-CN" sz="2000" dirty="0"/>
                  <a:t>. </a:t>
                </a:r>
                <a:r>
                  <a:rPr lang="zh-CN" altLang="en-US" sz="2000" dirty="0"/>
                  <a:t>对任意格点</a:t>
                </a:r>
                <a:r>
                  <a:rPr lang="en-US" altLang="zh-CN" sz="2000" dirty="0"/>
                  <a:t>, </a:t>
                </a:r>
                <a:r>
                  <a:rPr lang="zh-CN" altLang="en-US" sz="2000" dirty="0"/>
                  <a:t>如</a:t>
                </a:r>
                <a:r>
                  <a:rPr lang="en-US" altLang="zh-CN" sz="20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altLang="zh-CN" sz="20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000" dirty="0"/>
                  <a:t>), </a:t>
                </a:r>
                <a:r>
                  <a:rPr lang="zh-CN" altLang="en-US" sz="2000" dirty="0"/>
                  <a:t>因为上面的标签是丽丽</a:t>
                </a:r>
                <a:r>
                  <a:rPr lang="en-US" altLang="zh-CN" sz="2000" dirty="0"/>
                  <a:t>, </a:t>
                </a:r>
                <a:r>
                  <a:rPr lang="zh-CN" altLang="en-US" sz="2000" dirty="0"/>
                  <a:t>我们问丽丽</a:t>
                </a:r>
                <a:r>
                  <a:rPr lang="en-US" altLang="zh-CN" sz="2000" dirty="0"/>
                  <a:t>, </a:t>
                </a:r>
                <a:r>
                  <a:rPr lang="zh-CN" altLang="en-US" sz="2000" dirty="0"/>
                  <a:t>在这个租金比例下想选哪个房间</a:t>
                </a:r>
                <a:r>
                  <a:rPr lang="en-US" altLang="zh-CN" sz="2000" dirty="0"/>
                  <a:t>. </a:t>
                </a:r>
                <a:r>
                  <a:rPr lang="zh-CN" altLang="en-US" sz="2000" dirty="0"/>
                  <a:t>比如说她选择了第三个房间</a:t>
                </a:r>
                <a:r>
                  <a:rPr lang="en-US" altLang="zh-CN" sz="2000" dirty="0"/>
                  <a:t>, </a:t>
                </a:r>
                <a:r>
                  <a:rPr lang="zh-CN" altLang="en-US" sz="2000" dirty="0"/>
                  <a:t>就在对应的位置标上</a:t>
                </a:r>
                <a:r>
                  <a:rPr lang="en-US" altLang="zh-CN" sz="2000" dirty="0"/>
                  <a:t> 3.</a:t>
                </a:r>
                <a:endParaRPr lang="en-US" altLang="zh-CN" sz="2000" dirty="0"/>
              </a:p>
            </p:txBody>
          </p:sp>
        </mc:Choice>
        <mc:Fallback>
          <p:sp>
            <p:nvSpPr>
              <p:cNvPr id="51" name="文本框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87" y="4152475"/>
                <a:ext cx="5914020" cy="2133405"/>
              </a:xfrm>
              <a:prstGeom prst="rect">
                <a:avLst/>
              </a:prstGeom>
              <a:blipFill rotWithShape="1">
                <a:blip r:embed="rId3"/>
                <a:stretch>
                  <a:fillRect l="-10" t="-10" r="4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50" grpId="0"/>
      <p:bldP spid="50" grpId="1"/>
      <p:bldP spid="51" grpId="0"/>
      <p:bldP spid="5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8"/>
          <p:cNvSpPr txBox="1"/>
          <p:nvPr/>
        </p:nvSpPr>
        <p:spPr>
          <a:xfrm>
            <a:off x="584435" y="698500"/>
            <a:ext cx="5763100" cy="1141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FF881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所有格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点都标上了数字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注意到三个顶点恰好会分别是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1,2,3;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三条边上的标签恰好会按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Sperner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染色的方式标注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950" y="348615"/>
            <a:ext cx="3763645" cy="2566035"/>
          </a:xfrm>
          <a:prstGeom prst="rect">
            <a:avLst/>
          </a:prstGeom>
        </p:spPr>
      </p:pic>
      <p:sp>
        <p:nvSpPr>
          <p:cNvPr id="33" name="TextBox 18"/>
          <p:cNvSpPr txBox="1"/>
          <p:nvPr/>
        </p:nvSpPr>
        <p:spPr>
          <a:xfrm>
            <a:off x="584435" y="2653665"/>
            <a:ext cx="5410835" cy="1141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FF8810"/>
              </a:buClr>
              <a:buFont typeface="Arial" panose="020B0604020202020204" pitchFamily="34" charset="0"/>
              <a:buChar char="•"/>
              <a:defRPr/>
            </a:pPr>
            <a:r>
              <a:rPr 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由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Sperner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引理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存在全标签的小三角形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这个小三角形就代表了每个人得到的房间以及相应的租金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sp>
        <p:nvSpPr>
          <p:cNvPr id="34" name="TextBox 18"/>
          <p:cNvSpPr txBox="1"/>
          <p:nvPr/>
        </p:nvSpPr>
        <p:spPr>
          <a:xfrm>
            <a:off x="6465576" y="3224530"/>
            <a:ext cx="5410835" cy="1141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762000">
              <a:lnSpc>
                <a:spcPct val="150000"/>
              </a:lnSpc>
              <a:buClr>
                <a:srgbClr val="FF881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拓扑重分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优化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: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三角形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划分的越细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,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三个人租金比例之和就会越接近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  <a:sym typeface="+mn-lt"/>
              </a:rPr>
              <a:t>1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.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marL="285750" indent="-28575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Char char="•"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indent="0" defTabSz="762000">
              <a:lnSpc>
                <a:spcPct val="150000"/>
              </a:lnSpc>
              <a:buClr>
                <a:srgbClr val="E84E2D"/>
              </a:buClr>
              <a:buFont typeface="Arial" panose="020B0604020202020204" pitchFamily="34" charset="0"/>
              <a:buNone/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en-US" altLang="zh-CN" sz="2000" spc="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168" y="4326097"/>
            <a:ext cx="2800350" cy="2245995"/>
          </a:xfrm>
          <a:prstGeom prst="rect">
            <a:avLst/>
          </a:prstGeom>
        </p:spPr>
      </p:pic>
      <p:pic>
        <p:nvPicPr>
          <p:cNvPr id="40" name="图片 39" descr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4366260"/>
            <a:ext cx="3054985" cy="2357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4" grpId="0"/>
      <p:bldP spid="3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一些拓展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40868" y="1156858"/>
            <a:ext cx="10625363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indent="0" algn="l" fontAlgn="auto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1.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因为某些原因导致其中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一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人未能到场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, 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因而其需求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未知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Arial" panose="020B0604020202020204" pitchFamily="34" charset="0"/>
              </a:rPr>
              <a:t>: 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M. Asada, F. Frick, V. </a:t>
            </a:r>
            <a:r>
              <a:rPr lang="en-US" altLang="zh-CN" sz="2000" dirty="0" err="1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Pisharody</a:t>
            </a: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, M. </a:t>
            </a:r>
            <a:r>
              <a:rPr lang="en-US" altLang="zh-CN" sz="2000" dirty="0" err="1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Polevy</a:t>
            </a: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, D. Stoner, L. Tsang, Z. </a:t>
            </a:r>
            <a:r>
              <a:rPr lang="en-US" altLang="zh-CN" sz="2000" dirty="0" err="1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Wellner</a:t>
            </a:r>
            <a:r>
              <a:rPr lang="en-US" altLang="zh-CN" sz="2000" dirty="0" smtClean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: Fair </a:t>
            </a:r>
            <a:r>
              <a:rPr lang="en-US" altLang="zh-CN" sz="2000" dirty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division and generalizations of Sperner- and KKM-type results, arXiv: 1701.04955</a:t>
            </a:r>
            <a:endParaRPr lang="en-US" altLang="zh-CN" sz="2000" dirty="0">
              <a:solidFill>
                <a:schemeClr val="accent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0868" y="2877573"/>
            <a:ext cx="10739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有</a:t>
            </a:r>
            <a:r>
              <a:rPr lang="en-US" altLang="zh-CN" sz="2000" dirty="0"/>
              <a:t> n </a:t>
            </a:r>
            <a:r>
              <a:rPr lang="zh-CN" altLang="en-US" sz="2000" dirty="0"/>
              <a:t>个室友</a:t>
            </a:r>
            <a:r>
              <a:rPr lang="en-US" altLang="zh-CN" sz="2000" dirty="0"/>
              <a:t>: </a:t>
            </a:r>
            <a:r>
              <a:rPr lang="zh-CN" altLang="en-US" sz="2000" dirty="0"/>
              <a:t>用</a:t>
            </a:r>
            <a:r>
              <a:rPr lang="en-US" altLang="zh-CN" sz="2000" dirty="0"/>
              <a:t> n-1 </a:t>
            </a:r>
            <a:r>
              <a:rPr lang="zh-CN" altLang="en-US" sz="2000" dirty="0"/>
              <a:t>单形代替三角形</a:t>
            </a:r>
            <a:r>
              <a:rPr lang="en-US" altLang="zh-CN" sz="2000" dirty="0"/>
              <a:t>(2 </a:t>
            </a:r>
            <a:r>
              <a:rPr lang="zh-CN" altLang="en-US" sz="2000" dirty="0"/>
              <a:t>单形</a:t>
            </a:r>
            <a:r>
              <a:rPr lang="en-US" altLang="zh-CN" sz="2000" dirty="0" smtClean="0"/>
              <a:t>).</a:t>
            </a:r>
            <a:endParaRPr lang="en-US" altLang="zh-CN" sz="2000" dirty="0" smtClean="0"/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chemeClr val="accent1"/>
                </a:solidFill>
              </a:rPr>
              <a:t>F. Su: Rental harmony: </a:t>
            </a:r>
            <a:r>
              <a:rPr lang="en-US" altLang="zh-CN" sz="2000" dirty="0" err="1" smtClean="0">
                <a:solidFill>
                  <a:schemeClr val="accent1"/>
                </a:solidFill>
              </a:rPr>
              <a:t>Sperner’s</a:t>
            </a:r>
            <a:r>
              <a:rPr lang="en-US" altLang="zh-CN" sz="2000" dirty="0" smtClean="0">
                <a:solidFill>
                  <a:schemeClr val="accent1"/>
                </a:solidFill>
              </a:rPr>
              <a:t> lemma in fair division</a:t>
            </a:r>
            <a:r>
              <a:rPr lang="en-US" altLang="zh-CN" sz="2000" dirty="0">
                <a:solidFill>
                  <a:schemeClr val="accent1"/>
                </a:solidFill>
              </a:rPr>
              <a:t>. </a:t>
            </a:r>
            <a:r>
              <a:rPr lang="zh-CN" altLang="en-US" sz="2000" dirty="0" smtClean="0"/>
              <a:t>转载于 </a:t>
            </a:r>
            <a:r>
              <a:rPr lang="zh-CN" altLang="en-US" sz="2000" dirty="0" smtClean="0">
                <a:solidFill>
                  <a:schemeClr val="accent1"/>
                </a:solidFill>
              </a:rPr>
              <a:t>https</a:t>
            </a:r>
            <a:r>
              <a:rPr lang="zh-CN" altLang="en-US" sz="2000" dirty="0">
                <a:solidFill>
                  <a:schemeClr val="accent1"/>
                </a:solidFill>
              </a:rPr>
              <a:t>://weibo.com/u/7474097771</a:t>
            </a:r>
            <a:endParaRPr lang="zh-CN" altLang="en-US" sz="2000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1859" y="4257120"/>
            <a:ext cx="1448875" cy="641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12" y="5527793"/>
            <a:ext cx="1933570" cy="7557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97" y="4362081"/>
            <a:ext cx="1558323" cy="16677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235" y="4195517"/>
            <a:ext cx="1772006" cy="203780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782435" y="5112229"/>
            <a:ext cx="101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…………</a:t>
            </a:r>
            <a:endParaRPr lang="en-US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1" grpId="0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265680" y="2968625"/>
            <a:ext cx="78784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分项链问题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14072" y="547559"/>
            <a:ext cx="11076940" cy="1696086"/>
            <a:chOff x="878213" y="1438910"/>
            <a:chExt cx="11076940" cy="1696086"/>
          </a:xfrm>
        </p:grpSpPr>
        <p:grpSp>
          <p:nvGrpSpPr>
            <p:cNvPr id="34" name="组合 33"/>
            <p:cNvGrpSpPr/>
            <p:nvPr/>
          </p:nvGrpSpPr>
          <p:grpSpPr>
            <a:xfrm>
              <a:off x="878213" y="1438910"/>
              <a:ext cx="11076940" cy="1696086"/>
              <a:chOff x="4640961" y="1582650"/>
              <a:chExt cx="3787140" cy="1272063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4653221" y="1582650"/>
                <a:ext cx="3449457" cy="400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2400" b="1" dirty="0" smtClean="0">
                    <a:cs typeface="+mn-ea"/>
                    <a:sym typeface="+mn-lt"/>
                  </a:rPr>
                  <a:t>项链分配问题</a:t>
                </a:r>
                <a:endParaRPr lang="zh-CN" altLang="en-US" sz="2400" b="1" dirty="0" smtClean="0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4640961" y="2093666"/>
                <a:ext cx="3787140" cy="761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一对蠢贼偷到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了一条宝石项链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. 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 这条项链上有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种不同的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宝石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,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 但是杂乱无章地串在一起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. 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已知每种宝石都是</a:t>
                </a:r>
                <a:r>
                  <a:rPr lang="zh-CN" altLang="en-US" sz="2000" dirty="0">
                    <a:solidFill>
                      <a:srgbClr val="FF0000"/>
                    </a:solidFill>
                    <a:sym typeface="+mn-lt"/>
                  </a:rPr>
                  <a:t>偶数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个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.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请问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最少需要剪切几次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, 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才能将这上面的宝石平均分配给两人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sym typeface="+mn-lt"/>
                  </a:rPr>
                  <a:t>?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+mn-lt"/>
                </a:endParaRPr>
              </a:p>
            </p:txBody>
          </p:sp>
        </p:grpSp>
        <p:graphicFrame>
          <p:nvGraphicFramePr>
            <p:cNvPr id="2" name="对象 1"/>
            <p:cNvGraphicFramePr>
              <a:graphicFrameLocks noChangeAspect="1"/>
            </p:cNvGraphicFramePr>
            <p:nvPr/>
          </p:nvGraphicFramePr>
          <p:xfrm>
            <a:off x="6001508" y="2345897"/>
            <a:ext cx="185737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5" name="Formula" r:id="rId1" imgW="704850" imgH="971550" progId="Equation.Ribbit">
                    <p:embed/>
                  </p:oleObj>
                </mc:Choice>
                <mc:Fallback>
                  <p:oleObj name="Formula" r:id="rId1" imgW="704850" imgH="971550" progId="Equation.Ribbit">
                    <p:embed/>
                    <p:pic>
                      <p:nvPicPr>
                        <p:cNvPr id="0" name="图片 17424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6001508" y="2345897"/>
                          <a:ext cx="185737" cy="25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组合 3"/>
          <p:cNvGrpSpPr/>
          <p:nvPr/>
        </p:nvGrpSpPr>
        <p:grpSpPr>
          <a:xfrm>
            <a:off x="2720749" y="2996647"/>
            <a:ext cx="1905000" cy="2817555"/>
            <a:chOff x="2312376" y="3267051"/>
            <a:chExt cx="1905000" cy="2817555"/>
          </a:xfrm>
        </p:grpSpPr>
        <p:pic>
          <p:nvPicPr>
            <p:cNvPr id="9" name="图片 8" descr="Noga_Alon_(22-03-2008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376" y="3267051"/>
              <a:ext cx="1905000" cy="2209800"/>
            </a:xfrm>
            <a:prstGeom prst="rect">
              <a:avLst/>
            </a:prstGeom>
          </p:spPr>
        </p:pic>
        <p:sp>
          <p:nvSpPr>
            <p:cNvPr id="10" name="文本框 8"/>
            <p:cNvSpPr txBox="1"/>
            <p:nvPr/>
          </p:nvSpPr>
          <p:spPr>
            <a:xfrm>
              <a:off x="2742906" y="5684496"/>
              <a:ext cx="10445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/>
                <a:t>N. Alon</a:t>
              </a:r>
              <a:endParaRPr lang="zh-CN" altLang="en-US" sz="20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154240" y="2996647"/>
            <a:ext cx="1736090" cy="2914075"/>
            <a:chOff x="7074340" y="3168968"/>
            <a:chExt cx="1736090" cy="2914075"/>
          </a:xfrm>
        </p:grpSpPr>
        <p:pic>
          <p:nvPicPr>
            <p:cNvPr id="12" name="图片 11" descr="下载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4340" y="3168968"/>
              <a:ext cx="1657350" cy="2362200"/>
            </a:xfrm>
            <a:prstGeom prst="rect">
              <a:avLst/>
            </a:prstGeom>
          </p:spPr>
        </p:pic>
        <p:sp>
          <p:nvSpPr>
            <p:cNvPr id="13" name="文本框 11"/>
            <p:cNvSpPr txBox="1"/>
            <p:nvPr/>
          </p:nvSpPr>
          <p:spPr>
            <a:xfrm>
              <a:off x="7298495" y="5682933"/>
              <a:ext cx="15119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/>
                <a:t>D.B. West</a:t>
              </a:r>
              <a:endParaRPr lang="en-US" altLang="zh-CN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问题解析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63545" y="6091854"/>
            <a:ext cx="6066790" cy="400110"/>
            <a:chOff x="766738" y="5706696"/>
            <a:chExt cx="6066790" cy="400110"/>
          </a:xfrm>
        </p:grpSpPr>
        <p:sp>
          <p:nvSpPr>
            <p:cNvPr id="8" name="文本框 19"/>
            <p:cNvSpPr txBox="1"/>
            <p:nvPr/>
          </p:nvSpPr>
          <p:spPr>
            <a:xfrm>
              <a:off x="766738" y="5706696"/>
              <a:ext cx="6066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000" dirty="0"/>
                <a:t>答案是只需要剪切</a:t>
              </a:r>
              <a:r>
                <a:rPr lang="en-US" altLang="zh-CN" sz="2000" dirty="0"/>
                <a:t>   </a:t>
              </a:r>
              <a:r>
                <a:rPr lang="zh-CN" altLang="en-US" sz="2000" dirty="0" smtClean="0"/>
                <a:t>次</a:t>
              </a:r>
              <a:r>
                <a:rPr lang="en-US" altLang="zh-CN" sz="2000" dirty="0" smtClean="0"/>
                <a:t>!</a:t>
              </a:r>
              <a:endParaRPr lang="zh-CN" altLang="en-US" sz="2000" dirty="0"/>
            </a:p>
          </p:txBody>
        </p: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2918618" y="5812537"/>
            <a:ext cx="185737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9" name="Formula" r:id="rId1" imgW="704850" imgH="971550" progId="Equation.Ribbit">
                    <p:embed/>
                  </p:oleObj>
                </mc:Choice>
                <mc:Fallback>
                  <p:oleObj name="Formula" r:id="rId1" imgW="704850" imgH="971550" progId="Equation.Ribbit">
                    <p:embed/>
                    <p:pic>
                      <p:nvPicPr>
                        <p:cNvPr id="0" name="图片 18448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918618" y="5812537"/>
                          <a:ext cx="185737" cy="25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20241125_163250Edit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36980" y="864235"/>
            <a:ext cx="9538970" cy="51822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155" y="877570"/>
            <a:ext cx="9540240" cy="517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303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定理叙述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0" name="图片 19" descr="Great_circle,_axis,_and_poles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0279" y="1385445"/>
            <a:ext cx="2783840" cy="185928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56749" y="1100063"/>
            <a:ext cx="7246475" cy="2083011"/>
            <a:chOff x="956749" y="1100063"/>
            <a:chExt cx="7246475" cy="2083011"/>
          </a:xfrm>
        </p:grpSpPr>
        <p:grpSp>
          <p:nvGrpSpPr>
            <p:cNvPr id="15" name="组合 14"/>
            <p:cNvGrpSpPr/>
            <p:nvPr/>
          </p:nvGrpSpPr>
          <p:grpSpPr>
            <a:xfrm>
              <a:off x="956749" y="1100063"/>
              <a:ext cx="7246475" cy="2083011"/>
              <a:chOff x="4644648" y="1582650"/>
              <a:chExt cx="5434856" cy="1562532"/>
            </a:xfrm>
          </p:grpSpPr>
          <p:sp>
            <p:nvSpPr>
              <p:cNvPr id="18" name="文本框 8"/>
              <p:cNvSpPr txBox="1"/>
              <p:nvPr/>
            </p:nvSpPr>
            <p:spPr>
              <a:xfrm>
                <a:off x="4653221" y="1582650"/>
                <a:ext cx="3449457" cy="428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zh-CN" alt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对径点</a:t>
                </a:r>
                <a:endPara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9" name="文本框 10"/>
              <p:cNvSpPr txBox="1"/>
              <p:nvPr/>
            </p:nvSpPr>
            <p:spPr>
              <a:xfrm>
                <a:off x="4644648" y="2036992"/>
                <a:ext cx="5434856" cy="1108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球面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上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的两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点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                                                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如果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满足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则称其为一对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对径点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.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3" name="对象 2"/>
            <p:cNvGraphicFramePr>
              <a:graphicFrameLocks noChangeAspect="1"/>
            </p:cNvGraphicFramePr>
            <p:nvPr/>
          </p:nvGraphicFramePr>
          <p:xfrm>
            <a:off x="1611923" y="1819944"/>
            <a:ext cx="30480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4" name="Formula" r:id="rId2" imgW="1152525" imgH="1438275" progId="Equation.Ribbit">
                    <p:embed/>
                  </p:oleObj>
                </mc:Choice>
                <mc:Fallback>
                  <p:oleObj name="Formula" r:id="rId2" imgW="1152525" imgH="1438275" progId="Equation.Ribbit">
                    <p:embed/>
                    <p:pic>
                      <p:nvPicPr>
                        <p:cNvPr id="0" name="图片 1954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611923" y="1819944"/>
                          <a:ext cx="304800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2956658" y="1832830"/>
            <a:ext cx="4037013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5" name="Formula" r:id="rId4" imgW="15268575" imgH="1371600" progId="Equation.Ribbit">
                    <p:embed/>
                  </p:oleObj>
                </mc:Choice>
                <mc:Fallback>
                  <p:oleObj name="Formula" r:id="rId4" imgW="15268575" imgH="1371600" progId="Equation.Ribbit">
                    <p:embed/>
                    <p:pic>
                      <p:nvPicPr>
                        <p:cNvPr id="0" name="图片 1954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956658" y="1832830"/>
                          <a:ext cx="4037013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对象 4"/>
            <p:cNvGraphicFramePr>
              <a:graphicFrameLocks noChangeAspect="1"/>
            </p:cNvGraphicFramePr>
            <p:nvPr/>
          </p:nvGraphicFramePr>
          <p:xfrm>
            <a:off x="3025775" y="2328008"/>
            <a:ext cx="3279775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6" name="Formula" r:id="rId6" imgW="12411075" imgH="1333500" progId="Equation.Ribbit">
                    <p:embed/>
                  </p:oleObj>
                </mc:Choice>
                <mc:Fallback>
                  <p:oleObj name="Formula" r:id="rId6" imgW="12411075" imgH="1333500" progId="Equation.Ribbit">
                    <p:embed/>
                    <p:pic>
                      <p:nvPicPr>
                        <p:cNvPr id="0" name="图片 19545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25775" y="2328008"/>
                          <a:ext cx="3279775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组合 8"/>
          <p:cNvGrpSpPr/>
          <p:nvPr/>
        </p:nvGrpSpPr>
        <p:grpSpPr>
          <a:xfrm>
            <a:off x="881698" y="4175554"/>
            <a:ext cx="10428605" cy="1643470"/>
            <a:chOff x="881698" y="4175554"/>
            <a:chExt cx="10428605" cy="1643470"/>
          </a:xfrm>
        </p:grpSpPr>
        <p:sp>
          <p:nvSpPr>
            <p:cNvPr id="21" name="文本框 6"/>
            <p:cNvSpPr txBox="1"/>
            <p:nvPr/>
          </p:nvSpPr>
          <p:spPr>
            <a:xfrm>
              <a:off x="956749" y="4175554"/>
              <a:ext cx="4599305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zh-CN" sz="2400" dirty="0" smtClean="0">
                  <a:solidFill>
                    <a:schemeClr val="accent5">
                      <a:lumMod val="75000"/>
                    </a:schemeClr>
                  </a:solidFill>
                  <a:cs typeface="+mn-ea"/>
                  <a:sym typeface="+mn-lt"/>
                </a:rPr>
                <a:t>Borsuk--Ulam</a:t>
              </a:r>
              <a:r>
                <a:rPr lang="zh-CN" altLang="en-US" sz="2400" dirty="0" smtClean="0">
                  <a:solidFill>
                    <a:schemeClr val="accent5">
                      <a:lumMod val="75000"/>
                    </a:schemeClr>
                  </a:solidFill>
                  <a:cs typeface="+mn-ea"/>
                  <a:sym typeface="+mn-lt"/>
                </a:rPr>
                <a:t>定理</a:t>
              </a:r>
              <a:endParaRPr lang="zh-CN" altLang="en-US" sz="2400" dirty="0" smtClean="0">
                <a:solidFill>
                  <a:schemeClr val="accent5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9"/>
            <p:cNvSpPr txBox="1"/>
            <p:nvPr/>
          </p:nvSpPr>
          <p:spPr>
            <a:xfrm>
              <a:off x="881698" y="4861462"/>
              <a:ext cx="10428605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任给连续映射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                    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总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存在一对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对径点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    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 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    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使得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lt"/>
              </a:endParaRPr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2501359" y="4930446"/>
            <a:ext cx="1620838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7" name="Formula" r:id="rId8" imgW="6124575" imgH="1457325" progId="Equation.Ribbit">
                    <p:embed/>
                  </p:oleObj>
                </mc:Choice>
                <mc:Fallback>
                  <p:oleObj name="Formula" r:id="rId8" imgW="6124575" imgH="1457325" progId="Equation.Ribbit">
                    <p:embed/>
                    <p:pic>
                      <p:nvPicPr>
                        <p:cNvPr id="0" name="图片 1954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01359" y="4930446"/>
                          <a:ext cx="1620838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6260978" y="4953673"/>
            <a:ext cx="625475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8" name="Formula" r:id="rId10" imgW="2371725" imgH="1371600" progId="Equation.Ribbit">
                    <p:embed/>
                  </p:oleObj>
                </mc:Choice>
                <mc:Fallback>
                  <p:oleObj name="Formula" r:id="rId10" imgW="2371725" imgH="1371600" progId="Equation.Ribbit">
                    <p:embed/>
                    <p:pic>
                      <p:nvPicPr>
                        <p:cNvPr id="0" name="图片 19547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260978" y="4953673"/>
                          <a:ext cx="625475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对象 22"/>
            <p:cNvGraphicFramePr>
              <a:graphicFrameLocks noChangeAspect="1"/>
            </p:cNvGraphicFramePr>
            <p:nvPr/>
          </p:nvGraphicFramePr>
          <p:xfrm>
            <a:off x="3676698" y="5457074"/>
            <a:ext cx="1806575" cy="361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49" name="Formula" r:id="rId12" imgW="6838950" imgH="1371600" progId="Equation.Ribbit">
                    <p:embed/>
                  </p:oleObj>
                </mc:Choice>
                <mc:Fallback>
                  <p:oleObj name="Formula" r:id="rId12" imgW="6838950" imgH="1371600" progId="Equation.Ribbit">
                    <p:embed/>
                    <p:pic>
                      <p:nvPicPr>
                        <p:cNvPr id="0" name="图片 19548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676698" y="5457074"/>
                          <a:ext cx="1806575" cy="361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20240305_133950Edit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90279" y="3735627"/>
            <a:ext cx="2453987" cy="2749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6"/>
          <p:cNvSpPr txBox="1"/>
          <p:nvPr/>
        </p:nvSpPr>
        <p:spPr>
          <a:xfrm>
            <a:off x="1110542" y="800588"/>
            <a:ext cx="10041255" cy="96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经过多次</a:t>
            </a:r>
            <a:r>
              <a:rPr lang="zh-CN" altLang="en-US" sz="2000" dirty="0" smtClean="0"/>
              <a:t>尝试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发现似乎</a:t>
            </a:r>
            <a:r>
              <a:rPr lang="zh-CN" altLang="en-US" sz="2000" dirty="0"/>
              <a:t>无论怎么</a:t>
            </a:r>
            <a:r>
              <a:rPr lang="zh-CN" altLang="en-US" sz="2000" dirty="0" smtClean="0"/>
              <a:t>移动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旋转</a:t>
            </a:r>
            <a:r>
              <a:rPr lang="zh-CN" altLang="en-US" sz="2000" dirty="0"/>
              <a:t>小</a:t>
            </a:r>
            <a:r>
              <a:rPr lang="zh-CN" altLang="en-US" sz="2000" dirty="0" smtClean="0"/>
              <a:t>正方形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都</a:t>
            </a:r>
            <a:r>
              <a:rPr lang="zh-CN" altLang="en-US" sz="2000" dirty="0">
                <a:solidFill>
                  <a:srgbClr val="FF0000"/>
                </a:solidFill>
              </a:rPr>
              <a:t>无法</a:t>
            </a:r>
            <a:r>
              <a:rPr lang="zh-CN" altLang="en-US" sz="2000" dirty="0"/>
              <a:t>使得所有颜色相同的色块都互不</a:t>
            </a:r>
            <a:r>
              <a:rPr lang="zh-CN" altLang="en-US" sz="2000" dirty="0" smtClean="0"/>
              <a:t>相交</a:t>
            </a:r>
            <a:r>
              <a:rPr lang="en-US" altLang="zh-CN" sz="2000" dirty="0" smtClean="0"/>
              <a:t>!</a:t>
            </a:r>
            <a:endParaRPr lang="zh-CN" altLang="en-US" sz="2000" dirty="0"/>
          </a:p>
        </p:txBody>
      </p:sp>
      <p:pic>
        <p:nvPicPr>
          <p:cNvPr id="2" name="20240305_161219Edi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47716" y="2013438"/>
            <a:ext cx="8766906" cy="4361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16" y="2013438"/>
            <a:ext cx="8767742" cy="4362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定理证明</a:t>
            </a:r>
            <a:endParaRPr kumimoji="1" lang="en-US" altLang="zh-CN" sz="2800" spc="600" dirty="0" smtClean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10" name="20241123_164614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66190" y="975360"/>
            <a:ext cx="4145280" cy="4907280"/>
          </a:xfrm>
          <a:prstGeom prst="rect">
            <a:avLst/>
          </a:prstGeom>
        </p:spPr>
      </p:pic>
      <p:pic>
        <p:nvPicPr>
          <p:cNvPr id="11" name="20241123_164827Edit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52920" y="975360"/>
            <a:ext cx="4145280" cy="49072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940" y="1332865"/>
            <a:ext cx="419100" cy="4267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1900" y="1400810"/>
            <a:ext cx="525780" cy="434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1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285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 fullScrn="0">
              <p:cMediaNode>
                <p:cTn id="20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现实投影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45808" y="1837227"/>
            <a:ext cx="3564255" cy="1358900"/>
            <a:chOff x="937211" y="1649925"/>
            <a:chExt cx="3564255" cy="1358900"/>
          </a:xfrm>
        </p:grpSpPr>
        <p:grpSp>
          <p:nvGrpSpPr>
            <p:cNvPr id="3" name="组合 2"/>
            <p:cNvGrpSpPr/>
            <p:nvPr/>
          </p:nvGrpSpPr>
          <p:grpSpPr>
            <a:xfrm>
              <a:off x="937211" y="1649925"/>
              <a:ext cx="3564255" cy="1358900"/>
              <a:chOff x="3030" y="2943"/>
              <a:chExt cx="5613" cy="2140"/>
            </a:xfrm>
          </p:grpSpPr>
          <p:sp>
            <p:nvSpPr>
              <p:cNvPr id="4" name="TextBox 17"/>
              <p:cNvSpPr txBox="1"/>
              <p:nvPr/>
            </p:nvSpPr>
            <p:spPr>
              <a:xfrm>
                <a:off x="3030" y="2943"/>
                <a:ext cx="3578" cy="7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dist"/>
                <a:r>
                  <a:rPr lang="zh-CN" altLang="en-US" sz="2400" b="1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  <a:cs typeface="Lato Regular"/>
                  </a:rPr>
                  <a:t>定义连续映射</a:t>
                </a:r>
                <a:endParaRPr lang="zh-CN" altLang="en-US" sz="24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Lato Regular"/>
                </a:endParaRPr>
              </a:p>
            </p:txBody>
          </p:sp>
          <p:sp>
            <p:nvSpPr>
              <p:cNvPr id="5" name="TextBox 18"/>
              <p:cNvSpPr txBox="1"/>
              <p:nvPr/>
            </p:nvSpPr>
            <p:spPr>
              <a:xfrm>
                <a:off x="3576" y="3677"/>
                <a:ext cx="5067" cy="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762000">
                  <a:lnSpc>
                    <a:spcPct val="130000"/>
                  </a:lnSpc>
                  <a:buClr>
                    <a:srgbClr val="E84E2D"/>
                  </a:buClr>
                  <a:defRPr/>
                </a:pP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地球     →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+mn-ea"/>
                    <a:sym typeface="+mn-lt"/>
                  </a:rPr>
                  <a:t> 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(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气压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,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气温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)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  <a:sym typeface="+mn-lt"/>
                </a:endParaRPr>
              </a:p>
              <a:p>
                <a:pPr defTabSz="762000">
                  <a:lnSpc>
                    <a:spcPct val="130000"/>
                  </a:lnSpc>
                  <a:buClr>
                    <a:srgbClr val="E84E2D"/>
                  </a:buClr>
                  <a:defRPr/>
                </a:pPr>
                <a:endParaRPr lang="zh-CN" altLang="en-US" sz="2000" spc="600" dirty="0">
                  <a:solidFill>
                    <a:schemeClr val="tx2"/>
                  </a:solidFill>
                  <a:latin typeface="幼圆" panose="02010509060101010101" charset="-122"/>
                  <a:ea typeface="幼圆" panose="02010509060101010101" charset="-122"/>
                  <a:cs typeface="幼圆" panose="02010509060101010101" charset="-122"/>
                </a:endParaRPr>
              </a:p>
            </p:txBody>
          </p:sp>
        </p:grp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1038468" y="2208091"/>
            <a:ext cx="327025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1" name="Formula" r:id="rId1" imgW="1238250" imgH="1276350" progId="Equation.Ribbit">
                    <p:embed/>
                  </p:oleObj>
                </mc:Choice>
                <mc:Fallback>
                  <p:oleObj name="Formula" r:id="rId1" imgW="1238250" imgH="1276350" progId="Equation.Ribbit">
                    <p:embed/>
                    <p:pic>
                      <p:nvPicPr>
                        <p:cNvPr id="0" name="图片 2052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1038468" y="2208091"/>
                          <a:ext cx="327025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1903243" y="2177869"/>
            <a:ext cx="30480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2" name="Formula" r:id="rId3" imgW="1152525" imgH="1438275" progId="Equation.Ribbit">
                    <p:embed/>
                  </p:oleObj>
                </mc:Choice>
                <mc:Fallback>
                  <p:oleObj name="Formula" r:id="rId3" imgW="1152525" imgH="1438275" progId="Equation.Ribbit">
                    <p:embed/>
                    <p:pic>
                      <p:nvPicPr>
                        <p:cNvPr id="0" name="图片 2052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03243" y="2177869"/>
                          <a:ext cx="304800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对象 7"/>
            <p:cNvGraphicFramePr>
              <a:graphicFrameLocks noChangeAspect="1"/>
            </p:cNvGraphicFramePr>
            <p:nvPr/>
          </p:nvGraphicFramePr>
          <p:xfrm>
            <a:off x="2559932" y="2186660"/>
            <a:ext cx="33655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3" name="Formula" r:id="rId5" imgW="1266825" imgH="1438275" progId="Equation.Ribbit">
                    <p:embed/>
                  </p:oleObj>
                </mc:Choice>
                <mc:Fallback>
                  <p:oleObj name="Formula" r:id="rId5" imgW="1266825" imgH="1438275" progId="Equation.Ribbit">
                    <p:embed/>
                    <p:pic>
                      <p:nvPicPr>
                        <p:cNvPr id="0" name="图片 2052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59932" y="2186660"/>
                          <a:ext cx="336550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20240305_135520Edit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58862" y="710335"/>
            <a:ext cx="6682154" cy="3180926"/>
          </a:xfrm>
          <a:prstGeom prst="rect">
            <a:avLst/>
          </a:prstGeom>
        </p:spPr>
      </p:pic>
      <p:sp>
        <p:nvSpPr>
          <p:cNvPr id="11" name="文本框 7"/>
          <p:cNvSpPr txBox="1"/>
          <p:nvPr/>
        </p:nvSpPr>
        <p:spPr>
          <a:xfrm>
            <a:off x="945808" y="4930936"/>
            <a:ext cx="10765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000" dirty="0"/>
              <a:t>由</a:t>
            </a:r>
            <a:r>
              <a:rPr lang="en-US" altLang="zh-CN" sz="2000" dirty="0"/>
              <a:t> </a:t>
            </a:r>
            <a:r>
              <a:rPr lang="en-US" altLang="zh-CN" sz="2000" dirty="0" err="1"/>
              <a:t>Borsuk</a:t>
            </a:r>
            <a:r>
              <a:rPr lang="en-US" altLang="zh-CN" sz="2000" dirty="0"/>
              <a:t>--</a:t>
            </a:r>
            <a:r>
              <a:rPr lang="en-US" altLang="zh-CN" sz="2000" dirty="0" err="1"/>
              <a:t>Ulam</a:t>
            </a:r>
            <a:r>
              <a:rPr lang="en-US" altLang="zh-CN" sz="2000" dirty="0"/>
              <a:t> </a:t>
            </a:r>
            <a:r>
              <a:rPr lang="zh-CN" altLang="en-US" sz="2000" dirty="0"/>
              <a:t>定理</a:t>
            </a:r>
            <a:r>
              <a:rPr lang="zh-CN" altLang="en-US" sz="2000" dirty="0" smtClean="0"/>
              <a:t>知</a:t>
            </a:r>
            <a:r>
              <a:rPr lang="en-US" altLang="zh-CN" sz="2000" dirty="0" smtClean="0"/>
              <a:t>: </a:t>
            </a:r>
            <a:r>
              <a:rPr lang="zh-CN" altLang="en-US" sz="2000" dirty="0" smtClean="0"/>
              <a:t>在</a:t>
            </a:r>
            <a:r>
              <a:rPr lang="zh-CN" altLang="en-US" sz="2000" dirty="0"/>
              <a:t>任何</a:t>
            </a:r>
            <a:r>
              <a:rPr lang="zh-CN" altLang="en-US" sz="2000" dirty="0" smtClean="0"/>
              <a:t>时刻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地球</a:t>
            </a:r>
            <a:r>
              <a:rPr lang="zh-CN" altLang="en-US" sz="2000" dirty="0"/>
              <a:t>上一定存在一对</a:t>
            </a:r>
            <a:r>
              <a:rPr lang="zh-CN" altLang="en-US" sz="2000" dirty="0" smtClean="0"/>
              <a:t>对径点</a:t>
            </a:r>
            <a:r>
              <a:rPr lang="en-US" altLang="zh-CN" sz="2000" dirty="0" smtClean="0"/>
              <a:t>, </a:t>
            </a:r>
            <a:r>
              <a:rPr lang="zh-CN" altLang="en-US" sz="2000" dirty="0" smtClean="0"/>
              <a:t>它们</a:t>
            </a:r>
            <a:r>
              <a:rPr lang="zh-CN" altLang="en-US" sz="2000" dirty="0"/>
              <a:t>具有</a:t>
            </a:r>
            <a:r>
              <a:rPr lang="zh-CN" altLang="en-US" sz="2000" dirty="0">
                <a:solidFill>
                  <a:srgbClr val="FF0000"/>
                </a:solidFill>
              </a:rPr>
              <a:t>相同</a:t>
            </a:r>
            <a:r>
              <a:rPr lang="zh-CN" altLang="en-US" sz="2000" dirty="0"/>
              <a:t>的气压与</a:t>
            </a:r>
            <a:r>
              <a:rPr lang="zh-CN" altLang="en-US" sz="2000" dirty="0" smtClean="0"/>
              <a:t>气温</a:t>
            </a:r>
            <a:r>
              <a:rPr lang="en-US" altLang="zh-CN" sz="2000" dirty="0" smtClean="0"/>
              <a:t>!</a:t>
            </a: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以</a:t>
            </a:r>
            <a:r>
              <a:rPr kumimoji="1" lang="en-US" altLang="zh-CN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n=2</a:t>
            </a:r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为例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22"/>
          <p:cNvSpPr txBox="1"/>
          <p:nvPr/>
        </p:nvSpPr>
        <p:spPr>
          <a:xfrm>
            <a:off x="794775" y="1037981"/>
            <a:ext cx="487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假设这串项链上有</a:t>
            </a:r>
            <a:r>
              <a:rPr lang="zh-CN" altLang="en-US" sz="2000" dirty="0" smtClean="0">
                <a:solidFill>
                  <a:schemeClr val="accent1"/>
                </a:solidFill>
              </a:rPr>
              <a:t>蓝</a:t>
            </a:r>
            <a:r>
              <a:rPr lang="en-US" altLang="zh-CN" sz="2000" dirty="0" smtClean="0"/>
              <a:t>, </a:t>
            </a:r>
            <a:r>
              <a:rPr lang="zh-CN" altLang="en-US" sz="2000" dirty="0" smtClean="0">
                <a:solidFill>
                  <a:srgbClr val="00B050"/>
                </a:solidFill>
              </a:rPr>
              <a:t>绿</a:t>
            </a:r>
            <a:r>
              <a:rPr lang="zh-CN" altLang="en-US" sz="2000" dirty="0"/>
              <a:t>两种</a:t>
            </a:r>
            <a:r>
              <a:rPr lang="zh-CN" altLang="en-US" sz="2000" dirty="0" smtClean="0"/>
              <a:t>宝石</a:t>
            </a:r>
            <a:r>
              <a:rPr lang="en-US" altLang="zh-CN" sz="2000" dirty="0" smtClean="0"/>
              <a:t>.</a:t>
            </a:r>
            <a:endParaRPr lang="zh-CN" altLang="en-US" sz="2000" dirty="0"/>
          </a:p>
        </p:txBody>
      </p:sp>
      <p:sp>
        <p:nvSpPr>
          <p:cNvPr id="9" name="对角圆角矩形 59"/>
          <p:cNvSpPr>
            <a:spLocks noChangeArrowheads="1"/>
          </p:cNvSpPr>
          <p:nvPr/>
        </p:nvSpPr>
        <p:spPr bwMode="auto">
          <a:xfrm>
            <a:off x="575375" y="1923473"/>
            <a:ext cx="1738990" cy="777808"/>
          </a:xfrm>
          <a:custGeom>
            <a:avLst/>
            <a:gdLst>
              <a:gd name="T0" fmla="*/ 13284136 w 1343546"/>
              <a:gd name="T1" fmla="*/ 4123240 h 573340"/>
              <a:gd name="T2" fmla="*/ 6642084 w 1343546"/>
              <a:gd name="T3" fmla="*/ 8246452 h 573340"/>
              <a:gd name="T4" fmla="*/ 0 w 1343546"/>
              <a:gd name="T5" fmla="*/ 4123240 h 573340"/>
              <a:gd name="T6" fmla="*/ 6642084 w 1343546"/>
              <a:gd name="T7" fmla="*/ 0 h 5733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3546"/>
              <a:gd name="T13" fmla="*/ 27988 h 573340"/>
              <a:gd name="T14" fmla="*/ 1315558 w 1343546"/>
              <a:gd name="T15" fmla="*/ 545352 h 5733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546" h="573340">
                <a:moveTo>
                  <a:pt x="95559" y="0"/>
                </a:moveTo>
                <a:lnTo>
                  <a:pt x="1343546" y="0"/>
                </a:lnTo>
                <a:lnTo>
                  <a:pt x="1343546" y="477781"/>
                </a:lnTo>
                <a:cubicBezTo>
                  <a:pt x="1343546" y="530556"/>
                  <a:pt x="1300762" y="573339"/>
                  <a:pt x="1247987" y="573340"/>
                </a:cubicBezTo>
                <a:lnTo>
                  <a:pt x="0" y="573340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3651" tIns="66826" rIns="133651" bIns="66826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连续化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08287" y="2077744"/>
            <a:ext cx="7997459" cy="469265"/>
            <a:chOff x="2808287" y="2077744"/>
            <a:chExt cx="7997459" cy="469265"/>
          </a:xfrm>
        </p:grpSpPr>
        <p:sp>
          <p:nvSpPr>
            <p:cNvPr id="10" name="文本框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808287" y="2077744"/>
              <a:ext cx="7997459" cy="4692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3970" tIns="61984" rIns="123970" bIns="6198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40155"/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项链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单位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长度的线段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    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颗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宝石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个染色的小片段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91262" y="2182231"/>
              <a:ext cx="377356" cy="36477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70537" y="2176563"/>
              <a:ext cx="383218" cy="370445"/>
            </a:xfrm>
            <a:prstGeom prst="rect">
              <a:avLst/>
            </a:prstGeom>
          </p:spPr>
        </p:pic>
      </p:grpSp>
      <p:pic>
        <p:nvPicPr>
          <p:cNvPr id="3" name="20240305_140339Edi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8287" y="2827490"/>
            <a:ext cx="7271971" cy="1839027"/>
          </a:xfrm>
          <a:prstGeom prst="rect">
            <a:avLst/>
          </a:prstGeom>
        </p:spPr>
      </p:pic>
      <p:sp>
        <p:nvSpPr>
          <p:cNvPr id="14" name="TextBox 18"/>
          <p:cNvSpPr txBox="1"/>
          <p:nvPr/>
        </p:nvSpPr>
        <p:spPr>
          <a:xfrm>
            <a:off x="467506" y="5202366"/>
            <a:ext cx="10916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项链分配问题就转化成了如下问题: 最少需要剪切几次, 才能使得剪切下来的小片段分给两个人以后,  他们各自得到的</a:t>
            </a:r>
            <a:r>
              <a:rPr lang="zh-CN" altLang="en-US" sz="2000" dirty="0">
                <a:solidFill>
                  <a:schemeClr val="accent1"/>
                </a:solidFill>
                <a:sym typeface="+mn-lt"/>
              </a:rPr>
              <a:t>蓝色片段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与</a:t>
            </a:r>
            <a:r>
              <a:rPr lang="zh-CN" altLang="en-US" sz="2000" dirty="0">
                <a:solidFill>
                  <a:srgbClr val="00B050"/>
                </a:solidFill>
                <a:sym typeface="+mn-lt"/>
              </a:rPr>
              <a:t>绿色片段</a:t>
            </a:r>
            <a:r>
              <a:rPr lang="zh-CN" altLang="en-US" sz="2000" dirty="0">
                <a:solidFill>
                  <a:schemeClr val="tx1"/>
                </a:solidFill>
                <a:sym typeface="+mn-lt"/>
              </a:rPr>
              <a:t>的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长度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相等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lt"/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spc="600" dirty="0">
              <a:solidFill>
                <a:schemeClr val="tx2"/>
              </a:solidFill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对角圆角矩形 80"/>
          <p:cNvSpPr>
            <a:spLocks noChangeArrowheads="1"/>
          </p:cNvSpPr>
          <p:nvPr/>
        </p:nvSpPr>
        <p:spPr bwMode="auto">
          <a:xfrm>
            <a:off x="807809" y="908067"/>
            <a:ext cx="1741805" cy="777875"/>
          </a:xfrm>
          <a:custGeom>
            <a:avLst/>
            <a:gdLst>
              <a:gd name="T0" fmla="*/ 13354344 w 1345257"/>
              <a:gd name="T1" fmla="*/ 4123136 h 573342"/>
              <a:gd name="T2" fmla="*/ 6677183 w 1345257"/>
              <a:gd name="T3" fmla="*/ 8246267 h 573342"/>
              <a:gd name="T4" fmla="*/ 0 w 1345257"/>
              <a:gd name="T5" fmla="*/ 4123136 h 573342"/>
              <a:gd name="T6" fmla="*/ 6677183 w 1345257"/>
              <a:gd name="T7" fmla="*/ 0 h 57334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5257"/>
              <a:gd name="T13" fmla="*/ 27988 h 573342"/>
              <a:gd name="T14" fmla="*/ 1317269 w 1345257"/>
              <a:gd name="T15" fmla="*/ 545354 h 5733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5257" h="573342">
                <a:moveTo>
                  <a:pt x="95559" y="0"/>
                </a:moveTo>
                <a:lnTo>
                  <a:pt x="1345257" y="0"/>
                </a:lnTo>
                <a:lnTo>
                  <a:pt x="1345257" y="477783"/>
                </a:lnTo>
                <a:cubicBezTo>
                  <a:pt x="1345257" y="530558"/>
                  <a:pt x="1302473" y="573341"/>
                  <a:pt x="1249698" y="573342"/>
                </a:cubicBezTo>
                <a:lnTo>
                  <a:pt x="0" y="573342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3651" tIns="66826" rIns="133651" bIns="66826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几何化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968338" y="960342"/>
            <a:ext cx="8531999" cy="822703"/>
            <a:chOff x="2968338" y="960342"/>
            <a:chExt cx="8531999" cy="822703"/>
          </a:xfrm>
        </p:grpSpPr>
        <p:sp>
          <p:nvSpPr>
            <p:cNvPr id="9" name="文本框 11"/>
            <p:cNvSpPr txBox="1">
              <a:spLocks noChangeArrowheads="1"/>
            </p:cNvSpPr>
            <p:nvPr/>
          </p:nvSpPr>
          <p:spPr bwMode="auto">
            <a:xfrm>
              <a:off x="2968338" y="1267425"/>
              <a:ext cx="8531999" cy="5156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3970" tIns="61984" rIns="123970" bIns="6198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40155"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三项平方和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等于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的方根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 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种切分方法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defTabSz="1240155">
                <a:lnSpc>
                  <a:spcPct val="150000"/>
                </a:lnSpc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          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</a:t>
              </a:r>
              <a:r>
                <a:rPr lang="zh-CN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正号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与负号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en-US" altLang="zh-CN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分给盗贼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A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与分给盗贼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B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defTabSz="1240155">
                <a:lnSpc>
                  <a:spcPct val="150000"/>
                </a:lnSpc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56394" y="960342"/>
              <a:ext cx="377356" cy="36477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38418" y="1399981"/>
              <a:ext cx="377356" cy="364778"/>
            </a:xfrm>
            <a:prstGeom prst="rect">
              <a:avLst/>
            </a:prstGeom>
          </p:spPr>
        </p:pic>
      </p:grpSp>
      <p:sp>
        <p:nvSpPr>
          <p:cNvPr id="12" name="TextBox 18"/>
          <p:cNvSpPr txBox="1"/>
          <p:nvPr/>
        </p:nvSpPr>
        <p:spPr>
          <a:xfrm>
            <a:off x="9493885" y="1971675"/>
            <a:ext cx="90678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盗贼</a:t>
            </a: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A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spc="600" dirty="0">
              <a:solidFill>
                <a:schemeClr val="tx2"/>
              </a:solidFill>
              <a:latin typeface="+mn-ea"/>
              <a:cs typeface="幼圆" panose="02010509060101010101" charset="-122"/>
            </a:endParaRPr>
          </a:p>
        </p:txBody>
      </p:sp>
      <p:pic>
        <p:nvPicPr>
          <p:cNvPr id="13" name="图片 12" descr="16937443620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401" y="1971612"/>
            <a:ext cx="6957060" cy="2353945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9457690" y="3738880"/>
            <a:ext cx="943610" cy="549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762000">
              <a:lnSpc>
                <a:spcPct val="150000"/>
              </a:lnSpc>
              <a:buClr>
                <a:srgbClr val="E84E2D"/>
              </a:buClr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盗贼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B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幼圆" panose="02010509060101010101" charset="-122"/>
                <a:sym typeface="+mn-lt"/>
              </a:rPr>
              <a:t> 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幼圆" panose="02010509060101010101" charset="-122"/>
              <a:sym typeface="+mn-lt"/>
            </a:endParaRPr>
          </a:p>
          <a:p>
            <a:pPr defTabSz="762000">
              <a:lnSpc>
                <a:spcPct val="150000"/>
              </a:lnSpc>
              <a:buClr>
                <a:srgbClr val="E84E2D"/>
              </a:buClr>
              <a:defRPr/>
            </a:pPr>
            <a:endParaRPr lang="zh-CN" altLang="en-US" sz="2000" spc="600" dirty="0">
              <a:solidFill>
                <a:schemeClr val="tx2"/>
              </a:solidFill>
              <a:latin typeface="+mn-ea"/>
              <a:cs typeface="幼圆" panose="0201050906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03385" y="5185213"/>
            <a:ext cx="10796952" cy="968791"/>
            <a:chOff x="703385" y="4774223"/>
            <a:chExt cx="10796952" cy="968791"/>
          </a:xfrm>
        </p:grpSpPr>
        <p:sp>
          <p:nvSpPr>
            <p:cNvPr id="3" name="文本框 2"/>
            <p:cNvSpPr txBox="1"/>
            <p:nvPr/>
          </p:nvSpPr>
          <p:spPr>
            <a:xfrm>
              <a:off x="703385" y="4774223"/>
              <a:ext cx="10796952" cy="968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结论</a:t>
              </a:r>
              <a:r>
                <a:rPr lang="en-US" altLang="zh-CN" sz="2000" dirty="0" smtClean="0"/>
                <a:t>: </a:t>
              </a:r>
              <a:r>
                <a:rPr lang="zh-CN" altLang="en-US" sz="2000" dirty="0" smtClean="0"/>
                <a:t>每一种可能的切分与分配方法恰好对应于     上的一点！特别地</a:t>
              </a:r>
              <a:r>
                <a:rPr lang="en-US" altLang="zh-CN" sz="2000" dirty="0" smtClean="0"/>
                <a:t>, </a:t>
              </a:r>
              <a:r>
                <a:rPr lang="zh-CN" altLang="en-US" sz="2000" dirty="0" smtClean="0"/>
                <a:t>每对对径点代表了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相同</a:t>
              </a:r>
              <a:r>
                <a:rPr lang="zh-CN" altLang="en-US" sz="2000" dirty="0" smtClean="0"/>
                <a:t>的切分方法与</a:t>
              </a:r>
              <a:r>
                <a:rPr lang="zh-CN" altLang="en-US" sz="2000" dirty="0" smtClean="0">
                  <a:solidFill>
                    <a:srgbClr val="FF0000"/>
                  </a:solidFill>
                </a:rPr>
                <a:t>相反</a:t>
              </a:r>
              <a:r>
                <a:rPr lang="zh-CN" altLang="en-US" sz="2000" dirty="0" smtClean="0"/>
                <a:t>的分配方法</a:t>
              </a:r>
              <a:endParaRPr lang="zh-CN" altLang="en-US" sz="2000" dirty="0"/>
            </a:p>
          </p:txBody>
        </p:sp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6034539" y="4880668"/>
            <a:ext cx="304800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19" name="Formula" r:id="rId3" imgW="1152525" imgH="1438275" progId="Equation.Ribbit">
                    <p:embed/>
                  </p:oleObj>
                </mc:Choice>
                <mc:Fallback>
                  <p:oleObj name="Formula" r:id="rId3" imgW="1152525" imgH="1438275" progId="Equation.Ribbit">
                    <p:embed/>
                    <p:pic>
                      <p:nvPicPr>
                        <p:cNvPr id="0" name="图片 2151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6034539" y="4880668"/>
                          <a:ext cx="304800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401" y="1983821"/>
            <a:ext cx="6957060" cy="235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对角圆角矩形 81"/>
          <p:cNvSpPr>
            <a:spLocks noChangeArrowheads="1"/>
          </p:cNvSpPr>
          <p:nvPr/>
        </p:nvSpPr>
        <p:spPr bwMode="auto">
          <a:xfrm>
            <a:off x="799116" y="821426"/>
            <a:ext cx="1743075" cy="779145"/>
          </a:xfrm>
          <a:custGeom>
            <a:avLst/>
            <a:gdLst>
              <a:gd name="T0" fmla="*/ 13449300 w 1345257"/>
              <a:gd name="T1" fmla="*/ 4189167 h 573340"/>
              <a:gd name="T2" fmla="*/ 6724661 w 1345257"/>
              <a:gd name="T3" fmla="*/ 8378317 h 573340"/>
              <a:gd name="T4" fmla="*/ 0 w 1345257"/>
              <a:gd name="T5" fmla="*/ 4189167 h 573340"/>
              <a:gd name="T6" fmla="*/ 6724661 w 1345257"/>
              <a:gd name="T7" fmla="*/ 0 h 57334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5257"/>
              <a:gd name="T13" fmla="*/ 27988 h 573340"/>
              <a:gd name="T14" fmla="*/ 1317269 w 1345257"/>
              <a:gd name="T15" fmla="*/ 545352 h 57334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5257" h="573340">
                <a:moveTo>
                  <a:pt x="95559" y="0"/>
                </a:moveTo>
                <a:lnTo>
                  <a:pt x="1345257" y="0"/>
                </a:lnTo>
                <a:lnTo>
                  <a:pt x="1345257" y="477781"/>
                </a:lnTo>
                <a:cubicBezTo>
                  <a:pt x="1345257" y="530556"/>
                  <a:pt x="1302473" y="573339"/>
                  <a:pt x="1249698" y="573340"/>
                </a:cubicBezTo>
                <a:lnTo>
                  <a:pt x="0" y="573340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3651" tIns="66826" rIns="133651" bIns="66826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建立</a:t>
            </a: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映射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sp>
        <p:nvSpPr>
          <p:cNvPr id="3" name="文本框 10"/>
          <p:cNvSpPr txBox="1"/>
          <p:nvPr/>
        </p:nvSpPr>
        <p:spPr>
          <a:xfrm>
            <a:off x="2815694" y="939218"/>
            <a:ext cx="3666490" cy="543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定义连续映射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: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30687" y="1769806"/>
            <a:ext cx="8233492" cy="892432"/>
            <a:chOff x="3230687" y="2200782"/>
            <a:chExt cx="8233492" cy="892432"/>
          </a:xfrm>
        </p:grpSpPr>
        <p:sp>
          <p:nvSpPr>
            <p:cNvPr id="4" name="文本框 6"/>
            <p:cNvSpPr txBox="1"/>
            <p:nvPr/>
          </p:nvSpPr>
          <p:spPr>
            <a:xfrm>
              <a:off x="4545219" y="2694434"/>
              <a:ext cx="6918960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 smtClean="0"/>
                <a:t>(A</a:t>
              </a:r>
              <a:r>
                <a:rPr lang="zh-CN" altLang="en-US" sz="2000" dirty="0" smtClean="0"/>
                <a:t>手上的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蓝宝石</a:t>
              </a:r>
              <a:r>
                <a:rPr lang="en-US" altLang="zh-CN" sz="2000" dirty="0" smtClean="0"/>
                <a:t>“</a:t>
              </a:r>
              <a:r>
                <a:rPr lang="zh-CN" altLang="en-US" sz="2000" dirty="0" smtClean="0"/>
                <a:t>长度</a:t>
              </a:r>
              <a:r>
                <a:rPr lang="en-US" altLang="zh-CN" sz="2000" dirty="0" smtClean="0"/>
                <a:t>”, A</a:t>
              </a:r>
              <a:r>
                <a:rPr lang="zh-CN" altLang="en-US" sz="2000" dirty="0" smtClean="0"/>
                <a:t>手上的</a:t>
              </a:r>
              <a:r>
                <a:rPr lang="zh-CN" altLang="en-US" sz="2000" dirty="0" smtClean="0">
                  <a:solidFill>
                    <a:srgbClr val="92D050"/>
                  </a:solidFill>
                </a:rPr>
                <a:t>绿宝石</a:t>
              </a:r>
              <a:r>
                <a:rPr lang="en-US" altLang="zh-CN" sz="2000" dirty="0" smtClean="0"/>
                <a:t>“</a:t>
              </a:r>
              <a:r>
                <a:rPr lang="zh-CN" altLang="en-US" sz="2000" dirty="0" smtClean="0"/>
                <a:t>长度</a:t>
              </a:r>
              <a:r>
                <a:rPr lang="en-US" altLang="zh-CN" sz="2000" dirty="0" smtClean="0"/>
                <a:t>”</a:t>
              </a:r>
              <a:r>
                <a:rPr lang="zh-CN" altLang="en-US" sz="2000" dirty="0" smtClean="0"/>
                <a:t>）</a:t>
              </a:r>
              <a:endParaRPr lang="zh-CN" altLang="en-US" sz="2000" dirty="0"/>
            </a:p>
          </p:txBody>
        </p:sp>
        <p:graphicFrame>
          <p:nvGraphicFramePr>
            <p:cNvPr id="6" name="对象 5"/>
            <p:cNvGraphicFramePr>
              <a:graphicFrameLocks noChangeAspect="1"/>
            </p:cNvGraphicFramePr>
            <p:nvPr/>
          </p:nvGraphicFramePr>
          <p:xfrm>
            <a:off x="3230687" y="2200782"/>
            <a:ext cx="1743075" cy="817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0" name="Formula" r:id="rId1" imgW="6591300" imgH="3095625" progId="Equation.Ribbit">
                    <p:embed/>
                  </p:oleObj>
                </mc:Choice>
                <mc:Fallback>
                  <p:oleObj name="Formula" r:id="rId1" imgW="6591300" imgH="3095625" progId="Equation.Ribbit">
                    <p:embed/>
                    <p:pic>
                      <p:nvPicPr>
                        <p:cNvPr id="0" name="图片 22559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230687" y="2200782"/>
                          <a:ext cx="1743075" cy="817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组合 8"/>
          <p:cNvGrpSpPr/>
          <p:nvPr/>
        </p:nvGrpSpPr>
        <p:grpSpPr>
          <a:xfrm>
            <a:off x="2972713" y="2874396"/>
            <a:ext cx="7400607" cy="398780"/>
            <a:chOff x="2978357" y="3333627"/>
            <a:chExt cx="7400607" cy="398780"/>
          </a:xfrm>
        </p:grpSpPr>
        <p:sp>
          <p:nvSpPr>
            <p:cNvPr id="5" name="文本框 8"/>
            <p:cNvSpPr txBox="1"/>
            <p:nvPr/>
          </p:nvSpPr>
          <p:spPr>
            <a:xfrm>
              <a:off x="4545219" y="3333627"/>
              <a:ext cx="583374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 smtClean="0"/>
                <a:t>(B</a:t>
              </a:r>
              <a:r>
                <a:rPr lang="zh-CN" altLang="en-US" sz="2000" dirty="0" smtClean="0"/>
                <a:t>手上的</a:t>
              </a:r>
              <a:r>
                <a:rPr lang="zh-CN" altLang="en-US" sz="2000" dirty="0" smtClean="0">
                  <a:solidFill>
                    <a:schemeClr val="accent1"/>
                  </a:solidFill>
                </a:rPr>
                <a:t>蓝宝石</a:t>
              </a:r>
              <a:r>
                <a:rPr lang="en-US" altLang="zh-CN" sz="2000" dirty="0" smtClean="0"/>
                <a:t>“</a:t>
              </a:r>
              <a:r>
                <a:rPr lang="zh-CN" altLang="en-US" sz="2000" dirty="0" smtClean="0"/>
                <a:t>长度</a:t>
              </a:r>
              <a:r>
                <a:rPr lang="en-US" altLang="zh-CN" sz="2000" dirty="0" smtClean="0"/>
                <a:t>”, B</a:t>
              </a:r>
              <a:r>
                <a:rPr lang="zh-CN" altLang="en-US" sz="2000" dirty="0" smtClean="0"/>
                <a:t>手上的</a:t>
              </a:r>
              <a:r>
                <a:rPr lang="zh-CN" altLang="en-US" sz="2000" dirty="0" smtClean="0">
                  <a:solidFill>
                    <a:srgbClr val="92D050"/>
                  </a:solidFill>
                </a:rPr>
                <a:t>绿宝石</a:t>
              </a:r>
              <a:r>
                <a:rPr lang="en-US" altLang="zh-CN" sz="2000" dirty="0" smtClean="0"/>
                <a:t>“</a:t>
              </a:r>
              <a:r>
                <a:rPr lang="zh-CN" altLang="en-US" sz="2000" dirty="0" smtClean="0"/>
                <a:t>长度</a:t>
              </a:r>
              <a:r>
                <a:rPr lang="en-US" altLang="zh-CN" sz="2000" dirty="0" smtClean="0"/>
                <a:t>”</a:t>
              </a:r>
              <a:r>
                <a:rPr lang="zh-CN" altLang="en-US" sz="2000" dirty="0" smtClean="0"/>
                <a:t>）</a:t>
              </a:r>
              <a:endParaRPr lang="zh-CN" altLang="en-US" sz="2000" dirty="0"/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/>
          </p:nvGraphicFramePr>
          <p:xfrm>
            <a:off x="2978357" y="3349502"/>
            <a:ext cx="156686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1" name="Formula" r:id="rId3" imgW="5934075" imgH="1333500" progId="Equation.Ribbit">
                    <p:embed/>
                  </p:oleObj>
                </mc:Choice>
                <mc:Fallback>
                  <p:oleObj name="Formula" r:id="rId3" imgW="5934075" imgH="1333500" progId="Equation.Ribbit">
                    <p:embed/>
                    <p:pic>
                      <p:nvPicPr>
                        <p:cNvPr id="0" name="图片 22560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978357" y="3349502"/>
                          <a:ext cx="156686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对角圆角矩形 82"/>
          <p:cNvSpPr>
            <a:spLocks noChangeArrowheads="1"/>
          </p:cNvSpPr>
          <p:nvPr/>
        </p:nvSpPr>
        <p:spPr bwMode="auto">
          <a:xfrm>
            <a:off x="802291" y="4212264"/>
            <a:ext cx="1739900" cy="777875"/>
          </a:xfrm>
          <a:custGeom>
            <a:avLst/>
            <a:gdLst>
              <a:gd name="T0" fmla="*/ 13378714 w 1343546"/>
              <a:gd name="T1" fmla="*/ 4123136 h 573342"/>
              <a:gd name="T2" fmla="*/ 6689357 w 1343546"/>
              <a:gd name="T3" fmla="*/ 8246267 h 573342"/>
              <a:gd name="T4" fmla="*/ 0 w 1343546"/>
              <a:gd name="T5" fmla="*/ 4123136 h 573342"/>
              <a:gd name="T6" fmla="*/ 6689357 w 1343546"/>
              <a:gd name="T7" fmla="*/ 0 h 57334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7988 w 1343546"/>
              <a:gd name="T13" fmla="*/ 27988 h 573342"/>
              <a:gd name="T14" fmla="*/ 1315558 w 1343546"/>
              <a:gd name="T15" fmla="*/ 545354 h 5733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3546" h="573342">
                <a:moveTo>
                  <a:pt x="95559" y="0"/>
                </a:moveTo>
                <a:lnTo>
                  <a:pt x="1343546" y="0"/>
                </a:lnTo>
                <a:lnTo>
                  <a:pt x="1343546" y="477783"/>
                </a:lnTo>
                <a:cubicBezTo>
                  <a:pt x="1343546" y="530558"/>
                  <a:pt x="1300762" y="573341"/>
                  <a:pt x="1247987" y="573342"/>
                </a:cubicBezTo>
                <a:lnTo>
                  <a:pt x="0" y="573342"/>
                </a:lnTo>
                <a:lnTo>
                  <a:pt x="0" y="95559"/>
                </a:lnTo>
                <a:cubicBezTo>
                  <a:pt x="0" y="42783"/>
                  <a:pt x="42783" y="0"/>
                  <a:pt x="95558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3651" tIns="66826" rIns="133651" bIns="66826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40155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effectLst/>
                <a:latin typeface="+mn-ea"/>
              </a:rPr>
              <a:t>得出结论</a:t>
            </a:r>
            <a:endParaRPr lang="zh-CN" altLang="en-US" sz="2400" b="1" dirty="0" smtClean="0">
              <a:solidFill>
                <a:schemeClr val="bg1">
                  <a:lumMod val="95000"/>
                </a:schemeClr>
              </a:solidFill>
              <a:effectLst/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15694" y="3990160"/>
            <a:ext cx="8084678" cy="1108710"/>
            <a:chOff x="2815694" y="4334188"/>
            <a:chExt cx="8084678" cy="1108710"/>
          </a:xfrm>
        </p:grpSpPr>
        <p:sp>
          <p:nvSpPr>
            <p:cNvPr id="15" name="文本框 17"/>
            <p:cNvSpPr txBox="1">
              <a:spLocks noChangeArrowheads="1"/>
            </p:cNvSpPr>
            <p:nvPr/>
          </p:nvSpPr>
          <p:spPr bwMode="auto">
            <a:xfrm>
              <a:off x="2815694" y="4334188"/>
              <a:ext cx="8084678" cy="110871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3970" tIns="61984" rIns="123970" bIns="61984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40155">
                <a:lnSpc>
                  <a:spcPct val="150000"/>
                </a:lnSpc>
              </a:pP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根据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Borsu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--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Ulam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定理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存在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一对对径点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它们经过 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映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到了同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一点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这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点对应</a:t>
              </a:r>
              <a:r>
                <a: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的分配方式即为所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求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graphicFrame>
          <p:nvGraphicFramePr>
            <p:cNvPr id="16" name="对象 15"/>
            <p:cNvGraphicFramePr>
              <a:graphicFrameLocks noChangeAspect="1"/>
            </p:cNvGraphicFramePr>
            <p:nvPr/>
          </p:nvGraphicFramePr>
          <p:xfrm>
            <a:off x="8610259" y="4551993"/>
            <a:ext cx="173037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62" name="Formula" r:id="rId5" imgW="657225" imgH="1276350" progId="Equation.Ribbit">
                    <p:embed/>
                  </p:oleObj>
                </mc:Choice>
                <mc:Fallback>
                  <p:oleObj name="Formula" r:id="rId5" imgW="657225" imgH="1276350" progId="Equation.Ribbit">
                    <p:embed/>
                    <p:pic>
                      <p:nvPicPr>
                        <p:cNvPr id="0" name="图片 2256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610259" y="4551993"/>
                          <a:ext cx="173037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14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一般情形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76421" y="1093969"/>
            <a:ext cx="10058400" cy="4910034"/>
            <a:chOff x="1076421" y="1093969"/>
            <a:chExt cx="10058400" cy="49100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421" y="1093969"/>
              <a:ext cx="10058400" cy="4102344"/>
            </a:xfrm>
            <a:prstGeom prst="rect">
              <a:avLst/>
            </a:prstGeom>
          </p:spPr>
        </p:pic>
        <p:graphicFrame>
          <p:nvGraphicFramePr>
            <p:cNvPr id="4" name="对象 3"/>
            <p:cNvGraphicFramePr>
              <a:graphicFrameLocks noChangeAspect="1"/>
            </p:cNvGraphicFramePr>
            <p:nvPr/>
          </p:nvGraphicFramePr>
          <p:xfrm>
            <a:off x="4398963" y="5619828"/>
            <a:ext cx="3241675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64" name="Formula" r:id="rId2" imgW="12268200" imgH="1447800" progId="Equation.Ribbit">
                    <p:embed/>
                  </p:oleObj>
                </mc:Choice>
                <mc:Fallback>
                  <p:oleObj name="Formula" r:id="rId2" imgW="12268200" imgH="1447800" progId="Equation.Ribbit">
                    <p:embed/>
                    <p:pic>
                      <p:nvPicPr>
                        <p:cNvPr id="0" name="图片 23563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398963" y="5619828"/>
                          <a:ext cx="3241675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265680" y="2968625"/>
            <a:ext cx="78784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拓展总结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06</a:t>
            </a:r>
            <a:endParaRPr kumimoji="1" lang="en-US" altLang="zh-CN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2145" y="200660"/>
            <a:ext cx="4312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应用综述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5371" y="1081787"/>
            <a:ext cx="11219786" cy="5656937"/>
            <a:chOff x="213768" y="3724209"/>
            <a:chExt cx="6984317" cy="5656937"/>
          </a:xfrm>
        </p:grpSpPr>
        <p:sp>
          <p:nvSpPr>
            <p:cNvPr id="13" name="TextBox 17"/>
            <p:cNvSpPr txBox="1"/>
            <p:nvPr/>
          </p:nvSpPr>
          <p:spPr>
            <a:xfrm>
              <a:off x="213768" y="3724209"/>
              <a:ext cx="698431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除此之外</a:t>
              </a:r>
              <a:r>
                <a:rPr lang="en-US" altLang="zh-CN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Borsuk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--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Ulam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lt"/>
                </a:rPr>
                <a:t> </a:t>
              </a:r>
              <a:r>
                <a:rPr lang="zh-CN" altLang="en-US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定理</a:t>
              </a:r>
              <a:r>
                <a:rPr sz="2000" b="1" spc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在数学和应用领域有着广泛的应用</a:t>
              </a:r>
              <a:r>
                <a:rPr lang="en-US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sz="2000" b="1" spc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特别是在计算几何</a:t>
              </a:r>
              <a:r>
                <a:rPr lang="en-US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sz="2000" b="1" spc="3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地理学和经济学等领域</a:t>
              </a:r>
              <a:r>
                <a:rPr lang="en-US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 </a:t>
              </a:r>
              <a:r>
                <a:rPr lang="zh-CN" sz="20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比如</a:t>
              </a:r>
              <a:r>
                <a:rPr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</a:t>
              </a:r>
              <a:endParaRPr lang="zh-CN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213768" y="5133829"/>
              <a:ext cx="6984316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1. </a:t>
              </a:r>
              <a:r>
                <a:rPr lang="en-US" altLang="zh-CN" sz="2000" dirty="0" err="1" smtClean="0">
                  <a:solidFill>
                    <a:schemeClr val="accent1"/>
                  </a:solidFill>
                  <a:cs typeface="+mn-ea"/>
                  <a:sym typeface="+mn-lt"/>
                </a:rPr>
                <a:t>计算几何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应用于计算几何中的一些问题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例如计算几何中的离散化和连续化方法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几何形状的近似和逼近等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2. </a:t>
              </a:r>
              <a:r>
                <a:rPr lang="en-US" altLang="zh-CN" sz="2000" dirty="0" err="1" smtClean="0">
                  <a:solidFill>
                    <a:schemeClr val="accent1"/>
                  </a:solidFill>
                  <a:cs typeface="+mn-ea"/>
                  <a:sym typeface="+mn-lt"/>
                </a:rPr>
                <a:t>地理学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例如地图设计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地球形状的研究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气候模型的建立等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3. </a:t>
              </a:r>
              <a:r>
                <a:rPr lang="en-US" altLang="zh-CN" sz="2000" dirty="0" err="1" smtClean="0">
                  <a:solidFill>
                    <a:schemeClr val="accent1"/>
                  </a:solidFill>
                  <a:cs typeface="+mn-ea"/>
                  <a:sym typeface="+mn-lt"/>
                </a:rPr>
                <a:t>经济学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例如市场均衡的研究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供需关系的分析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经济模型的建立等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4.</a:t>
              </a:r>
              <a:r>
                <a:rPr lang="en-US" altLang="zh-CN" sz="2000" dirty="0" smtClean="0">
                  <a:solidFill>
                    <a:schemeClr val="accent1"/>
                  </a:solidFill>
                  <a:cs typeface="+mn-ea"/>
                  <a:sym typeface="+mn-lt"/>
                </a:rPr>
                <a:t> </a:t>
              </a:r>
              <a:r>
                <a:rPr lang="en-US" altLang="zh-CN" sz="2000" dirty="0" err="1" smtClean="0">
                  <a:solidFill>
                    <a:schemeClr val="accent1"/>
                  </a:solidFill>
                  <a:cs typeface="+mn-ea"/>
                  <a:sym typeface="+mn-lt"/>
                </a:rPr>
                <a:t>物理学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: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在物理学中也有应用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例如量子力学中的波函数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流体力学中的流体动力学模型等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Borsuk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--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Ulam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定理还可以应用于其他领域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例如计算机图形学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信号处理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, </a:t>
              </a:r>
              <a:r>
                <a:rPr lang="en-US" altLang="zh-CN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控制系统等</a:t>
              </a: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.</a:t>
              </a:r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  <a:sym typeface="+mn-lt"/>
              </a:endParaRPr>
            </a:p>
            <a:p>
              <a:pPr defTabSz="762000">
                <a:lnSpc>
                  <a:spcPct val="150000"/>
                </a:lnSpc>
                <a:buClr>
                  <a:srgbClr val="E84E2D"/>
                </a:buClr>
                <a:defRPr/>
              </a:pPr>
              <a:endParaRPr lang="zh-CN" altLang="en-US" sz="2000" spc="600" dirty="0">
                <a:solidFill>
                  <a:schemeClr val="tx2"/>
                </a:solidFill>
                <a:latin typeface="幼圆" panose="02010509060101010101" charset="-122"/>
                <a:ea typeface="幼圆" panose="02010509060101010101" charset="-122"/>
                <a:cs typeface="幼圆" panose="020105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不动点定理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7530" y="1245432"/>
            <a:ext cx="11076940" cy="1173828"/>
            <a:chOff x="557530" y="1245432"/>
            <a:chExt cx="11076940" cy="1173828"/>
          </a:xfrm>
        </p:grpSpPr>
        <p:grpSp>
          <p:nvGrpSpPr>
            <p:cNvPr id="4" name="组合 3"/>
            <p:cNvGrpSpPr/>
            <p:nvPr/>
          </p:nvGrpSpPr>
          <p:grpSpPr>
            <a:xfrm>
              <a:off x="557530" y="1245432"/>
              <a:ext cx="11076940" cy="1173828"/>
              <a:chOff x="4640961" y="1582650"/>
              <a:chExt cx="3787140" cy="880332"/>
            </a:xfrm>
          </p:grpSpPr>
          <p:sp>
            <p:nvSpPr>
              <p:cNvPr id="8" name="文本框 8"/>
              <p:cNvSpPr txBox="1"/>
              <p:nvPr/>
            </p:nvSpPr>
            <p:spPr>
              <a:xfrm>
                <a:off x="4653221" y="1582650"/>
                <a:ext cx="3449457" cy="428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zh-CN" sz="2400" b="1" dirty="0" smtClean="0">
                    <a:solidFill>
                      <a:schemeClr val="accent1"/>
                    </a:solidFill>
                    <a:cs typeface="+mn-ea"/>
                    <a:sym typeface="+mn-lt"/>
                  </a:rPr>
                  <a:t>Brouwer</a:t>
                </a:r>
                <a:r>
                  <a:rPr lang="zh-CN" altLang="en-US" sz="2400" b="1" dirty="0" smtClean="0">
                    <a:solidFill>
                      <a:schemeClr val="accent1"/>
                    </a:solidFill>
                    <a:cs typeface="+mn-ea"/>
                    <a:sym typeface="+mn-lt"/>
                  </a:rPr>
                  <a:t>不动点定理</a:t>
                </a:r>
                <a:endParaRPr lang="zh-CN" altLang="en-US" sz="2400" b="1" dirty="0" smtClea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文本框 10"/>
              <p:cNvSpPr txBox="1"/>
              <p:nvPr/>
            </p:nvSpPr>
            <p:spPr>
              <a:xfrm>
                <a:off x="4640961" y="2093666"/>
                <a:ext cx="3787140" cy="369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>
                  <a:lnSpc>
                    <a:spcPct val="130000"/>
                  </a:lnSpc>
                  <a:buFont typeface="Arial" panose="020B0604020202020204" pitchFamily="34" charset="0"/>
                  <a:buNone/>
                </a:pP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任意球体到自身的连续映射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              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必定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存在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不动点</a:t>
                </a:r>
                <a:r>
                  <a:rPr lang="en-US" altLang="zh-CN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,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即</a:t>
                </a:r>
                <a:r>
                  <a:rPr lang="zh-CN" alt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存在一点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              </a:t>
                </a:r>
                <a:r>
                  <a:rPr lang="zh-CN" alt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使得</a:t>
                </a:r>
                <a:endParaRPr lang="zh-CN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aphicFrame>
          <p:nvGraphicFramePr>
            <p:cNvPr id="10" name="对象 9"/>
            <p:cNvGraphicFramePr>
              <a:graphicFrameLocks noChangeAspect="1"/>
            </p:cNvGraphicFramePr>
            <p:nvPr/>
          </p:nvGraphicFramePr>
          <p:xfrm>
            <a:off x="3718782" y="2039279"/>
            <a:ext cx="1649412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1" name="Formula" r:id="rId1" imgW="6238875" imgH="1285875" progId="Equation.Ribbit">
                    <p:embed/>
                  </p:oleObj>
                </mc:Choice>
                <mc:Fallback>
                  <p:oleObj name="Formula" r:id="rId1" imgW="6238875" imgH="1285875" progId="Equation.Ribbit">
                    <p:embed/>
                    <p:pic>
                      <p:nvPicPr>
                        <p:cNvPr id="0" name="图片 24650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3718782" y="2039279"/>
                          <a:ext cx="1649412" cy="33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/>
            <p:cNvGraphicFramePr>
              <a:graphicFrameLocks noChangeAspect="1"/>
            </p:cNvGraphicFramePr>
            <p:nvPr/>
          </p:nvGraphicFramePr>
          <p:xfrm>
            <a:off x="8576338" y="2033662"/>
            <a:ext cx="912812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2" name="Formula" r:id="rId3" imgW="3457575" imgH="1266825" progId="Equation.Ribbit">
                    <p:embed/>
                  </p:oleObj>
                </mc:Choice>
                <mc:Fallback>
                  <p:oleObj name="Formula" r:id="rId3" imgW="3457575" imgH="1266825" progId="Equation.Ribbit">
                    <p:embed/>
                    <p:pic>
                      <p:nvPicPr>
                        <p:cNvPr id="0" name="图片 24651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576338" y="2033662"/>
                          <a:ext cx="912812" cy="336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/>
            <p:cNvGraphicFramePr>
              <a:graphicFrameLocks noChangeAspect="1"/>
            </p:cNvGraphicFramePr>
            <p:nvPr/>
          </p:nvGraphicFramePr>
          <p:xfrm>
            <a:off x="10053814" y="2016078"/>
            <a:ext cx="12049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3" name="Formula" r:id="rId5" imgW="4552950" imgH="1333500" progId="Equation.Ribbit">
                    <p:embed/>
                  </p:oleObj>
                </mc:Choice>
                <mc:Fallback>
                  <p:oleObj name="Formula" r:id="rId5" imgW="4552950" imgH="1333500" progId="Equation.Ribbit">
                    <p:embed/>
                    <p:pic>
                      <p:nvPicPr>
                        <p:cNvPr id="0" name="图片 2465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53814" y="2016078"/>
                          <a:ext cx="12049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组合 12"/>
          <p:cNvGrpSpPr/>
          <p:nvPr/>
        </p:nvGrpSpPr>
        <p:grpSpPr>
          <a:xfrm>
            <a:off x="1847850" y="2762861"/>
            <a:ext cx="2095500" cy="3140075"/>
            <a:chOff x="1868" y="4688"/>
            <a:chExt cx="3300" cy="4945"/>
          </a:xfrm>
        </p:grpSpPr>
        <p:pic>
          <p:nvPicPr>
            <p:cNvPr id="14" name="图片 13" descr="Luitzen_Egbertus_Jan_Brouwer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68" y="4688"/>
              <a:ext cx="3300" cy="402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2137" y="9003"/>
              <a:ext cx="2762" cy="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dirty="0"/>
                <a:t>L.E.J. </a:t>
              </a:r>
              <a:r>
                <a:rPr lang="en-US" altLang="zh-CN" sz="2000" dirty="0" err="1"/>
                <a:t>Brouwer</a:t>
              </a:r>
              <a:endParaRPr lang="en-US" altLang="zh-CN" sz="2000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313076" y="3716045"/>
            <a:ext cx="6555232" cy="1014730"/>
            <a:chOff x="4313076" y="3716045"/>
            <a:chExt cx="6555232" cy="1014730"/>
          </a:xfrm>
        </p:grpSpPr>
        <p:sp>
          <p:nvSpPr>
            <p:cNvPr id="17" name="文本框 5"/>
            <p:cNvSpPr txBox="1"/>
            <p:nvPr/>
          </p:nvSpPr>
          <p:spPr>
            <a:xfrm>
              <a:off x="4313076" y="3716045"/>
              <a:ext cx="6555232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2000" dirty="0" smtClean="0"/>
                <a:t>注记</a:t>
              </a:r>
              <a:r>
                <a:rPr lang="en-US" altLang="zh-CN" sz="2000" dirty="0" smtClean="0"/>
                <a:t>: </a:t>
              </a:r>
              <a:r>
                <a:rPr lang="zh-CN" altLang="en-US" sz="2000" dirty="0" smtClean="0"/>
                <a:t>在度量                                  下</a:t>
              </a:r>
              <a:r>
                <a:rPr lang="en-US" altLang="zh-CN" sz="2000" dirty="0" smtClean="0"/>
                <a:t>,       </a:t>
              </a:r>
              <a:r>
                <a:rPr lang="zh-CN" altLang="en-US" sz="2000" dirty="0" smtClean="0"/>
                <a:t>就是正方形</a:t>
              </a:r>
              <a:r>
                <a:rPr lang="en-US" altLang="zh-CN" sz="2000" dirty="0" smtClean="0"/>
                <a:t>. </a:t>
              </a:r>
              <a:r>
                <a:rPr lang="zh-CN" altLang="en-US" sz="2000" dirty="0" smtClean="0"/>
                <a:t>刚才的问题就是不动点定理的一个现实投影</a:t>
              </a:r>
              <a:r>
                <a:rPr lang="en-US" altLang="zh-CN" sz="2000" dirty="0" smtClean="0"/>
                <a:t>. </a:t>
              </a:r>
              <a:endParaRPr lang="zh-CN" altLang="en-US" sz="2000" dirty="0"/>
            </a:p>
          </p:txBody>
        </p:sp>
        <p:graphicFrame>
          <p:nvGraphicFramePr>
            <p:cNvPr id="20" name="对象 19"/>
            <p:cNvGraphicFramePr>
              <a:graphicFrameLocks noChangeAspect="1"/>
            </p:cNvGraphicFramePr>
            <p:nvPr/>
          </p:nvGraphicFramePr>
          <p:xfrm>
            <a:off x="5852747" y="3820747"/>
            <a:ext cx="2287588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4" name="Formula" r:id="rId8" imgW="8648700" imgH="1447800" progId="Equation.Ribbit">
                    <p:embed/>
                  </p:oleObj>
                </mc:Choice>
                <mc:Fallback>
                  <p:oleObj name="Formula" r:id="rId8" imgW="8648700" imgH="1447800" progId="Equation.Ribbit">
                    <p:embed/>
                    <p:pic>
                      <p:nvPicPr>
                        <p:cNvPr id="0" name="图片 24653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52747" y="3820747"/>
                          <a:ext cx="2287588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对象 20"/>
            <p:cNvGraphicFramePr>
              <a:graphicFrameLocks noChangeAspect="1"/>
            </p:cNvGraphicFramePr>
            <p:nvPr/>
          </p:nvGraphicFramePr>
          <p:xfrm>
            <a:off x="8600914" y="3831920"/>
            <a:ext cx="346075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55" name="Formula" r:id="rId10" imgW="1304925" imgH="1438275" progId="Equation.Ribbit">
                    <p:embed/>
                  </p:oleObj>
                </mc:Choice>
                <mc:Fallback>
                  <p:oleObj name="Formula" r:id="rId10" imgW="1304925" imgH="1438275" progId="Equation.Ribbit">
                    <p:embed/>
                    <p:pic>
                      <p:nvPicPr>
                        <p:cNvPr id="0" name="图片 2465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600914" y="3831920"/>
                          <a:ext cx="346075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画板问题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20241120_153448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3150" y="713105"/>
            <a:ext cx="7505700" cy="5886450"/>
          </a:xfrm>
          <a:prstGeom prst="rect">
            <a:avLst/>
          </a:prstGeom>
        </p:spPr>
      </p:pic>
      <p:pic>
        <p:nvPicPr>
          <p:cNvPr id="7" name="图片 6" descr="17320881346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195" y="2231390"/>
            <a:ext cx="624840" cy="1036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地图问题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2660" y="1205865"/>
            <a:ext cx="7423785" cy="4789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41120_153941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45895" y="864870"/>
            <a:ext cx="9299575" cy="5561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75" y="2947670"/>
            <a:ext cx="876300" cy="962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44958" y="2968552"/>
            <a:ext cx="74815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定理证明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.xml><?xml version="1.0" encoding="utf-8"?>
<p:tagLst xmlns:p="http://schemas.openxmlformats.org/presentationml/2006/main">
  <p:tag name="RESOURCE_RECORD_KEY" val="{&quot;70&quot;:[3312415,3314161,3314336]}"/>
  <p:tag name="COMMONDATA" val="eyJjb3VudCI6OSwiaGRpZCI6ImY5ZTQyMzM0NmMyZDM4MWU3MjdhYjkyYTU1MTI3ZWU2IiwidXNlckNvdW50Ijo1fQ=="/>
  <p:tag name="commondata" val="eyJjb3VudCI6MTAsImhkaWQiOiI1NzY1Zjc2ZmE3ZGJkY2Y2ZGI3MDY5YTUxNjNjOGZhZCIsInVzZXJDb3VudCI6MX0=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145*3714*731*731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4555</Words>
  <Application>WPS 演示</Application>
  <PresentationFormat>宽屏</PresentationFormat>
  <Paragraphs>351</Paragraphs>
  <Slides>48</Slides>
  <Notes>0</Notes>
  <HiddenSlides>0</HiddenSlides>
  <MMClips>3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33</vt:i4>
      </vt:variant>
      <vt:variant>
        <vt:lpstr>幻灯片标题</vt:lpstr>
      </vt:variant>
      <vt:variant>
        <vt:i4>48</vt:i4>
      </vt:variant>
    </vt:vector>
  </HeadingPairs>
  <TitlesOfParts>
    <vt:vector size="99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黑体</vt:lpstr>
      <vt:lpstr>幼圆</vt:lpstr>
      <vt:lpstr>Wingdings</vt:lpstr>
      <vt:lpstr>Cambria Math</vt:lpstr>
      <vt:lpstr>Lato Regular</vt:lpstr>
      <vt:lpstr>LaTeX</vt:lpstr>
      <vt:lpstr>Office 主题​​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Equation.Ribbit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177</cp:revision>
  <dcterms:created xsi:type="dcterms:W3CDTF">2020-10-15T02:17:00Z</dcterms:created>
  <dcterms:modified xsi:type="dcterms:W3CDTF">2025-04-24T02:35:44Z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C69887D64F7844D39DD712DC435B3F59_13</vt:lpwstr>
  </property>
</Properties>
</file>