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8" r:id="rId4"/>
    <p:sldId id="320" r:id="rId5"/>
    <p:sldId id="450" r:id="rId6"/>
    <p:sldId id="451" r:id="rId7"/>
    <p:sldId id="333" r:id="rId8"/>
    <p:sldId id="264" r:id="rId9"/>
    <p:sldId id="344" r:id="rId10"/>
    <p:sldId id="346" r:id="rId11"/>
    <p:sldId id="345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421" r:id="rId20"/>
    <p:sldId id="492" r:id="rId21"/>
    <p:sldId id="493" r:id="rId22"/>
    <p:sldId id="494" r:id="rId23"/>
    <p:sldId id="522" r:id="rId24"/>
    <p:sldId id="274" r:id="rId25"/>
    <p:sldId id="321" r:id="rId26"/>
    <p:sldId id="377" r:id="rId27"/>
    <p:sldId id="378" r:id="rId28"/>
    <p:sldId id="379" r:id="rId29"/>
    <p:sldId id="380" r:id="rId30"/>
    <p:sldId id="347" r:id="rId31"/>
    <p:sldId id="381" r:id="rId32"/>
    <p:sldId id="523" r:id="rId33"/>
    <p:sldId id="275" r:id="rId34"/>
    <p:sldId id="336" r:id="rId35"/>
    <p:sldId id="401" r:id="rId36"/>
    <p:sldId id="402" r:id="rId37"/>
    <p:sldId id="558" r:id="rId38"/>
    <p:sldId id="405" r:id="rId39"/>
    <p:sldId id="406" r:id="rId40"/>
    <p:sldId id="407" r:id="rId41"/>
    <p:sldId id="408" r:id="rId42"/>
    <p:sldId id="409" r:id="rId43"/>
    <p:sldId id="410" r:id="rId44"/>
    <p:sldId id="411" r:id="rId45"/>
    <p:sldId id="412" r:id="rId46"/>
    <p:sldId id="551" r:id="rId47"/>
    <p:sldId id="413" r:id="rId48"/>
    <p:sldId id="414" r:id="rId49"/>
    <p:sldId id="349" r:id="rId50"/>
    <p:sldId id="293" r:id="rId51"/>
    <p:sldId id="403" r:id="rId52"/>
    <p:sldId id="404" r:id="rId53"/>
    <p:sldId id="559" r:id="rId54"/>
    <p:sldId id="552" r:id="rId55"/>
    <p:sldId id="553" r:id="rId56"/>
    <p:sldId id="554" r:id="rId57"/>
    <p:sldId id="555" r:id="rId58"/>
    <p:sldId id="556" r:id="rId59"/>
    <p:sldId id="557" r:id="rId60"/>
    <p:sldId id="277" r:id="rId61"/>
  </p:sldIdLst>
  <p:sldSz cx="12192000" cy="6858000"/>
  <p:notesSz cx="6858000" cy="9144000"/>
  <p:custDataLst>
    <p:tags r:id="rId6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9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B3EA"/>
    <a:srgbClr val="9FCFED"/>
    <a:srgbClr val="A2B3B7"/>
    <a:srgbClr val="B4C8CD"/>
    <a:srgbClr val="C0CBD8"/>
    <a:srgbClr val="B3C9CD"/>
    <a:srgbClr val="EED79D"/>
    <a:srgbClr val="8A989B"/>
    <a:srgbClr val="A2B4B7"/>
    <a:srgbClr val="709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/>
    <p:restoredTop sz="94687"/>
  </p:normalViewPr>
  <p:slideViewPr>
    <p:cSldViewPr snapToGrid="0" snapToObjects="1" showGuides="1">
      <p:cViewPr varScale="1">
        <p:scale>
          <a:sx n="109" d="100"/>
          <a:sy n="109" d="100"/>
        </p:scale>
        <p:origin x="642" y="96"/>
      </p:cViewPr>
      <p:guideLst>
        <p:guide orient="horz" pos="2234"/>
        <p:guide pos="3840"/>
        <p:guide pos="395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6" Type="http://schemas.openxmlformats.org/officeDocument/2006/relationships/tags" Target="tags/tag34.xml"/><Relationship Id="rId65" Type="http://schemas.openxmlformats.org/officeDocument/2006/relationships/commentAuthors" Target="commentAuthors.xml"/><Relationship Id="rId64" Type="http://schemas.openxmlformats.org/officeDocument/2006/relationships/tableStyles" Target="tableStyles.xml"/><Relationship Id="rId63" Type="http://schemas.openxmlformats.org/officeDocument/2006/relationships/viewProps" Target="viewProps.xml"/><Relationship Id="rId62" Type="http://schemas.openxmlformats.org/officeDocument/2006/relationships/presProps" Target="presProps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/>
          <p:cNvSpPr/>
          <p:nvPr userDrawn="1"/>
        </p:nvSpPr>
        <p:spPr>
          <a:xfrm rot="16200000">
            <a:off x="11645992" y="6311991"/>
            <a:ext cx="546007" cy="546007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278855" y="327032"/>
            <a:ext cx="285744" cy="234804"/>
            <a:chOff x="8705852" y="6038985"/>
            <a:chExt cx="664463" cy="546008"/>
          </a:xfrm>
        </p:grpSpPr>
        <p:sp>
          <p:nvSpPr>
            <p:cNvPr id="9" name="直角三角形 8"/>
            <p:cNvSpPr/>
            <p:nvPr/>
          </p:nvSpPr>
          <p:spPr>
            <a:xfrm rot="16200000">
              <a:off x="8824308" y="6038986"/>
              <a:ext cx="546007" cy="546007"/>
            </a:xfrm>
            <a:prstGeom prst="rtTriangle">
              <a:avLst/>
            </a:prstGeom>
            <a:solidFill>
              <a:srgbClr val="77B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直角三角形 9"/>
            <p:cNvSpPr/>
            <p:nvPr/>
          </p:nvSpPr>
          <p:spPr>
            <a:xfrm rot="16200000" flipH="1" flipV="1">
              <a:off x="8705852" y="6038985"/>
              <a:ext cx="546007" cy="546007"/>
            </a:xfrm>
            <a:prstGeom prst="rtTriangle">
              <a:avLst/>
            </a:prstGeom>
            <a:solidFill>
              <a:srgbClr val="9F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tags" Target="../tags/tag5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tags" Target="../tags/tag6.xml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tags" Target="../tags/tag7.xml"/><Relationship Id="rId2" Type="http://schemas.microsoft.com/office/2007/relationships/media" Target="../media/media7.mp4"/><Relationship Id="rId1" Type="http://schemas.openxmlformats.org/officeDocument/2006/relationships/video" Target="../media/media7.mp4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tags" Target="../tags/tag9.xml"/><Relationship Id="rId7" Type="http://schemas.microsoft.com/office/2007/relationships/media" Target="../media/media9.mp4"/><Relationship Id="rId6" Type="http://schemas.openxmlformats.org/officeDocument/2006/relationships/video" Target="../media/media9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tags" Target="../tags/tag8.xml"/><Relationship Id="rId2" Type="http://schemas.microsoft.com/office/2007/relationships/media" Target="../media/media8.mp4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1" Type="http://schemas.openxmlformats.org/officeDocument/2006/relationships/video" Target="../media/media8.mp4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tags" Target="../tags/tag10.xml"/><Relationship Id="rId3" Type="http://schemas.microsoft.com/office/2007/relationships/media" Target="../media/media10.mp4"/><Relationship Id="rId2" Type="http://schemas.openxmlformats.org/officeDocument/2006/relationships/video" Target="../media/media10.mp4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tags" Target="../tags/tag12.xml"/><Relationship Id="rId7" Type="http://schemas.microsoft.com/office/2007/relationships/media" Target="../media/media12.mp4"/><Relationship Id="rId6" Type="http://schemas.openxmlformats.org/officeDocument/2006/relationships/video" Target="../media/media12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tags" Target="../tags/tag11.xml"/><Relationship Id="rId2" Type="http://schemas.microsoft.com/office/2007/relationships/media" Target="../media/media11.mp4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1" Type="http://schemas.openxmlformats.org/officeDocument/2006/relationships/video" Target="../media/media11.mp4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tags" Target="../tags/tag13.xml"/><Relationship Id="rId2" Type="http://schemas.microsoft.com/office/2007/relationships/media" Target="../media/media13.mp4"/><Relationship Id="rId1" Type="http://schemas.openxmlformats.org/officeDocument/2006/relationships/video" Target="../media/media13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tags" Target="../tags/tag14.xml"/><Relationship Id="rId2" Type="http://schemas.microsoft.com/office/2007/relationships/media" Target="../media/media14.mp4"/><Relationship Id="rId1" Type="http://schemas.openxmlformats.org/officeDocument/2006/relationships/video" Target="../media/media14.mp4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6" Type="http://schemas.openxmlformats.org/officeDocument/2006/relationships/tags" Target="../tags/tag1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tags" Target="../tags/tag15.xml"/><Relationship Id="rId2" Type="http://schemas.microsoft.com/office/2007/relationships/media" Target="../media/media15.mp4"/><Relationship Id="rId1" Type="http://schemas.openxmlformats.org/officeDocument/2006/relationships/video" Target="../media/media15.mp4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tags" Target="../tags/tag17.xml"/><Relationship Id="rId2" Type="http://schemas.microsoft.com/office/2007/relationships/media" Target="../media/media16.mp4"/><Relationship Id="rId1" Type="http://schemas.openxmlformats.org/officeDocument/2006/relationships/video" Target="../media/media16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tags" Target="../tags/tag18.xml"/><Relationship Id="rId2" Type="http://schemas.microsoft.com/office/2007/relationships/media" Target="../media/media17.mp4"/><Relationship Id="rId1" Type="http://schemas.openxmlformats.org/officeDocument/2006/relationships/video" Target="../media/media17.mp4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tags" Target="../tags/tag19.xml"/><Relationship Id="rId2" Type="http://schemas.microsoft.com/office/2007/relationships/media" Target="../media/media18.mp4"/><Relationship Id="rId1" Type="http://schemas.openxmlformats.org/officeDocument/2006/relationships/video" Target="../media/media18.mp4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tags" Target="../tags/tag20.xml"/><Relationship Id="rId2" Type="http://schemas.microsoft.com/office/2007/relationships/media" Target="../media/media19.mp4"/><Relationship Id="rId1" Type="http://schemas.openxmlformats.org/officeDocument/2006/relationships/video" Target="../media/media19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tags" Target="../tags/tag21.xml"/><Relationship Id="rId2" Type="http://schemas.microsoft.com/office/2007/relationships/media" Target="../media/media20.mp4"/><Relationship Id="rId1" Type="http://schemas.openxmlformats.org/officeDocument/2006/relationships/video" Target="../media/media20.mp4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tags" Target="../tags/tag22.xml"/><Relationship Id="rId2" Type="http://schemas.microsoft.com/office/2007/relationships/media" Target="../media/media21.mp4"/><Relationship Id="rId1" Type="http://schemas.openxmlformats.org/officeDocument/2006/relationships/video" Target="../media/media21.mp4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tags" Target="../tags/tag23.xml"/><Relationship Id="rId2" Type="http://schemas.microsoft.com/office/2007/relationships/media" Target="../media/media22.mp4"/><Relationship Id="rId1" Type="http://schemas.openxmlformats.org/officeDocument/2006/relationships/video" Target="../media/media22.mp4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1.wmf"/><Relationship Id="rId7" Type="http://schemas.openxmlformats.org/officeDocument/2006/relationships/oleObject" Target="../embeddings/oleObject1.bin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tags" Target="../tags/tag24.xml"/><Relationship Id="rId3" Type="http://schemas.microsoft.com/office/2007/relationships/media" Target="../media/media23.mp4"/><Relationship Id="rId2" Type="http://schemas.openxmlformats.org/officeDocument/2006/relationships/video" Target="../media/media23.mp4"/><Relationship Id="rId10" Type="http://schemas.openxmlformats.org/officeDocument/2006/relationships/vmlDrawing" Target="../drawings/vmlDrawing1.vml"/><Relationship Id="rId1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2.png"/><Relationship Id="rId2" Type="http://schemas.openxmlformats.org/officeDocument/2006/relationships/image" Target="../media/image61.wmf"/><Relationship Id="rId1" Type="http://schemas.openxmlformats.org/officeDocument/2006/relationships/oleObject" Target="../embeddings/oleObject2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tags" Target="../tags/tag25.xml"/><Relationship Id="rId2" Type="http://schemas.microsoft.com/office/2007/relationships/media" Target="../media/media24.mp4"/><Relationship Id="rId1" Type="http://schemas.openxmlformats.org/officeDocument/2006/relationships/video" Target="../media/media24.mp4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tags" Target="../tags/tag26.xml"/><Relationship Id="rId2" Type="http://schemas.microsoft.com/office/2007/relationships/media" Target="../media/media25.mp4"/><Relationship Id="rId1" Type="http://schemas.openxmlformats.org/officeDocument/2006/relationships/video" Target="../media/media25.mp4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3" Type="http://schemas.openxmlformats.org/officeDocument/2006/relationships/tags" Target="../tags/tag27.xml"/><Relationship Id="rId2" Type="http://schemas.microsoft.com/office/2007/relationships/media" Target="../media/media26.mp4"/><Relationship Id="rId1" Type="http://schemas.openxmlformats.org/officeDocument/2006/relationships/video" Target="../media/media26.mp4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tags" Target="../tags/tag28.xml"/><Relationship Id="rId2" Type="http://schemas.microsoft.com/office/2007/relationships/media" Target="../media/media27.mp4"/><Relationship Id="rId1" Type="http://schemas.openxmlformats.org/officeDocument/2006/relationships/video" Target="../media/media27.mp4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6.png"/><Relationship Id="rId3" Type="http://schemas.openxmlformats.org/officeDocument/2006/relationships/tags" Target="../tags/tag29.xml"/><Relationship Id="rId2" Type="http://schemas.microsoft.com/office/2007/relationships/media" Target="../media/media28.mp4"/><Relationship Id="rId1" Type="http://schemas.openxmlformats.org/officeDocument/2006/relationships/video" Target="../media/media28.mp4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3" Type="http://schemas.openxmlformats.org/officeDocument/2006/relationships/tags" Target="../tags/tag30.xml"/><Relationship Id="rId2" Type="http://schemas.microsoft.com/office/2007/relationships/media" Target="../media/media29.mp4"/><Relationship Id="rId1" Type="http://schemas.openxmlformats.org/officeDocument/2006/relationships/video" Target="../media/media29.mp4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3" Type="http://schemas.openxmlformats.org/officeDocument/2006/relationships/tags" Target="../tags/tag31.xml"/><Relationship Id="rId2" Type="http://schemas.microsoft.com/office/2007/relationships/media" Target="../media/media30.mp4"/><Relationship Id="rId1" Type="http://schemas.openxmlformats.org/officeDocument/2006/relationships/video" Target="../media/media30.mp4"/></Relationships>
</file>

<file path=ppt/slides/_rels/slide5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tags" Target="../tags/tag32.xml"/><Relationship Id="rId3" Type="http://schemas.microsoft.com/office/2007/relationships/media" Target="../media/media31.mp4"/><Relationship Id="rId2" Type="http://schemas.openxmlformats.org/officeDocument/2006/relationships/video" Target="../media/media31.mp4"/><Relationship Id="rId1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3" Type="http://schemas.openxmlformats.org/officeDocument/2006/relationships/tags" Target="../tags/tag33.xml"/><Relationship Id="rId2" Type="http://schemas.microsoft.com/office/2007/relationships/media" Target="../media/media32.mp4"/><Relationship Id="rId1" Type="http://schemas.openxmlformats.org/officeDocument/2006/relationships/video" Target="../media/media32.mp4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tags" Target="../tags/tag3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tags" Target="../tags/tag4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472690" y="1957070"/>
            <a:ext cx="31108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拓扑学</a:t>
            </a:r>
            <a:endParaRPr kumimoji="1" lang="zh-CN" altLang="en-US" sz="66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893775" y="3500802"/>
            <a:ext cx="601777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Dirac</a:t>
            </a:r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的皮带特技</a:t>
            </a:r>
            <a:endParaRPr kumimoji="1"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1218260" y="3241203"/>
            <a:ext cx="58000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直角三角形 5"/>
          <p:cNvSpPr/>
          <p:nvPr/>
        </p:nvSpPr>
        <p:spPr>
          <a:xfrm rot="16200000">
            <a:off x="8953224" y="4266783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三角形 6"/>
          <p:cNvSpPr/>
          <p:nvPr/>
        </p:nvSpPr>
        <p:spPr>
          <a:xfrm flipV="1">
            <a:off x="8717216" y="4266783"/>
            <a:ext cx="2628900" cy="1325605"/>
          </a:xfrm>
          <a:prstGeom prst="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直角三角形 22"/>
          <p:cNvSpPr/>
          <p:nvPr/>
        </p:nvSpPr>
        <p:spPr>
          <a:xfrm rot="5400000" flipH="1">
            <a:off x="8717216" y="2579094"/>
            <a:ext cx="1544108" cy="1544108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直角三角形 23"/>
          <p:cNvSpPr/>
          <p:nvPr/>
        </p:nvSpPr>
        <p:spPr>
          <a:xfrm rot="5400000" flipV="1">
            <a:off x="6287460" y="-78722"/>
            <a:ext cx="4108226" cy="4108226"/>
          </a:xfrm>
          <a:prstGeom prst="rt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643733" y="4182393"/>
            <a:ext cx="5870517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授课人：吴劲草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办公室：红瓦楼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906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邮箱：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wujincao@shufe.edu.cn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875" y="1894205"/>
            <a:ext cx="10382250" cy="40576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90470" y="807085"/>
            <a:ext cx="72110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用向量的</a:t>
            </a:r>
            <a:r>
              <a:rPr lang="zh-CN" altLang="en-US" sz="2000">
                <a:solidFill>
                  <a:srgbClr val="FF0000"/>
                </a:solidFill>
              </a:rPr>
              <a:t>方向</a:t>
            </a:r>
            <a:r>
              <a:rPr lang="zh-CN" altLang="en-US" sz="2000"/>
              <a:t>表示转轴的</a:t>
            </a:r>
            <a:r>
              <a:rPr lang="zh-CN" altLang="en-US" sz="2000">
                <a:solidFill>
                  <a:srgbClr val="FF0000"/>
                </a:solidFill>
              </a:rPr>
              <a:t>方向</a:t>
            </a:r>
            <a:r>
              <a:rPr lang="en-US" altLang="zh-CN" sz="2000"/>
              <a:t>, </a:t>
            </a:r>
            <a:r>
              <a:rPr lang="zh-CN" altLang="en-US" sz="2000"/>
              <a:t>向量的</a:t>
            </a:r>
            <a:r>
              <a:rPr lang="zh-CN" altLang="en-US" sz="2000">
                <a:solidFill>
                  <a:schemeClr val="accent1"/>
                </a:solidFill>
              </a:rPr>
              <a:t>长度</a:t>
            </a:r>
            <a:r>
              <a:rPr lang="zh-CN" altLang="en-US" sz="2000"/>
              <a:t>表示旋转的</a:t>
            </a:r>
            <a:r>
              <a:rPr lang="zh-CN" altLang="en-US" sz="2000">
                <a:solidFill>
                  <a:schemeClr val="accent1"/>
                </a:solidFill>
              </a:rPr>
              <a:t>角度</a:t>
            </a:r>
            <a:r>
              <a:rPr lang="en-US" altLang="zh-CN" sz="2000"/>
              <a:t>.</a:t>
            </a:r>
            <a:endParaRPr lang="en-US" altLang="zh-CN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旋转群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8335" y="1172845"/>
            <a:ext cx="4973320" cy="4512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41207_212139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57885" y="700405"/>
            <a:ext cx="10476230" cy="5457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245" y="1276350"/>
            <a:ext cx="962025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8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29735" y="807085"/>
            <a:ext cx="37318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观察</a:t>
            </a:r>
            <a:r>
              <a:rPr lang="en-US" altLang="zh-CN" sz="2000"/>
              <a:t>: </a:t>
            </a:r>
            <a:r>
              <a:rPr lang="zh-CN" altLang="en-US" sz="2000"/>
              <a:t>对径点代表着相同的旋转</a:t>
            </a:r>
            <a:r>
              <a:rPr lang="en-US" altLang="zh-CN" sz="2000"/>
              <a:t>.</a:t>
            </a:r>
            <a:endParaRPr lang="en-US" altLang="zh-CN" sz="2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4430" y="1386840"/>
            <a:ext cx="9882505" cy="4770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949700" y="5981700"/>
            <a:ext cx="47294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旋转群</a:t>
            </a:r>
            <a:r>
              <a:rPr lang="en-US" altLang="zh-CN" sz="2000"/>
              <a:t> = </a:t>
            </a:r>
            <a:r>
              <a:rPr lang="zh-CN" altLang="en-US" sz="2000"/>
              <a:t>将球面的对径点两两粘贴所得</a:t>
            </a:r>
            <a:endParaRPr lang="zh-CN" altLang="en-US" sz="2000"/>
          </a:p>
        </p:txBody>
      </p:sp>
      <p:pic>
        <p:nvPicPr>
          <p:cNvPr id="4" name="20241207_212606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30630" y="384810"/>
            <a:ext cx="10166985" cy="51479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0470" y="1141730"/>
            <a:ext cx="1066800" cy="108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4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1207_213007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650875"/>
            <a:ext cx="10515600" cy="540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460" y="1240155"/>
            <a:ext cx="1504950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6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41207_222042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58215" y="714375"/>
            <a:ext cx="5903595" cy="23374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980" y="1042035"/>
            <a:ext cx="1123950" cy="762000"/>
          </a:xfrm>
          <a:prstGeom prst="rect">
            <a:avLst/>
          </a:prstGeom>
        </p:spPr>
      </p:pic>
      <p:pic>
        <p:nvPicPr>
          <p:cNvPr id="6" name="20241207_222227Edit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039360" y="3429000"/>
            <a:ext cx="6697345" cy="28232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9750" y="3751580"/>
            <a:ext cx="457200" cy="323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5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3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9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0">
              <p:cMediaNode>
                <p:cTn id="25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1730" y="3642360"/>
            <a:ext cx="914400" cy="809625"/>
          </a:xfrm>
          <a:prstGeom prst="rect">
            <a:avLst/>
          </a:prstGeom>
        </p:spPr>
      </p:pic>
      <p:pic>
        <p:nvPicPr>
          <p:cNvPr id="3" name="20241207_222824Edi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062480" y="1703705"/>
            <a:ext cx="7938770" cy="42284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34815" y="964565"/>
            <a:ext cx="37217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目标</a:t>
            </a:r>
            <a:r>
              <a:rPr lang="en-US" altLang="zh-CN" sz="2000"/>
              <a:t>: </a:t>
            </a:r>
            <a:r>
              <a:rPr lang="zh-CN" altLang="en-US" sz="2000"/>
              <a:t>将扭转的皮带恢复原状</a:t>
            </a:r>
            <a:r>
              <a:rPr lang="en-US" altLang="zh-CN" sz="2000"/>
              <a:t>.</a:t>
            </a:r>
            <a:endParaRPr lang="en-US" altLang="zh-CN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4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0241207_223437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42000" y="3572510"/>
            <a:ext cx="5864860" cy="28333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625" y="3932555"/>
            <a:ext cx="600075" cy="542925"/>
          </a:xfrm>
          <a:prstGeom prst="rect">
            <a:avLst/>
          </a:prstGeom>
        </p:spPr>
      </p:pic>
      <p:pic>
        <p:nvPicPr>
          <p:cNvPr id="2" name="20241207_223253Edit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19455" y="349885"/>
            <a:ext cx="5751830" cy="30791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320" y="1744980"/>
            <a:ext cx="571500" cy="466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1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9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0">
              <p:cMediaNode>
                <p:cTn id="25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145" y="191135"/>
            <a:ext cx="5444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不可能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: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扭转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360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度的皮带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29" name="文本框 3"/>
          <p:cNvSpPr txBox="1"/>
          <p:nvPr/>
        </p:nvSpPr>
        <p:spPr>
          <a:xfrm>
            <a:off x="4069080" y="5925185"/>
            <a:ext cx="46602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dirty="0"/>
              <a:t>两个端点要始终保持对径点的位置关系</a:t>
            </a:r>
            <a:endParaRPr lang="zh-CN" altLang="en-US" sz="2000" dirty="0"/>
          </a:p>
        </p:txBody>
      </p:sp>
      <p:pic>
        <p:nvPicPr>
          <p:cNvPr id="3" name="20241207_223812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92910" y="896620"/>
            <a:ext cx="9412605" cy="47574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0" y="1294130"/>
            <a:ext cx="1171575" cy="80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4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问题引入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01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145" y="191135"/>
            <a:ext cx="5444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可能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: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扭转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720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度的皮带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4" name="20241207_224358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51560" y="1058545"/>
            <a:ext cx="10089515" cy="47415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025" y="1821180"/>
            <a:ext cx="685800" cy="447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41207_231537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71220" y="394335"/>
            <a:ext cx="6233795" cy="3111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075" y="890270"/>
            <a:ext cx="895350" cy="619125"/>
          </a:xfrm>
          <a:prstGeom prst="rect">
            <a:avLst/>
          </a:prstGeom>
        </p:spPr>
      </p:pic>
      <p:pic>
        <p:nvPicPr>
          <p:cNvPr id="6" name="20241207_231537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6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34100" y="3672840"/>
            <a:ext cx="5612130" cy="28060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3125" y="3790950"/>
            <a:ext cx="923925" cy="72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8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87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9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0">
              <p:cMediaNode>
                <p:cTn id="25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1208_154857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56360" y="349250"/>
            <a:ext cx="9342755" cy="4587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225" y="1250315"/>
            <a:ext cx="1028700" cy="8096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22960" y="5604510"/>
            <a:ext cx="108064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000"/>
              <a:t>小结</a:t>
            </a:r>
            <a:r>
              <a:rPr lang="en-US" altLang="zh-CN" sz="2000"/>
              <a:t>: Dirac </a:t>
            </a:r>
            <a:r>
              <a:rPr lang="zh-CN" altLang="en-US" sz="2000"/>
              <a:t>的皮带特技说明</a:t>
            </a:r>
            <a:r>
              <a:rPr lang="en-US" altLang="zh-CN" sz="2000"/>
              <a:t>, </a:t>
            </a:r>
            <a:r>
              <a:rPr lang="zh-CN" altLang="en-US" sz="2000"/>
              <a:t>造成</a:t>
            </a:r>
            <a:r>
              <a:rPr lang="en-US" altLang="zh-CN" sz="2000"/>
              <a:t> 360 </a:t>
            </a:r>
            <a:r>
              <a:rPr lang="zh-CN" altLang="en-US" sz="2000"/>
              <a:t>度旋转的路径无法连续收缩为一点</a:t>
            </a:r>
            <a:r>
              <a:rPr lang="en-US" altLang="zh-CN" sz="2000"/>
              <a:t>; </a:t>
            </a:r>
            <a:r>
              <a:rPr lang="zh-CN" altLang="en-US" sz="2000"/>
              <a:t>而造成</a:t>
            </a:r>
            <a:r>
              <a:rPr lang="en-US" altLang="zh-CN" sz="2000"/>
              <a:t> 720 </a:t>
            </a:r>
            <a:r>
              <a:rPr lang="zh-CN" altLang="en-US" sz="2000"/>
              <a:t>度旋转的路径可以</a:t>
            </a:r>
            <a:r>
              <a:rPr lang="en-US" altLang="zh-CN" sz="2000"/>
              <a:t>!</a:t>
            </a:r>
            <a:endParaRPr lang="en-US" altLang="zh-CN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3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444958" y="2968552"/>
            <a:ext cx="748155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回到基本群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02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回忆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: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群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5225" y="1111250"/>
            <a:ext cx="7320915" cy="5236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旋转群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: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乘法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4" name="20241208_155602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3750" y="955675"/>
            <a:ext cx="10748645" cy="54584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590" y="1899920"/>
            <a:ext cx="1266825" cy="1019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7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旋转群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: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幺元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155" y="1344930"/>
            <a:ext cx="10981690" cy="4168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旋转群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: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逆元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6" name="20241208_155913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28975" y="1314450"/>
            <a:ext cx="5734050" cy="4229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755" y="1920875"/>
            <a:ext cx="5715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7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旋转群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=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矩阵群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975" y="1790700"/>
            <a:ext cx="1106805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1208_160441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4325" y="631825"/>
            <a:ext cx="11563350" cy="4876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895" y="1332230"/>
            <a:ext cx="847725" cy="7239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77210" y="5730240"/>
            <a:ext cx="6038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000"/>
              <a:t>旋转</a:t>
            </a:r>
            <a:r>
              <a:rPr lang="en-US" altLang="zh-CN" sz="2000"/>
              <a:t>(</a:t>
            </a:r>
            <a:r>
              <a:rPr lang="zh-CN" altLang="en-US" sz="2000"/>
              <a:t>保持内积</a:t>
            </a:r>
            <a:r>
              <a:rPr lang="en-US" altLang="zh-CN" sz="2000"/>
              <a:t>) = </a:t>
            </a:r>
            <a:r>
              <a:rPr lang="zh-CN" altLang="en-US" sz="2000"/>
              <a:t>行列式为</a:t>
            </a:r>
            <a:r>
              <a:rPr lang="en-US" altLang="zh-CN" sz="2000"/>
              <a:t> 1 </a:t>
            </a:r>
            <a:r>
              <a:rPr lang="zh-CN" altLang="en-US" sz="2000"/>
              <a:t>的正交矩阵</a:t>
            </a:r>
            <a:r>
              <a:rPr lang="en-US" altLang="zh-CN" sz="2000"/>
              <a:t>(</a:t>
            </a:r>
            <a:r>
              <a:rPr lang="zh-CN" altLang="en-US" sz="2000"/>
              <a:t>保持内积</a:t>
            </a:r>
            <a:r>
              <a:rPr lang="en-US" altLang="zh-CN" sz="2000"/>
              <a:t>)</a:t>
            </a:r>
            <a:endParaRPr lang="en-US" altLang="zh-CN" sz="2000"/>
          </a:p>
          <a:p>
            <a:pPr>
              <a:lnSpc>
                <a:spcPct val="120000"/>
              </a:lnSpc>
            </a:pPr>
            <a:r>
              <a:rPr lang="en-US" altLang="zh-CN" sz="2000"/>
              <a:t>             </a:t>
            </a:r>
            <a:r>
              <a:rPr lang="zh-CN" altLang="en-US" sz="2000"/>
              <a:t>旋转群</a:t>
            </a:r>
            <a:r>
              <a:rPr lang="en-US" altLang="zh-CN" sz="2000"/>
              <a:t> = </a:t>
            </a:r>
            <a:r>
              <a:rPr lang="zh-CN" altLang="en-US" sz="2000"/>
              <a:t>特殊正交群</a:t>
            </a:r>
            <a:r>
              <a:rPr lang="en-US" altLang="zh-CN" sz="2000"/>
              <a:t> SO(3)</a:t>
            </a:r>
            <a:endParaRPr lang="en-US" altLang="zh-CN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1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Dirac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的皮带特技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57829" y="926490"/>
            <a:ext cx="11076940" cy="1172846"/>
            <a:chOff x="4640961" y="1582650"/>
            <a:chExt cx="3787140" cy="879633"/>
          </a:xfrm>
        </p:grpSpPr>
        <p:sp>
          <p:nvSpPr>
            <p:cNvPr id="9" name="文本框 8"/>
            <p:cNvSpPr txBox="1"/>
            <p:nvPr/>
          </p:nvSpPr>
          <p:spPr>
            <a:xfrm>
              <a:off x="4653221" y="1582650"/>
              <a:ext cx="3449457" cy="428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2400" b="1" dirty="0" smtClean="0">
                  <a:solidFill>
                    <a:schemeClr val="tx1"/>
                  </a:solidFill>
                  <a:cs typeface="+mn-ea"/>
                  <a:sym typeface="+mn-lt"/>
                </a:rPr>
                <a:t>问题</a:t>
              </a:r>
              <a:endParaRPr lang="zh-CN" altLang="en-US" sz="2400" b="1" dirty="0" smtClean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0" name="文本框 10"/>
            <p:cNvSpPr txBox="1"/>
            <p:nvPr/>
          </p:nvSpPr>
          <p:spPr>
            <a:xfrm>
              <a:off x="4640961" y="2093666"/>
              <a:ext cx="3787140" cy="368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lnSpc>
                  <a:spcPct val="130000"/>
                </a:lnSpc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tx1"/>
                  </a:solidFill>
                  <a:cs typeface="+mn-ea"/>
                  <a:sym typeface="+mn-lt"/>
                </a:rPr>
                <a:t>能否仅仅通过</a:t>
              </a:r>
              <a:r>
                <a:rPr lang="en-US" altLang="zh-CN" sz="2000" dirty="0" smtClean="0">
                  <a:solidFill>
                    <a:schemeClr val="tx1"/>
                  </a:solidFill>
                  <a:cs typeface="+mn-ea"/>
                  <a:sym typeface="+mn-lt"/>
                </a:rPr>
                <a:t>”</a:t>
              </a:r>
              <a:r>
                <a:rPr lang="zh-CN" altLang="en-US" sz="2000" dirty="0" smtClean="0">
                  <a:solidFill>
                    <a:schemeClr val="tx1"/>
                  </a:solidFill>
                  <a:cs typeface="+mn-ea"/>
                  <a:sym typeface="+mn-lt"/>
                </a:rPr>
                <a:t>平移</a:t>
              </a:r>
              <a:r>
                <a:rPr lang="en-US" altLang="zh-CN" sz="2000" dirty="0" smtClean="0">
                  <a:solidFill>
                    <a:schemeClr val="tx1"/>
                  </a:solidFill>
                  <a:cs typeface="+mn-ea"/>
                  <a:sym typeface="+mn-lt"/>
                </a:rPr>
                <a:t>”, </a:t>
              </a:r>
              <a:r>
                <a:rPr lang="zh-CN" altLang="en-US" sz="2000" dirty="0" smtClean="0">
                  <a:solidFill>
                    <a:schemeClr val="tx1"/>
                  </a:solidFill>
                  <a:cs typeface="+mn-ea"/>
                  <a:sym typeface="+mn-lt"/>
                </a:rPr>
                <a:t>将一条扭曲了</a:t>
              </a:r>
              <a:r>
                <a:rPr lang="en-US" altLang="zh-CN" sz="2000" dirty="0" smtClean="0">
                  <a:solidFill>
                    <a:schemeClr val="tx1"/>
                  </a:solidFill>
                  <a:cs typeface="+mn-ea"/>
                  <a:sym typeface="+mn-lt"/>
                </a:rPr>
                <a:t> 360 </a:t>
              </a:r>
              <a:r>
                <a:rPr lang="zh-CN" altLang="en-US" sz="2000" dirty="0" smtClean="0">
                  <a:solidFill>
                    <a:schemeClr val="tx1"/>
                  </a:solidFill>
                  <a:cs typeface="+mn-ea"/>
                  <a:sym typeface="+mn-lt"/>
                </a:rPr>
                <a:t>度的皮带恢复原状</a:t>
              </a:r>
              <a:r>
                <a:rPr lang="en-US" altLang="zh-CN" sz="2000" dirty="0" smtClean="0">
                  <a:solidFill>
                    <a:schemeClr val="tx1"/>
                  </a:solidFill>
                  <a:cs typeface="+mn-ea"/>
                  <a:sym typeface="+mn-lt"/>
                </a:rPr>
                <a:t>?</a:t>
              </a:r>
              <a:endParaRPr lang="en-US" altLang="zh-CN" sz="2000" dirty="0" smtClean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6240" y="2209800"/>
            <a:ext cx="9352915" cy="422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41208_161325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500" y="990600"/>
            <a:ext cx="11811000" cy="4876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回忆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: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基本群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955" y="2021205"/>
            <a:ext cx="876300" cy="80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1208_161631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58875" y="694690"/>
            <a:ext cx="10299700" cy="54679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495" y="1256030"/>
            <a:ext cx="1314450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56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拓扑群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03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52145" y="206375"/>
            <a:ext cx="68849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问题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70095" y="728345"/>
            <a:ext cx="29673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SO(3) </a:t>
            </a:r>
            <a:r>
              <a:rPr lang="zh-CN" altLang="en-US" sz="2000"/>
              <a:t>的基本群是什么</a:t>
            </a:r>
            <a:r>
              <a:rPr lang="en-US" altLang="zh-CN" sz="2000"/>
              <a:t>?</a:t>
            </a:r>
            <a:endParaRPr lang="en-US" altLang="zh-CN" sz="2000"/>
          </a:p>
        </p:txBody>
      </p:sp>
      <p:pic>
        <p:nvPicPr>
          <p:cNvPr id="5" name="20241208_162032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17245" y="1217930"/>
            <a:ext cx="10556875" cy="54000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165" y="2322830"/>
            <a:ext cx="762000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27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0950" y="568325"/>
            <a:ext cx="7518400" cy="58566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370" y="563245"/>
            <a:ext cx="8210550" cy="58470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125" y="552450"/>
            <a:ext cx="9827895" cy="5838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Box 29"/>
              <p:cNvSpPr txBox="1">
                <a:spLocks noChangeArrowheads="1"/>
              </p:cNvSpPr>
              <p:nvPr/>
            </p:nvSpPr>
            <p:spPr bwMode="auto">
              <a:xfrm>
                <a:off x="3909695" y="5962650"/>
                <a:ext cx="4605655" cy="4914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fontAlgn="base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r>
                  <a:rPr lang="en-US" sz="2000" dirty="0" smtClean="0"/>
                  <a:t>Dirac </a:t>
                </a:r>
                <a:r>
                  <a:rPr lang="zh-CN" altLang="en-US" sz="2000" dirty="0" smtClean="0"/>
                  <a:t>的皮带特技等价于</a:t>
                </a:r>
                <a:r>
                  <a:rPr lang="en-US" altLang="zh-CN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latin typeface="Cambria Math" panose="02040503050406030204" charset="0"/>
                            <a:cs typeface="Cambria Math" panose="02040503050406030204" charset="0"/>
                          </a:rPr>
                          <m:t>𝜋</m:t>
                        </m:r>
                      </m:e>
                      <m:sub>
                        <m:r>
                          <a:rPr lang="en-US" altLang="zh-CN" sz="2000" i="1" dirty="0" smtClean="0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 smtClean="0"/>
                  <a:t>(SO(3))=Z</a:t>
                </a:r>
                <a:r>
                  <a:rPr lang="en-US" altLang="zh-CN" sz="2000" baseline="-25000" dirty="0" smtClean="0"/>
                  <a:t>2</a:t>
                </a:r>
                <a:r>
                  <a:rPr lang="en-US" altLang="zh-CN" sz="2000" dirty="0" smtClean="0"/>
                  <a:t>.</a:t>
                </a:r>
                <a:endPara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mc:Choice>
        <mc:Fallback>
          <p:sp>
            <p:nvSpPr>
              <p:cNvPr id="4" name="Text 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9695" y="5962650"/>
                <a:ext cx="4605655" cy="491490"/>
              </a:xfrm>
              <a:prstGeom prst="rect">
                <a:avLst/>
              </a:prstGeom>
              <a:blipFill rotWithShape="1">
                <a:blip r:embed="rId1"/>
                <a:stretch>
                  <a:fillRect b="-2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20241208_162936Edi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36320" y="369570"/>
            <a:ext cx="10352405" cy="53124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7850" y="935990"/>
            <a:ext cx="723900" cy="800100"/>
          </a:xfrm>
          <a:prstGeom prst="rect">
            <a:avLst/>
          </a:prstGeom>
        </p:spPr>
      </p:pic>
      <p:graphicFrame>
        <p:nvGraphicFramePr>
          <p:cNvPr id="12" name="对象 1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032500" y="3308350"/>
          <a:ext cx="1270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7" imgW="127000" imgH="241300" progId="Equation.KSEE3">
                  <p:embed/>
                </p:oleObj>
              </mc:Choice>
              <mc:Fallback>
                <p:oleObj name="" r:id="rId7" imgW="127000" imgH="2413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32500" y="3308350"/>
                        <a:ext cx="1270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4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6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对象 1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032500" y="3308350"/>
          <a:ext cx="1270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127000" imgH="241300" progId="Equation.KSEE3">
                  <p:embed/>
                </p:oleObj>
              </mc:Choice>
              <mc:Fallback>
                <p:oleObj name="" r:id="rId1" imgW="127000" imgH="2413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032500" y="3308350"/>
                        <a:ext cx="1270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652145" y="206375"/>
            <a:ext cx="68849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射影平面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901065"/>
            <a:ext cx="9855200" cy="5481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量子自旋与</a:t>
            </a:r>
            <a:r>
              <a:rPr kumimoji="1" lang="en-US" altLang="zh-CN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SU(2)</a:t>
            </a:r>
            <a:endParaRPr kumimoji="1" lang="en-US" altLang="zh-CN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04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旋量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3985" y="722630"/>
            <a:ext cx="9384030" cy="584962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>
            <a:off x="7781290" y="5303520"/>
            <a:ext cx="349250" cy="3295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8130540" y="5013325"/>
            <a:ext cx="1637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Euler </a:t>
            </a:r>
            <a:r>
              <a:rPr lang="zh-CN" altLang="en-US" sz="2000"/>
              <a:t>公式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030" y="890905"/>
            <a:ext cx="10187940" cy="53886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170" y="890905"/>
            <a:ext cx="3876675" cy="108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557829" y="516915"/>
            <a:ext cx="11076940" cy="1172846"/>
            <a:chOff x="4640961" y="1582650"/>
            <a:chExt cx="3787140" cy="879633"/>
          </a:xfrm>
        </p:grpSpPr>
        <p:sp>
          <p:nvSpPr>
            <p:cNvPr id="9" name="文本框 8"/>
            <p:cNvSpPr txBox="1"/>
            <p:nvPr/>
          </p:nvSpPr>
          <p:spPr>
            <a:xfrm>
              <a:off x="4653221" y="1582650"/>
              <a:ext cx="3449457" cy="428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2400" b="1" dirty="0" smtClean="0">
                  <a:solidFill>
                    <a:schemeClr val="tx1"/>
                  </a:solidFill>
                  <a:cs typeface="+mn-ea"/>
                  <a:sym typeface="+mn-lt"/>
                </a:rPr>
                <a:t>问题</a:t>
              </a:r>
              <a:endParaRPr lang="zh-CN" altLang="en-US" sz="2400" b="1" dirty="0" smtClean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0" name="文本框 10"/>
            <p:cNvSpPr txBox="1"/>
            <p:nvPr/>
          </p:nvSpPr>
          <p:spPr>
            <a:xfrm>
              <a:off x="4640961" y="2093666"/>
              <a:ext cx="3787140" cy="368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lnSpc>
                  <a:spcPct val="130000"/>
                </a:lnSpc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tx1"/>
                  </a:solidFill>
                  <a:cs typeface="+mn-ea"/>
                  <a:sym typeface="+mn-lt"/>
                </a:rPr>
                <a:t>能否仅仅通过</a:t>
              </a:r>
              <a:r>
                <a:rPr lang="en-US" altLang="zh-CN" sz="2000" dirty="0" smtClean="0">
                  <a:solidFill>
                    <a:schemeClr val="tx1"/>
                  </a:solidFill>
                  <a:cs typeface="+mn-ea"/>
                  <a:sym typeface="+mn-lt"/>
                </a:rPr>
                <a:t>”</a:t>
              </a:r>
              <a:r>
                <a:rPr lang="zh-CN" altLang="en-US" sz="2000" dirty="0" smtClean="0">
                  <a:solidFill>
                    <a:schemeClr val="tx1"/>
                  </a:solidFill>
                  <a:cs typeface="+mn-ea"/>
                  <a:sym typeface="+mn-lt"/>
                </a:rPr>
                <a:t>平移</a:t>
              </a:r>
              <a:r>
                <a:rPr lang="en-US" altLang="zh-CN" sz="2000" dirty="0" smtClean="0">
                  <a:solidFill>
                    <a:schemeClr val="tx1"/>
                  </a:solidFill>
                  <a:cs typeface="+mn-ea"/>
                  <a:sym typeface="+mn-lt"/>
                </a:rPr>
                <a:t>”, </a:t>
              </a:r>
              <a:r>
                <a:rPr lang="zh-CN" altLang="en-US" sz="2000" dirty="0" smtClean="0">
                  <a:solidFill>
                    <a:schemeClr val="tx1"/>
                  </a:solidFill>
                  <a:cs typeface="+mn-ea"/>
                  <a:sym typeface="+mn-lt"/>
                </a:rPr>
                <a:t>将一条扭曲了</a:t>
              </a:r>
              <a:r>
                <a:rPr lang="en-US" altLang="zh-CN" sz="2000" dirty="0" smtClean="0">
                  <a:solidFill>
                    <a:schemeClr val="tx1"/>
                  </a:solidFill>
                  <a:cs typeface="+mn-ea"/>
                  <a:sym typeface="+mn-lt"/>
                </a:rPr>
                <a:t> 720 </a:t>
              </a:r>
              <a:r>
                <a:rPr lang="zh-CN" altLang="en-US" sz="2000" dirty="0" smtClean="0">
                  <a:solidFill>
                    <a:schemeClr val="tx1"/>
                  </a:solidFill>
                  <a:cs typeface="+mn-ea"/>
                  <a:sym typeface="+mn-lt"/>
                </a:rPr>
                <a:t>度的皮带恢复原状</a:t>
              </a:r>
              <a:r>
                <a:rPr lang="en-US" altLang="zh-CN" sz="2000" dirty="0" smtClean="0">
                  <a:solidFill>
                    <a:schemeClr val="tx1"/>
                  </a:solidFill>
                  <a:cs typeface="+mn-ea"/>
                  <a:sym typeface="+mn-lt"/>
                </a:rPr>
                <a:t>?</a:t>
              </a:r>
              <a:endParaRPr lang="en-US" altLang="zh-CN" sz="2000" dirty="0" smtClean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5905" y="1969135"/>
            <a:ext cx="9139555" cy="4463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复内积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265" y="870585"/>
            <a:ext cx="8205470" cy="13188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390" y="3429000"/>
            <a:ext cx="4681855" cy="1998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6725" y="998220"/>
            <a:ext cx="8068945" cy="30638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30" y="4239895"/>
            <a:ext cx="11566525" cy="22764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内积下的旋转概率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6630" y="581025"/>
            <a:ext cx="9997440" cy="40862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73295" y="5293995"/>
            <a:ext cx="2646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U</a:t>
            </a:r>
            <a:r>
              <a:rPr lang="zh-CN" altLang="en-US" sz="2800"/>
              <a:t>是一个酉矩阵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7675" y="334645"/>
            <a:ext cx="8891270" cy="43802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33115" y="5293995"/>
            <a:ext cx="5833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U</a:t>
            </a:r>
            <a:r>
              <a:rPr lang="zh-CN" altLang="en-US" sz="2800"/>
              <a:t>是一个行列式为</a:t>
            </a:r>
            <a:r>
              <a:rPr lang="en-US" altLang="zh-CN" sz="2800"/>
              <a:t> 1 </a:t>
            </a:r>
            <a:r>
              <a:rPr lang="zh-CN" altLang="en-US" sz="2800"/>
              <a:t>的酉矩阵</a:t>
            </a:r>
            <a:r>
              <a:rPr lang="en-US" altLang="zh-CN" sz="2800"/>
              <a:t>(SU(2))</a:t>
            </a:r>
            <a:endParaRPr lang="en-US" altLang="zh-CN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270" y="1273810"/>
            <a:ext cx="9982200" cy="46386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作为拓扑空间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覆盖空间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05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240" y="1638935"/>
            <a:ext cx="10658475" cy="42767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如何想象三维球面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1208_190917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45210" y="579755"/>
            <a:ext cx="10246360" cy="54076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895" y="1588135"/>
            <a:ext cx="781050" cy="657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5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1208_191127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1690" y="704850"/>
            <a:ext cx="10818495" cy="56807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9700" y="1222375"/>
            <a:ext cx="819150" cy="904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6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覆盖空间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145" y="991870"/>
            <a:ext cx="4906645" cy="33242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170" y="2750820"/>
            <a:ext cx="5024120" cy="347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1207_203441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64565" y="834390"/>
            <a:ext cx="10262870" cy="51898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6050" y="1356995"/>
            <a:ext cx="895350" cy="628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2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41208_191518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64260" y="965835"/>
            <a:ext cx="10236835" cy="51771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0670" y="1895475"/>
            <a:ext cx="866775" cy="80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2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双覆盖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20241208_191953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90625" y="1129665"/>
            <a:ext cx="10188575" cy="53035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6325" y="3547745"/>
            <a:ext cx="923925" cy="828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925" y="723265"/>
            <a:ext cx="7324725" cy="3200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650" y="4408805"/>
            <a:ext cx="6524625" cy="1800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41208_192205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6000" y="560070"/>
            <a:ext cx="10779125" cy="552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563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回到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Dirac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的皮带特技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20241208_192518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09320" y="890270"/>
            <a:ext cx="10682605" cy="56013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340" y="2971800"/>
            <a:ext cx="1095375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9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一些补充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06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563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如何旋转电子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4" name="20241208_192814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37640" y="1270000"/>
            <a:ext cx="9316720" cy="4930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815" y="2331720"/>
            <a:ext cx="657225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6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563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Larmor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进动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1815" y="2331720"/>
            <a:ext cx="657225" cy="838200"/>
          </a:xfrm>
          <a:prstGeom prst="rect">
            <a:avLst/>
          </a:prstGeom>
        </p:spPr>
      </p:pic>
      <p:pic>
        <p:nvPicPr>
          <p:cNvPr id="2" name="20241208_193112Edi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35050" y="846455"/>
            <a:ext cx="9646285" cy="5165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7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563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中子干涉仪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4" name="20241208_193659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38885" y="1092835"/>
            <a:ext cx="9538970" cy="51466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4170" y="2486025"/>
            <a:ext cx="666750" cy="628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5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1077338" y="1956901"/>
            <a:ext cx="7073486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谢谢</a:t>
            </a:r>
            <a:r>
              <a:rPr kumimoji="1" lang="en-US" altLang="zh-CN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!</a:t>
            </a:r>
            <a:endParaRPr kumimoji="1" lang="en-US" altLang="zh-CN" sz="66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116660" y="3500802"/>
            <a:ext cx="601777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THANK YOU FOR YOUR ATTENTION</a:t>
            </a:r>
            <a:endParaRPr kumimoji="1"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1218260" y="3241203"/>
            <a:ext cx="58000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直角三角形 5"/>
          <p:cNvSpPr/>
          <p:nvPr/>
        </p:nvSpPr>
        <p:spPr>
          <a:xfrm rot="16200000">
            <a:off x="8953224" y="4266783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三角形 6"/>
          <p:cNvSpPr/>
          <p:nvPr/>
        </p:nvSpPr>
        <p:spPr>
          <a:xfrm flipV="1">
            <a:off x="8717216" y="4266783"/>
            <a:ext cx="2628900" cy="1325605"/>
          </a:xfrm>
          <a:prstGeom prst="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直角三角形 22"/>
          <p:cNvSpPr/>
          <p:nvPr/>
        </p:nvSpPr>
        <p:spPr>
          <a:xfrm rot="5400000" flipH="1">
            <a:off x="8717216" y="2579094"/>
            <a:ext cx="1544108" cy="1544108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直角三角形 23"/>
          <p:cNvSpPr/>
          <p:nvPr/>
        </p:nvSpPr>
        <p:spPr>
          <a:xfrm rot="5400000" flipV="1">
            <a:off x="6287460" y="-78722"/>
            <a:ext cx="4108226" cy="4108226"/>
          </a:xfrm>
          <a:prstGeom prst="rt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41207_205021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62710" y="1526540"/>
            <a:ext cx="9465945" cy="48456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295" y="4745990"/>
            <a:ext cx="1000125" cy="657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2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4615" y="724535"/>
            <a:ext cx="7190740" cy="34798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45465" y="4484370"/>
            <a:ext cx="1088707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000"/>
              <a:t>英国理论物理学家，量子力学的奠基者之一</a:t>
            </a:r>
            <a:r>
              <a:rPr lang="en-US" altLang="zh-CN" sz="2000"/>
              <a:t>. 统合了 W. Heisenberg 的矩阵力学和 E. Schrödinger的波动力学, 发展出了量子力学的基本数学架构. 他给出的 Dirac 方程可以描述费米子的物理行为, 解释了粒子的自旋, 并且首先预测了反粒子的存在. </a:t>
            </a:r>
            <a:endParaRPr lang="en-US" altLang="zh-CN" sz="2000"/>
          </a:p>
          <a:p>
            <a:pPr>
              <a:lnSpc>
                <a:spcPct val="110000"/>
              </a:lnSpc>
            </a:pPr>
            <a:r>
              <a:rPr lang="en-US" altLang="zh-CN" sz="2000"/>
              <a:t>1933 年, 因为“发现了在原子理论里很有用的新形式”（即量子力学的基本方程——</a:t>
            </a:r>
            <a:r>
              <a:rPr lang="en-US" altLang="zh-CN" sz="2000">
                <a:sym typeface="+mn-ea"/>
              </a:rPr>
              <a:t>Schrödinger </a:t>
            </a:r>
            <a:r>
              <a:rPr lang="en-US" altLang="zh-CN" sz="2000"/>
              <a:t>方程和 Dirac 方程）, Dirac 和 </a:t>
            </a:r>
            <a:r>
              <a:rPr lang="en-US" altLang="zh-CN" sz="2000">
                <a:sym typeface="+mn-ea"/>
              </a:rPr>
              <a:t>Schrödinger </a:t>
            </a:r>
            <a:r>
              <a:rPr lang="en-US" altLang="zh-CN" sz="2000"/>
              <a:t>共同获得了诺贝尔物理学奖, 是当时史上最年轻获奖的理论物理学家.</a:t>
            </a:r>
            <a:endParaRPr lang="en-US" altLang="zh-CN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"/>
          <p:cNvSpPr txBox="1"/>
          <p:nvPr/>
        </p:nvSpPr>
        <p:spPr>
          <a:xfrm>
            <a:off x="812800" y="608330"/>
            <a:ext cx="1032891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/>
              <a:t>Dirac </a:t>
            </a:r>
            <a:r>
              <a:rPr lang="zh-CN" altLang="en-US" sz="2000" dirty="0"/>
              <a:t>的皮带特技用以描述</a:t>
            </a:r>
            <a:r>
              <a:rPr lang="en-US" altLang="zh-CN" sz="2000" dirty="0"/>
              <a:t> 1/2 </a:t>
            </a:r>
            <a:r>
              <a:rPr lang="zh-CN" altLang="en-US" sz="2000" dirty="0"/>
              <a:t>粒子</a:t>
            </a:r>
            <a:r>
              <a:rPr lang="en-US" altLang="zh-CN" sz="2000" dirty="0"/>
              <a:t>, </a:t>
            </a:r>
            <a:r>
              <a:rPr lang="zh-CN" altLang="en-US" sz="2000" dirty="0"/>
              <a:t>例如电子和质子的奇特量子自旋性质</a:t>
            </a:r>
            <a:r>
              <a:rPr lang="en-US" altLang="zh-CN" sz="2000" dirty="0"/>
              <a:t>.</a:t>
            </a:r>
            <a:endParaRPr lang="en-US" altLang="zh-CN" sz="2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3280" y="2400300"/>
            <a:ext cx="1076325" cy="885825"/>
          </a:xfrm>
          <a:prstGeom prst="rect">
            <a:avLst/>
          </a:prstGeom>
        </p:spPr>
      </p:pic>
      <p:pic>
        <p:nvPicPr>
          <p:cNvPr id="7" name="20241207_205651Edi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68095" y="1525905"/>
            <a:ext cx="9656445" cy="488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5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6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旋转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6" name="文本框 6"/>
          <p:cNvSpPr txBox="1"/>
          <p:nvPr/>
        </p:nvSpPr>
        <p:spPr>
          <a:xfrm>
            <a:off x="652145" y="909320"/>
            <a:ext cx="11049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sz="2000" dirty="0"/>
              <a:t>假设我们总是以逆时针方向旋转</a:t>
            </a:r>
            <a:r>
              <a:rPr lang="en-US" altLang="zh-CN" sz="2000" dirty="0"/>
              <a:t>, </a:t>
            </a:r>
            <a:r>
              <a:rPr lang="zh-CN" altLang="en-US" sz="2000" dirty="0"/>
              <a:t>那么决定一个具体的旋转需要两个要素</a:t>
            </a:r>
            <a:r>
              <a:rPr lang="en-US" altLang="zh-CN" sz="2000" dirty="0"/>
              <a:t>: </a:t>
            </a:r>
            <a:r>
              <a:rPr lang="zh-CN" altLang="en-US" sz="2000" dirty="0">
                <a:solidFill>
                  <a:srgbClr val="FF0000"/>
                </a:solidFill>
              </a:rPr>
              <a:t>转轴</a:t>
            </a:r>
            <a:r>
              <a:rPr lang="zh-CN" altLang="en-US" sz="2000" dirty="0"/>
              <a:t>和</a:t>
            </a:r>
            <a:r>
              <a:rPr lang="zh-CN" altLang="en-US" sz="2000" dirty="0">
                <a:solidFill>
                  <a:srgbClr val="FF0000"/>
                </a:solidFill>
              </a:rPr>
              <a:t>角度</a:t>
            </a:r>
            <a:r>
              <a:rPr lang="en-US" altLang="zh-CN" sz="2000" dirty="0"/>
              <a:t>.</a:t>
            </a:r>
            <a:endParaRPr lang="en-US" altLang="zh-CN" sz="2000" dirty="0"/>
          </a:p>
        </p:txBody>
      </p:sp>
      <p:pic>
        <p:nvPicPr>
          <p:cNvPr id="3" name="20241207_211523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96695" y="1772285"/>
            <a:ext cx="9197975" cy="4512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585" y="2384425"/>
            <a:ext cx="1066800" cy="866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8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851*3856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087*3449*731*731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252*3496*702*70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4.xml><?xml version="1.0" encoding="utf-8"?>
<p:tagLst xmlns:p="http://schemas.openxmlformats.org/presentationml/2006/main">
  <p:tag name="RESOURCE_RECORD_KEY" val="{&quot;70&quot;:[3312415,3314161,3314336]}"/>
  <p:tag name="COMMONDATA" val="eyJjb3VudCI6OSwiaGRpZCI6ImY5ZTQyMzM0NmMyZDM4MWU3MjdhYjkyYTU1MTI3ZWU2IiwidXNlckNvdW50Ijo1fQ=="/>
  <p:tag name="commondata" val="eyJjb3VudCI6MTAsImhkaWQiOiI1NzY1Zjc2ZmE3ZGJkY2Y2ZGI3MDY5YTUxNjNjOGZhZCIsInVzZXJDb3VudCI6MX0=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heme/theme1.xml><?xml version="1.0" encoding="utf-8"?>
<a:theme xmlns:a="http://schemas.openxmlformats.org/drawingml/2006/main" name="Office 主题​​">
  <a:themeElements>
    <a:clrScheme name="自定义 81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7B2E9"/>
      </a:accent1>
      <a:accent2>
        <a:srgbClr val="A0CEEE"/>
      </a:accent2>
      <a:accent3>
        <a:srgbClr val="77B2E8"/>
      </a:accent3>
      <a:accent4>
        <a:srgbClr val="A0CDEC"/>
      </a:accent4>
      <a:accent5>
        <a:srgbClr val="5F93C1"/>
      </a:accent5>
      <a:accent6>
        <a:srgbClr val="9FCDED"/>
      </a:accent6>
      <a:hlink>
        <a:srgbClr val="77B1E8"/>
      </a:hlink>
      <a:folHlink>
        <a:srgbClr val="77B2E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1012</Words>
  <Application>WPS 演示</Application>
  <PresentationFormat>宽屏</PresentationFormat>
  <Paragraphs>123</Paragraphs>
  <Slides>59</Slides>
  <Notes>0</Notes>
  <HiddenSlides>0</HiddenSlides>
  <MMClips>3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59</vt:i4>
      </vt:variant>
    </vt:vector>
  </HeadingPairs>
  <TitlesOfParts>
    <vt:vector size="74" baseType="lpstr">
      <vt:lpstr>Arial</vt:lpstr>
      <vt:lpstr>宋体</vt:lpstr>
      <vt:lpstr>Wingdings</vt:lpstr>
      <vt:lpstr>Alibaba PuHuiTi Light</vt:lpstr>
      <vt:lpstr>楷体</vt:lpstr>
      <vt:lpstr>Alibaba PuHuiTi</vt:lpstr>
      <vt:lpstr>等线</vt:lpstr>
      <vt:lpstr>微软雅黑</vt:lpstr>
      <vt:lpstr>Arial Unicode MS</vt:lpstr>
      <vt:lpstr>等线 Light</vt:lpstr>
      <vt:lpstr>Calibri</vt:lpstr>
      <vt:lpstr>Cambria Math</vt:lpstr>
      <vt:lpstr>Office 主题​​</vt:lpstr>
      <vt:lpstr>Equation.KSEE3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MZ6789</dc:creator>
  <cp:lastModifiedBy>腐草为萤</cp:lastModifiedBy>
  <cp:revision>205</cp:revision>
  <dcterms:created xsi:type="dcterms:W3CDTF">2020-10-15T02:17:00Z</dcterms:created>
  <dcterms:modified xsi:type="dcterms:W3CDTF">2024-12-12T03:51:02Z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KSOTemplateUUID">
    <vt:lpwstr>v1.0_mb_NRpHEqfgA17FyKtjJk82GA==</vt:lpwstr>
  </property>
  <property fmtid="{D5CDD505-2E9C-101B-9397-08002B2CF9AE}" pid="4" name="ICV">
    <vt:lpwstr>BFF8B99E22F047F89FEB606CCD16A21D_13</vt:lpwstr>
  </property>
</Properties>
</file>