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wmf" ContentType="image/x-w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3"/>
    <p:sldId id="258" r:id="rId4"/>
    <p:sldId id="320" r:id="rId5"/>
    <p:sldId id="264" r:id="rId6"/>
    <p:sldId id="333" r:id="rId7"/>
    <p:sldId id="344" r:id="rId8"/>
    <p:sldId id="346" r:id="rId9"/>
    <p:sldId id="345" r:id="rId10"/>
    <p:sldId id="370" r:id="rId11"/>
    <p:sldId id="371" r:id="rId12"/>
    <p:sldId id="372" r:id="rId13"/>
    <p:sldId id="373" r:id="rId14"/>
    <p:sldId id="374" r:id="rId15"/>
    <p:sldId id="375" r:id="rId16"/>
    <p:sldId id="421" r:id="rId17"/>
    <p:sldId id="376" r:id="rId18"/>
    <p:sldId id="274" r:id="rId19"/>
    <p:sldId id="321" r:id="rId20"/>
    <p:sldId id="377" r:id="rId21"/>
    <p:sldId id="378" r:id="rId22"/>
    <p:sldId id="379" r:id="rId23"/>
    <p:sldId id="380" r:id="rId24"/>
    <p:sldId id="347" r:id="rId25"/>
    <p:sldId id="381" r:id="rId26"/>
    <p:sldId id="275" r:id="rId27"/>
    <p:sldId id="452" r:id="rId28"/>
    <p:sldId id="453" r:id="rId29"/>
    <p:sldId id="454" r:id="rId30"/>
    <p:sldId id="455" r:id="rId31"/>
    <p:sldId id="456" r:id="rId32"/>
    <p:sldId id="457" r:id="rId33"/>
    <p:sldId id="458" r:id="rId34"/>
    <p:sldId id="459" r:id="rId35"/>
    <p:sldId id="460" r:id="rId36"/>
    <p:sldId id="461" r:id="rId37"/>
    <p:sldId id="462" r:id="rId38"/>
    <p:sldId id="463" r:id="rId39"/>
    <p:sldId id="464" r:id="rId40"/>
    <p:sldId id="465" r:id="rId41"/>
    <p:sldId id="469" r:id="rId42"/>
    <p:sldId id="466" r:id="rId43"/>
    <p:sldId id="467" r:id="rId44"/>
    <p:sldId id="468" r:id="rId45"/>
    <p:sldId id="451" r:id="rId46"/>
    <p:sldId id="336" r:id="rId47"/>
    <p:sldId id="401" r:id="rId48"/>
    <p:sldId id="402" r:id="rId49"/>
    <p:sldId id="406" r:id="rId50"/>
    <p:sldId id="407" r:id="rId51"/>
    <p:sldId id="408" r:id="rId52"/>
    <p:sldId id="409" r:id="rId53"/>
    <p:sldId id="410" r:id="rId54"/>
    <p:sldId id="411" r:id="rId55"/>
    <p:sldId id="412" r:id="rId56"/>
    <p:sldId id="413" r:id="rId57"/>
    <p:sldId id="414" r:id="rId58"/>
    <p:sldId id="405" r:id="rId59"/>
    <p:sldId id="349" r:id="rId60"/>
    <p:sldId id="293" r:id="rId61"/>
    <p:sldId id="403" r:id="rId62"/>
    <p:sldId id="404" r:id="rId63"/>
    <p:sldId id="277" r:id="rId64"/>
  </p:sldIdLst>
  <p:sldSz cx="12192000" cy="6858000"/>
  <p:notesSz cx="6858000" cy="9144000"/>
  <p:custDataLst>
    <p:tags r:id="rId6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4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399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B3EA"/>
    <a:srgbClr val="9FCFED"/>
    <a:srgbClr val="A2B3B7"/>
    <a:srgbClr val="B4C8CD"/>
    <a:srgbClr val="C0CBD8"/>
    <a:srgbClr val="B3C9CD"/>
    <a:srgbClr val="EED79D"/>
    <a:srgbClr val="8A989B"/>
    <a:srgbClr val="A2B4B7"/>
    <a:srgbClr val="7090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70"/>
    <p:restoredTop sz="94687"/>
  </p:normalViewPr>
  <p:slideViewPr>
    <p:cSldViewPr snapToGrid="0" snapToObjects="1" showGuides="1">
      <p:cViewPr varScale="1">
        <p:scale>
          <a:sx n="109" d="100"/>
          <a:sy n="109" d="100"/>
        </p:scale>
        <p:origin x="642" y="96"/>
      </p:cViewPr>
      <p:guideLst>
        <p:guide orient="horz" pos="2224"/>
        <p:guide pos="3840"/>
        <p:guide pos="399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9" Type="http://schemas.openxmlformats.org/officeDocument/2006/relationships/tags" Target="tags/tag26.xml"/><Relationship Id="rId68" Type="http://schemas.openxmlformats.org/officeDocument/2006/relationships/commentAuthors" Target="commentAuthors.xml"/><Relationship Id="rId67" Type="http://schemas.openxmlformats.org/officeDocument/2006/relationships/tableStyles" Target="tableStyles.xml"/><Relationship Id="rId66" Type="http://schemas.openxmlformats.org/officeDocument/2006/relationships/viewProps" Target="viewProps.xml"/><Relationship Id="rId65" Type="http://schemas.openxmlformats.org/officeDocument/2006/relationships/presProps" Target="presProps.xml"/><Relationship Id="rId64" Type="http://schemas.openxmlformats.org/officeDocument/2006/relationships/slide" Target="slides/slide62.xml"/><Relationship Id="rId63" Type="http://schemas.openxmlformats.org/officeDocument/2006/relationships/slide" Target="slides/slide61.xml"/><Relationship Id="rId62" Type="http://schemas.openxmlformats.org/officeDocument/2006/relationships/slide" Target="slides/slide60.xml"/><Relationship Id="rId61" Type="http://schemas.openxmlformats.org/officeDocument/2006/relationships/slide" Target="slides/slide59.xml"/><Relationship Id="rId60" Type="http://schemas.openxmlformats.org/officeDocument/2006/relationships/slide" Target="slides/slide58.xml"/><Relationship Id="rId6" Type="http://schemas.openxmlformats.org/officeDocument/2006/relationships/slide" Target="slides/slide4.xml"/><Relationship Id="rId59" Type="http://schemas.openxmlformats.org/officeDocument/2006/relationships/slide" Target="slides/slide57.xml"/><Relationship Id="rId58" Type="http://schemas.openxmlformats.org/officeDocument/2006/relationships/slide" Target="slides/slide56.xml"/><Relationship Id="rId57" Type="http://schemas.openxmlformats.org/officeDocument/2006/relationships/slide" Target="slides/slide55.xml"/><Relationship Id="rId56" Type="http://schemas.openxmlformats.org/officeDocument/2006/relationships/slide" Target="slides/slide54.xml"/><Relationship Id="rId55" Type="http://schemas.openxmlformats.org/officeDocument/2006/relationships/slide" Target="slides/slide53.xml"/><Relationship Id="rId54" Type="http://schemas.openxmlformats.org/officeDocument/2006/relationships/slide" Target="slides/slide52.xml"/><Relationship Id="rId53" Type="http://schemas.openxmlformats.org/officeDocument/2006/relationships/slide" Target="slides/slide51.xml"/><Relationship Id="rId52" Type="http://schemas.openxmlformats.org/officeDocument/2006/relationships/slide" Target="slides/slide50.xml"/><Relationship Id="rId51" Type="http://schemas.openxmlformats.org/officeDocument/2006/relationships/slide" Target="slides/slide49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6" Type="http://schemas.openxmlformats.org/officeDocument/2006/relationships/image" Target="../media/image62.wmf"/><Relationship Id="rId5" Type="http://schemas.openxmlformats.org/officeDocument/2006/relationships/image" Target="../media/image61.wmf"/><Relationship Id="rId4" Type="http://schemas.openxmlformats.org/officeDocument/2006/relationships/image" Target="../media/image60.wmf"/><Relationship Id="rId3" Type="http://schemas.openxmlformats.org/officeDocument/2006/relationships/image" Target="../media/image59.wmf"/><Relationship Id="rId2" Type="http://schemas.openxmlformats.org/officeDocument/2006/relationships/image" Target="../media/image57.wmf"/><Relationship Id="rId1" Type="http://schemas.openxmlformats.org/officeDocument/2006/relationships/image" Target="../media/image56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4.wmf"/><Relationship Id="rId1" Type="http://schemas.openxmlformats.org/officeDocument/2006/relationships/image" Target="../media/image60.wmf"/></Relationships>
</file>

<file path=ppt/drawings/_rels/vmlDrawing3.vml.rels><?xml version="1.0" encoding="UTF-8" standalone="yes"?>
<Relationships xmlns="http://schemas.openxmlformats.org/package/2006/relationships"><Relationship Id="rId6" Type="http://schemas.openxmlformats.org/officeDocument/2006/relationships/image" Target="../media/image69.wmf"/><Relationship Id="rId5" Type="http://schemas.openxmlformats.org/officeDocument/2006/relationships/image" Target="../media/image68.wmf"/><Relationship Id="rId4" Type="http://schemas.openxmlformats.org/officeDocument/2006/relationships/image" Target="../media/image67.wmf"/><Relationship Id="rId3" Type="http://schemas.openxmlformats.org/officeDocument/2006/relationships/image" Target="../media/image66.wmf"/><Relationship Id="rId2" Type="http://schemas.openxmlformats.org/officeDocument/2006/relationships/image" Target="../media/image65.wmf"/><Relationship Id="rId1" Type="http://schemas.openxmlformats.org/officeDocument/2006/relationships/image" Target="../media/image61.wmf"/></Relationships>
</file>

<file path=ppt/drawings/_rels/vmlDrawing4.vml.rels><?xml version="1.0" encoding="UTF-8" standalone="yes"?>
<Relationships xmlns="http://schemas.openxmlformats.org/package/2006/relationships"><Relationship Id="rId5" Type="http://schemas.openxmlformats.org/officeDocument/2006/relationships/image" Target="../media/image80.wmf"/><Relationship Id="rId4" Type="http://schemas.openxmlformats.org/officeDocument/2006/relationships/image" Target="../media/image79.wmf"/><Relationship Id="rId3" Type="http://schemas.openxmlformats.org/officeDocument/2006/relationships/image" Target="../media/image77.wmf"/><Relationship Id="rId2" Type="http://schemas.openxmlformats.org/officeDocument/2006/relationships/image" Target="../media/image75.wmf"/><Relationship Id="rId1" Type="http://schemas.openxmlformats.org/officeDocument/2006/relationships/image" Target="../media/image73.wmf"/></Relationships>
</file>

<file path=ppt/drawings/_rels/vmlDrawing5.vml.rels><?xml version="1.0" encoding="UTF-8" standalone="yes"?>
<Relationships xmlns="http://schemas.openxmlformats.org/package/2006/relationships"><Relationship Id="rId5" Type="http://schemas.openxmlformats.org/officeDocument/2006/relationships/image" Target="../media/image88.wmf"/><Relationship Id="rId4" Type="http://schemas.openxmlformats.org/officeDocument/2006/relationships/image" Target="../media/image87.wmf"/><Relationship Id="rId3" Type="http://schemas.openxmlformats.org/officeDocument/2006/relationships/image" Target="../media/image86.wmf"/><Relationship Id="rId2" Type="http://schemas.openxmlformats.org/officeDocument/2006/relationships/image" Target="../media/image85.wmf"/><Relationship Id="rId1" Type="http://schemas.openxmlformats.org/officeDocument/2006/relationships/image" Target="../media/image84.wmf"/></Relationships>
</file>

<file path=ppt/drawings/_rels/vmlDrawing6.vml.rels><?xml version="1.0" encoding="UTF-8" standalone="yes"?>
<Relationships xmlns="http://schemas.openxmlformats.org/package/2006/relationships"><Relationship Id="rId5" Type="http://schemas.openxmlformats.org/officeDocument/2006/relationships/image" Target="../media/image105.wmf"/><Relationship Id="rId4" Type="http://schemas.openxmlformats.org/officeDocument/2006/relationships/image" Target="../media/image104.wmf"/><Relationship Id="rId3" Type="http://schemas.openxmlformats.org/officeDocument/2006/relationships/image" Target="../media/image103.wmf"/><Relationship Id="rId2" Type="http://schemas.openxmlformats.org/officeDocument/2006/relationships/image" Target="../media/image102.wmf"/><Relationship Id="rId1" Type="http://schemas.openxmlformats.org/officeDocument/2006/relationships/image" Target="../media/image10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角三角形 6"/>
          <p:cNvSpPr/>
          <p:nvPr userDrawn="1"/>
        </p:nvSpPr>
        <p:spPr>
          <a:xfrm rot="16200000">
            <a:off x="11645992" y="6311991"/>
            <a:ext cx="546007" cy="546007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278855" y="327032"/>
            <a:ext cx="285744" cy="234804"/>
            <a:chOff x="8705852" y="6038985"/>
            <a:chExt cx="664463" cy="546008"/>
          </a:xfrm>
        </p:grpSpPr>
        <p:sp>
          <p:nvSpPr>
            <p:cNvPr id="9" name="直角三角形 8"/>
            <p:cNvSpPr/>
            <p:nvPr/>
          </p:nvSpPr>
          <p:spPr>
            <a:xfrm rot="16200000">
              <a:off x="8824308" y="6038986"/>
              <a:ext cx="546007" cy="546007"/>
            </a:xfrm>
            <a:prstGeom prst="rtTriangle">
              <a:avLst/>
            </a:prstGeom>
            <a:solidFill>
              <a:srgbClr val="77B3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0" name="直角三角形 9"/>
            <p:cNvSpPr/>
            <p:nvPr/>
          </p:nvSpPr>
          <p:spPr>
            <a:xfrm rot="16200000" flipH="1" flipV="1">
              <a:off x="8705852" y="6038985"/>
              <a:ext cx="546007" cy="546007"/>
            </a:xfrm>
            <a:prstGeom prst="rtTriangle">
              <a:avLst/>
            </a:prstGeom>
            <a:solidFill>
              <a:srgbClr val="9FCF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tags" Target="../tags/tag8.xml"/><Relationship Id="rId3" Type="http://schemas.microsoft.com/office/2007/relationships/media" Target="../media/media8.mp4"/><Relationship Id="rId2" Type="http://schemas.openxmlformats.org/officeDocument/2006/relationships/video" Target="../media/media8.mp4"/><Relationship Id="rId1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tags" Target="../tags/tag9.xml"/><Relationship Id="rId2" Type="http://schemas.microsoft.com/office/2007/relationships/media" Target="../media/media9.mp4"/><Relationship Id="rId1" Type="http://schemas.openxmlformats.org/officeDocument/2006/relationships/video" Target="../media/media9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tags" Target="../tags/tag10.xml"/><Relationship Id="rId3" Type="http://schemas.microsoft.com/office/2007/relationships/media" Target="../media/media10.mp4"/><Relationship Id="rId2" Type="http://schemas.openxmlformats.org/officeDocument/2006/relationships/video" Target="../media/media10.mp4"/><Relationship Id="rId1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tags" Target="../tags/tag11.xml"/><Relationship Id="rId2" Type="http://schemas.microsoft.com/office/2007/relationships/media" Target="../media/media11.mp4"/><Relationship Id="rId1" Type="http://schemas.openxmlformats.org/officeDocument/2006/relationships/video" Target="../media/media11.mp4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1" Type="http://schemas.openxmlformats.org/officeDocument/2006/relationships/tags" Target="../tags/tag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tags" Target="../tags/tag13.xml"/><Relationship Id="rId2" Type="http://schemas.microsoft.com/office/2007/relationships/media" Target="../media/media12.mp4"/><Relationship Id="rId1" Type="http://schemas.openxmlformats.org/officeDocument/2006/relationships/video" Target="../media/media12.mp4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tags" Target="../tags/tag14.xml"/><Relationship Id="rId2" Type="http://schemas.microsoft.com/office/2007/relationships/media" Target="../media/media13.mp4"/><Relationship Id="rId1" Type="http://schemas.openxmlformats.org/officeDocument/2006/relationships/video" Target="../media/media13.mp4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tags" Target="../tags/tag15.xml"/><Relationship Id="rId2" Type="http://schemas.microsoft.com/office/2007/relationships/media" Target="../media/media14.mp4"/><Relationship Id="rId1" Type="http://schemas.openxmlformats.org/officeDocument/2006/relationships/video" Target="../media/media14.mp4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3" Type="http://schemas.openxmlformats.org/officeDocument/2006/relationships/tags" Target="../tags/tag16.xml"/><Relationship Id="rId2" Type="http://schemas.microsoft.com/office/2007/relationships/media" Target="../media/media15.mp4"/><Relationship Id="rId1" Type="http://schemas.openxmlformats.org/officeDocument/2006/relationships/video" Target="../media/media15.mp4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4.jpeg"/><Relationship Id="rId1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7.png"/><Relationship Id="rId3" Type="http://schemas.openxmlformats.org/officeDocument/2006/relationships/image" Target="../media/image46.png"/><Relationship Id="rId2" Type="http://schemas.microsoft.com/office/2007/relationships/media" Target="../media/media16.mp4"/><Relationship Id="rId1" Type="http://schemas.openxmlformats.org/officeDocument/2006/relationships/video" Target="../media/media16.mp4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9.png"/><Relationship Id="rId2" Type="http://schemas.microsoft.com/office/2007/relationships/media" Target="../media/media17.mp4"/><Relationship Id="rId1" Type="http://schemas.openxmlformats.org/officeDocument/2006/relationships/video" Target="../media/media17.mp4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4.bin"/><Relationship Id="rId8" Type="http://schemas.openxmlformats.org/officeDocument/2006/relationships/image" Target="../media/image59.wmf"/><Relationship Id="rId7" Type="http://schemas.openxmlformats.org/officeDocument/2006/relationships/oleObject" Target="../embeddings/oleObject3.bin"/><Relationship Id="rId6" Type="http://schemas.openxmlformats.org/officeDocument/2006/relationships/image" Target="../media/image58.png"/><Relationship Id="rId5" Type="http://schemas.openxmlformats.org/officeDocument/2006/relationships/image" Target="../media/image57.wmf"/><Relationship Id="rId4" Type="http://schemas.openxmlformats.org/officeDocument/2006/relationships/oleObject" Target="../embeddings/oleObject2.bin"/><Relationship Id="rId3" Type="http://schemas.openxmlformats.org/officeDocument/2006/relationships/image" Target="../media/image56.wmf"/><Relationship Id="rId2" Type="http://schemas.openxmlformats.org/officeDocument/2006/relationships/oleObject" Target="../embeddings/oleObject1.bin"/><Relationship Id="rId16" Type="http://schemas.openxmlformats.org/officeDocument/2006/relationships/vmlDrawing" Target="../drawings/vmlDrawing1.vml"/><Relationship Id="rId15" Type="http://schemas.openxmlformats.org/officeDocument/2006/relationships/slideLayout" Target="../slideLayouts/slideLayout2.xml"/><Relationship Id="rId14" Type="http://schemas.openxmlformats.org/officeDocument/2006/relationships/image" Target="../media/image62.wmf"/><Relationship Id="rId13" Type="http://schemas.openxmlformats.org/officeDocument/2006/relationships/oleObject" Target="../embeddings/oleObject6.bin"/><Relationship Id="rId12" Type="http://schemas.openxmlformats.org/officeDocument/2006/relationships/image" Target="../media/image61.wmf"/><Relationship Id="rId11" Type="http://schemas.openxmlformats.org/officeDocument/2006/relationships/oleObject" Target="../embeddings/oleObject5.bin"/><Relationship Id="rId10" Type="http://schemas.openxmlformats.org/officeDocument/2006/relationships/image" Target="../media/image60.wmf"/><Relationship Id="rId1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2.v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64.wmf"/><Relationship Id="rId4" Type="http://schemas.openxmlformats.org/officeDocument/2006/relationships/oleObject" Target="../embeddings/oleObject8.bin"/><Relationship Id="rId3" Type="http://schemas.openxmlformats.org/officeDocument/2006/relationships/image" Target="../media/image60.wmf"/><Relationship Id="rId2" Type="http://schemas.openxmlformats.org/officeDocument/2006/relationships/oleObject" Target="../embeddings/oleObject7.bin"/><Relationship Id="rId1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13.bin"/><Relationship Id="rId8" Type="http://schemas.openxmlformats.org/officeDocument/2006/relationships/image" Target="../media/image67.wmf"/><Relationship Id="rId7" Type="http://schemas.openxmlformats.org/officeDocument/2006/relationships/oleObject" Target="../embeddings/oleObject12.bin"/><Relationship Id="rId6" Type="http://schemas.openxmlformats.org/officeDocument/2006/relationships/image" Target="../media/image66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65.wmf"/><Relationship Id="rId3" Type="http://schemas.openxmlformats.org/officeDocument/2006/relationships/oleObject" Target="../embeddings/oleObject10.bin"/><Relationship Id="rId2" Type="http://schemas.openxmlformats.org/officeDocument/2006/relationships/image" Target="../media/image61.wmf"/><Relationship Id="rId14" Type="http://schemas.openxmlformats.org/officeDocument/2006/relationships/vmlDrawing" Target="../drawings/vmlDrawing3.vml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69.wmf"/><Relationship Id="rId11" Type="http://schemas.openxmlformats.org/officeDocument/2006/relationships/oleObject" Target="../embeddings/oleObject14.bin"/><Relationship Id="rId10" Type="http://schemas.openxmlformats.org/officeDocument/2006/relationships/image" Target="../media/image68.wmf"/><Relationship Id="rId1" Type="http://schemas.openxmlformats.org/officeDocument/2006/relationships/oleObject" Target="../embeddings/oleObject9.bin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image" Target="../media/image76.png"/><Relationship Id="rId8" Type="http://schemas.openxmlformats.org/officeDocument/2006/relationships/image" Target="../media/image75.wmf"/><Relationship Id="rId7" Type="http://schemas.openxmlformats.org/officeDocument/2006/relationships/oleObject" Target="../embeddings/oleObject16.bin"/><Relationship Id="rId6" Type="http://schemas.openxmlformats.org/officeDocument/2006/relationships/image" Target="../media/image74.png"/><Relationship Id="rId5" Type="http://schemas.openxmlformats.org/officeDocument/2006/relationships/image" Target="../media/image73.wmf"/><Relationship Id="rId4" Type="http://schemas.openxmlformats.org/officeDocument/2006/relationships/oleObject" Target="../embeddings/oleObject15.bin"/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9" Type="http://schemas.openxmlformats.org/officeDocument/2006/relationships/vmlDrawing" Target="../drawings/vmlDrawing4.vml"/><Relationship Id="rId18" Type="http://schemas.openxmlformats.org/officeDocument/2006/relationships/slideLayout" Target="../slideLayouts/slideLayout2.xml"/><Relationship Id="rId17" Type="http://schemas.openxmlformats.org/officeDocument/2006/relationships/image" Target="../media/image81.png"/><Relationship Id="rId16" Type="http://schemas.openxmlformats.org/officeDocument/2006/relationships/image" Target="../media/image80.wmf"/><Relationship Id="rId15" Type="http://schemas.openxmlformats.org/officeDocument/2006/relationships/oleObject" Target="../embeddings/oleObject19.bin"/><Relationship Id="rId14" Type="http://schemas.openxmlformats.org/officeDocument/2006/relationships/image" Target="../media/image79.wmf"/><Relationship Id="rId13" Type="http://schemas.openxmlformats.org/officeDocument/2006/relationships/oleObject" Target="../embeddings/oleObject18.bin"/><Relationship Id="rId12" Type="http://schemas.openxmlformats.org/officeDocument/2006/relationships/image" Target="../media/image78.png"/><Relationship Id="rId11" Type="http://schemas.openxmlformats.org/officeDocument/2006/relationships/image" Target="../media/image77.wmf"/><Relationship Id="rId10" Type="http://schemas.openxmlformats.org/officeDocument/2006/relationships/oleObject" Target="../embeddings/oleObject17.bin"/><Relationship Id="rId1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3.png"/><Relationship Id="rId2" Type="http://schemas.openxmlformats.org/officeDocument/2006/relationships/image" Target="../media/image45.png"/><Relationship Id="rId1" Type="http://schemas.openxmlformats.org/officeDocument/2006/relationships/image" Target="../media/image82.png"/></Relationships>
</file>

<file path=ppt/slides/_rels/slide39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24.bin"/><Relationship Id="rId8" Type="http://schemas.openxmlformats.org/officeDocument/2006/relationships/image" Target="../media/image87.wmf"/><Relationship Id="rId7" Type="http://schemas.openxmlformats.org/officeDocument/2006/relationships/oleObject" Target="../embeddings/oleObject23.bin"/><Relationship Id="rId6" Type="http://schemas.openxmlformats.org/officeDocument/2006/relationships/image" Target="../media/image86.w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85.wmf"/><Relationship Id="rId3" Type="http://schemas.openxmlformats.org/officeDocument/2006/relationships/oleObject" Target="../embeddings/oleObject21.bin"/><Relationship Id="rId2" Type="http://schemas.openxmlformats.org/officeDocument/2006/relationships/image" Target="../media/image84.wmf"/><Relationship Id="rId13" Type="http://schemas.openxmlformats.org/officeDocument/2006/relationships/vmlDrawing" Target="../drawings/vmlDrawing5.vml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89.png"/><Relationship Id="rId10" Type="http://schemas.openxmlformats.org/officeDocument/2006/relationships/image" Target="../media/image88.wmf"/><Relationship Id="rId1" Type="http://schemas.openxmlformats.org/officeDocument/2006/relationships/oleObject" Target="../embeddings/oleObject20.bin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tags" Target="../tags/tag3.xml"/><Relationship Id="rId7" Type="http://schemas.microsoft.com/office/2007/relationships/media" Target="../media/media3.mp4"/><Relationship Id="rId6" Type="http://schemas.openxmlformats.org/officeDocument/2006/relationships/video" Target="../media/media3.mp4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tags" Target="../tags/tag2.xml"/><Relationship Id="rId2" Type="http://schemas.microsoft.com/office/2007/relationships/media" Target="../media/media2.mp4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6.png"/><Relationship Id="rId1" Type="http://schemas.openxmlformats.org/officeDocument/2006/relationships/video" Target="../media/media2.mp4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image" Target="../media/image90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96.png"/><Relationship Id="rId6" Type="http://schemas.openxmlformats.org/officeDocument/2006/relationships/tags" Target="../tags/tag17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Relationship Id="rId3" Type="http://schemas.microsoft.com/office/2007/relationships/media" Target="../media/media18.mp4"/><Relationship Id="rId2" Type="http://schemas.openxmlformats.org/officeDocument/2006/relationships/video" Target="../media/media18.mp4"/><Relationship Id="rId1" Type="http://schemas.openxmlformats.org/officeDocument/2006/relationships/image" Target="../media/image9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8.png"/></Relationships>
</file>

<file path=ppt/slides/_rels/slide46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28.bin"/><Relationship Id="rId8" Type="http://schemas.openxmlformats.org/officeDocument/2006/relationships/image" Target="../media/image103.wmf"/><Relationship Id="rId7" Type="http://schemas.openxmlformats.org/officeDocument/2006/relationships/oleObject" Target="../embeddings/oleObject27.bin"/><Relationship Id="rId6" Type="http://schemas.openxmlformats.org/officeDocument/2006/relationships/image" Target="../media/image102.wmf"/><Relationship Id="rId5" Type="http://schemas.openxmlformats.org/officeDocument/2006/relationships/oleObject" Target="../embeddings/oleObject26.bin"/><Relationship Id="rId4" Type="http://schemas.openxmlformats.org/officeDocument/2006/relationships/image" Target="../media/image101.wmf"/><Relationship Id="rId3" Type="http://schemas.openxmlformats.org/officeDocument/2006/relationships/oleObject" Target="../embeddings/oleObject25.bin"/><Relationship Id="rId2" Type="http://schemas.openxmlformats.org/officeDocument/2006/relationships/image" Target="../media/image100.png"/><Relationship Id="rId14" Type="http://schemas.openxmlformats.org/officeDocument/2006/relationships/vmlDrawing" Target="../drawings/vmlDrawing6.vml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105.wmf"/><Relationship Id="rId11" Type="http://schemas.openxmlformats.org/officeDocument/2006/relationships/oleObject" Target="../embeddings/oleObject29.bin"/><Relationship Id="rId10" Type="http://schemas.openxmlformats.org/officeDocument/2006/relationships/image" Target="../media/image104.wmf"/><Relationship Id="rId1" Type="http://schemas.openxmlformats.org/officeDocument/2006/relationships/image" Target="../media/image9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7.png"/><Relationship Id="rId1" Type="http://schemas.openxmlformats.org/officeDocument/2006/relationships/image" Target="../media/image106.png"/></Relationships>
</file>

<file path=ppt/slides/_rels/slide4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Relationship Id="rId3" Type="http://schemas.openxmlformats.org/officeDocument/2006/relationships/tags" Target="../tags/tag18.xml"/><Relationship Id="rId2" Type="http://schemas.microsoft.com/office/2007/relationships/media" Target="../media/media19.mp4"/><Relationship Id="rId1" Type="http://schemas.openxmlformats.org/officeDocument/2006/relationships/video" Target="../media/media19.mp4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13.png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Relationship Id="rId3" Type="http://schemas.openxmlformats.org/officeDocument/2006/relationships/tags" Target="../tags/tag19.xml"/><Relationship Id="rId2" Type="http://schemas.microsoft.com/office/2007/relationships/media" Target="../media/media20.mp4"/><Relationship Id="rId1" Type="http://schemas.openxmlformats.org/officeDocument/2006/relationships/video" Target="../media/media20.mp4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tags" Target="../tags/tag4.xml"/><Relationship Id="rId2" Type="http://schemas.microsoft.com/office/2007/relationships/media" Target="../media/media4.mp4"/><Relationship Id="rId1" Type="http://schemas.openxmlformats.org/officeDocument/2006/relationships/video" Target="../media/media4.mp4"/></Relationships>
</file>

<file path=ppt/slides/_rels/slide5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Relationship Id="rId3" Type="http://schemas.openxmlformats.org/officeDocument/2006/relationships/tags" Target="../tags/tag20.xml"/><Relationship Id="rId2" Type="http://schemas.microsoft.com/office/2007/relationships/media" Target="../media/media21.mp4"/><Relationship Id="rId1" Type="http://schemas.openxmlformats.org/officeDocument/2006/relationships/video" Target="../media/media21.mp4"/></Relationships>
</file>

<file path=ppt/slides/_rels/slide5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Relationship Id="rId3" Type="http://schemas.openxmlformats.org/officeDocument/2006/relationships/tags" Target="../tags/tag21.xml"/><Relationship Id="rId2" Type="http://schemas.microsoft.com/office/2007/relationships/media" Target="../media/media22.mp4"/><Relationship Id="rId1" Type="http://schemas.openxmlformats.org/officeDocument/2006/relationships/video" Target="../media/media22.mp4"/></Relationships>
</file>

<file path=ppt/slides/_rels/slide5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Relationship Id="rId3" Type="http://schemas.openxmlformats.org/officeDocument/2006/relationships/tags" Target="../tags/tag22.xml"/><Relationship Id="rId2" Type="http://schemas.microsoft.com/office/2007/relationships/media" Target="../media/media23.mp4"/><Relationship Id="rId1" Type="http://schemas.openxmlformats.org/officeDocument/2006/relationships/video" Target="../media/media23.mp4"/></Relationships>
</file>

<file path=ppt/slides/_rels/slide5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Relationship Id="rId3" Type="http://schemas.openxmlformats.org/officeDocument/2006/relationships/tags" Target="../tags/tag23.xml"/><Relationship Id="rId2" Type="http://schemas.microsoft.com/office/2007/relationships/media" Target="../media/media24.mp4"/><Relationship Id="rId1" Type="http://schemas.openxmlformats.org/officeDocument/2006/relationships/video" Target="../media/media24.mp4"/></Relationships>
</file>

<file path=ppt/slides/_rels/slide5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Relationship Id="rId3" Type="http://schemas.openxmlformats.org/officeDocument/2006/relationships/tags" Target="../tags/tag24.xml"/><Relationship Id="rId2" Type="http://schemas.microsoft.com/office/2007/relationships/media" Target="../media/media25.mp4"/><Relationship Id="rId1" Type="http://schemas.openxmlformats.org/officeDocument/2006/relationships/video" Target="../media/media25.mp4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4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5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7.png"/><Relationship Id="rId1" Type="http://schemas.openxmlformats.org/officeDocument/2006/relationships/image" Target="../media/image12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9.png"/><Relationship Id="rId1" Type="http://schemas.openxmlformats.org/officeDocument/2006/relationships/image" Target="../media/image128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tags" Target="../tags/tag5.xml"/><Relationship Id="rId2" Type="http://schemas.microsoft.com/office/2007/relationships/media" Target="../media/media5.mp4"/><Relationship Id="rId1" Type="http://schemas.openxmlformats.org/officeDocument/2006/relationships/video" Target="../media/media5.mp4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0.png"/></Relationships>
</file>

<file path=ppt/slides/_rels/slide6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tags" Target="../tags/tag25.xml"/><Relationship Id="rId3" Type="http://schemas.microsoft.com/office/2007/relationships/media" Target="../media/media26.mp4"/><Relationship Id="rId2" Type="http://schemas.openxmlformats.org/officeDocument/2006/relationships/video" Target="../media/media26.mp4"/><Relationship Id="rId1" Type="http://schemas.openxmlformats.org/officeDocument/2006/relationships/image" Target="../media/image131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tags" Target="../tags/tag6.xml"/><Relationship Id="rId3" Type="http://schemas.microsoft.com/office/2007/relationships/media" Target="../media/media6.mp4"/><Relationship Id="rId2" Type="http://schemas.openxmlformats.org/officeDocument/2006/relationships/video" Target="../media/media6.mp4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3" Type="http://schemas.openxmlformats.org/officeDocument/2006/relationships/tags" Target="../tags/tag7.xml"/><Relationship Id="rId2" Type="http://schemas.microsoft.com/office/2007/relationships/media" Target="../media/media7.mp4"/><Relationship Id="rId1" Type="http://schemas.openxmlformats.org/officeDocument/2006/relationships/video" Target="../media/media7.mp4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文本框 67"/>
          <p:cNvSpPr txBox="1"/>
          <p:nvPr/>
        </p:nvSpPr>
        <p:spPr>
          <a:xfrm>
            <a:off x="2472690" y="1957070"/>
            <a:ext cx="311086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zh-CN" altLang="en-US" sz="66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拓扑学</a:t>
            </a:r>
            <a:endParaRPr kumimoji="1" lang="zh-CN" altLang="en-US" sz="6600" spc="600" dirty="0">
              <a:solidFill>
                <a:schemeClr val="tx1">
                  <a:lumMod val="85000"/>
                  <a:lumOff val="15000"/>
                </a:schemeClr>
              </a:solidFill>
              <a:latin typeface="Alibaba PuHuiTi Light" pitchFamily="18" charset="-122"/>
              <a:ea typeface="Alibaba PuHuiTi Light" pitchFamily="18" charset="-122"/>
              <a:cs typeface="Alibaba PuHuiTi Light" pitchFamily="18" charset="-122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893775" y="3500802"/>
            <a:ext cx="601777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奇幻的平面</a:t>
            </a:r>
            <a:r>
              <a:rPr kumimoji="1"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缠结</a:t>
            </a:r>
            <a:endParaRPr kumimoji="1" lang="zh-CN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Alibaba PuHuiTi Light" pitchFamily="18" charset="-122"/>
              <a:ea typeface="Alibaba PuHuiTi Light" pitchFamily="18" charset="-122"/>
              <a:cs typeface="Alibaba PuHuiTi Light" pitchFamily="18" charset="-122"/>
            </a:endParaRPr>
          </a:p>
        </p:txBody>
      </p:sp>
      <p:cxnSp>
        <p:nvCxnSpPr>
          <p:cNvPr id="73" name="直线连接符 72"/>
          <p:cNvCxnSpPr/>
          <p:nvPr/>
        </p:nvCxnSpPr>
        <p:spPr>
          <a:xfrm>
            <a:off x="1218260" y="3241203"/>
            <a:ext cx="580005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直角三角形 5"/>
          <p:cNvSpPr/>
          <p:nvPr/>
        </p:nvSpPr>
        <p:spPr>
          <a:xfrm rot="16200000">
            <a:off x="8953224" y="4266783"/>
            <a:ext cx="2590800" cy="2590800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三角形 6"/>
          <p:cNvSpPr/>
          <p:nvPr/>
        </p:nvSpPr>
        <p:spPr>
          <a:xfrm flipV="1">
            <a:off x="8717216" y="4266783"/>
            <a:ext cx="2628900" cy="1325605"/>
          </a:xfrm>
          <a:prstGeom prst="triangle">
            <a:avLst/>
          </a:prstGeom>
          <a:solidFill>
            <a:srgbClr val="9FC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3" name="直角三角形 22"/>
          <p:cNvSpPr/>
          <p:nvPr/>
        </p:nvSpPr>
        <p:spPr>
          <a:xfrm rot="5400000" flipH="1">
            <a:off x="8717216" y="2579094"/>
            <a:ext cx="1544108" cy="1544108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直角三角形 23"/>
          <p:cNvSpPr/>
          <p:nvPr/>
        </p:nvSpPr>
        <p:spPr>
          <a:xfrm rot="5400000" flipV="1">
            <a:off x="6287460" y="-78722"/>
            <a:ext cx="4108226" cy="4108226"/>
          </a:xfrm>
          <a:prstGeom prst="rtTriangle">
            <a:avLst/>
          </a:prstGeom>
          <a:solidFill>
            <a:srgbClr val="9FC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1643733" y="4182393"/>
            <a:ext cx="5870517" cy="1014730"/>
          </a:xfrm>
          <a:prstGeom prst="rect">
            <a:avLst/>
          </a:prstGeom>
        </p:spPr>
        <p:txBody>
          <a:bodyPr wrap="square">
            <a:spAutoFit/>
          </a:bodyPr>
          <a:p>
            <a:pPr algn="just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授课人：吴劲草</a:t>
            </a:r>
            <a:r>
              <a:rPr lang="en-US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      </a:t>
            </a:r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办公室：红瓦楼</a:t>
            </a:r>
            <a:r>
              <a:rPr lang="en-US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906</a:t>
            </a:r>
            <a:endParaRPr lang="en-US" altLang="zh-CN" sz="20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邮箱：</a:t>
            </a:r>
            <a:r>
              <a:rPr lang="en-US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wujincao@shufe.edu.cn</a:t>
            </a:r>
            <a:endParaRPr lang="en-US" altLang="zh-CN" sz="20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52145" y="191135"/>
            <a:ext cx="78644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通过逻辑而不是试错找出一种可能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9570" y="2526030"/>
            <a:ext cx="2272030" cy="2009140"/>
          </a:xfrm>
          <a:prstGeom prst="rect">
            <a:avLst/>
          </a:prstGeom>
        </p:spPr>
      </p:pic>
      <p:pic>
        <p:nvPicPr>
          <p:cNvPr id="6" name="20241201_160350Edit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264535" y="1440815"/>
            <a:ext cx="8285480" cy="48939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0015" y="1917700"/>
            <a:ext cx="1190625" cy="114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392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1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0241201_160724Edi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87730" y="767080"/>
            <a:ext cx="10832465" cy="53238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0895" y="1471295"/>
            <a:ext cx="1362075" cy="1304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189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1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52145" y="191135"/>
            <a:ext cx="78644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一般情形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5780" y="872490"/>
            <a:ext cx="4858385" cy="35128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081020"/>
            <a:ext cx="5683250" cy="3302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084580" y="4916170"/>
            <a:ext cx="34886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/>
              <a:t>2</a:t>
            </a:r>
            <a:r>
              <a:rPr lang="zh-CN" altLang="en-US" sz="2000"/>
              <a:t>×</a:t>
            </a:r>
            <a:r>
              <a:rPr lang="en-US" altLang="zh-CN" sz="2000"/>
              <a:t>2</a:t>
            </a:r>
            <a:r>
              <a:rPr lang="zh-CN" altLang="en-US" sz="2000"/>
              <a:t>的点阵</a:t>
            </a:r>
            <a:r>
              <a:rPr lang="zh-CN" altLang="en-US" sz="2000">
                <a:solidFill>
                  <a:srgbClr val="FF0000"/>
                </a:solidFill>
              </a:rPr>
              <a:t>不存在</a:t>
            </a:r>
            <a:r>
              <a:rPr lang="zh-CN" altLang="en-US" sz="2000"/>
              <a:t>最复杂模式</a:t>
            </a:r>
            <a:endParaRPr lang="zh-CN" altLang="en-US" sz="2000"/>
          </a:p>
        </p:txBody>
      </p:sp>
      <p:sp>
        <p:nvSpPr>
          <p:cNvPr id="8" name="文本框 7"/>
          <p:cNvSpPr txBox="1"/>
          <p:nvPr/>
        </p:nvSpPr>
        <p:spPr>
          <a:xfrm>
            <a:off x="7193280" y="1805940"/>
            <a:ext cx="34886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/>
              <a:t>4</a:t>
            </a:r>
            <a:r>
              <a:rPr lang="zh-CN" altLang="en-US" sz="2000"/>
              <a:t>×</a:t>
            </a:r>
            <a:r>
              <a:rPr lang="en-US" altLang="zh-CN" sz="2000"/>
              <a:t>4</a:t>
            </a:r>
            <a:r>
              <a:rPr lang="zh-CN" altLang="en-US" sz="2000"/>
              <a:t>的点阵</a:t>
            </a:r>
            <a:r>
              <a:rPr lang="zh-CN" altLang="en-US" sz="2000">
                <a:solidFill>
                  <a:srgbClr val="FF0000"/>
                </a:solidFill>
              </a:rPr>
              <a:t>不存在</a:t>
            </a:r>
            <a:r>
              <a:rPr lang="zh-CN" altLang="en-US" sz="2000"/>
              <a:t>最复杂模式</a:t>
            </a:r>
            <a:endParaRPr lang="zh-CN" altLang="en-US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52145" y="191135"/>
            <a:ext cx="78644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斜率的可能性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24170" y="516255"/>
            <a:ext cx="5634990" cy="315849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67665" y="1524000"/>
            <a:ext cx="48355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en-US" altLang="zh-CN" sz="2000"/>
              <a:t>1. </a:t>
            </a:r>
            <a:r>
              <a:rPr lang="zh-CN" altLang="en-US" sz="2000"/>
              <a:t>只需计算</a:t>
            </a:r>
            <a:r>
              <a:rPr lang="zh-CN" altLang="en-US" sz="2000">
                <a:solidFill>
                  <a:srgbClr val="FF0000"/>
                </a:solidFill>
              </a:rPr>
              <a:t>正斜率</a:t>
            </a:r>
            <a:r>
              <a:rPr lang="zh-CN" altLang="en-US" sz="2000"/>
              <a:t>的可能性</a:t>
            </a:r>
            <a:r>
              <a:rPr lang="en-US" altLang="zh-CN" sz="2000"/>
              <a:t>;</a:t>
            </a:r>
            <a:endParaRPr lang="en-US" altLang="zh-CN" sz="2000"/>
          </a:p>
          <a:p>
            <a:pPr>
              <a:lnSpc>
                <a:spcPct val="110000"/>
              </a:lnSpc>
            </a:pPr>
            <a:r>
              <a:rPr lang="en-US" altLang="zh-CN" sz="2000"/>
              <a:t>2. </a:t>
            </a:r>
            <a:r>
              <a:rPr lang="zh-CN" altLang="en-US" sz="2000"/>
              <a:t>只需计算从</a:t>
            </a:r>
            <a:r>
              <a:rPr lang="zh-CN" altLang="en-US" sz="2000">
                <a:solidFill>
                  <a:srgbClr val="FF0000"/>
                </a:solidFill>
              </a:rPr>
              <a:t>下底角</a:t>
            </a:r>
            <a:r>
              <a:rPr lang="zh-CN" altLang="en-US" sz="2000"/>
              <a:t>出发的正斜率可能性</a:t>
            </a:r>
            <a:r>
              <a:rPr lang="en-US" altLang="zh-CN" sz="2000"/>
              <a:t>.</a:t>
            </a:r>
            <a:endParaRPr lang="en-US" altLang="zh-CN" sz="2000"/>
          </a:p>
        </p:txBody>
      </p:sp>
      <p:pic>
        <p:nvPicPr>
          <p:cNvPr id="10" name="20241201_161803Edit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67665" y="2825115"/>
            <a:ext cx="4478655" cy="341757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3705" y="3211830"/>
            <a:ext cx="504825" cy="68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7" dur="435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8" fill="hold" display="1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2505710" y="5459095"/>
            <a:ext cx="718121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en-US" altLang="zh-CN" sz="2000">
                <a:solidFill>
                  <a:schemeClr val="tx1"/>
                </a:solidFill>
              </a:rPr>
              <a:t>n</a:t>
            </a:r>
            <a:r>
              <a:rPr lang="zh-CN" altLang="en-US" sz="2000">
                <a:solidFill>
                  <a:schemeClr val="tx1"/>
                </a:solidFill>
              </a:rPr>
              <a:t>×</a:t>
            </a:r>
            <a:r>
              <a:rPr lang="en-US" altLang="zh-CN" sz="2000">
                <a:solidFill>
                  <a:schemeClr val="tx1"/>
                </a:solidFill>
              </a:rPr>
              <a:t>n</a:t>
            </a:r>
            <a:r>
              <a:rPr lang="zh-CN" altLang="en-US" sz="2000">
                <a:solidFill>
                  <a:schemeClr val="tx1"/>
                </a:solidFill>
              </a:rPr>
              <a:t>点阵所有</a:t>
            </a:r>
            <a:r>
              <a:rPr lang="zh-CN" altLang="en-US" sz="2000">
                <a:solidFill>
                  <a:srgbClr val="FF0000"/>
                </a:solidFill>
              </a:rPr>
              <a:t>正斜率</a:t>
            </a:r>
            <a:r>
              <a:rPr lang="zh-CN" altLang="en-US" sz="2000"/>
              <a:t>的可能性</a:t>
            </a:r>
            <a:r>
              <a:rPr lang="en-US" altLang="zh-CN" sz="2000"/>
              <a:t> = </a:t>
            </a:r>
            <a:r>
              <a:rPr lang="zh-CN" altLang="en-US" sz="2000">
                <a:solidFill>
                  <a:srgbClr val="FF0000"/>
                </a:solidFill>
              </a:rPr>
              <a:t>互素</a:t>
            </a:r>
            <a:r>
              <a:rPr lang="zh-CN" altLang="en-US" sz="2000"/>
              <a:t>有序数组</a:t>
            </a:r>
            <a:r>
              <a:rPr lang="en-US" altLang="zh-CN" sz="2000"/>
              <a:t> (x,y) </a:t>
            </a:r>
            <a:r>
              <a:rPr lang="zh-CN" altLang="en-US" sz="2000"/>
              <a:t>的可能性</a:t>
            </a:r>
            <a:r>
              <a:rPr lang="en-US" altLang="zh-CN" sz="2000"/>
              <a:t> </a:t>
            </a:r>
            <a:endParaRPr lang="zh-CN" altLang="en-US" sz="2000"/>
          </a:p>
        </p:txBody>
      </p:sp>
      <p:pic>
        <p:nvPicPr>
          <p:cNvPr id="2" name="20241201_162229Edi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398270" y="360680"/>
            <a:ext cx="9395460" cy="47218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8180" y="1129030"/>
            <a:ext cx="1104900" cy="1362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314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8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019300" y="1104900"/>
            <a:ext cx="8153400" cy="4648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7025" y="862330"/>
            <a:ext cx="4956175" cy="2825750"/>
          </a:xfrm>
          <a:prstGeom prst="rect">
            <a:avLst/>
          </a:prstGeom>
        </p:spPr>
      </p:pic>
      <p:pic>
        <p:nvPicPr>
          <p:cNvPr id="3" name="图片 2" descr="17330416736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3405" y="2393950"/>
            <a:ext cx="6257290" cy="34880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83870" y="4925695"/>
            <a:ext cx="460375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 sz="2000"/>
              <a:t>进一步验证</a:t>
            </a:r>
            <a:r>
              <a:rPr lang="en-US" altLang="zh-CN" sz="2000"/>
              <a:t>, </a:t>
            </a:r>
            <a:r>
              <a:rPr lang="zh-CN" altLang="en-US" sz="2000"/>
              <a:t>发现只有</a:t>
            </a:r>
            <a:r>
              <a:rPr lang="en-US" altLang="zh-CN" sz="2000"/>
              <a:t> 3</a:t>
            </a:r>
            <a:r>
              <a:rPr lang="zh-CN" altLang="en-US" sz="2000"/>
              <a:t>×</a:t>
            </a:r>
            <a:r>
              <a:rPr lang="en-US" altLang="zh-CN" sz="2000"/>
              <a:t>3, 5</a:t>
            </a:r>
            <a:r>
              <a:rPr lang="zh-CN" altLang="en-US" sz="2000"/>
              <a:t>×</a:t>
            </a:r>
            <a:r>
              <a:rPr lang="en-US" altLang="zh-CN" sz="2000"/>
              <a:t>5, 7</a:t>
            </a:r>
            <a:r>
              <a:rPr lang="zh-CN" altLang="en-US" sz="2000"/>
              <a:t>×</a:t>
            </a:r>
            <a:r>
              <a:rPr lang="en-US" altLang="zh-CN" sz="2000"/>
              <a:t>7 </a:t>
            </a:r>
            <a:r>
              <a:rPr lang="zh-CN" altLang="en-US" sz="2000"/>
              <a:t>的点阵满足</a:t>
            </a:r>
            <a:r>
              <a:rPr lang="en-US" altLang="zh-CN" sz="2000"/>
              <a:t>: </a:t>
            </a:r>
            <a:r>
              <a:rPr lang="zh-CN" altLang="en-US" sz="2000"/>
              <a:t>斜率数</a:t>
            </a:r>
            <a:r>
              <a:rPr lang="en-US" altLang="zh-CN" sz="2000"/>
              <a:t>=</a:t>
            </a:r>
            <a:r>
              <a:rPr lang="zh-CN" altLang="en-US" sz="2000"/>
              <a:t>点数</a:t>
            </a:r>
            <a:r>
              <a:rPr lang="en-US" altLang="zh-CN" sz="2000"/>
              <a:t>-1.</a:t>
            </a:r>
            <a:endParaRPr lang="en-US" altLang="zh-CN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文本框 67"/>
          <p:cNvSpPr txBox="1"/>
          <p:nvPr/>
        </p:nvSpPr>
        <p:spPr>
          <a:xfrm>
            <a:off x="2444958" y="2968552"/>
            <a:ext cx="7481558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6000" spc="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不等式证明</a:t>
            </a:r>
            <a:endParaRPr kumimoji="1" lang="zh-CN" altLang="en-US" sz="6000" spc="600" dirty="0">
              <a:solidFill>
                <a:schemeClr val="tx1">
                  <a:lumMod val="85000"/>
                  <a:lumOff val="15000"/>
                </a:schemeClr>
              </a:solidFill>
              <a:latin typeface="Alibaba PuHuiTi Light" pitchFamily="18" charset="-122"/>
              <a:ea typeface="Alibaba PuHuiTi Light" pitchFamily="18" charset="-122"/>
              <a:cs typeface="Alibaba PuHuiTi Light" pitchFamily="18" charset="-122"/>
            </a:endParaRPr>
          </a:p>
        </p:txBody>
      </p:sp>
      <p:sp>
        <p:nvSpPr>
          <p:cNvPr id="71" name="圆角矩形 70"/>
          <p:cNvSpPr/>
          <p:nvPr/>
        </p:nvSpPr>
        <p:spPr>
          <a:xfrm>
            <a:off x="5201991" y="1688533"/>
            <a:ext cx="1788019" cy="39912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2" name="文本框 71"/>
          <p:cNvSpPr txBox="1"/>
          <p:nvPr/>
        </p:nvSpPr>
        <p:spPr>
          <a:xfrm>
            <a:off x="5477081" y="1749493"/>
            <a:ext cx="12378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PART</a:t>
            </a:r>
            <a:r>
              <a:rPr kumimoji="1" lang="zh-CN" altLang="en-US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 </a:t>
            </a:r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02</a:t>
            </a:r>
            <a:endParaRPr kumimoji="1" lang="zh-CN" altLang="en-US" sz="1600" spc="300" dirty="0">
              <a:solidFill>
                <a:schemeClr val="bg1"/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cxnSp>
        <p:nvCxnSpPr>
          <p:cNvPr id="73" name="直线连接符 72"/>
          <p:cNvCxnSpPr/>
          <p:nvPr/>
        </p:nvCxnSpPr>
        <p:spPr>
          <a:xfrm>
            <a:off x="3459302" y="2627514"/>
            <a:ext cx="538842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直角三角形 13"/>
          <p:cNvSpPr/>
          <p:nvPr/>
        </p:nvSpPr>
        <p:spPr>
          <a:xfrm rot="16200000">
            <a:off x="9601200" y="4267200"/>
            <a:ext cx="2590800" cy="2590800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直角三角形 14"/>
          <p:cNvSpPr/>
          <p:nvPr/>
        </p:nvSpPr>
        <p:spPr>
          <a:xfrm rot="16200000" flipH="1" flipV="1">
            <a:off x="0" y="0"/>
            <a:ext cx="2590800" cy="25908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直角三角形 17"/>
          <p:cNvSpPr/>
          <p:nvPr/>
        </p:nvSpPr>
        <p:spPr>
          <a:xfrm rot="10526042">
            <a:off x="10329703" y="841395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直角三角形 18"/>
          <p:cNvSpPr/>
          <p:nvPr/>
        </p:nvSpPr>
        <p:spPr>
          <a:xfrm rot="16200000">
            <a:off x="2013228" y="5079464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直角三角形 19"/>
          <p:cNvSpPr/>
          <p:nvPr/>
        </p:nvSpPr>
        <p:spPr>
          <a:xfrm rot="7053690">
            <a:off x="867518" y="4080436"/>
            <a:ext cx="259471" cy="259471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51970" y="191296"/>
            <a:ext cx="495752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热身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sp>
        <p:nvSpPr>
          <p:cNvPr id="29" name="文本框 3"/>
          <p:cNvSpPr txBox="1"/>
          <p:nvPr/>
        </p:nvSpPr>
        <p:spPr>
          <a:xfrm>
            <a:off x="4656455" y="5654040"/>
            <a:ext cx="374904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000" dirty="0"/>
              <a:t>规则</a:t>
            </a:r>
            <a:r>
              <a:rPr lang="en-US" altLang="zh-CN" sz="2000" dirty="0"/>
              <a:t> 1: </a:t>
            </a:r>
            <a:r>
              <a:rPr lang="zh-CN" altLang="en-US" sz="2000" dirty="0"/>
              <a:t>素数之间互不</a:t>
            </a:r>
            <a:r>
              <a:rPr lang="en-US" altLang="zh-CN" sz="2000" dirty="0"/>
              <a:t>“</a:t>
            </a:r>
            <a:r>
              <a:rPr lang="zh-CN" altLang="en-US" sz="2000" dirty="0"/>
              <a:t>干涉</a:t>
            </a:r>
            <a:r>
              <a:rPr lang="en-US" altLang="zh-CN" sz="2000" dirty="0"/>
              <a:t>”.</a:t>
            </a:r>
            <a:endParaRPr lang="en-US" altLang="zh-CN" sz="2000" dirty="0"/>
          </a:p>
        </p:txBody>
      </p:sp>
      <p:pic>
        <p:nvPicPr>
          <p:cNvPr id="4" name="20241201_163325Edi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01090" y="774065"/>
            <a:ext cx="10307320" cy="45478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9775" y="1547495"/>
            <a:ext cx="1543050" cy="91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231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8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51970" y="191296"/>
            <a:ext cx="495752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计算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3" name="20241201_163827Edi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345565" y="861060"/>
            <a:ext cx="9946005" cy="46443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5930" y="2209800"/>
            <a:ext cx="1447800" cy="121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623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1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文本框 67"/>
          <p:cNvSpPr txBox="1"/>
          <p:nvPr/>
        </p:nvSpPr>
        <p:spPr>
          <a:xfrm>
            <a:off x="2559257" y="2968552"/>
            <a:ext cx="7073486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60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问题引入</a:t>
            </a:r>
            <a:endParaRPr kumimoji="1" lang="zh-CN" altLang="en-US" sz="6000" spc="600" dirty="0">
              <a:solidFill>
                <a:schemeClr val="tx1">
                  <a:lumMod val="85000"/>
                  <a:lumOff val="15000"/>
                </a:schemeClr>
              </a:solidFill>
              <a:latin typeface="Alibaba PuHuiTi Light" pitchFamily="18" charset="-122"/>
              <a:ea typeface="Alibaba PuHuiTi Light" pitchFamily="18" charset="-122"/>
              <a:cs typeface="Alibaba PuHuiTi Light" pitchFamily="18" charset="-122"/>
            </a:endParaRPr>
          </a:p>
        </p:txBody>
      </p:sp>
      <p:sp>
        <p:nvSpPr>
          <p:cNvPr id="71" name="圆角矩形 70"/>
          <p:cNvSpPr/>
          <p:nvPr/>
        </p:nvSpPr>
        <p:spPr>
          <a:xfrm>
            <a:off x="5201991" y="1688533"/>
            <a:ext cx="1788019" cy="39912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2" name="文本框 71"/>
          <p:cNvSpPr txBox="1"/>
          <p:nvPr/>
        </p:nvSpPr>
        <p:spPr>
          <a:xfrm>
            <a:off x="5477081" y="1749493"/>
            <a:ext cx="12378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PART</a:t>
            </a:r>
            <a:r>
              <a:rPr kumimoji="1" lang="zh-CN" altLang="en-US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 </a:t>
            </a:r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01</a:t>
            </a:r>
            <a:endParaRPr kumimoji="1" lang="zh-CN" altLang="en-US" sz="1600" spc="300" dirty="0">
              <a:solidFill>
                <a:schemeClr val="bg1"/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cxnSp>
        <p:nvCxnSpPr>
          <p:cNvPr id="73" name="直线连接符 72"/>
          <p:cNvCxnSpPr/>
          <p:nvPr/>
        </p:nvCxnSpPr>
        <p:spPr>
          <a:xfrm>
            <a:off x="3459302" y="2627514"/>
            <a:ext cx="538842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直角三角形 13"/>
          <p:cNvSpPr/>
          <p:nvPr/>
        </p:nvSpPr>
        <p:spPr>
          <a:xfrm rot="16200000">
            <a:off x="9601200" y="4267200"/>
            <a:ext cx="2590800" cy="2590800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直角三角形 14"/>
          <p:cNvSpPr/>
          <p:nvPr/>
        </p:nvSpPr>
        <p:spPr>
          <a:xfrm rot="16200000" flipH="1" flipV="1">
            <a:off x="0" y="0"/>
            <a:ext cx="2590800" cy="25908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直角三角形 17"/>
          <p:cNvSpPr/>
          <p:nvPr/>
        </p:nvSpPr>
        <p:spPr>
          <a:xfrm rot="10526042">
            <a:off x="10329703" y="841395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直角三角形 18"/>
          <p:cNvSpPr/>
          <p:nvPr/>
        </p:nvSpPr>
        <p:spPr>
          <a:xfrm rot="16200000">
            <a:off x="2013228" y="5079464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直角三角形 19"/>
          <p:cNvSpPr/>
          <p:nvPr/>
        </p:nvSpPr>
        <p:spPr>
          <a:xfrm rot="7053690">
            <a:off x="867518" y="4080436"/>
            <a:ext cx="259471" cy="259471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79550" y="1847850"/>
            <a:ext cx="9232900" cy="2722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241201_164159Edi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02360" y="380365"/>
            <a:ext cx="10355580" cy="4654550"/>
          </a:xfrm>
          <a:prstGeom prst="rect">
            <a:avLst/>
          </a:prstGeom>
        </p:spPr>
      </p:pic>
      <p:sp>
        <p:nvSpPr>
          <p:cNvPr id="29" name="文本框 3"/>
          <p:cNvSpPr txBox="1"/>
          <p:nvPr/>
        </p:nvSpPr>
        <p:spPr>
          <a:xfrm>
            <a:off x="1786890" y="5654040"/>
            <a:ext cx="898652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000" dirty="0"/>
              <a:t>规则</a:t>
            </a:r>
            <a:r>
              <a:rPr lang="en-US" altLang="zh-CN" sz="2000" dirty="0"/>
              <a:t> 2: </a:t>
            </a:r>
            <a:r>
              <a:rPr lang="zh-CN" altLang="en-US" sz="2000" dirty="0"/>
              <a:t>所有整数可分解为素数的乘积</a:t>
            </a:r>
            <a:r>
              <a:rPr lang="en-US" altLang="zh-CN" sz="2000" dirty="0"/>
              <a:t>. (</a:t>
            </a:r>
            <a:r>
              <a:rPr lang="zh-CN" altLang="en-US" sz="2000" dirty="0"/>
              <a:t>所有整数的平方可分解为素数的平方</a:t>
            </a:r>
            <a:r>
              <a:rPr lang="en-US" altLang="zh-CN" sz="2000" dirty="0"/>
              <a:t>.)</a:t>
            </a:r>
            <a:endParaRPr lang="en-US" altLang="zh-CN" sz="20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0550" y="1160145"/>
            <a:ext cx="1047750" cy="971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364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8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1090" y="2464435"/>
            <a:ext cx="10106025" cy="27813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455" y="1635760"/>
            <a:ext cx="10106660" cy="3609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7110" y="483235"/>
            <a:ext cx="9671685" cy="56394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0241201_164936Edi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25170" y="850265"/>
            <a:ext cx="10741660" cy="515810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7900" y="1283970"/>
            <a:ext cx="590550" cy="552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indefinite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1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文本框 67"/>
          <p:cNvSpPr txBox="1"/>
          <p:nvPr/>
        </p:nvSpPr>
        <p:spPr>
          <a:xfrm>
            <a:off x="2559257" y="2968552"/>
            <a:ext cx="7073486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60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有理</a:t>
            </a:r>
            <a:r>
              <a:rPr kumimoji="1" lang="zh-CN" altLang="en-US" sz="60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缠结</a:t>
            </a:r>
            <a:endParaRPr kumimoji="1" lang="zh-CN" altLang="en-US" sz="6000" spc="600" dirty="0">
              <a:solidFill>
                <a:schemeClr val="tx1">
                  <a:lumMod val="85000"/>
                  <a:lumOff val="15000"/>
                </a:schemeClr>
              </a:solidFill>
              <a:latin typeface="Alibaba PuHuiTi Light" pitchFamily="18" charset="-122"/>
              <a:ea typeface="Alibaba PuHuiTi Light" pitchFamily="18" charset="-122"/>
              <a:cs typeface="Alibaba PuHuiTi Light" pitchFamily="18" charset="-122"/>
            </a:endParaRPr>
          </a:p>
        </p:txBody>
      </p:sp>
      <p:sp>
        <p:nvSpPr>
          <p:cNvPr id="71" name="圆角矩形 70"/>
          <p:cNvSpPr/>
          <p:nvPr/>
        </p:nvSpPr>
        <p:spPr>
          <a:xfrm>
            <a:off x="5201991" y="1688533"/>
            <a:ext cx="1788019" cy="39912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2" name="文本框 71"/>
          <p:cNvSpPr txBox="1"/>
          <p:nvPr/>
        </p:nvSpPr>
        <p:spPr>
          <a:xfrm>
            <a:off x="5477081" y="1749493"/>
            <a:ext cx="12378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PART</a:t>
            </a:r>
            <a:r>
              <a:rPr kumimoji="1" lang="zh-CN" altLang="en-US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 </a:t>
            </a:r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03</a:t>
            </a:r>
            <a:endParaRPr kumimoji="1" lang="zh-CN" altLang="en-US" sz="1600" spc="300" dirty="0">
              <a:solidFill>
                <a:schemeClr val="bg1"/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cxnSp>
        <p:nvCxnSpPr>
          <p:cNvPr id="73" name="直线连接符 72"/>
          <p:cNvCxnSpPr/>
          <p:nvPr/>
        </p:nvCxnSpPr>
        <p:spPr>
          <a:xfrm>
            <a:off x="3459302" y="2627514"/>
            <a:ext cx="538842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直角三角形 13"/>
          <p:cNvSpPr/>
          <p:nvPr/>
        </p:nvSpPr>
        <p:spPr>
          <a:xfrm rot="16200000">
            <a:off x="9601200" y="4267200"/>
            <a:ext cx="2590800" cy="2590800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直角三角形 14"/>
          <p:cNvSpPr/>
          <p:nvPr/>
        </p:nvSpPr>
        <p:spPr>
          <a:xfrm rot="16200000" flipH="1" flipV="1">
            <a:off x="0" y="0"/>
            <a:ext cx="2590800" cy="25908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直角三角形 17"/>
          <p:cNvSpPr/>
          <p:nvPr/>
        </p:nvSpPr>
        <p:spPr>
          <a:xfrm rot="10526042">
            <a:off x="10329703" y="841395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直角三角形 18"/>
          <p:cNvSpPr/>
          <p:nvPr/>
        </p:nvSpPr>
        <p:spPr>
          <a:xfrm rot="16200000">
            <a:off x="2013228" y="5079464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直角三角形 19"/>
          <p:cNvSpPr/>
          <p:nvPr/>
        </p:nvSpPr>
        <p:spPr>
          <a:xfrm rot="7053690">
            <a:off x="867518" y="4080436"/>
            <a:ext cx="259471" cy="259471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/>
        </p:nvSpPr>
        <p:spPr>
          <a:xfrm>
            <a:off x="711835" y="878205"/>
            <a:ext cx="1021270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/>
              <a:t>在</a:t>
            </a:r>
            <a:r>
              <a:rPr lang="en-US" altLang="zh-CN" sz="2000" dirty="0"/>
              <a:t> </a:t>
            </a:r>
            <a:r>
              <a:rPr lang="en-US" altLang="zh-CN" sz="2000" dirty="0" smtClean="0"/>
              <a:t>1960s, </a:t>
            </a:r>
            <a:r>
              <a:rPr lang="zh-CN" altLang="en-US" sz="2000" dirty="0" smtClean="0"/>
              <a:t>英国</a:t>
            </a:r>
            <a:r>
              <a:rPr lang="zh-CN" altLang="en-US" sz="2000" dirty="0"/>
              <a:t>数学家</a:t>
            </a:r>
            <a:r>
              <a:rPr lang="en-US" altLang="zh-CN" sz="2000" dirty="0"/>
              <a:t> J. Conway </a:t>
            </a:r>
            <a:r>
              <a:rPr lang="zh-CN" altLang="en-US" sz="2000" dirty="0"/>
              <a:t>定义了一种名为有理缠结</a:t>
            </a:r>
            <a:r>
              <a:rPr lang="en-US" altLang="zh-CN" sz="2000" dirty="0"/>
              <a:t>(rational tangle)</a:t>
            </a:r>
            <a:r>
              <a:rPr lang="zh-CN" altLang="en-US" sz="2000" dirty="0"/>
              <a:t>的</a:t>
            </a:r>
            <a:r>
              <a:rPr lang="zh-CN" altLang="en-US" sz="2000" dirty="0" smtClean="0"/>
              <a:t>特殊几何对象</a:t>
            </a:r>
            <a:r>
              <a:rPr lang="en-US" altLang="zh-CN" sz="2000" dirty="0" smtClean="0"/>
              <a:t>.</a:t>
            </a:r>
            <a:endParaRPr lang="en-US" altLang="zh-CN" sz="20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28" y="2112887"/>
            <a:ext cx="4408312" cy="3886073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711995" y="2341701"/>
            <a:ext cx="4133810" cy="3738880"/>
            <a:chOff x="711995" y="2341701"/>
            <a:chExt cx="4133810" cy="3738880"/>
          </a:xfrm>
        </p:grpSpPr>
        <p:pic>
          <p:nvPicPr>
            <p:cNvPr id="17" name="图片 16" descr="John_H_Conway_2005_(cropped)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68545" y="2341701"/>
              <a:ext cx="2394585" cy="1997710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711995" y="4603253"/>
              <a:ext cx="413381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000" dirty="0" smtClean="0">
                  <a:solidFill>
                    <a:schemeClr val="accent1"/>
                  </a:solidFill>
                </a:rPr>
                <a:t>John Conway (1937-2020)</a:t>
              </a:r>
              <a:endParaRPr lang="en-US" altLang="zh-CN" sz="2000" dirty="0" smtClean="0">
                <a:solidFill>
                  <a:schemeClr val="accent1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dirty="0" smtClean="0"/>
                <a:t>英国数学家</a:t>
              </a:r>
              <a:r>
                <a:rPr lang="en-US" altLang="zh-CN" sz="2000" dirty="0" smtClean="0"/>
                <a:t>, </a:t>
              </a:r>
              <a:r>
                <a:rPr lang="zh-CN" altLang="en-US" sz="2000" dirty="0" smtClean="0"/>
                <a:t>研究领域为有限群</a:t>
              </a:r>
              <a:r>
                <a:rPr lang="en-US" altLang="zh-CN" sz="2000" dirty="0" smtClean="0"/>
                <a:t>, </a:t>
              </a:r>
              <a:r>
                <a:rPr lang="zh-CN" altLang="en-US" sz="2000" dirty="0" smtClean="0"/>
                <a:t>纽结理论</a:t>
              </a:r>
              <a:r>
                <a:rPr lang="en-US" altLang="zh-CN" sz="2000" dirty="0" smtClean="0"/>
                <a:t>, </a:t>
              </a:r>
              <a:r>
                <a:rPr lang="zh-CN" altLang="en-US" sz="2000" dirty="0" smtClean="0"/>
                <a:t>数论</a:t>
              </a:r>
              <a:r>
                <a:rPr lang="en-US" altLang="zh-CN" sz="2000" dirty="0" smtClean="0"/>
                <a:t>, </a:t>
              </a:r>
              <a:r>
                <a:rPr lang="zh-CN" altLang="en-US" sz="2000" dirty="0" smtClean="0"/>
                <a:t>组合博弈论和密码学</a:t>
              </a:r>
              <a:r>
                <a:rPr lang="en-US" altLang="zh-CN" sz="2000" dirty="0" smtClean="0"/>
                <a:t>.</a:t>
              </a:r>
              <a:endParaRPr lang="en-US" altLang="zh-CN" sz="2000" dirty="0" smtClean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651970" y="191296"/>
            <a:ext cx="495752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归纳定义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51970" y="1050124"/>
            <a:ext cx="11076940" cy="861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我们以如下缠结为</a:t>
            </a:r>
            <a:r>
              <a:rPr 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初始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, </a:t>
            </a:r>
            <a:r>
              <a:rPr 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称</a:t>
            </a:r>
            <a:r>
              <a:rPr lang="zh-CN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其为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0-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缠结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. </a:t>
            </a:r>
            <a:r>
              <a:rPr lang="zh-CN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我们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有</a:t>
            </a:r>
            <a:r>
              <a:rPr lang="zh-CN" altLang="zh-CN" sz="2000" dirty="0">
                <a:solidFill>
                  <a:schemeClr val="accent1"/>
                </a:solidFill>
                <a:cs typeface="+mn-ea"/>
                <a:sym typeface="+mn-lt"/>
              </a:rPr>
              <a:t>四种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不同的方式使其纠缠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.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indent="0">
              <a:lnSpc>
                <a:spcPct val="130000"/>
              </a:lnSpc>
              <a:buFont typeface="Arial" panose="020B0604020202020204" pitchFamily="34" charset="0"/>
              <a:buNone/>
            </a:pP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7" name="图片 6" descr="图片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91256" y="2095308"/>
            <a:ext cx="4205180" cy="37951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51970" y="191296"/>
            <a:ext cx="495752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水平方式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3" name="20240214_105732Edi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48375" y="2444708"/>
            <a:ext cx="2884805" cy="296100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24963" y="916176"/>
            <a:ext cx="107160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/>
              <a:t>从右边观察，这就相当于让</a:t>
            </a:r>
            <a:r>
              <a:rPr lang="en-US" altLang="zh-CN" sz="2000"/>
              <a:t> NE </a:t>
            </a:r>
            <a:r>
              <a:rPr lang="zh-CN" altLang="en-US" sz="2000"/>
              <a:t>位置与</a:t>
            </a:r>
            <a:r>
              <a:rPr lang="en-US" altLang="zh-CN" sz="2000"/>
              <a:t> SE </a:t>
            </a:r>
            <a:r>
              <a:rPr lang="zh-CN" altLang="en-US" sz="2000"/>
              <a:t>位置的端点，沿着顺时针方向各自走到了</a:t>
            </a:r>
            <a:r>
              <a:rPr lang="en-US" altLang="zh-CN" sz="2000"/>
              <a:t> SE </a:t>
            </a:r>
            <a:r>
              <a:rPr lang="zh-CN" altLang="en-US" sz="2000"/>
              <a:t>位置与</a:t>
            </a:r>
            <a:r>
              <a:rPr lang="en-US" altLang="zh-CN" sz="2000"/>
              <a:t> NE </a:t>
            </a:r>
            <a:r>
              <a:rPr lang="zh-CN" altLang="en-US" sz="2000"/>
              <a:t>位置。我们将这种缠结记为</a:t>
            </a:r>
            <a:r>
              <a:rPr lang="en-US" altLang="zh-CN" sz="2000"/>
              <a:t> +1-</a:t>
            </a:r>
            <a:r>
              <a:rPr lang="zh-CN" altLang="en-US" sz="2000"/>
              <a:t>缠结。</a:t>
            </a:r>
            <a:endParaRPr lang="zh-CN" altLang="en-US" sz="200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1554" y="3175881"/>
            <a:ext cx="4260215" cy="165671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9837679" y="3725156"/>
            <a:ext cx="13963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…………</a:t>
            </a:r>
            <a:endParaRPr lang="en-US" altLang="zh-CN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99613" y="1085634"/>
            <a:ext cx="110769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如果改为</a:t>
            </a:r>
            <a:r>
              <a:rPr lang="zh-CN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逆时针</a:t>
            </a:r>
            <a:r>
              <a:rPr 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方向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, </a:t>
            </a:r>
            <a:r>
              <a:rPr 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那么</a:t>
            </a:r>
            <a:r>
              <a:rPr lang="zh-CN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我们就得到了对应于负整数的</a:t>
            </a:r>
            <a:r>
              <a:rPr 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缠结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.</a:t>
            </a:r>
            <a:endParaRPr lang="zh-CN" sz="20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0" y="2289995"/>
            <a:ext cx="8442960" cy="3558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51970" y="191296"/>
            <a:ext cx="495752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锁屏模式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557829" y="926490"/>
            <a:ext cx="11076940" cy="1172846"/>
            <a:chOff x="4640961" y="1582650"/>
            <a:chExt cx="3787140" cy="879633"/>
          </a:xfrm>
        </p:grpSpPr>
        <p:sp>
          <p:nvSpPr>
            <p:cNvPr id="9" name="文本框 8"/>
            <p:cNvSpPr txBox="1"/>
            <p:nvPr/>
          </p:nvSpPr>
          <p:spPr>
            <a:xfrm>
              <a:off x="4653221" y="1582650"/>
              <a:ext cx="3449457" cy="4281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lang="zh-CN" altLang="en-US" sz="2400" b="1" dirty="0" smtClean="0">
                  <a:solidFill>
                    <a:schemeClr val="tx1"/>
                  </a:solidFill>
                  <a:cs typeface="+mn-ea"/>
                  <a:sym typeface="+mn-lt"/>
                </a:rPr>
                <a:t>问题</a:t>
              </a:r>
              <a:endParaRPr lang="zh-CN" altLang="en-US" sz="2400" b="1" dirty="0" smtClean="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10" name="文本框 10"/>
            <p:cNvSpPr txBox="1"/>
            <p:nvPr/>
          </p:nvSpPr>
          <p:spPr>
            <a:xfrm>
              <a:off x="4640961" y="2093666"/>
              <a:ext cx="3787140" cy="368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>
                <a:lnSpc>
                  <a:spcPct val="130000"/>
                </a:lnSpc>
                <a:buFont typeface="Arial" panose="020B0604020202020204" pitchFamily="34" charset="0"/>
                <a:buNone/>
              </a:pPr>
              <a:r>
                <a:rPr lang="zh-CN" altLang="en-US" sz="2000" dirty="0" smtClean="0">
                  <a:solidFill>
                    <a:schemeClr val="tx1"/>
                  </a:solidFill>
                  <a:cs typeface="+mn-ea"/>
                  <a:sym typeface="+mn-lt"/>
                </a:rPr>
                <a:t>最复杂的锁屏模式应该是怎么样的</a:t>
              </a:r>
              <a:r>
                <a:rPr lang="en-US" altLang="zh-CN" sz="2000" dirty="0" smtClean="0">
                  <a:solidFill>
                    <a:schemeClr val="tx1"/>
                  </a:solidFill>
                  <a:cs typeface="+mn-ea"/>
                  <a:sym typeface="+mn-lt"/>
                </a:rPr>
                <a:t>?</a:t>
              </a:r>
              <a:endParaRPr lang="en-US" altLang="zh-CN" sz="2000" dirty="0" smtClean="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3" name="20241201_152750Edi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838960" y="2436495"/>
            <a:ext cx="8235950" cy="40246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1755" y="3568065"/>
            <a:ext cx="1038225" cy="962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32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1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51970" y="191296"/>
            <a:ext cx="495752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垂直</a:t>
            </a:r>
            <a:r>
              <a:rPr kumimoji="1" lang="zh-CN" altLang="en-US" sz="28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方式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51970" y="982345"/>
            <a:ext cx="110769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我们也可以让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SW 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位置与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SE 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位置的端点交换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位置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, 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并且以从下方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观察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的顺时针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(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逆时针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)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缠绕次数对应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于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正整数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(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负整数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).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4" name="20240214_110156Edi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010660" y="2511425"/>
            <a:ext cx="3770630" cy="34264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2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84052" y="711225"/>
            <a:ext cx="93300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/>
              <a:t>以</a:t>
            </a:r>
            <a:r>
              <a:rPr lang="en-US" altLang="zh-CN" sz="2000" dirty="0"/>
              <a:t> 0-</a:t>
            </a:r>
            <a:r>
              <a:rPr lang="zh-CN" altLang="en-US" sz="2000" dirty="0"/>
              <a:t>缠结为</a:t>
            </a:r>
            <a:r>
              <a:rPr lang="zh-CN" altLang="en-US" sz="2000" dirty="0" smtClean="0"/>
              <a:t>起始</a:t>
            </a:r>
            <a:r>
              <a:rPr lang="en-US" altLang="zh-CN" sz="2000" dirty="0" smtClean="0"/>
              <a:t>, </a:t>
            </a:r>
            <a:r>
              <a:rPr lang="zh-CN" altLang="en-US" sz="2000" dirty="0" smtClean="0"/>
              <a:t>通过</a:t>
            </a:r>
            <a:r>
              <a:rPr lang="zh-CN" altLang="en-US" sz="2000" dirty="0"/>
              <a:t>有限次使用水平与垂直纠缠所得到的缠结称为有理</a:t>
            </a:r>
            <a:r>
              <a:rPr lang="zh-CN" altLang="en-US" sz="2000" dirty="0" smtClean="0"/>
              <a:t>缠结</a:t>
            </a:r>
            <a:r>
              <a:rPr lang="en-US" altLang="zh-CN" sz="2000" dirty="0" smtClean="0"/>
              <a:t>.</a:t>
            </a:r>
            <a:endParaRPr lang="zh-CN" altLang="en-US" sz="20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3143" y="1475197"/>
            <a:ext cx="9200072" cy="4428454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357062" y="6178858"/>
            <a:ext cx="7041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/>
              <a:t>初始的纠缠必然是</a:t>
            </a:r>
            <a:r>
              <a:rPr lang="zh-CN" altLang="en-US" sz="2000" dirty="0" smtClean="0">
                <a:solidFill>
                  <a:schemeClr val="accent1"/>
                </a:solidFill>
              </a:rPr>
              <a:t>水平</a:t>
            </a:r>
            <a:r>
              <a:rPr lang="zh-CN" altLang="en-US" sz="2000" dirty="0" smtClean="0"/>
              <a:t>方式</a:t>
            </a:r>
            <a:r>
              <a:rPr lang="en-US" altLang="zh-CN" sz="2000" dirty="0" smtClean="0"/>
              <a:t>!</a:t>
            </a:r>
            <a:endParaRPr lang="zh-CN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652145" y="206375"/>
            <a:ext cx="28746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连分数描述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63368" y="3889304"/>
            <a:ext cx="5041900" cy="968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 smtClean="0"/>
              <a:t>通过这</a:t>
            </a:r>
            <a:r>
              <a:rPr lang="zh-CN" altLang="en-US" sz="2000" dirty="0"/>
              <a:t>张</a:t>
            </a:r>
            <a:r>
              <a:rPr lang="zh-CN" altLang="en-US" sz="2000" dirty="0" smtClean="0"/>
              <a:t>表格将</a:t>
            </a:r>
            <a:r>
              <a:rPr lang="zh-CN" altLang="en-US" sz="2000" dirty="0"/>
              <a:t>任意一个有理缠结以连分数运算的方式对应于一个有理数。</a:t>
            </a:r>
            <a:endParaRPr lang="zh-CN" altLang="en-US" sz="2000" dirty="0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21240" y="1545955"/>
            <a:ext cx="5267960" cy="38544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51" y="1623773"/>
            <a:ext cx="5240417" cy="14943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52145" y="206375"/>
            <a:ext cx="28746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简单示范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92" y="1670700"/>
            <a:ext cx="5029564" cy="373925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556" y="1670700"/>
            <a:ext cx="5495602" cy="37460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652145" y="206375"/>
            <a:ext cx="28746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记号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774252" y="979543"/>
            <a:ext cx="107312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 smtClean="0"/>
              <a:t>任意有理缠结都可以用一个整数组来记录其缠绕方式</a:t>
            </a:r>
            <a:r>
              <a:rPr lang="en-US" altLang="zh-CN" sz="2000" dirty="0" smtClean="0"/>
              <a:t>. </a:t>
            </a:r>
            <a:r>
              <a:rPr lang="zh-CN" altLang="en-US" sz="2000" dirty="0" smtClean="0"/>
              <a:t>特别地</a:t>
            </a:r>
            <a:r>
              <a:rPr lang="en-US" altLang="zh-CN" sz="2000" dirty="0" smtClean="0"/>
              <a:t>, </a:t>
            </a:r>
            <a:r>
              <a:rPr lang="zh-CN" altLang="en-US" sz="2000" dirty="0" smtClean="0"/>
              <a:t>我们</a:t>
            </a:r>
            <a:r>
              <a:rPr lang="zh-CN" altLang="en-US" sz="2000" dirty="0"/>
              <a:t>约定</a:t>
            </a:r>
            <a:r>
              <a:rPr lang="zh-CN" altLang="en-US" sz="2000" dirty="0" smtClean="0"/>
              <a:t>用奇数个整数所组成的数组来表示</a:t>
            </a:r>
            <a:r>
              <a:rPr lang="en-US" altLang="zh-CN" sz="2000" dirty="0" smtClean="0"/>
              <a:t>. </a:t>
            </a:r>
            <a:endParaRPr lang="zh-CN" altLang="en-US" sz="2000" dirty="0"/>
          </a:p>
        </p:txBody>
      </p:sp>
      <p:grpSp>
        <p:nvGrpSpPr>
          <p:cNvPr id="11" name="组合 10"/>
          <p:cNvGrpSpPr/>
          <p:nvPr/>
        </p:nvGrpSpPr>
        <p:grpSpPr>
          <a:xfrm>
            <a:off x="868717" y="2134271"/>
            <a:ext cx="5414873" cy="2888966"/>
            <a:chOff x="868717" y="2134271"/>
            <a:chExt cx="5414873" cy="2888966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868717" y="2134271"/>
              <a:ext cx="2066122" cy="2888966"/>
            </a:xfrm>
            <a:prstGeom prst="rect">
              <a:avLst/>
            </a:prstGeom>
          </p:spPr>
        </p:pic>
        <p:grpSp>
          <p:nvGrpSpPr>
            <p:cNvPr id="8" name="组合 7"/>
            <p:cNvGrpSpPr/>
            <p:nvPr/>
          </p:nvGrpSpPr>
          <p:grpSpPr>
            <a:xfrm>
              <a:off x="3210825" y="3143344"/>
              <a:ext cx="3072765" cy="655638"/>
              <a:chOff x="3210825" y="3143344"/>
              <a:chExt cx="3072765" cy="655638"/>
            </a:xfrm>
          </p:grpSpPr>
          <p:sp>
            <p:nvSpPr>
              <p:cNvPr id="28" name="文本框 27"/>
              <p:cNvSpPr txBox="1"/>
              <p:nvPr/>
            </p:nvSpPr>
            <p:spPr>
              <a:xfrm>
                <a:off x="3210825" y="3296454"/>
                <a:ext cx="3072765" cy="4000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dirty="0" smtClean="0"/>
                  <a:t>    </a:t>
                </a:r>
                <a:r>
                  <a:rPr lang="en-US" altLang="zh-CN" sz="2000" dirty="0" smtClean="0"/>
                  <a:t>-</a:t>
                </a:r>
                <a:r>
                  <a:rPr lang="zh-CN" altLang="en-US" sz="2000" dirty="0" smtClean="0"/>
                  <a:t>缠结简记为</a:t>
                </a:r>
                <a:endParaRPr lang="zh-CN" altLang="en-US" sz="2000" dirty="0"/>
              </a:p>
            </p:txBody>
          </p:sp>
          <p:graphicFrame>
            <p:nvGraphicFramePr>
              <p:cNvPr id="2" name="对象 1"/>
              <p:cNvGraphicFramePr>
                <a:graphicFrameLocks noChangeAspect="1"/>
              </p:cNvGraphicFramePr>
              <p:nvPr/>
            </p:nvGraphicFramePr>
            <p:xfrm>
              <a:off x="3380198" y="3143344"/>
              <a:ext cx="185737" cy="6556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22" name="Formula" r:id="rId2" imgW="695325" imgH="2476500" progId="Equation.Ribbit">
                      <p:embed/>
                    </p:oleObj>
                  </mc:Choice>
                  <mc:Fallback>
                    <p:oleObj name="Formula" r:id="rId2" imgW="695325" imgH="2476500" progId="Equation.Ribbit">
                      <p:embed/>
                      <p:pic>
                        <p:nvPicPr>
                          <p:cNvPr id="0" name="图片 1121"/>
                          <p:cNvPicPr/>
                          <p:nvPr/>
                        </p:nvPicPr>
                        <p:blipFill>
                          <a:blip r:embed="rId3"/>
                          <a:stretch>
                            <a:fillRect/>
                          </a:stretch>
                        </p:blipFill>
                        <p:spPr>
                          <a:xfrm>
                            <a:off x="3380198" y="3143344"/>
                            <a:ext cx="185737" cy="65563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" name="对象 2"/>
              <p:cNvGraphicFramePr>
                <a:graphicFrameLocks noChangeAspect="1"/>
              </p:cNvGraphicFramePr>
              <p:nvPr/>
            </p:nvGraphicFramePr>
            <p:xfrm>
              <a:off x="5006810" y="3329058"/>
              <a:ext cx="827088" cy="3524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23" name="Formula" r:id="rId4" imgW="3124200" imgH="1333500" progId="Equation.Ribbit">
                      <p:embed/>
                    </p:oleObj>
                  </mc:Choice>
                  <mc:Fallback>
                    <p:oleObj name="Formula" r:id="rId4" imgW="3124200" imgH="1333500" progId="Equation.Ribbit">
                      <p:embed/>
                      <p:pic>
                        <p:nvPicPr>
                          <p:cNvPr id="0" name="图片 1122"/>
                          <p:cNvPicPr/>
                          <p:nvPr/>
                        </p:nvPicPr>
                        <p:blipFill>
                          <a:blip r:embed="rId5"/>
                          <a:stretch>
                            <a:fillRect/>
                          </a:stretch>
                        </p:blipFill>
                        <p:spPr>
                          <a:xfrm>
                            <a:off x="5006810" y="3329058"/>
                            <a:ext cx="827088" cy="35242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12" name="组合 11"/>
          <p:cNvGrpSpPr/>
          <p:nvPr/>
        </p:nvGrpSpPr>
        <p:grpSpPr>
          <a:xfrm>
            <a:off x="6133347" y="2134271"/>
            <a:ext cx="5941874" cy="2941036"/>
            <a:chOff x="6133347" y="2134271"/>
            <a:chExt cx="5941874" cy="2941036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33347" y="2134271"/>
              <a:ext cx="2716205" cy="2941036"/>
            </a:xfrm>
            <a:prstGeom prst="rect">
              <a:avLst/>
            </a:prstGeom>
          </p:spPr>
        </p:pic>
        <p:grpSp>
          <p:nvGrpSpPr>
            <p:cNvPr id="9" name="组合 8"/>
            <p:cNvGrpSpPr/>
            <p:nvPr/>
          </p:nvGrpSpPr>
          <p:grpSpPr>
            <a:xfrm>
              <a:off x="9002456" y="3159868"/>
              <a:ext cx="3072765" cy="655638"/>
              <a:chOff x="9002456" y="3159868"/>
              <a:chExt cx="3072765" cy="655638"/>
            </a:xfrm>
          </p:grpSpPr>
          <p:sp>
            <p:nvSpPr>
              <p:cNvPr id="34" name="文本框 33"/>
              <p:cNvSpPr txBox="1"/>
              <p:nvPr/>
            </p:nvSpPr>
            <p:spPr>
              <a:xfrm>
                <a:off x="9002456" y="3297724"/>
                <a:ext cx="3072765" cy="4000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dirty="0" smtClean="0"/>
                  <a:t>    </a:t>
                </a:r>
                <a:r>
                  <a:rPr lang="en-US" altLang="zh-CN" sz="2000" dirty="0" smtClean="0"/>
                  <a:t>-</a:t>
                </a:r>
                <a:r>
                  <a:rPr lang="zh-CN" altLang="en-US" sz="2000" dirty="0" smtClean="0"/>
                  <a:t>缠结简记为</a:t>
                </a:r>
                <a:endParaRPr lang="zh-CN" altLang="en-US" sz="2000" dirty="0"/>
              </a:p>
            </p:txBody>
          </p:sp>
          <p:graphicFrame>
            <p:nvGraphicFramePr>
              <p:cNvPr id="4" name="对象 3"/>
              <p:cNvGraphicFramePr>
                <a:graphicFrameLocks noChangeAspect="1"/>
              </p:cNvGraphicFramePr>
              <p:nvPr/>
            </p:nvGraphicFramePr>
            <p:xfrm>
              <a:off x="9020040" y="3159868"/>
              <a:ext cx="333375" cy="6556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24" name="Formula" r:id="rId7" imgW="1257300" imgH="2476500" progId="Equation.Ribbit">
                      <p:embed/>
                    </p:oleObj>
                  </mc:Choice>
                  <mc:Fallback>
                    <p:oleObj name="Formula" r:id="rId7" imgW="1257300" imgH="2476500" progId="Equation.Ribbit">
                      <p:embed/>
                      <p:pic>
                        <p:nvPicPr>
                          <p:cNvPr id="0" name="图片 1123"/>
                          <p:cNvPicPr/>
                          <p:nvPr/>
                        </p:nvPicPr>
                        <p:blipFill>
                          <a:blip r:embed="rId8"/>
                          <a:stretch>
                            <a:fillRect/>
                          </a:stretch>
                        </p:blipFill>
                        <p:spPr>
                          <a:xfrm>
                            <a:off x="9020040" y="3159868"/>
                            <a:ext cx="333375" cy="65563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" name="对象 4"/>
              <p:cNvGraphicFramePr>
                <a:graphicFrameLocks noChangeAspect="1"/>
              </p:cNvGraphicFramePr>
              <p:nvPr/>
            </p:nvGraphicFramePr>
            <p:xfrm>
              <a:off x="10795255" y="3324388"/>
              <a:ext cx="827088" cy="3524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25" name="Formula" r:id="rId9" imgW="3124200" imgH="1333500" progId="Equation.Ribbit">
                      <p:embed/>
                    </p:oleObj>
                  </mc:Choice>
                  <mc:Fallback>
                    <p:oleObj name="Formula" r:id="rId9" imgW="3124200" imgH="1333500" progId="Equation.Ribbit">
                      <p:embed/>
                      <p:pic>
                        <p:nvPicPr>
                          <p:cNvPr id="0" name="图片 1124"/>
                          <p:cNvPicPr/>
                          <p:nvPr/>
                        </p:nvPicPr>
                        <p:blipFill>
                          <a:blip r:embed="rId10"/>
                          <a:stretch>
                            <a:fillRect/>
                          </a:stretch>
                        </p:blipFill>
                        <p:spPr>
                          <a:xfrm>
                            <a:off x="10795255" y="3324388"/>
                            <a:ext cx="827088" cy="35242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10" name="组合 9"/>
          <p:cNvGrpSpPr/>
          <p:nvPr/>
        </p:nvGrpSpPr>
        <p:grpSpPr>
          <a:xfrm>
            <a:off x="469418" y="5425946"/>
            <a:ext cx="11043967" cy="906462"/>
            <a:chOff x="469418" y="5425946"/>
            <a:chExt cx="11043967" cy="906462"/>
          </a:xfrm>
        </p:grpSpPr>
        <p:sp>
          <p:nvSpPr>
            <p:cNvPr id="37" name="文本框 36"/>
            <p:cNvSpPr txBox="1"/>
            <p:nvPr/>
          </p:nvSpPr>
          <p:spPr>
            <a:xfrm>
              <a:off x="469418" y="5611380"/>
              <a:ext cx="10322560" cy="400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 smtClean="0"/>
                <a:t>在这个表示下，               </a:t>
              </a:r>
              <a:r>
                <a:rPr lang="en-US" altLang="zh-CN" sz="2000" dirty="0" smtClean="0"/>
                <a:t>-</a:t>
              </a:r>
              <a:r>
                <a:rPr lang="zh-CN" altLang="en-US" sz="2000" dirty="0" smtClean="0"/>
                <a:t>缠结对应的连分数可以用如下公式计算：</a:t>
              </a:r>
              <a:endParaRPr lang="zh-CN" altLang="en-US" sz="2000" dirty="0"/>
            </a:p>
          </p:txBody>
        </p:sp>
        <p:graphicFrame>
          <p:nvGraphicFramePr>
            <p:cNvPr id="6" name="对象 5"/>
            <p:cNvGraphicFramePr>
              <a:graphicFrameLocks noChangeAspect="1"/>
            </p:cNvGraphicFramePr>
            <p:nvPr/>
          </p:nvGraphicFramePr>
          <p:xfrm>
            <a:off x="2256370" y="5632629"/>
            <a:ext cx="1141412" cy="352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6" name="Formula" r:id="rId11" imgW="4324350" imgH="1333500" progId="Equation.Ribbit">
                    <p:embed/>
                  </p:oleObj>
                </mc:Choice>
                <mc:Fallback>
                  <p:oleObj name="Formula" r:id="rId11" imgW="4324350" imgH="1333500" progId="Equation.Ribbit">
                    <p:embed/>
                    <p:pic>
                      <p:nvPicPr>
                        <p:cNvPr id="0" name="图片 1125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2256370" y="5632629"/>
                          <a:ext cx="1141412" cy="3524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对象 6"/>
            <p:cNvGraphicFramePr>
              <a:graphicFrameLocks noChangeAspect="1"/>
            </p:cNvGraphicFramePr>
            <p:nvPr/>
          </p:nvGraphicFramePr>
          <p:xfrm>
            <a:off x="7973260" y="5425946"/>
            <a:ext cx="3540125" cy="9064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7" name="Formula" r:id="rId13" imgW="13392150" imgH="3429000" progId="Equation.Ribbit">
                    <p:embed/>
                  </p:oleObj>
                </mc:Choice>
                <mc:Fallback>
                  <p:oleObj name="Formula" r:id="rId13" imgW="13392150" imgH="3429000" progId="Equation.Ribbit">
                    <p:embed/>
                    <p:pic>
                      <p:nvPicPr>
                        <p:cNvPr id="0" name="图片 1126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7973260" y="5425946"/>
                          <a:ext cx="3540125" cy="9064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95549" y="1457634"/>
            <a:ext cx="5640864" cy="289623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52145" y="206375"/>
            <a:ext cx="28746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课堂实践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451610" y="4742180"/>
            <a:ext cx="9808303" cy="1014730"/>
            <a:chOff x="1514826" y="4742375"/>
            <a:chExt cx="9739819" cy="1014779"/>
          </a:xfrm>
        </p:grpSpPr>
        <p:sp>
          <p:nvSpPr>
            <p:cNvPr id="5" name="文本框 4"/>
            <p:cNvSpPr txBox="1"/>
            <p:nvPr/>
          </p:nvSpPr>
          <p:spPr>
            <a:xfrm>
              <a:off x="1514826" y="4742375"/>
              <a:ext cx="9018359" cy="1014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00" dirty="0" smtClean="0"/>
                <a:t>是否</a:t>
              </a:r>
              <a:r>
                <a:rPr lang="zh-CN" altLang="en-US" sz="2000" dirty="0" smtClean="0"/>
                <a:t>能在不剪断绳圈或移动四个端点的情况下将            </a:t>
              </a:r>
              <a:r>
                <a:rPr lang="en-US" altLang="zh-CN" sz="2000" dirty="0" smtClean="0"/>
                <a:t>-</a:t>
              </a:r>
              <a:r>
                <a:rPr lang="zh-CN" altLang="en-US" sz="2000" dirty="0" smtClean="0"/>
                <a:t>缠结变换成                               </a:t>
              </a:r>
              <a:r>
                <a:rPr lang="en-US" altLang="zh-CN" sz="2000" dirty="0" smtClean="0"/>
                <a:t>-</a:t>
              </a:r>
              <a:r>
                <a:rPr lang="zh-CN" altLang="en-US" sz="2000" dirty="0" smtClean="0"/>
                <a:t>缠结</a:t>
              </a:r>
              <a:r>
                <a:rPr lang="en-US" altLang="zh-CN" sz="2000" dirty="0" smtClean="0"/>
                <a:t>.</a:t>
              </a:r>
              <a:endParaRPr lang="zh-CN" altLang="en-US" sz="2000" dirty="0"/>
            </a:p>
          </p:txBody>
        </p:sp>
        <p:graphicFrame>
          <p:nvGraphicFramePr>
            <p:cNvPr id="8" name="对象 7"/>
            <p:cNvGraphicFramePr>
              <a:graphicFrameLocks noChangeAspect="1"/>
            </p:cNvGraphicFramePr>
            <p:nvPr/>
          </p:nvGraphicFramePr>
          <p:xfrm>
            <a:off x="6928352" y="4888840"/>
            <a:ext cx="827088" cy="352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82" name="Formula" r:id="rId2" imgW="3124200" imgH="1333500" progId="Equation.Ribbit">
                    <p:embed/>
                  </p:oleObj>
                </mc:Choice>
                <mc:Fallback>
                  <p:oleObj name="Formula" r:id="rId2" imgW="3124200" imgH="1333500" progId="Equation.Ribbit">
                    <p:embed/>
                    <p:pic>
                      <p:nvPicPr>
                        <p:cNvPr id="0" name="图片 2081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6928352" y="4888840"/>
                          <a:ext cx="827088" cy="3524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对象 8"/>
            <p:cNvGraphicFramePr>
              <a:graphicFrameLocks noChangeAspect="1"/>
            </p:cNvGraphicFramePr>
            <p:nvPr/>
          </p:nvGraphicFramePr>
          <p:xfrm>
            <a:off x="9171845" y="4889084"/>
            <a:ext cx="2082800" cy="352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83" name="Formula" r:id="rId4" imgW="7886700" imgH="1333500" progId="Equation.Ribbit">
                    <p:embed/>
                  </p:oleObj>
                </mc:Choice>
                <mc:Fallback>
                  <p:oleObj name="Formula" r:id="rId4" imgW="7886700" imgH="1333500" progId="Equation.Ribbit">
                    <p:embed/>
                    <p:pic>
                      <p:nvPicPr>
                        <p:cNvPr id="0" name="图片 2082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9171845" y="4889084"/>
                          <a:ext cx="2082800" cy="3524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52145" y="206375"/>
            <a:ext cx="3163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Lagrange</a:t>
            </a:r>
            <a:r>
              <a:rPr kumimoji="1" lang="zh-CN" altLang="en-US" sz="28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变换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940774" y="1022474"/>
            <a:ext cx="9724482" cy="1245637"/>
            <a:chOff x="940774" y="1022474"/>
            <a:chExt cx="9724482" cy="1245637"/>
          </a:xfrm>
        </p:grpSpPr>
        <p:sp>
          <p:nvSpPr>
            <p:cNvPr id="4" name="文本框 3"/>
            <p:cNvSpPr txBox="1"/>
            <p:nvPr/>
          </p:nvSpPr>
          <p:spPr>
            <a:xfrm>
              <a:off x="940774" y="1022474"/>
              <a:ext cx="90912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 smtClean="0"/>
                <a:t>任意连分数                   总可以变换成                     使得当                             时</a:t>
              </a:r>
              <a:endParaRPr lang="zh-CN" altLang="en-US" sz="2000" dirty="0"/>
            </a:p>
          </p:txBody>
        </p:sp>
        <p:graphicFrame>
          <p:nvGraphicFramePr>
            <p:cNvPr id="3" name="对象 2"/>
            <p:cNvGraphicFramePr>
              <a:graphicFrameLocks noChangeAspect="1"/>
            </p:cNvGraphicFramePr>
            <p:nvPr/>
          </p:nvGraphicFramePr>
          <p:xfrm>
            <a:off x="2382838" y="1039813"/>
            <a:ext cx="1139825" cy="352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57" name="Formula" r:id="rId1" imgW="4324350" imgH="1333500" progId="Equation.Ribbit">
                    <p:embed/>
                  </p:oleObj>
                </mc:Choice>
                <mc:Fallback>
                  <p:oleObj name="Formula" r:id="rId1" imgW="4324350" imgH="1333500" progId="Equation.Ribbit">
                    <p:embed/>
                    <p:pic>
                      <p:nvPicPr>
                        <p:cNvPr id="0" name="图片 4156"/>
                        <p:cNvPicPr/>
                        <p:nvPr/>
                      </p:nvPicPr>
                      <p:blipFill>
                        <a:blip r:embed="rId2"/>
                        <a:stretch>
                          <a:fillRect/>
                        </a:stretch>
                      </p:blipFill>
                      <p:spPr>
                        <a:xfrm>
                          <a:off x="2382838" y="1039813"/>
                          <a:ext cx="1139825" cy="3524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" name="对象 4"/>
            <p:cNvGraphicFramePr>
              <a:graphicFrameLocks noChangeAspect="1"/>
            </p:cNvGraphicFramePr>
            <p:nvPr/>
          </p:nvGraphicFramePr>
          <p:xfrm>
            <a:off x="5177203" y="1046163"/>
            <a:ext cx="1352550" cy="352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58" name="Formula" r:id="rId3" imgW="5114925" imgH="1333500" progId="Equation.Ribbit">
                    <p:embed/>
                  </p:oleObj>
                </mc:Choice>
                <mc:Fallback>
                  <p:oleObj name="Formula" r:id="rId3" imgW="5114925" imgH="1333500" progId="Equation.Ribbit">
                    <p:embed/>
                    <p:pic>
                      <p:nvPicPr>
                        <p:cNvPr id="0" name="图片 4157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5177203" y="1046163"/>
                          <a:ext cx="1352550" cy="3524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对象 5"/>
            <p:cNvGraphicFramePr>
              <a:graphicFrameLocks noChangeAspect="1"/>
            </p:cNvGraphicFramePr>
            <p:nvPr/>
          </p:nvGraphicFramePr>
          <p:xfrm>
            <a:off x="9727044" y="1071138"/>
            <a:ext cx="938212" cy="3238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59" name="Formula" r:id="rId5" imgW="3543300" imgH="1228725" progId="Equation.Ribbit">
                    <p:embed/>
                  </p:oleObj>
                </mc:Choice>
                <mc:Fallback>
                  <p:oleObj name="Formula" r:id="rId5" imgW="3543300" imgH="1228725" progId="Equation.Ribbit">
                    <p:embed/>
                    <p:pic>
                      <p:nvPicPr>
                        <p:cNvPr id="0" name="图片 4158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9727044" y="1071138"/>
                          <a:ext cx="938212" cy="3238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对象 6"/>
            <p:cNvGraphicFramePr>
              <a:graphicFrameLocks noChangeAspect="1"/>
            </p:cNvGraphicFramePr>
            <p:nvPr/>
          </p:nvGraphicFramePr>
          <p:xfrm>
            <a:off x="7415702" y="1091255"/>
            <a:ext cx="1920875" cy="3270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60" name="Formula" r:id="rId7" imgW="7258050" imgH="1238250" progId="Equation.Ribbit">
                    <p:embed/>
                  </p:oleObj>
                </mc:Choice>
                <mc:Fallback>
                  <p:oleObj name="Formula" r:id="rId7" imgW="7258050" imgH="1238250" progId="Equation.Ribbit">
                    <p:embed/>
                    <p:pic>
                      <p:nvPicPr>
                        <p:cNvPr id="0" name="图片 4159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7415702" y="1091255"/>
                          <a:ext cx="1920875" cy="3270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对象 7"/>
            <p:cNvGraphicFramePr>
              <a:graphicFrameLocks noChangeAspect="1"/>
            </p:cNvGraphicFramePr>
            <p:nvPr/>
          </p:nvGraphicFramePr>
          <p:xfrm>
            <a:off x="3987068" y="1487061"/>
            <a:ext cx="3452812" cy="7810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61" name="Formula" r:id="rId9" imgW="13058775" imgH="2952750" progId="Equation.Ribbit">
                    <p:embed/>
                  </p:oleObj>
                </mc:Choice>
                <mc:Fallback>
                  <p:oleObj name="Formula" r:id="rId9" imgW="13058775" imgH="2952750" progId="Equation.Ribbit">
                    <p:embed/>
                    <p:pic>
                      <p:nvPicPr>
                        <p:cNvPr id="0" name="图片 4160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3987068" y="1487061"/>
                          <a:ext cx="3452812" cy="7810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2" name="组合 11"/>
          <p:cNvGrpSpPr/>
          <p:nvPr/>
        </p:nvGrpSpPr>
        <p:grpSpPr>
          <a:xfrm>
            <a:off x="782515" y="2982728"/>
            <a:ext cx="8646013" cy="2952750"/>
            <a:chOff x="782515" y="2982728"/>
            <a:chExt cx="8646013" cy="2952750"/>
          </a:xfrm>
        </p:grpSpPr>
        <p:sp>
          <p:nvSpPr>
            <p:cNvPr id="9" name="文本框 8"/>
            <p:cNvSpPr txBox="1"/>
            <p:nvPr/>
          </p:nvSpPr>
          <p:spPr>
            <a:xfrm>
              <a:off x="782515" y="3068515"/>
              <a:ext cx="9231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 smtClean="0"/>
                <a:t>例如</a:t>
              </a:r>
              <a:r>
                <a:rPr lang="en-US" altLang="zh-CN" sz="2000" dirty="0" smtClean="0"/>
                <a:t>:</a:t>
              </a:r>
              <a:endParaRPr lang="zh-CN" altLang="en-US" sz="2000" dirty="0"/>
            </a:p>
          </p:txBody>
        </p:sp>
        <p:graphicFrame>
          <p:nvGraphicFramePr>
            <p:cNvPr id="10" name="对象 9"/>
            <p:cNvGraphicFramePr>
              <a:graphicFrameLocks noChangeAspect="1"/>
            </p:cNvGraphicFramePr>
            <p:nvPr/>
          </p:nvGraphicFramePr>
          <p:xfrm>
            <a:off x="2278428" y="2982728"/>
            <a:ext cx="7150100" cy="29527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62" name="Formula" r:id="rId11" imgW="27051000" imgH="11163300" progId="Equation.Ribbit">
                    <p:embed/>
                  </p:oleObj>
                </mc:Choice>
                <mc:Fallback>
                  <p:oleObj name="Formula" r:id="rId11" imgW="27051000" imgH="11163300" progId="Equation.Ribbit">
                    <p:embed/>
                    <p:pic>
                      <p:nvPicPr>
                        <p:cNvPr id="0" name="图片 4161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2278428" y="2982728"/>
                          <a:ext cx="7150100" cy="29527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52145" y="206375"/>
            <a:ext cx="51331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拓扑</a:t>
            </a:r>
            <a:r>
              <a:rPr kumimoji="1" lang="en-US" altLang="zh-CN" sz="28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Lagrange</a:t>
            </a:r>
            <a:r>
              <a:rPr kumimoji="1" lang="zh-CN" altLang="en-US" sz="28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变换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059" y="3962163"/>
            <a:ext cx="3194039" cy="170653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874" y="3469384"/>
            <a:ext cx="1884914" cy="2587869"/>
          </a:xfrm>
          <a:prstGeom prst="rect">
            <a:avLst/>
          </a:prstGeom>
        </p:spPr>
      </p:pic>
      <p:grpSp>
        <p:nvGrpSpPr>
          <p:cNvPr id="40" name="组合 39"/>
          <p:cNvGrpSpPr/>
          <p:nvPr/>
        </p:nvGrpSpPr>
        <p:grpSpPr>
          <a:xfrm>
            <a:off x="652145" y="1109295"/>
            <a:ext cx="1531793" cy="1847400"/>
            <a:chOff x="652145" y="1109295"/>
            <a:chExt cx="1531793" cy="1847400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2145" y="1109295"/>
              <a:ext cx="1531793" cy="1384057"/>
            </a:xfrm>
            <a:prstGeom prst="rect">
              <a:avLst/>
            </a:prstGeom>
          </p:spPr>
        </p:pic>
        <p:graphicFrame>
          <p:nvGraphicFramePr>
            <p:cNvPr id="16" name="对象 15"/>
            <p:cNvGraphicFramePr>
              <a:graphicFrameLocks noChangeAspect="1"/>
            </p:cNvGraphicFramePr>
            <p:nvPr/>
          </p:nvGraphicFramePr>
          <p:xfrm>
            <a:off x="1291614" y="2604270"/>
            <a:ext cx="246063" cy="352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73" name="Formula" r:id="rId4" imgW="923925" imgH="1333500" progId="Equation.Ribbit">
                    <p:embed/>
                  </p:oleObj>
                </mc:Choice>
                <mc:Fallback>
                  <p:oleObj name="Formula" r:id="rId4" imgW="923925" imgH="1333500" progId="Equation.Ribbit">
                    <p:embed/>
                    <p:pic>
                      <p:nvPicPr>
                        <p:cNvPr id="0" name="图片 5172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1291614" y="2604270"/>
                          <a:ext cx="246063" cy="3524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7" name="右箭头 16"/>
          <p:cNvSpPr/>
          <p:nvPr/>
        </p:nvSpPr>
        <p:spPr>
          <a:xfrm>
            <a:off x="2373923" y="1762829"/>
            <a:ext cx="448408" cy="2033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右箭头 17"/>
          <p:cNvSpPr/>
          <p:nvPr/>
        </p:nvSpPr>
        <p:spPr>
          <a:xfrm>
            <a:off x="5696006" y="1762829"/>
            <a:ext cx="448408" cy="2033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右箭头 18"/>
          <p:cNvSpPr/>
          <p:nvPr/>
        </p:nvSpPr>
        <p:spPr>
          <a:xfrm>
            <a:off x="8105788" y="1766126"/>
            <a:ext cx="448408" cy="2033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1" name="组合 40"/>
          <p:cNvGrpSpPr/>
          <p:nvPr/>
        </p:nvGrpSpPr>
        <p:grpSpPr>
          <a:xfrm>
            <a:off x="3052328" y="1109295"/>
            <a:ext cx="2380933" cy="1882755"/>
            <a:chOff x="3052328" y="1109295"/>
            <a:chExt cx="2380933" cy="1882755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52328" y="1109295"/>
              <a:ext cx="2380933" cy="1408235"/>
            </a:xfrm>
            <a:prstGeom prst="rect">
              <a:avLst/>
            </a:prstGeom>
          </p:spPr>
        </p:pic>
        <p:graphicFrame>
          <p:nvGraphicFramePr>
            <p:cNvPr id="20" name="对象 19"/>
            <p:cNvGraphicFramePr>
              <a:graphicFrameLocks noChangeAspect="1"/>
            </p:cNvGraphicFramePr>
            <p:nvPr/>
          </p:nvGraphicFramePr>
          <p:xfrm>
            <a:off x="3861795" y="2639625"/>
            <a:ext cx="762000" cy="352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74" name="Formula" r:id="rId7" imgW="2876550" imgH="1333500" progId="Equation.Ribbit">
                    <p:embed/>
                  </p:oleObj>
                </mc:Choice>
                <mc:Fallback>
                  <p:oleObj name="Formula" r:id="rId7" imgW="2876550" imgH="1333500" progId="Equation.Ribbit">
                    <p:embed/>
                    <p:pic>
                      <p:nvPicPr>
                        <p:cNvPr id="0" name="图片 5173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3861795" y="2639625"/>
                          <a:ext cx="762000" cy="3524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2" name="组合 41"/>
          <p:cNvGrpSpPr/>
          <p:nvPr/>
        </p:nvGrpSpPr>
        <p:grpSpPr>
          <a:xfrm>
            <a:off x="6019800" y="670129"/>
            <a:ext cx="2149475" cy="2941388"/>
            <a:chOff x="6019800" y="670129"/>
            <a:chExt cx="2149475" cy="2941388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01652" y="670129"/>
              <a:ext cx="1384153" cy="2286566"/>
            </a:xfrm>
            <a:prstGeom prst="rect">
              <a:avLst/>
            </a:prstGeom>
          </p:spPr>
        </p:pic>
        <p:graphicFrame>
          <p:nvGraphicFramePr>
            <p:cNvPr id="21" name="对象 20"/>
            <p:cNvGraphicFramePr>
              <a:graphicFrameLocks noChangeAspect="1"/>
            </p:cNvGraphicFramePr>
            <p:nvPr/>
          </p:nvGraphicFramePr>
          <p:xfrm>
            <a:off x="6019800" y="2955879"/>
            <a:ext cx="2149475" cy="6556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75" name="Formula" r:id="rId10" imgW="8124825" imgH="2476500" progId="Equation.Ribbit">
                    <p:embed/>
                  </p:oleObj>
                </mc:Choice>
                <mc:Fallback>
                  <p:oleObj name="Formula" r:id="rId10" imgW="8124825" imgH="2476500" progId="Equation.Ribbit">
                    <p:embed/>
                    <p:pic>
                      <p:nvPicPr>
                        <p:cNvPr id="0" name="图片 5174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6019800" y="2955879"/>
                          <a:ext cx="2149475" cy="6556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3" name="组合 42"/>
          <p:cNvGrpSpPr/>
          <p:nvPr/>
        </p:nvGrpSpPr>
        <p:grpSpPr>
          <a:xfrm>
            <a:off x="8791321" y="1049931"/>
            <a:ext cx="2659062" cy="2390299"/>
            <a:chOff x="8791321" y="1049931"/>
            <a:chExt cx="2659062" cy="2390299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924192" y="1049931"/>
              <a:ext cx="2393321" cy="1629117"/>
            </a:xfrm>
            <a:prstGeom prst="rect">
              <a:avLst/>
            </a:prstGeom>
          </p:spPr>
        </p:pic>
        <p:graphicFrame>
          <p:nvGraphicFramePr>
            <p:cNvPr id="22" name="对象 21"/>
            <p:cNvGraphicFramePr>
              <a:graphicFrameLocks noChangeAspect="1"/>
            </p:cNvGraphicFramePr>
            <p:nvPr/>
          </p:nvGraphicFramePr>
          <p:xfrm>
            <a:off x="8791321" y="2784592"/>
            <a:ext cx="2659062" cy="6556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76" name="Formula" r:id="rId13" imgW="10058400" imgH="2476500" progId="Equation.Ribbit">
                    <p:embed/>
                  </p:oleObj>
                </mc:Choice>
                <mc:Fallback>
                  <p:oleObj name="Formula" r:id="rId13" imgW="10058400" imgH="2476500" progId="Equation.Ribbit">
                    <p:embed/>
                    <p:pic>
                      <p:nvPicPr>
                        <p:cNvPr id="0" name="图片 5175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8791321" y="2784592"/>
                          <a:ext cx="2659062" cy="6556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4" name="等号 23"/>
          <p:cNvSpPr/>
          <p:nvPr/>
        </p:nvSpPr>
        <p:spPr>
          <a:xfrm>
            <a:off x="3740713" y="4601705"/>
            <a:ext cx="747347" cy="325315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5" name="等号 24"/>
          <p:cNvSpPr/>
          <p:nvPr/>
        </p:nvSpPr>
        <p:spPr>
          <a:xfrm>
            <a:off x="6839639" y="4601705"/>
            <a:ext cx="747347" cy="325315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aphicFrame>
        <p:nvGraphicFramePr>
          <p:cNvPr id="26" name="对象 25"/>
          <p:cNvGraphicFramePr>
            <a:graphicFrameLocks noChangeAspect="1"/>
          </p:cNvGraphicFramePr>
          <p:nvPr/>
        </p:nvGraphicFramePr>
        <p:xfrm>
          <a:off x="4271166" y="5897267"/>
          <a:ext cx="2722562" cy="78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7" name="Formula" r:id="rId15" imgW="10296525" imgH="2952750" progId="Equation.Ribbit">
                  <p:embed/>
                </p:oleObj>
              </mc:Choice>
              <mc:Fallback>
                <p:oleObj name="Formula" r:id="rId15" imgW="10296525" imgH="2952750" progId="Equation.Ribbit">
                  <p:embed/>
                  <p:pic>
                    <p:nvPicPr>
                      <p:cNvPr id="0" name="图片 5176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271166" y="5897267"/>
                        <a:ext cx="2722562" cy="781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0" name="组合 49"/>
          <p:cNvGrpSpPr/>
          <p:nvPr/>
        </p:nvGrpSpPr>
        <p:grpSpPr>
          <a:xfrm>
            <a:off x="6204995" y="1200587"/>
            <a:ext cx="371651" cy="1316943"/>
            <a:chOff x="6204995" y="1200587"/>
            <a:chExt cx="371651" cy="1316943"/>
          </a:xfrm>
        </p:grpSpPr>
        <p:cxnSp>
          <p:nvCxnSpPr>
            <p:cNvPr id="28" name="直接箭头连接符 27"/>
            <p:cNvCxnSpPr/>
            <p:nvPr/>
          </p:nvCxnSpPr>
          <p:spPr>
            <a:xfrm flipV="1">
              <a:off x="6204995" y="1200587"/>
              <a:ext cx="282763" cy="16559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箭头连接符 30"/>
            <p:cNvCxnSpPr/>
            <p:nvPr/>
          </p:nvCxnSpPr>
          <p:spPr>
            <a:xfrm>
              <a:off x="6232720" y="2373596"/>
              <a:ext cx="343926" cy="14393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3" name="直接箭头连接符 32"/>
          <p:cNvCxnSpPr/>
          <p:nvPr/>
        </p:nvCxnSpPr>
        <p:spPr>
          <a:xfrm flipH="1" flipV="1">
            <a:off x="3338556" y="4939810"/>
            <a:ext cx="296196" cy="2175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组合 51"/>
          <p:cNvGrpSpPr/>
          <p:nvPr/>
        </p:nvGrpSpPr>
        <p:grpSpPr>
          <a:xfrm>
            <a:off x="4742119" y="3742311"/>
            <a:ext cx="1895475" cy="1983419"/>
            <a:chOff x="4742119" y="3742311"/>
            <a:chExt cx="1895475" cy="1983419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2119" y="3908999"/>
              <a:ext cx="1895475" cy="1816731"/>
            </a:xfrm>
            <a:prstGeom prst="rect">
              <a:avLst/>
            </a:prstGeom>
          </p:spPr>
        </p:pic>
        <p:cxnSp>
          <p:nvCxnSpPr>
            <p:cNvPr id="35" name="直接箭头连接符 34"/>
            <p:cNvCxnSpPr/>
            <p:nvPr/>
          </p:nvCxnSpPr>
          <p:spPr>
            <a:xfrm flipH="1">
              <a:off x="5446834" y="3742311"/>
              <a:ext cx="87923" cy="33337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组合 48"/>
          <p:cNvGrpSpPr/>
          <p:nvPr/>
        </p:nvGrpSpPr>
        <p:grpSpPr>
          <a:xfrm>
            <a:off x="2025941" y="1435783"/>
            <a:ext cx="454193" cy="824498"/>
            <a:chOff x="2025941" y="1435783"/>
            <a:chExt cx="454193" cy="824498"/>
          </a:xfrm>
        </p:grpSpPr>
        <p:cxnSp>
          <p:nvCxnSpPr>
            <p:cNvPr id="44" name="直接箭头连接符 43"/>
            <p:cNvCxnSpPr/>
            <p:nvPr/>
          </p:nvCxnSpPr>
          <p:spPr>
            <a:xfrm flipH="1" flipV="1">
              <a:off x="2025941" y="1435783"/>
              <a:ext cx="454193" cy="10005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箭头连接符 46"/>
            <p:cNvCxnSpPr/>
            <p:nvPr/>
          </p:nvCxnSpPr>
          <p:spPr>
            <a:xfrm flipH="1">
              <a:off x="2062108" y="2126007"/>
              <a:ext cx="413955" cy="13427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右箭头 50"/>
          <p:cNvSpPr/>
          <p:nvPr/>
        </p:nvSpPr>
        <p:spPr>
          <a:xfrm>
            <a:off x="1214222" y="4601705"/>
            <a:ext cx="448408" cy="2033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18" grpId="0" bldLvl="0" animBg="1"/>
      <p:bldP spid="19" grpId="0" bldLvl="0" animBg="1"/>
      <p:bldP spid="24" grpId="0" bldLvl="0" animBg="1"/>
      <p:bldP spid="25" grpId="0" bldLvl="0" animBg="1"/>
      <p:bldP spid="51" grpId="0" bldLvl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24304" y="1162225"/>
            <a:ext cx="7401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/>
              <a:t>J. Conway: </a:t>
            </a:r>
            <a:r>
              <a:rPr lang="zh-CN" altLang="en-US" sz="2000" dirty="0" smtClean="0"/>
              <a:t>所有的有理数与所有的有理缠结之间存在一一对应！</a:t>
            </a:r>
            <a:endParaRPr lang="zh-CN" altLang="en-US" sz="2000" dirty="0"/>
          </a:p>
        </p:txBody>
      </p:sp>
      <p:sp>
        <p:nvSpPr>
          <p:cNvPr id="3" name="文本框 2"/>
          <p:cNvSpPr txBox="1"/>
          <p:nvPr/>
        </p:nvSpPr>
        <p:spPr>
          <a:xfrm>
            <a:off x="652145" y="206375"/>
            <a:ext cx="28746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有理缠结定理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52145" y="5241250"/>
            <a:ext cx="104372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000" dirty="0" smtClean="0">
                <a:latin typeface="+mn-ea"/>
              </a:rPr>
              <a:t>结论</a:t>
            </a:r>
            <a:r>
              <a:rPr lang="en-US" altLang="zh-CN" sz="2000" dirty="0" smtClean="0">
                <a:latin typeface="+mn-ea"/>
              </a:rPr>
              <a:t>: </a:t>
            </a:r>
            <a:r>
              <a:rPr lang="zh-CN" altLang="zh-CN" sz="2000" dirty="0" smtClean="0">
                <a:latin typeface="+mn-ea"/>
              </a:rPr>
              <a:t>我们</a:t>
            </a:r>
            <a:r>
              <a:rPr lang="zh-CN" altLang="zh-CN" sz="2000" dirty="0">
                <a:latin typeface="+mn-ea"/>
              </a:rPr>
              <a:t>可以通过计算比较任意有理缠结所对应的</a:t>
            </a:r>
            <a:r>
              <a:rPr lang="zh-CN" altLang="zh-CN" sz="2000" dirty="0" smtClean="0">
                <a:latin typeface="+mn-ea"/>
              </a:rPr>
              <a:t>有理数</a:t>
            </a:r>
            <a:r>
              <a:rPr lang="en-US" altLang="zh-CN" sz="2000" dirty="0" smtClean="0">
                <a:latin typeface="+mn-ea"/>
              </a:rPr>
              <a:t>, </a:t>
            </a:r>
            <a:r>
              <a:rPr lang="zh-CN" altLang="zh-CN" sz="2000" dirty="0" smtClean="0">
                <a:latin typeface="+mn-ea"/>
              </a:rPr>
              <a:t>从而</a:t>
            </a:r>
            <a:r>
              <a:rPr lang="zh-CN" altLang="zh-CN" sz="2000" dirty="0">
                <a:latin typeface="+mn-ea"/>
              </a:rPr>
              <a:t>确定其</a:t>
            </a:r>
            <a:r>
              <a:rPr lang="zh-CN" altLang="zh-CN" sz="2000" dirty="0" smtClean="0">
                <a:latin typeface="+mn-ea"/>
              </a:rPr>
              <a:t>性状</a:t>
            </a:r>
            <a:r>
              <a:rPr lang="en-US" altLang="zh-CN" sz="2000" dirty="0" smtClean="0">
                <a:latin typeface="+mn-ea"/>
              </a:rPr>
              <a:t>. </a:t>
            </a:r>
            <a:r>
              <a:rPr lang="zh-CN" altLang="zh-CN" sz="2000" dirty="0" smtClean="0">
                <a:latin typeface="+mn-ea"/>
              </a:rPr>
              <a:t>比如说</a:t>
            </a:r>
            <a:r>
              <a:rPr lang="en-US" altLang="zh-CN" sz="2000" dirty="0" smtClean="0">
                <a:latin typeface="+mn-ea"/>
              </a:rPr>
              <a:t>, </a:t>
            </a:r>
            <a:r>
              <a:rPr lang="zh-CN" altLang="zh-CN" sz="2000" dirty="0" smtClean="0">
                <a:latin typeface="+mn-ea"/>
              </a:rPr>
              <a:t>只要</a:t>
            </a:r>
            <a:r>
              <a:rPr lang="zh-CN" altLang="zh-CN" sz="2000" dirty="0">
                <a:latin typeface="+mn-ea"/>
              </a:rPr>
              <a:t>缠结对应的有理数恰好为</a:t>
            </a:r>
            <a:r>
              <a:rPr lang="en-US" altLang="zh-CN" sz="2000" dirty="0">
                <a:latin typeface="+mn-ea"/>
              </a:rPr>
              <a:t> </a:t>
            </a:r>
            <a:r>
              <a:rPr lang="en-US" altLang="zh-CN" sz="2000" dirty="0" smtClean="0">
                <a:latin typeface="+mn-ea"/>
              </a:rPr>
              <a:t>0, </a:t>
            </a:r>
            <a:r>
              <a:rPr lang="zh-CN" altLang="en-US" sz="2000" dirty="0" smtClean="0">
                <a:latin typeface="+mn-ea"/>
              </a:rPr>
              <a:t>那么</a:t>
            </a:r>
            <a:r>
              <a:rPr lang="zh-CN" altLang="en-US" sz="2000" dirty="0">
                <a:latin typeface="+mn-ea"/>
              </a:rPr>
              <a:t>一定</a:t>
            </a:r>
            <a:r>
              <a:rPr lang="zh-CN" altLang="en-US" sz="2000" dirty="0" smtClean="0">
                <a:latin typeface="+mn-ea"/>
              </a:rPr>
              <a:t>可以运用拓扑 </a:t>
            </a:r>
            <a:r>
              <a:rPr lang="en-US" altLang="zh-CN" sz="2000" dirty="0" smtClean="0">
                <a:latin typeface="+mn-ea"/>
              </a:rPr>
              <a:t>Lagrange </a:t>
            </a:r>
            <a:r>
              <a:rPr lang="zh-CN" altLang="en-US" sz="2000" dirty="0" smtClean="0">
                <a:latin typeface="+mn-ea"/>
              </a:rPr>
              <a:t>变换</a:t>
            </a:r>
            <a:r>
              <a:rPr lang="en-US" altLang="zh-CN" sz="2000" dirty="0" smtClean="0">
                <a:latin typeface="+mn-ea"/>
              </a:rPr>
              <a:t>, </a:t>
            </a:r>
            <a:r>
              <a:rPr lang="zh-CN" altLang="en-US" sz="2000" dirty="0" smtClean="0">
                <a:latin typeface="+mn-ea"/>
              </a:rPr>
              <a:t>将</a:t>
            </a:r>
            <a:r>
              <a:rPr lang="zh-CN" altLang="en-US" sz="2000" dirty="0">
                <a:latin typeface="+mn-ea"/>
              </a:rPr>
              <a:t>这个缠结完全解出来！！</a:t>
            </a:r>
            <a:endParaRPr lang="zh-CN" altLang="en-US" sz="2000" dirty="0">
              <a:latin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688" y="2017260"/>
            <a:ext cx="2829698" cy="2924021"/>
          </a:xfrm>
          <a:prstGeom prst="rect">
            <a:avLst/>
          </a:prstGeom>
        </p:spPr>
      </p:pic>
      <p:pic>
        <p:nvPicPr>
          <p:cNvPr id="6" name="图片 5" descr="图片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620" y="2017260"/>
            <a:ext cx="3239946" cy="2924021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3802927" y="3107184"/>
            <a:ext cx="887287" cy="523783"/>
            <a:chOff x="3802927" y="3107184"/>
            <a:chExt cx="887287" cy="523783"/>
          </a:xfrm>
        </p:grpSpPr>
        <p:sp>
          <p:nvSpPr>
            <p:cNvPr id="7" name="燕尾形 6"/>
            <p:cNvSpPr/>
            <p:nvPr/>
          </p:nvSpPr>
          <p:spPr>
            <a:xfrm>
              <a:off x="3802927" y="3107184"/>
              <a:ext cx="328474" cy="523783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燕尾形 7"/>
            <p:cNvSpPr/>
            <p:nvPr/>
          </p:nvSpPr>
          <p:spPr>
            <a:xfrm>
              <a:off x="4086594" y="3107184"/>
              <a:ext cx="328474" cy="523783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9" name="燕尾形 8"/>
            <p:cNvSpPr/>
            <p:nvPr/>
          </p:nvSpPr>
          <p:spPr>
            <a:xfrm>
              <a:off x="4361740" y="3107184"/>
              <a:ext cx="328474" cy="523783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889552" y="3104389"/>
            <a:ext cx="829481" cy="537947"/>
            <a:chOff x="7889552" y="3104389"/>
            <a:chExt cx="829481" cy="537947"/>
          </a:xfrm>
        </p:grpSpPr>
        <p:sp>
          <p:nvSpPr>
            <p:cNvPr id="10" name="燕尾形 9"/>
            <p:cNvSpPr/>
            <p:nvPr/>
          </p:nvSpPr>
          <p:spPr>
            <a:xfrm>
              <a:off x="7889552" y="3118553"/>
              <a:ext cx="328474" cy="523783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1" name="燕尾形 10"/>
            <p:cNvSpPr/>
            <p:nvPr/>
          </p:nvSpPr>
          <p:spPr>
            <a:xfrm>
              <a:off x="8143147" y="3114113"/>
              <a:ext cx="328474" cy="523783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2" name="燕尾形 11"/>
            <p:cNvSpPr/>
            <p:nvPr/>
          </p:nvSpPr>
          <p:spPr>
            <a:xfrm>
              <a:off x="8390559" y="3104389"/>
              <a:ext cx="328474" cy="523783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33" y="2012641"/>
            <a:ext cx="2924021" cy="29240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4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52145" y="206375"/>
            <a:ext cx="32185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Conway</a:t>
            </a:r>
            <a:r>
              <a:rPr kumimoji="1" lang="zh-CN" altLang="en-US" sz="28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多项式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52145" y="1172346"/>
            <a:ext cx="99644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 smtClean="0">
                <a:latin typeface="+mn-ea"/>
              </a:rPr>
              <a:t>在有理缠结研究的基础上</a:t>
            </a:r>
            <a:r>
              <a:rPr lang="en-US" altLang="zh-CN" sz="2000" dirty="0" smtClean="0">
                <a:latin typeface="+mn-ea"/>
              </a:rPr>
              <a:t>, Conway </a:t>
            </a:r>
            <a:r>
              <a:rPr lang="zh-CN" altLang="en-US" sz="2000" dirty="0" smtClean="0">
                <a:latin typeface="+mn-ea"/>
              </a:rPr>
              <a:t>定义了一种适用于任意纽结    的多项式</a:t>
            </a:r>
            <a:r>
              <a:rPr lang="en-US" altLang="zh-CN" sz="2000" dirty="0">
                <a:latin typeface="+mn-ea"/>
              </a:rPr>
              <a:t>——</a:t>
            </a:r>
            <a:r>
              <a:rPr lang="en-US" altLang="zh-CN" sz="2000" dirty="0" smtClean="0">
                <a:latin typeface="+mn-ea"/>
              </a:rPr>
              <a:t>         , </a:t>
            </a:r>
            <a:r>
              <a:rPr lang="zh-CN" altLang="en-US" sz="2000" dirty="0" smtClean="0">
                <a:latin typeface="+mn-ea"/>
              </a:rPr>
              <a:t>其满足下述三大公理：</a:t>
            </a:r>
            <a:endParaRPr lang="en-US" altLang="zh-CN" sz="2000" dirty="0" smtClean="0">
              <a:latin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86300" y="2461494"/>
            <a:ext cx="98983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 smtClean="0">
                <a:ea typeface="宋体" panose="02010600030101010101" pitchFamily="2" charset="-122"/>
              </a:rPr>
              <a:t>1. </a:t>
            </a:r>
            <a:r>
              <a:rPr lang="zh-CN" altLang="en-US" sz="2000" dirty="0" smtClean="0">
                <a:latin typeface="+mn-ea"/>
              </a:rPr>
              <a:t>不变性：</a:t>
            </a:r>
            <a:endParaRPr lang="zh-CN" altLang="en-US" sz="20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 smtClean="0">
                <a:latin typeface="+mn-ea"/>
              </a:rPr>
              <a:t>2. </a:t>
            </a:r>
            <a:r>
              <a:rPr lang="zh-CN" altLang="en-US" sz="2000" dirty="0" smtClean="0">
                <a:latin typeface="+mn-ea"/>
              </a:rPr>
              <a:t>正规</a:t>
            </a:r>
            <a:r>
              <a:rPr lang="zh-CN" altLang="en-US" sz="2000" dirty="0">
                <a:latin typeface="+mn-ea"/>
              </a:rPr>
              <a:t>性</a:t>
            </a:r>
            <a:r>
              <a:rPr lang="zh-CN" altLang="en-US" sz="2000" dirty="0" smtClean="0">
                <a:latin typeface="+mn-ea"/>
              </a:rPr>
              <a:t>：</a:t>
            </a:r>
            <a:endParaRPr lang="zh-CN" altLang="en-US" sz="20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 smtClean="0">
                <a:latin typeface="+mn-ea"/>
              </a:rPr>
              <a:t>3. </a:t>
            </a:r>
            <a:r>
              <a:rPr lang="zh-CN" altLang="en-US" sz="2000" dirty="0" smtClean="0">
                <a:latin typeface="+mn-ea"/>
              </a:rPr>
              <a:t>绞</a:t>
            </a:r>
            <a:r>
              <a:rPr lang="zh-CN" altLang="en-US" sz="2000" dirty="0">
                <a:latin typeface="+mn-ea"/>
              </a:rPr>
              <a:t>关联</a:t>
            </a:r>
            <a:r>
              <a:rPr lang="zh-CN" altLang="en-US" sz="2000" dirty="0" smtClean="0">
                <a:latin typeface="+mn-ea"/>
              </a:rPr>
              <a:t>：                                               其中</a:t>
            </a:r>
            <a:endParaRPr lang="zh-CN" altLang="en-US" sz="2000" dirty="0">
              <a:latin typeface="+mn-ea"/>
            </a:endParaRPr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/>
        </p:nvGraphicFramePr>
        <p:xfrm>
          <a:off x="7696015" y="1327766"/>
          <a:ext cx="250825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4" name="Formula" r:id="rId1" imgW="904875" imgH="1114425" progId="Equation.Ribbit">
                  <p:embed/>
                </p:oleObj>
              </mc:Choice>
              <mc:Fallback>
                <p:oleObj name="Formula" r:id="rId1" imgW="904875" imgH="1114425" progId="Equation.Ribbit">
                  <p:embed/>
                  <p:pic>
                    <p:nvPicPr>
                      <p:cNvPr id="0" name="对象 8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7696015" y="1327766"/>
                        <a:ext cx="250825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对象 5"/>
          <p:cNvGraphicFramePr>
            <a:graphicFrameLocks noChangeAspect="1"/>
          </p:cNvGraphicFramePr>
          <p:nvPr/>
        </p:nvGraphicFramePr>
        <p:xfrm>
          <a:off x="9453126" y="1327766"/>
          <a:ext cx="654050" cy="33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5" name="Formula" r:id="rId3" imgW="2352675" imgH="1190625" progId="Equation.Ribbit">
                  <p:embed/>
                </p:oleObj>
              </mc:Choice>
              <mc:Fallback>
                <p:oleObj name="Formula" r:id="rId3" imgW="2352675" imgH="1190625" progId="Equation.Ribbit">
                  <p:embed/>
                  <p:pic>
                    <p:nvPicPr>
                      <p:cNvPr id="0" name="对象 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453126" y="1327766"/>
                        <a:ext cx="654050" cy="33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对象 6"/>
          <p:cNvGraphicFramePr>
            <a:graphicFrameLocks noChangeAspect="1"/>
          </p:cNvGraphicFramePr>
          <p:nvPr/>
        </p:nvGraphicFramePr>
        <p:xfrm>
          <a:off x="2147074" y="2570834"/>
          <a:ext cx="3141662" cy="35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6" name="Formula" r:id="rId5" imgW="11334750" imgH="1238250" progId="Equation.Ribbit">
                  <p:embed/>
                </p:oleObj>
              </mc:Choice>
              <mc:Fallback>
                <p:oleObj name="Formula" r:id="rId5" imgW="11334750" imgH="1238250" progId="Equation.Ribbit">
                  <p:embed/>
                  <p:pic>
                    <p:nvPicPr>
                      <p:cNvPr id="0" name="对象 10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47074" y="2570834"/>
                        <a:ext cx="3141662" cy="352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对象 7"/>
          <p:cNvGraphicFramePr>
            <a:graphicFrameLocks noChangeAspect="1"/>
          </p:cNvGraphicFramePr>
          <p:nvPr/>
        </p:nvGraphicFramePr>
        <p:xfrm>
          <a:off x="2147074" y="3041678"/>
          <a:ext cx="1101725" cy="33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7" name="Formula" r:id="rId7" imgW="3971925" imgH="1190625" progId="Equation.Ribbit">
                  <p:embed/>
                </p:oleObj>
              </mc:Choice>
              <mc:Fallback>
                <p:oleObj name="Formula" r:id="rId7" imgW="3971925" imgH="1190625" progId="Equation.Ribbit">
                  <p:embed/>
                  <p:pic>
                    <p:nvPicPr>
                      <p:cNvPr id="0" name="对象 1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47074" y="3041678"/>
                        <a:ext cx="1101725" cy="33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对象 8"/>
          <p:cNvGraphicFramePr>
            <a:graphicFrameLocks noChangeAspect="1"/>
          </p:cNvGraphicFramePr>
          <p:nvPr/>
        </p:nvGraphicFramePr>
        <p:xfrm>
          <a:off x="2147074" y="3498234"/>
          <a:ext cx="3295650" cy="33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8" name="Formula" r:id="rId9" imgW="11896725" imgH="1190625" progId="Equation.Ribbit">
                  <p:embed/>
                </p:oleObj>
              </mc:Choice>
              <mc:Fallback>
                <p:oleObj name="Formula" r:id="rId9" imgW="11896725" imgH="1190625" progId="Equation.Ribbit">
                  <p:embed/>
                  <p:pic>
                    <p:nvPicPr>
                      <p:cNvPr id="0" name="对象 12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147074" y="3498234"/>
                        <a:ext cx="3295650" cy="33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图片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328" y="4167190"/>
            <a:ext cx="3991532" cy="1314633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52145" y="5886599"/>
            <a:ext cx="10238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n-ea"/>
              </a:rPr>
              <a:t>Conway </a:t>
            </a:r>
            <a:r>
              <a:rPr lang="zh-CN" altLang="en-US" sz="2000" dirty="0">
                <a:latin typeface="+mn-ea"/>
              </a:rPr>
              <a:t>多项式在纽结分类理论中具有重要</a:t>
            </a:r>
            <a:r>
              <a:rPr lang="zh-CN" altLang="en-US" sz="2000" dirty="0" smtClean="0">
                <a:latin typeface="+mn-ea"/>
              </a:rPr>
              <a:t>作用</a:t>
            </a:r>
            <a:r>
              <a:rPr lang="en-US" altLang="zh-CN" sz="2000" dirty="0" smtClean="0">
                <a:latin typeface="+mn-ea"/>
              </a:rPr>
              <a:t>.</a:t>
            </a:r>
            <a:endParaRPr lang="zh-CN" altLang="en-US" sz="2000" dirty="0"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6"/>
          <p:cNvSpPr txBox="1"/>
          <p:nvPr/>
        </p:nvSpPr>
        <p:spPr>
          <a:xfrm>
            <a:off x="752402" y="1161268"/>
            <a:ext cx="1004125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000" dirty="0"/>
              <a:t>1. </a:t>
            </a:r>
            <a:r>
              <a:rPr lang="zh-CN" altLang="en-US" sz="2000" dirty="0"/>
              <a:t>每个圆点</a:t>
            </a:r>
            <a:r>
              <a:rPr lang="zh-CN" altLang="en-US" sz="2000" dirty="0">
                <a:solidFill>
                  <a:srgbClr val="FF0000"/>
                </a:solidFill>
              </a:rPr>
              <a:t>只能使用一次</a:t>
            </a:r>
            <a:r>
              <a:rPr lang="en-US" altLang="zh-CN" sz="2000" dirty="0"/>
              <a:t>;</a:t>
            </a:r>
            <a:endParaRPr lang="en-US" altLang="zh-CN" sz="2000" dirty="0"/>
          </a:p>
          <a:p>
            <a:pPr>
              <a:lnSpc>
                <a:spcPct val="150000"/>
              </a:lnSpc>
            </a:pPr>
            <a:r>
              <a:rPr lang="en-US" altLang="zh-CN" sz="2000" dirty="0"/>
              <a:t>2. </a:t>
            </a:r>
            <a:r>
              <a:rPr lang="zh-CN" altLang="en-US" sz="2000" dirty="0"/>
              <a:t>至少使用</a:t>
            </a:r>
            <a:r>
              <a:rPr lang="zh-CN" altLang="en-US" sz="2000" dirty="0">
                <a:solidFill>
                  <a:srgbClr val="FF0000"/>
                </a:solidFill>
              </a:rPr>
              <a:t>四个</a:t>
            </a:r>
            <a:r>
              <a:rPr lang="zh-CN" altLang="en-US" sz="2000" dirty="0"/>
              <a:t>圆点</a:t>
            </a:r>
            <a:r>
              <a:rPr lang="en-US" altLang="zh-CN" sz="2000" dirty="0"/>
              <a:t>;</a:t>
            </a:r>
            <a:endParaRPr lang="en-US" altLang="zh-CN" sz="2000" dirty="0"/>
          </a:p>
          <a:p>
            <a:pPr>
              <a:lnSpc>
                <a:spcPct val="150000"/>
              </a:lnSpc>
            </a:pPr>
            <a:r>
              <a:rPr lang="en-US" altLang="zh-CN" sz="2000" dirty="0"/>
              <a:t>3. </a:t>
            </a:r>
            <a:r>
              <a:rPr lang="zh-CN" altLang="en-US" sz="2000" dirty="0"/>
              <a:t>考虑</a:t>
            </a:r>
            <a:r>
              <a:rPr lang="zh-CN" altLang="en-US" sz="2000" dirty="0">
                <a:solidFill>
                  <a:srgbClr val="FF0000"/>
                </a:solidFill>
              </a:rPr>
              <a:t>顺序</a:t>
            </a:r>
            <a:r>
              <a:rPr lang="en-US" altLang="zh-CN" sz="2000" dirty="0"/>
              <a:t>;</a:t>
            </a:r>
            <a:endParaRPr lang="en-US" altLang="zh-CN" sz="2000" dirty="0"/>
          </a:p>
          <a:p>
            <a:pPr>
              <a:lnSpc>
                <a:spcPct val="150000"/>
              </a:lnSpc>
            </a:pPr>
            <a:r>
              <a:rPr lang="en-US" altLang="zh-CN" sz="2000" dirty="0"/>
              <a:t>4. </a:t>
            </a:r>
            <a:r>
              <a:rPr lang="zh-CN" altLang="en-US" sz="2000" dirty="0">
                <a:solidFill>
                  <a:srgbClr val="FF0000"/>
                </a:solidFill>
              </a:rPr>
              <a:t>不能</a:t>
            </a:r>
            <a:r>
              <a:rPr lang="zh-CN" altLang="en-US" sz="2000" dirty="0"/>
              <a:t>跳跃</a:t>
            </a:r>
            <a:r>
              <a:rPr lang="en-US" altLang="zh-CN" sz="2000" dirty="0"/>
              <a:t>.</a:t>
            </a:r>
            <a:endParaRPr lang="en-US" altLang="zh-CN" sz="2000" dirty="0"/>
          </a:p>
        </p:txBody>
      </p:sp>
      <p:sp>
        <p:nvSpPr>
          <p:cNvPr id="4" name="文本框 3"/>
          <p:cNvSpPr txBox="1"/>
          <p:nvPr/>
        </p:nvSpPr>
        <p:spPr>
          <a:xfrm>
            <a:off x="651970" y="191296"/>
            <a:ext cx="495752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基本规则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5" name="20241201_153331Edi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14400" y="3898900"/>
            <a:ext cx="5886450" cy="27432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6650" y="4516120"/>
            <a:ext cx="1038225" cy="809625"/>
          </a:xfrm>
          <a:prstGeom prst="rect">
            <a:avLst/>
          </a:prstGeom>
        </p:spPr>
      </p:pic>
      <p:pic>
        <p:nvPicPr>
          <p:cNvPr id="7" name="20241201_153556Edit">
            <a:hlinkClick r:id="" action="ppaction://media"/>
          </p:cNvPr>
          <p:cNvPicPr/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905115" y="1045210"/>
            <a:ext cx="2990850" cy="44577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01000" y="3429000"/>
            <a:ext cx="161925" cy="228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5" dur="29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3" dur="96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24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0">
              <p:cMediaNode>
                <p:cTn id="30" fill="hold" display="1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3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文本框 67"/>
          <p:cNvSpPr txBox="1"/>
          <p:nvPr/>
        </p:nvSpPr>
        <p:spPr>
          <a:xfrm>
            <a:off x="2559257" y="2968552"/>
            <a:ext cx="7073486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60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应用</a:t>
            </a:r>
            <a:r>
              <a:rPr kumimoji="1" lang="zh-CN" altLang="en-US" sz="60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举例</a:t>
            </a:r>
            <a:endParaRPr kumimoji="1" lang="zh-CN" altLang="en-US" sz="6000" spc="600" dirty="0">
              <a:solidFill>
                <a:schemeClr val="tx1">
                  <a:lumMod val="85000"/>
                  <a:lumOff val="15000"/>
                </a:schemeClr>
              </a:solidFill>
              <a:latin typeface="Alibaba PuHuiTi Light" pitchFamily="18" charset="-122"/>
              <a:ea typeface="Alibaba PuHuiTi Light" pitchFamily="18" charset="-122"/>
              <a:cs typeface="Alibaba PuHuiTi Light" pitchFamily="18" charset="-122"/>
            </a:endParaRPr>
          </a:p>
        </p:txBody>
      </p:sp>
      <p:sp>
        <p:nvSpPr>
          <p:cNvPr id="71" name="圆角矩形 70"/>
          <p:cNvSpPr/>
          <p:nvPr/>
        </p:nvSpPr>
        <p:spPr>
          <a:xfrm>
            <a:off x="5201991" y="1688533"/>
            <a:ext cx="1788019" cy="39912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2" name="文本框 71"/>
          <p:cNvSpPr txBox="1"/>
          <p:nvPr/>
        </p:nvSpPr>
        <p:spPr>
          <a:xfrm>
            <a:off x="5515610" y="1749493"/>
            <a:ext cx="11607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PART</a:t>
            </a:r>
            <a:r>
              <a:rPr kumimoji="1" lang="zh-CN" altLang="en-US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 </a:t>
            </a:r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04</a:t>
            </a:r>
            <a:endParaRPr kumimoji="1" lang="zh-CN" altLang="en-US" sz="1600" spc="300" dirty="0">
              <a:solidFill>
                <a:schemeClr val="bg1"/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cxnSp>
        <p:nvCxnSpPr>
          <p:cNvPr id="73" name="直线连接符 72"/>
          <p:cNvCxnSpPr/>
          <p:nvPr/>
        </p:nvCxnSpPr>
        <p:spPr>
          <a:xfrm>
            <a:off x="3459302" y="2627514"/>
            <a:ext cx="538842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直角三角形 13"/>
          <p:cNvSpPr/>
          <p:nvPr/>
        </p:nvSpPr>
        <p:spPr>
          <a:xfrm rot="16200000">
            <a:off x="9601200" y="4267200"/>
            <a:ext cx="2590800" cy="2590800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直角三角形 14"/>
          <p:cNvSpPr/>
          <p:nvPr/>
        </p:nvSpPr>
        <p:spPr>
          <a:xfrm rot="16200000" flipH="1" flipV="1">
            <a:off x="0" y="0"/>
            <a:ext cx="2590800" cy="25908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直角三角形 17"/>
          <p:cNvSpPr/>
          <p:nvPr/>
        </p:nvSpPr>
        <p:spPr>
          <a:xfrm rot="10526042">
            <a:off x="10329703" y="841395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直角三角形 18"/>
          <p:cNvSpPr/>
          <p:nvPr/>
        </p:nvSpPr>
        <p:spPr>
          <a:xfrm rot="16200000">
            <a:off x="2013228" y="5079464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直角三角形 19"/>
          <p:cNvSpPr/>
          <p:nvPr/>
        </p:nvSpPr>
        <p:spPr>
          <a:xfrm rot="7053690">
            <a:off x="867518" y="4080436"/>
            <a:ext cx="259471" cy="259471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652145" y="200660"/>
            <a:ext cx="4312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文化生活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62993" y="949430"/>
            <a:ext cx="102114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ct val="150000"/>
              </a:lnSpc>
              <a:buFont typeface="+mj-lt"/>
              <a:buNone/>
            </a:pPr>
            <a:r>
              <a:rPr lang="zh-CN" sz="2000" dirty="0">
                <a:latin typeface="+mn-ea"/>
              </a:rPr>
              <a:t>对纽结理论的研究可以追溯到</a:t>
            </a:r>
            <a:r>
              <a:rPr lang="zh-CN" sz="2000" dirty="0" smtClean="0">
                <a:latin typeface="+mn-ea"/>
              </a:rPr>
              <a:t>史前时代</a:t>
            </a:r>
            <a:r>
              <a:rPr lang="en-US" altLang="zh-CN" sz="2000" dirty="0" smtClean="0">
                <a:latin typeface="+mn-ea"/>
              </a:rPr>
              <a:t>. </a:t>
            </a:r>
            <a:r>
              <a:rPr lang="zh-CN" sz="2000" dirty="0" smtClean="0">
                <a:latin typeface="+mn-ea"/>
              </a:rPr>
              <a:t>除了</a:t>
            </a:r>
            <a:r>
              <a:rPr lang="zh-CN" sz="2000" dirty="0">
                <a:latin typeface="+mn-ea"/>
              </a:rPr>
              <a:t>用以记录</a:t>
            </a:r>
            <a:r>
              <a:rPr lang="zh-CN" sz="2000" dirty="0" smtClean="0">
                <a:latin typeface="+mn-ea"/>
              </a:rPr>
              <a:t>信息</a:t>
            </a:r>
            <a:r>
              <a:rPr lang="en-US" altLang="zh-CN" sz="2000" dirty="0" smtClean="0">
                <a:latin typeface="+mn-ea"/>
              </a:rPr>
              <a:t>, </a:t>
            </a:r>
            <a:r>
              <a:rPr lang="zh-CN" sz="2000" dirty="0" smtClean="0">
                <a:latin typeface="+mn-ea"/>
              </a:rPr>
              <a:t>连接</a:t>
            </a:r>
            <a:r>
              <a:rPr lang="zh-CN" sz="2000" dirty="0">
                <a:latin typeface="+mn-ea"/>
              </a:rPr>
              <a:t>物件</a:t>
            </a:r>
            <a:r>
              <a:rPr lang="zh-CN" sz="2000" dirty="0" smtClean="0">
                <a:latin typeface="+mn-ea"/>
              </a:rPr>
              <a:t>之外</a:t>
            </a:r>
            <a:r>
              <a:rPr lang="en-US" altLang="zh-CN" sz="2000" dirty="0" smtClean="0">
                <a:latin typeface="+mn-ea"/>
              </a:rPr>
              <a:t>, </a:t>
            </a:r>
            <a:r>
              <a:rPr lang="zh-CN" sz="2000" dirty="0" smtClean="0">
                <a:latin typeface="+mn-ea"/>
              </a:rPr>
              <a:t>纽结</a:t>
            </a:r>
            <a:r>
              <a:rPr lang="zh-CN" sz="2000" dirty="0">
                <a:latin typeface="+mn-ea"/>
              </a:rPr>
              <a:t>还具有美学象征与精神</a:t>
            </a:r>
            <a:r>
              <a:rPr lang="zh-CN" sz="2000" dirty="0" smtClean="0">
                <a:latin typeface="+mn-ea"/>
              </a:rPr>
              <a:t>意义</a:t>
            </a:r>
            <a:r>
              <a:rPr lang="en-US" altLang="zh-CN" sz="2000" dirty="0" smtClean="0">
                <a:latin typeface="+mn-ea"/>
              </a:rPr>
              <a:t>.</a:t>
            </a:r>
            <a:endParaRPr lang="zh-CN" sz="2000" dirty="0">
              <a:latin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968817" y="2388235"/>
            <a:ext cx="1678940" cy="2964845"/>
            <a:chOff x="1910080" y="2388235"/>
            <a:chExt cx="1678940" cy="2964845"/>
          </a:xfrm>
        </p:grpSpPr>
        <p:sp>
          <p:nvSpPr>
            <p:cNvPr id="6" name="文本框 5"/>
            <p:cNvSpPr txBox="1"/>
            <p:nvPr/>
          </p:nvSpPr>
          <p:spPr>
            <a:xfrm>
              <a:off x="2295919" y="4952970"/>
              <a:ext cx="10247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/>
                <a:t>中国结</a:t>
              </a:r>
              <a:endParaRPr lang="zh-CN" altLang="en-US" sz="2000" dirty="0"/>
            </a:p>
          </p:txBody>
        </p:sp>
        <p:pic>
          <p:nvPicPr>
            <p:cNvPr id="8" name="图片 7" descr="Chinese_knot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910080" y="2388235"/>
              <a:ext cx="1678940" cy="2503805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5213985" y="2758440"/>
            <a:ext cx="2095500" cy="2133600"/>
            <a:chOff x="5213985" y="2758440"/>
            <a:chExt cx="2095500" cy="2133600"/>
          </a:xfrm>
        </p:grpSpPr>
        <p:pic>
          <p:nvPicPr>
            <p:cNvPr id="9" name="图片 8" descr="Endlessknot.sv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13985" y="2758440"/>
              <a:ext cx="2095500" cy="1638300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5831840" y="4491930"/>
              <a:ext cx="108331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/>
                <a:t>无尽结</a:t>
              </a:r>
              <a:endParaRPr lang="zh-CN" altLang="en-US" sz="2000" dirty="0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7980428" y="2127250"/>
            <a:ext cx="2794000" cy="3025775"/>
            <a:chOff x="7980428" y="2127250"/>
            <a:chExt cx="2794000" cy="3025775"/>
          </a:xfrm>
        </p:grpSpPr>
        <p:pic>
          <p:nvPicPr>
            <p:cNvPr id="11" name="图片 10" descr="Borromean_Rings_Illusion_(transparent)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80428" y="2127250"/>
              <a:ext cx="2794000" cy="2768600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8544084" y="4752915"/>
              <a:ext cx="178064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/>
                <a:t>Borromean </a:t>
              </a:r>
              <a:r>
                <a:rPr lang="zh-CN" altLang="en-US" sz="2000" dirty="0"/>
                <a:t>环</a:t>
              </a:r>
              <a:endParaRPr lang="zh-CN" altLang="en-US" sz="20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652145" y="181610"/>
            <a:ext cx="41986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生物医学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sp>
        <p:nvSpPr>
          <p:cNvPr id="10" name="TextBox 18"/>
          <p:cNvSpPr txBox="1"/>
          <p:nvPr/>
        </p:nvSpPr>
        <p:spPr>
          <a:xfrm>
            <a:off x="804928" y="949767"/>
            <a:ext cx="6504940" cy="9417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762000">
              <a:lnSpc>
                <a:spcPct val="150000"/>
              </a:lnSpc>
              <a:buClr>
                <a:srgbClr val="E84E2D"/>
              </a:buClr>
              <a:defRPr/>
            </a:pPr>
            <a:r>
              <a:rPr lang="zh-CN" sz="2000" dirty="0">
                <a:solidFill>
                  <a:schemeClr val="tx1"/>
                </a:solidFill>
                <a:latin typeface="+mn-ea"/>
                <a:cs typeface="幼圆" panose="02010509060101010101" charset="-122"/>
                <a:sym typeface="+mn-lt"/>
              </a:rPr>
              <a:t>纽结存在于我们每个人的身体中</a:t>
            </a:r>
            <a:r>
              <a:rPr lang="en-US" altLang="zh-CN" sz="2000" dirty="0">
                <a:solidFill>
                  <a:schemeClr val="tx1"/>
                </a:solidFill>
                <a:latin typeface="+mn-ea"/>
                <a:cs typeface="幼圆" panose="02010509060101010101" charset="-122"/>
                <a:sym typeface="+mn-lt"/>
              </a:rPr>
              <a:t>--</a:t>
            </a:r>
            <a:r>
              <a:rPr lang="en-US" altLang="zh-CN" sz="2000" dirty="0">
                <a:solidFill>
                  <a:schemeClr val="tx1"/>
                </a:solidFill>
                <a:latin typeface="+mn-ea"/>
                <a:cs typeface="Arial" panose="020B0604020202020204" pitchFamily="34" charset="0"/>
                <a:sym typeface="+mn-lt"/>
              </a:rPr>
              <a:t>DNA </a:t>
            </a:r>
            <a:r>
              <a:rPr lang="zh-CN" altLang="en-US" sz="2000" dirty="0" smtClean="0">
                <a:solidFill>
                  <a:schemeClr val="tx1"/>
                </a:solidFill>
                <a:latin typeface="+mn-ea"/>
                <a:cs typeface="幼圆" panose="02010509060101010101" charset="-122"/>
                <a:sym typeface="+mn-lt"/>
              </a:rPr>
              <a:t>链</a:t>
            </a:r>
            <a:r>
              <a:rPr lang="en-US" altLang="zh-CN" sz="2000" dirty="0" smtClean="0">
                <a:solidFill>
                  <a:schemeClr val="tx1"/>
                </a:solidFill>
                <a:latin typeface="+mn-ea"/>
                <a:cs typeface="幼圆" panose="02010509060101010101" charset="-122"/>
                <a:sym typeface="+mn-lt"/>
              </a:rPr>
              <a:t>.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幼圆" panose="02010509060101010101" charset="-122"/>
              <a:sym typeface="+mn-lt"/>
            </a:endParaRPr>
          </a:p>
          <a:p>
            <a:pPr marL="285750" indent="-285750" defTabSz="762000">
              <a:lnSpc>
                <a:spcPct val="150000"/>
              </a:lnSpc>
              <a:buClr>
                <a:srgbClr val="E84E2D"/>
              </a:buClr>
              <a:buFont typeface="Arial" panose="020B0604020202020204" pitchFamily="34" charset="0"/>
              <a:buChar char="•"/>
              <a:defRPr/>
            </a:pPr>
            <a:r>
              <a:rPr 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在产生新的细胞</a:t>
            </a:r>
            <a:r>
              <a:rPr 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时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, </a:t>
            </a:r>
            <a:r>
              <a:rPr 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需要</a:t>
            </a:r>
            <a:r>
              <a:rPr 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将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 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DNA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 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解开作为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模板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. 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幼圆" panose="02010509060101010101" charset="-122"/>
              <a:sym typeface="+mn-lt"/>
            </a:endParaRPr>
          </a:p>
          <a:p>
            <a:pPr marL="285750" indent="-285750" defTabSz="762000">
              <a:lnSpc>
                <a:spcPct val="150000"/>
              </a:lnSpc>
              <a:buClr>
                <a:srgbClr val="E84E2D"/>
              </a:buClr>
              <a:buFont typeface="Arial" panose="020B0604020202020204" pitchFamily="34" charset="0"/>
              <a:buChar char="•"/>
              <a:defRPr/>
            </a:pP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幼圆" panose="02010509060101010101" charset="-122"/>
              <a:sym typeface="+mn-lt"/>
            </a:endParaRPr>
          </a:p>
          <a:p>
            <a:pPr indent="0" defTabSz="762000">
              <a:lnSpc>
                <a:spcPct val="150000"/>
              </a:lnSpc>
              <a:buClr>
                <a:srgbClr val="E84E2D"/>
              </a:buClr>
              <a:buFont typeface="Arial" panose="020B0604020202020204" pitchFamily="34" charset="0"/>
              <a:buNone/>
              <a:defRPr/>
            </a:pP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幼圆" panose="02010509060101010101" charset="-122"/>
              <a:sym typeface="+mn-lt"/>
            </a:endParaRPr>
          </a:p>
          <a:p>
            <a:pPr marL="285750" indent="-285750" defTabSz="762000">
              <a:lnSpc>
                <a:spcPct val="150000"/>
              </a:lnSpc>
              <a:buClr>
                <a:srgbClr val="E84E2D"/>
              </a:buClr>
              <a:buFont typeface="Arial" panose="020B0604020202020204" pitchFamily="34" charset="0"/>
              <a:buChar char="•"/>
              <a:defRPr/>
            </a:pP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幼圆" panose="02010509060101010101" charset="-122"/>
              <a:sym typeface="+mn-lt"/>
            </a:endParaRPr>
          </a:p>
          <a:p>
            <a:pPr indent="0" defTabSz="762000">
              <a:lnSpc>
                <a:spcPct val="150000"/>
              </a:lnSpc>
              <a:buClr>
                <a:srgbClr val="E84E2D"/>
              </a:buClr>
              <a:buFont typeface="Arial" panose="020B0604020202020204" pitchFamily="34" charset="0"/>
              <a:buNone/>
              <a:defRPr/>
            </a:pP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幼圆" panose="02010509060101010101" charset="-122"/>
              <a:sym typeface="+mn-lt"/>
            </a:endParaRPr>
          </a:p>
          <a:p>
            <a:pPr defTabSz="762000">
              <a:lnSpc>
                <a:spcPct val="150000"/>
              </a:lnSpc>
              <a:buClr>
                <a:srgbClr val="E84E2D"/>
              </a:buClr>
              <a:defRPr/>
            </a:pPr>
            <a:endParaRPr lang="en-US" altLang="zh-CN" spc="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幼圆" panose="02010509060101010101" charset="-122"/>
              <a:sym typeface="+mn-lt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65307" y="293813"/>
            <a:ext cx="1875790" cy="2253615"/>
          </a:xfrm>
          <a:prstGeom prst="rect">
            <a:avLst/>
          </a:prstGeom>
        </p:spPr>
      </p:pic>
      <p:sp>
        <p:nvSpPr>
          <p:cNvPr id="12" name="TextBox 18"/>
          <p:cNvSpPr txBox="1"/>
          <p:nvPr/>
        </p:nvSpPr>
        <p:spPr>
          <a:xfrm>
            <a:off x="804928" y="2696845"/>
            <a:ext cx="6435725" cy="9156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 defTabSz="762000">
              <a:lnSpc>
                <a:spcPct val="150000"/>
              </a:lnSpc>
              <a:buClr>
                <a:srgbClr val="E84E2D"/>
              </a:buClr>
              <a:buFont typeface="Arial" panose="020B0604020202020204" pitchFamily="34" charset="0"/>
              <a:buChar char="•"/>
              <a:defRPr/>
            </a:pPr>
            <a:r>
              <a:rPr 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当</a:t>
            </a:r>
            <a:r>
              <a:rPr 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不同的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 </a:t>
            </a:r>
            <a:r>
              <a:rPr lang="en-US" altLang="zh-CN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DNA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 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链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纠缠在一起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时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, 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就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需要先由一种名为</a:t>
            </a:r>
            <a:r>
              <a:rPr lang="zh-CN" altLang="en-US" sz="2000" dirty="0">
                <a:solidFill>
                  <a:schemeClr val="accent1"/>
                </a:solidFill>
                <a:latin typeface="+mn-ea"/>
                <a:cs typeface="幼圆" panose="02010509060101010101" charset="-122"/>
                <a:sym typeface="+mn-lt"/>
              </a:rPr>
              <a:t>拓扑异构酶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的物质将它们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“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剪开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”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.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幼圆" panose="02010509060101010101" charset="-122"/>
              <a:sym typeface="+mn-lt"/>
            </a:endParaRPr>
          </a:p>
          <a:p>
            <a:pPr marL="285750" indent="-285750" defTabSz="762000">
              <a:lnSpc>
                <a:spcPct val="150000"/>
              </a:lnSpc>
              <a:buClr>
                <a:srgbClr val="E84E2D"/>
              </a:buClr>
              <a:buFont typeface="Arial" panose="020B0604020202020204" pitchFamily="34" charset="0"/>
              <a:buChar char="•"/>
              <a:defRPr/>
            </a:pP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幼圆" panose="02010509060101010101" charset="-122"/>
              <a:sym typeface="+mn-lt"/>
            </a:endParaRPr>
          </a:p>
          <a:p>
            <a:pPr indent="0" defTabSz="762000">
              <a:lnSpc>
                <a:spcPct val="150000"/>
              </a:lnSpc>
              <a:buClr>
                <a:srgbClr val="E84E2D"/>
              </a:buClr>
              <a:buFont typeface="Arial" panose="020B0604020202020204" pitchFamily="34" charset="0"/>
              <a:buNone/>
              <a:defRPr/>
            </a:pP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幼圆" panose="02010509060101010101" charset="-122"/>
              <a:sym typeface="+mn-lt"/>
            </a:endParaRPr>
          </a:p>
          <a:p>
            <a:pPr marL="285750" indent="-285750" defTabSz="762000">
              <a:lnSpc>
                <a:spcPct val="150000"/>
              </a:lnSpc>
              <a:buClr>
                <a:srgbClr val="E84E2D"/>
              </a:buClr>
              <a:buFont typeface="Arial" panose="020B0604020202020204" pitchFamily="34" charset="0"/>
              <a:buChar char="•"/>
              <a:defRPr/>
            </a:pP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幼圆" panose="02010509060101010101" charset="-122"/>
              <a:sym typeface="+mn-lt"/>
            </a:endParaRPr>
          </a:p>
          <a:p>
            <a:pPr indent="0" defTabSz="762000">
              <a:lnSpc>
                <a:spcPct val="150000"/>
              </a:lnSpc>
              <a:buClr>
                <a:srgbClr val="E84E2D"/>
              </a:buClr>
              <a:buFont typeface="Arial" panose="020B0604020202020204" pitchFamily="34" charset="0"/>
              <a:buNone/>
              <a:defRPr/>
            </a:pP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幼圆" panose="02010509060101010101" charset="-122"/>
              <a:sym typeface="+mn-lt"/>
            </a:endParaRPr>
          </a:p>
          <a:p>
            <a:pPr defTabSz="762000">
              <a:lnSpc>
                <a:spcPct val="150000"/>
              </a:lnSpc>
              <a:buClr>
                <a:srgbClr val="E84E2D"/>
              </a:buClr>
              <a:defRPr/>
            </a:pPr>
            <a:endParaRPr lang="en-US" altLang="zh-CN" spc="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幼圆" panose="02010509060101010101" charset="-122"/>
              <a:sym typeface="+mn-lt"/>
            </a:endParaRPr>
          </a:p>
        </p:txBody>
      </p:sp>
      <p:pic>
        <p:nvPicPr>
          <p:cNvPr id="13" name="20240214_112416Edit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89044" y="3069992"/>
            <a:ext cx="3687942" cy="3108325"/>
          </a:xfrm>
          <a:prstGeom prst="rect">
            <a:avLst/>
          </a:prstGeom>
        </p:spPr>
      </p:pic>
      <p:sp>
        <p:nvSpPr>
          <p:cNvPr id="14" name="TextBox 18"/>
          <p:cNvSpPr txBox="1"/>
          <p:nvPr/>
        </p:nvSpPr>
        <p:spPr>
          <a:xfrm>
            <a:off x="804927" y="4111312"/>
            <a:ext cx="6435725" cy="5232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 defTabSz="762000">
              <a:lnSpc>
                <a:spcPct val="150000"/>
              </a:lnSpc>
              <a:buClr>
                <a:srgbClr val="E84E2D"/>
              </a:buClr>
              <a:buFont typeface="Arial" panose="020B0604020202020204" pitchFamily="34" charset="0"/>
              <a:buChar char="•"/>
              <a:defRPr/>
            </a:pP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所以对于细胞来说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, 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我们希望它们能被</a:t>
            </a:r>
            <a:r>
              <a:rPr lang="zh-CN" altLang="en-US" sz="2000" dirty="0">
                <a:solidFill>
                  <a:schemeClr val="accent1"/>
                </a:solidFill>
                <a:latin typeface="+mn-ea"/>
                <a:cs typeface="幼圆" panose="02010509060101010101" charset="-122"/>
                <a:sym typeface="+mn-lt"/>
              </a:rPr>
              <a:t>拓扑</a:t>
            </a:r>
            <a:r>
              <a:rPr lang="zh-CN" altLang="en-US" sz="2000" dirty="0" smtClean="0">
                <a:solidFill>
                  <a:schemeClr val="accent1"/>
                </a:solidFill>
                <a:latin typeface="+mn-ea"/>
                <a:cs typeface="幼圆" panose="02010509060101010101" charset="-122"/>
                <a:sym typeface="+mn-lt"/>
              </a:rPr>
              <a:t>异构酶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“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剪开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”. 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除非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······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这是一个坏细胞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!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幼圆" panose="02010509060101010101" charset="-122"/>
              <a:sym typeface="+mn-lt"/>
            </a:endParaRPr>
          </a:p>
          <a:p>
            <a:pPr marL="285750" indent="-285750" defTabSz="762000">
              <a:lnSpc>
                <a:spcPct val="150000"/>
              </a:lnSpc>
              <a:buClr>
                <a:srgbClr val="E84E2D"/>
              </a:buClr>
              <a:buFont typeface="Arial" panose="020B0604020202020204" pitchFamily="34" charset="0"/>
              <a:buChar char="•"/>
              <a:defRPr/>
            </a:pP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幼圆" panose="02010509060101010101" charset="-122"/>
              <a:sym typeface="+mn-lt"/>
            </a:endParaRPr>
          </a:p>
          <a:p>
            <a:pPr indent="0" defTabSz="762000">
              <a:lnSpc>
                <a:spcPct val="150000"/>
              </a:lnSpc>
              <a:buClr>
                <a:srgbClr val="E84E2D"/>
              </a:buClr>
              <a:buFont typeface="Arial" panose="020B0604020202020204" pitchFamily="34" charset="0"/>
              <a:buNone/>
              <a:defRPr/>
            </a:pP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幼圆" panose="02010509060101010101" charset="-122"/>
              <a:sym typeface="+mn-lt"/>
            </a:endParaRPr>
          </a:p>
          <a:p>
            <a:pPr marL="285750" indent="-285750" defTabSz="762000">
              <a:lnSpc>
                <a:spcPct val="150000"/>
              </a:lnSpc>
              <a:buClr>
                <a:srgbClr val="E84E2D"/>
              </a:buClr>
              <a:buFont typeface="Arial" panose="020B0604020202020204" pitchFamily="34" charset="0"/>
              <a:buChar char="•"/>
              <a:defRPr/>
            </a:pP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幼圆" panose="02010509060101010101" charset="-122"/>
              <a:sym typeface="+mn-lt"/>
            </a:endParaRPr>
          </a:p>
          <a:p>
            <a:pPr indent="0" defTabSz="762000">
              <a:lnSpc>
                <a:spcPct val="150000"/>
              </a:lnSpc>
              <a:buClr>
                <a:srgbClr val="E84E2D"/>
              </a:buClr>
              <a:buFont typeface="Arial" panose="020B0604020202020204" pitchFamily="34" charset="0"/>
              <a:buNone/>
              <a:defRPr/>
            </a:pP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幼圆" panose="02010509060101010101" charset="-122"/>
              <a:sym typeface="+mn-lt"/>
            </a:endParaRPr>
          </a:p>
          <a:p>
            <a:pPr defTabSz="762000">
              <a:lnSpc>
                <a:spcPct val="150000"/>
              </a:lnSpc>
              <a:buClr>
                <a:srgbClr val="E84E2D"/>
              </a:buClr>
              <a:defRPr/>
            </a:pPr>
            <a:endParaRPr lang="en-US" altLang="zh-CN" spc="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幼圆" panose="02010509060101010101" charset="-122"/>
              <a:sym typeface="+mn-lt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9990" y="3069991"/>
            <a:ext cx="2686050" cy="310832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989990" y="2887117"/>
            <a:ext cx="2686050" cy="34740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55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showWhenStopped="0">
                <p:cTn id="44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2" grpId="0"/>
      <p:bldP spid="12" grpId="1"/>
      <p:bldP spid="14" grpId="0"/>
      <p:bldP spid="14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28961" y="672890"/>
            <a:ext cx="102387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sz="2000" dirty="0">
                <a:latin typeface="+mn-ea"/>
              </a:rPr>
              <a:t>有理缠结可以作为模型用以研究如何帮助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拓扑异构酶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区分“好细胞”与“坏细胞”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, 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使其只协助“好细胞”分裂生长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.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幼圆" panose="02010509060101010101" charset="-122"/>
              <a:sym typeface="+mn-lt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256" y="2038720"/>
            <a:ext cx="7296150" cy="4076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文本框 67"/>
          <p:cNvSpPr txBox="1"/>
          <p:nvPr/>
        </p:nvSpPr>
        <p:spPr>
          <a:xfrm>
            <a:off x="2559257" y="2968552"/>
            <a:ext cx="7073486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60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格点多边形面积</a:t>
            </a:r>
            <a:endParaRPr kumimoji="1" lang="zh-CN" altLang="en-US" sz="6000" spc="600" dirty="0">
              <a:solidFill>
                <a:schemeClr val="tx1">
                  <a:lumMod val="85000"/>
                  <a:lumOff val="15000"/>
                </a:schemeClr>
              </a:solidFill>
              <a:latin typeface="Alibaba PuHuiTi Light" pitchFamily="18" charset="-122"/>
              <a:ea typeface="Alibaba PuHuiTi Light" pitchFamily="18" charset="-122"/>
              <a:cs typeface="Alibaba PuHuiTi Light" pitchFamily="18" charset="-122"/>
            </a:endParaRPr>
          </a:p>
        </p:txBody>
      </p:sp>
      <p:sp>
        <p:nvSpPr>
          <p:cNvPr id="71" name="圆角矩形 70"/>
          <p:cNvSpPr/>
          <p:nvPr/>
        </p:nvSpPr>
        <p:spPr>
          <a:xfrm>
            <a:off x="5201991" y="1688533"/>
            <a:ext cx="1788019" cy="39912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2" name="文本框 71"/>
          <p:cNvSpPr txBox="1"/>
          <p:nvPr/>
        </p:nvSpPr>
        <p:spPr>
          <a:xfrm>
            <a:off x="5515610" y="1749493"/>
            <a:ext cx="11607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PART</a:t>
            </a:r>
            <a:r>
              <a:rPr kumimoji="1" lang="zh-CN" altLang="en-US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 </a:t>
            </a:r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05</a:t>
            </a:r>
            <a:endParaRPr kumimoji="1" lang="zh-CN" altLang="en-US" sz="1600" spc="300" dirty="0">
              <a:solidFill>
                <a:schemeClr val="bg1"/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cxnSp>
        <p:nvCxnSpPr>
          <p:cNvPr id="73" name="直线连接符 72"/>
          <p:cNvCxnSpPr/>
          <p:nvPr/>
        </p:nvCxnSpPr>
        <p:spPr>
          <a:xfrm>
            <a:off x="3459302" y="2627514"/>
            <a:ext cx="538842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直角三角形 13"/>
          <p:cNvSpPr/>
          <p:nvPr/>
        </p:nvSpPr>
        <p:spPr>
          <a:xfrm rot="16200000">
            <a:off x="9601200" y="4267200"/>
            <a:ext cx="2590800" cy="2590800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直角三角形 14"/>
          <p:cNvSpPr/>
          <p:nvPr/>
        </p:nvSpPr>
        <p:spPr>
          <a:xfrm rot="16200000" flipH="1" flipV="1">
            <a:off x="0" y="0"/>
            <a:ext cx="2590800" cy="25908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直角三角形 17"/>
          <p:cNvSpPr/>
          <p:nvPr/>
        </p:nvSpPr>
        <p:spPr>
          <a:xfrm rot="10526042">
            <a:off x="10329703" y="841395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直角三角形 18"/>
          <p:cNvSpPr/>
          <p:nvPr/>
        </p:nvSpPr>
        <p:spPr>
          <a:xfrm rot="16200000">
            <a:off x="2013228" y="5079464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直角三角形 19"/>
          <p:cNvSpPr/>
          <p:nvPr/>
        </p:nvSpPr>
        <p:spPr>
          <a:xfrm rot="7053690">
            <a:off x="867518" y="4080436"/>
            <a:ext cx="259471" cy="259471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3"/>
          <p:cNvSpPr txBox="1"/>
          <p:nvPr/>
        </p:nvSpPr>
        <p:spPr>
          <a:xfrm>
            <a:off x="4055745" y="5758815"/>
            <a:ext cx="378904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zh-CN" sz="2000" dirty="0" err="1" smtClean="0">
                <a:solidFill>
                  <a:schemeClr val="tx1"/>
                </a:solidFill>
                <a:latin typeface="+mn-ea"/>
                <a:cs typeface="幼圆" panose="02010509060101010101" charset="-122"/>
                <a:sym typeface="+mn-lt"/>
              </a:rPr>
              <a:t>如何计算这个多边形面积</a:t>
            </a:r>
            <a:r>
              <a:rPr lang="en-US" altLang="zh-CN" sz="2000" dirty="0" err="1" smtClean="0">
                <a:solidFill>
                  <a:schemeClr val="tx1"/>
                </a:solidFill>
                <a:latin typeface="+mn-ea"/>
                <a:cs typeface="幼圆" panose="02010509060101010101" charset="-122"/>
                <a:sym typeface="+mn-lt"/>
              </a:rPr>
              <a:t>?</a:t>
            </a:r>
            <a:endParaRPr lang="en-US" altLang="zh-CN" sz="2000" dirty="0" err="1" smtClean="0">
              <a:solidFill>
                <a:schemeClr val="tx1"/>
              </a:solidFill>
              <a:latin typeface="+mn-ea"/>
              <a:cs typeface="幼圆" panose="02010509060101010101" charset="-122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2320" y="454660"/>
            <a:ext cx="5256530" cy="4965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52145" y="206375"/>
            <a:ext cx="688499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回忆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3315" y="2901767"/>
            <a:ext cx="4761865" cy="28822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1906" y="2901767"/>
            <a:ext cx="3362960" cy="2872740"/>
          </a:xfrm>
          <a:prstGeom prst="rect">
            <a:avLst/>
          </a:prstGeom>
        </p:spPr>
      </p:pic>
      <p:sp>
        <p:nvSpPr>
          <p:cNvPr id="6" name="文本框 1"/>
          <p:cNvSpPr txBox="1"/>
          <p:nvPr/>
        </p:nvSpPr>
        <p:spPr>
          <a:xfrm>
            <a:off x="3273874" y="6132079"/>
            <a:ext cx="59257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 smtClean="0"/>
              <a:t>图的面指的是由边围成的区域</a:t>
            </a:r>
            <a:r>
              <a:rPr lang="en-US" altLang="zh-CN" sz="2000" dirty="0" smtClean="0"/>
              <a:t>, </a:t>
            </a:r>
            <a:r>
              <a:rPr lang="zh-CN" altLang="en-US" sz="2000" dirty="0" smtClean="0"/>
              <a:t>以及图外部的空间</a:t>
            </a:r>
            <a:r>
              <a:rPr lang="en-US" altLang="zh-CN" sz="2000" dirty="0" smtClean="0"/>
              <a:t>.</a:t>
            </a:r>
            <a:endParaRPr lang="zh-CN" altLang="en-US" sz="2000" dirty="0"/>
          </a:p>
        </p:txBody>
      </p:sp>
      <p:grpSp>
        <p:nvGrpSpPr>
          <p:cNvPr id="12" name="组合 11"/>
          <p:cNvGrpSpPr/>
          <p:nvPr/>
        </p:nvGrpSpPr>
        <p:grpSpPr>
          <a:xfrm>
            <a:off x="844553" y="1076392"/>
            <a:ext cx="10041255" cy="1477328"/>
            <a:chOff x="844553" y="1076392"/>
            <a:chExt cx="10041255" cy="1477328"/>
          </a:xfrm>
        </p:grpSpPr>
        <p:sp>
          <p:nvSpPr>
            <p:cNvPr id="2" name="文本框 6"/>
            <p:cNvSpPr txBox="1"/>
            <p:nvPr/>
          </p:nvSpPr>
          <p:spPr>
            <a:xfrm>
              <a:off x="844553" y="1076392"/>
              <a:ext cx="10041255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CN" altLang="en-US" sz="2000" dirty="0" smtClean="0"/>
                <a:t>图    是</a:t>
              </a:r>
              <a:r>
                <a:rPr lang="zh-CN" altLang="en-US" sz="2000" dirty="0"/>
                <a:t>由若干给定的顶点及连接两顶点的边所构成</a:t>
              </a:r>
              <a:r>
                <a:rPr lang="zh-CN" altLang="en-US" sz="2000" dirty="0" smtClean="0"/>
                <a:t>的平面图形</a:t>
              </a:r>
              <a:r>
                <a:rPr lang="en-US" altLang="zh-CN" sz="2000" dirty="0" smtClean="0"/>
                <a:t>. </a:t>
              </a:r>
              <a:r>
                <a:rPr lang="zh-CN" altLang="en-US" sz="2000" dirty="0" smtClean="0"/>
                <a:t>我们同样可以定义图的</a:t>
              </a:r>
              <a:r>
                <a:rPr lang="en-US" altLang="zh-CN" sz="2000" dirty="0" smtClean="0"/>
                <a:t>Euler </a:t>
              </a:r>
              <a:r>
                <a:rPr lang="zh-CN" altLang="en-US" sz="2000" dirty="0" smtClean="0"/>
                <a:t>示性数</a:t>
              </a:r>
              <a:r>
                <a:rPr lang="en-US" altLang="zh-CN" sz="2000" dirty="0" smtClean="0"/>
                <a:t>:</a:t>
              </a:r>
              <a:endParaRPr lang="en-US" altLang="zh-CN" sz="2000" dirty="0"/>
            </a:p>
            <a:p>
              <a:pPr>
                <a:lnSpc>
                  <a:spcPct val="150000"/>
                </a:lnSpc>
              </a:pPr>
              <a:r>
                <a:rPr lang="en-US" altLang="zh-CN" sz="2000" dirty="0" smtClean="0"/>
                <a:t>                                                        </a:t>
              </a:r>
              <a:r>
                <a:rPr lang="zh-CN" altLang="en-US" sz="2000" dirty="0" smtClean="0"/>
                <a:t>顶点数          边数          面数</a:t>
              </a:r>
              <a:endParaRPr lang="en-US" altLang="zh-CN" sz="2000" dirty="0"/>
            </a:p>
          </p:txBody>
        </p:sp>
        <p:graphicFrame>
          <p:nvGraphicFramePr>
            <p:cNvPr id="7" name="对象 6"/>
            <p:cNvGraphicFramePr>
              <a:graphicFrameLocks noChangeAspect="1"/>
            </p:cNvGraphicFramePr>
            <p:nvPr/>
          </p:nvGraphicFramePr>
          <p:xfrm>
            <a:off x="1239838" y="1237397"/>
            <a:ext cx="185737" cy="3270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26" name="Formula" r:id="rId3" imgW="695325" imgH="1238250" progId="Equation.Ribbit">
                    <p:embed/>
                  </p:oleObj>
                </mc:Choice>
                <mc:Fallback>
                  <p:oleObj name="Formula" r:id="rId3" imgW="695325" imgH="1238250" progId="Equation.Ribbit">
                    <p:embed/>
                    <p:pic>
                      <p:nvPicPr>
                        <p:cNvPr id="0" name="图片 3108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239838" y="1237397"/>
                          <a:ext cx="185737" cy="3270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对象 7"/>
            <p:cNvGraphicFramePr>
              <a:graphicFrameLocks noChangeAspect="1"/>
            </p:cNvGraphicFramePr>
            <p:nvPr/>
          </p:nvGraphicFramePr>
          <p:xfrm>
            <a:off x="3930409" y="2129931"/>
            <a:ext cx="909638" cy="352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27" name="Formula" r:id="rId5" imgW="3438525" imgH="1333500" progId="Equation.Ribbit">
                    <p:embed/>
                  </p:oleObj>
                </mc:Choice>
                <mc:Fallback>
                  <p:oleObj name="Formula" r:id="rId5" imgW="3438525" imgH="1333500" progId="Equation.Ribbit">
                    <p:embed/>
                    <p:pic>
                      <p:nvPicPr>
                        <p:cNvPr id="0" name="图片 3109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3930409" y="2129931"/>
                          <a:ext cx="909638" cy="3524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对象 8"/>
            <p:cNvGraphicFramePr>
              <a:graphicFrameLocks noChangeAspect="1"/>
            </p:cNvGraphicFramePr>
            <p:nvPr/>
          </p:nvGraphicFramePr>
          <p:xfrm>
            <a:off x="5605708" y="2129930"/>
            <a:ext cx="669925" cy="352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28" name="Formula" r:id="rId7" imgW="2533650" imgH="1333500" progId="Equation.Ribbit">
                    <p:embed/>
                  </p:oleObj>
                </mc:Choice>
                <mc:Fallback>
                  <p:oleObj name="Formula" r:id="rId7" imgW="2533650" imgH="1333500" progId="Equation.Ribbit">
                    <p:embed/>
                    <p:pic>
                      <p:nvPicPr>
                        <p:cNvPr id="0" name="图片 3110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5605708" y="2129930"/>
                          <a:ext cx="669925" cy="3524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对象 9"/>
            <p:cNvGraphicFramePr>
              <a:graphicFrameLocks noChangeAspect="1"/>
            </p:cNvGraphicFramePr>
            <p:nvPr/>
          </p:nvGraphicFramePr>
          <p:xfrm>
            <a:off x="6817492" y="2121139"/>
            <a:ext cx="673100" cy="352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29" name="Formula" r:id="rId9" imgW="2543175" imgH="1333500" progId="Equation.Ribbit">
                    <p:embed/>
                  </p:oleObj>
                </mc:Choice>
                <mc:Fallback>
                  <p:oleObj name="Formula" r:id="rId9" imgW="2543175" imgH="1333500" progId="Equation.Ribbit">
                    <p:embed/>
                    <p:pic>
                      <p:nvPicPr>
                        <p:cNvPr id="0" name="图片 3111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6817492" y="2121139"/>
                          <a:ext cx="673100" cy="3524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对象 10"/>
            <p:cNvGraphicFramePr>
              <a:graphicFrameLocks noChangeAspect="1"/>
            </p:cNvGraphicFramePr>
            <p:nvPr/>
          </p:nvGraphicFramePr>
          <p:xfrm>
            <a:off x="8032458" y="2138723"/>
            <a:ext cx="512762" cy="352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30" name="Formula" r:id="rId11" imgW="1933575" imgH="1333500" progId="Equation.Ribbit">
                    <p:embed/>
                  </p:oleObj>
                </mc:Choice>
                <mc:Fallback>
                  <p:oleObj name="Formula" r:id="rId11" imgW="1933575" imgH="1333500" progId="Equation.Ribbit">
                    <p:embed/>
                    <p:pic>
                      <p:nvPicPr>
                        <p:cNvPr id="0" name="图片 3112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8032458" y="2138723"/>
                          <a:ext cx="512762" cy="3524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652145" y="200660"/>
            <a:ext cx="4312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平面图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sp>
        <p:nvSpPr>
          <p:cNvPr id="5" name="Text Box 29"/>
          <p:cNvSpPr txBox="1">
            <a:spLocks noChangeArrowheads="1"/>
          </p:cNvSpPr>
          <p:nvPr/>
        </p:nvSpPr>
        <p:spPr bwMode="auto">
          <a:xfrm>
            <a:off x="830213" y="1086069"/>
            <a:ext cx="10257997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sz="2000" b="1" dirty="0"/>
              <a:t>平面图</a:t>
            </a:r>
            <a:r>
              <a:rPr lang="zh-CN" sz="2000" dirty="0"/>
              <a:t>是可以画在平面上并且使得不同的边可以互不交叠的图</a:t>
            </a:r>
            <a:r>
              <a:rPr lang="en-US" altLang="zh-CN" sz="2000" dirty="0"/>
              <a:t>. </a:t>
            </a:r>
            <a:endParaRPr lang="en-US" altLang="zh-CN" sz="2000" dirty="0"/>
          </a:p>
        </p:txBody>
      </p:sp>
      <p:grpSp>
        <p:nvGrpSpPr>
          <p:cNvPr id="2" name="组合 1"/>
          <p:cNvGrpSpPr/>
          <p:nvPr/>
        </p:nvGrpSpPr>
        <p:grpSpPr>
          <a:xfrm>
            <a:off x="2111668" y="2394666"/>
            <a:ext cx="2517775" cy="2899470"/>
            <a:chOff x="2111668" y="2394666"/>
            <a:chExt cx="2517775" cy="2899470"/>
          </a:xfrm>
        </p:grpSpPr>
        <p:sp>
          <p:nvSpPr>
            <p:cNvPr id="6" name="文本框 1"/>
            <p:cNvSpPr txBox="1"/>
            <p:nvPr/>
          </p:nvSpPr>
          <p:spPr>
            <a:xfrm>
              <a:off x="2907958" y="4894026"/>
              <a:ext cx="10159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000" dirty="0"/>
                <a:t>平面图</a:t>
              </a:r>
              <a:endParaRPr lang="zh-CN" altLang="en-US" sz="2000" dirty="0"/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111668" y="2394666"/>
              <a:ext cx="2517775" cy="2187575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7383121" y="2394666"/>
            <a:ext cx="2947670" cy="2864545"/>
            <a:chOff x="7383121" y="2394666"/>
            <a:chExt cx="2947670" cy="2864545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83121" y="2394666"/>
              <a:ext cx="2947670" cy="2206625"/>
            </a:xfrm>
            <a:prstGeom prst="rect">
              <a:avLst/>
            </a:prstGeom>
          </p:spPr>
        </p:pic>
        <p:sp>
          <p:nvSpPr>
            <p:cNvPr id="10" name="文本框 8"/>
            <p:cNvSpPr txBox="1"/>
            <p:nvPr/>
          </p:nvSpPr>
          <p:spPr>
            <a:xfrm>
              <a:off x="8304506" y="4859101"/>
              <a:ext cx="120777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000" dirty="0"/>
                <a:t>非平面图</a:t>
              </a:r>
              <a:endParaRPr lang="zh-CN" altLang="en-US" sz="2000" dirty="0"/>
            </a:p>
          </p:txBody>
        </p:sp>
      </p:grpSp>
      <p:sp>
        <p:nvSpPr>
          <p:cNvPr id="4" name="Text Box 29"/>
          <p:cNvSpPr txBox="1">
            <a:spLocks noChangeArrowheads="1"/>
          </p:cNvSpPr>
          <p:nvPr/>
        </p:nvSpPr>
        <p:spPr bwMode="auto">
          <a:xfrm>
            <a:off x="2828290" y="5749290"/>
            <a:ext cx="6535420" cy="491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000" dirty="0" smtClean="0"/>
              <a:t>平面图</a:t>
            </a:r>
            <a:r>
              <a:rPr lang="en-US" altLang="zh-CN" sz="2000" dirty="0" smtClean="0"/>
              <a:t> Euler </a:t>
            </a:r>
            <a:r>
              <a:rPr lang="zh-CN" altLang="en-US" sz="2000" dirty="0" smtClean="0"/>
              <a:t>公式</a:t>
            </a:r>
            <a:r>
              <a:rPr lang="en-US" altLang="zh-CN" sz="2000" dirty="0" smtClean="0"/>
              <a:t>: </a:t>
            </a:r>
            <a:r>
              <a:rPr lang="zh-CN" altLang="en-US" sz="2000" dirty="0" smtClean="0"/>
              <a:t>任意平面图的 </a:t>
            </a:r>
            <a:r>
              <a:rPr lang="en-US" altLang="zh-CN" sz="2000" dirty="0" smtClean="0"/>
              <a:t>Euler </a:t>
            </a:r>
            <a:r>
              <a:rPr lang="zh-CN" altLang="en-US" sz="2000" dirty="0" smtClean="0"/>
              <a:t>示性数一定</a:t>
            </a:r>
            <a:r>
              <a:rPr lang="zh-CN" altLang="en-US" sz="2000" dirty="0" smtClean="0"/>
              <a:t>等于</a:t>
            </a:r>
            <a:r>
              <a:rPr lang="en-US" altLang="zh-CN" sz="2000" dirty="0" smtClean="0"/>
              <a:t>2.</a:t>
            </a:r>
            <a:endParaRPr lang="zh-CN" altLang="en-US" sz="2000" dirty="0" smtClean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9"/>
          <p:cNvSpPr txBox="1">
            <a:spLocks noChangeArrowheads="1"/>
          </p:cNvSpPr>
          <p:nvPr/>
        </p:nvSpPr>
        <p:spPr bwMode="auto">
          <a:xfrm>
            <a:off x="4053840" y="5749290"/>
            <a:ext cx="3686810" cy="491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sz="2000" dirty="0" smtClean="0"/>
              <a:t>同胚于球面的多面体</a:t>
            </a:r>
            <a:r>
              <a:rPr lang="en-US" altLang="zh-CN" sz="2000" dirty="0" smtClean="0"/>
              <a:t> = </a:t>
            </a:r>
            <a:r>
              <a:rPr lang="zh-CN" altLang="en-US" sz="2000" dirty="0" smtClean="0"/>
              <a:t>平面图</a:t>
            </a:r>
            <a:endParaRPr lang="zh-CN" altLang="en-US" sz="2000" dirty="0" smtClean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7" name="20241201_200004Edi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755900" y="398780"/>
            <a:ext cx="6282055" cy="478028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2690" y="1224915"/>
            <a:ext cx="847725" cy="771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indefinite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6" fill="hold" display="1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652145" y="200660"/>
            <a:ext cx="4312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基本概念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7" name="20241201_200315Edi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32435" y="1346200"/>
            <a:ext cx="6209665" cy="393192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860040" y="5630545"/>
            <a:ext cx="13550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/>
              <a:t>路径</a:t>
            </a:r>
            <a:r>
              <a:rPr lang="en-US" altLang="zh-CN" sz="2000"/>
              <a:t>(Path)</a:t>
            </a:r>
            <a:endParaRPr lang="en-US" altLang="zh-CN" sz="200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3470" y="1597025"/>
            <a:ext cx="1066800" cy="54292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1235" y="278130"/>
            <a:ext cx="4105275" cy="302641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1235" y="3702050"/>
            <a:ext cx="4105275" cy="29502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42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21" fill="hold" display="1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51970" y="191296"/>
            <a:ext cx="495752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复杂性定义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sp>
        <p:nvSpPr>
          <p:cNvPr id="6" name="文本框 6"/>
          <p:cNvSpPr txBox="1"/>
          <p:nvPr/>
        </p:nvSpPr>
        <p:spPr>
          <a:xfrm>
            <a:off x="752475" y="1161415"/>
            <a:ext cx="683450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000" dirty="0"/>
              <a:t>1. </a:t>
            </a:r>
            <a:r>
              <a:rPr lang="zh-CN" altLang="en-US" sz="2000" dirty="0"/>
              <a:t>使用</a:t>
            </a:r>
            <a:r>
              <a:rPr lang="zh-CN" altLang="en-US" sz="2000" dirty="0">
                <a:solidFill>
                  <a:srgbClr val="FF0000"/>
                </a:solidFill>
              </a:rPr>
              <a:t>九个</a:t>
            </a:r>
            <a:r>
              <a:rPr lang="zh-CN" altLang="en-US" sz="2000" dirty="0"/>
              <a:t>圆点</a:t>
            </a:r>
            <a:r>
              <a:rPr lang="en-US" altLang="zh-CN" sz="2000" dirty="0"/>
              <a:t>;</a:t>
            </a:r>
            <a:endParaRPr lang="en-US" altLang="zh-CN" sz="2000" dirty="0"/>
          </a:p>
          <a:p>
            <a:pPr>
              <a:lnSpc>
                <a:spcPct val="150000"/>
              </a:lnSpc>
            </a:pPr>
            <a:r>
              <a:rPr lang="en-US" altLang="zh-CN" sz="2000" dirty="0"/>
              <a:t>2. </a:t>
            </a:r>
            <a:r>
              <a:rPr lang="zh-CN" altLang="en-US" sz="2000" dirty="0"/>
              <a:t>使用</a:t>
            </a:r>
            <a:r>
              <a:rPr lang="zh-CN" altLang="en-US" sz="2000" dirty="0">
                <a:solidFill>
                  <a:srgbClr val="FF0000"/>
                </a:solidFill>
              </a:rPr>
              <a:t>八种</a:t>
            </a:r>
            <a:r>
              <a:rPr lang="zh-CN" altLang="en-US" sz="2000" dirty="0"/>
              <a:t>斜率</a:t>
            </a:r>
            <a:r>
              <a:rPr lang="en-US" altLang="zh-CN" sz="2000" dirty="0"/>
              <a:t>.</a:t>
            </a:r>
            <a:endParaRPr lang="en-US" altLang="zh-CN" sz="2000" dirty="0"/>
          </a:p>
        </p:txBody>
      </p:sp>
      <p:pic>
        <p:nvPicPr>
          <p:cNvPr id="7" name="20241201_153811Edi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951730" y="412750"/>
            <a:ext cx="6156325" cy="309308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8090" y="628015"/>
            <a:ext cx="571500" cy="5334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145" y="3771900"/>
            <a:ext cx="10553700" cy="2628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5" dur="66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21" fill="hold" display="1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5073650" y="5698490"/>
            <a:ext cx="13550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/>
              <a:t>环路</a:t>
            </a:r>
            <a:r>
              <a:rPr lang="en-US" altLang="zh-CN" sz="2000"/>
              <a:t>(Cycle)</a:t>
            </a:r>
            <a:endParaRPr lang="en-US" altLang="zh-CN" sz="2000"/>
          </a:p>
        </p:txBody>
      </p:sp>
      <p:pic>
        <p:nvPicPr>
          <p:cNvPr id="2" name="20241201_200913Edi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915160" y="396875"/>
            <a:ext cx="7672705" cy="490093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9495" y="556895"/>
            <a:ext cx="923925" cy="704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46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1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652145" y="200660"/>
            <a:ext cx="4312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树</a:t>
            </a:r>
            <a:r>
              <a:rPr kumimoji="1" lang="en-US" altLang="zh-CN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(Tree)</a:t>
            </a:r>
            <a:endParaRPr kumimoji="1" lang="en-US" altLang="zh-CN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4" name="20241201_201514Edi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00735" y="906145"/>
            <a:ext cx="7858760" cy="54476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2685" y="1269365"/>
            <a:ext cx="1123950" cy="7905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827770" y="3044825"/>
            <a:ext cx="32181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 sz="2000"/>
              <a:t>如果取遍所有顶点</a:t>
            </a:r>
            <a:r>
              <a:rPr lang="en-US" altLang="zh-CN" sz="2000"/>
              <a:t>, </a:t>
            </a:r>
            <a:r>
              <a:rPr lang="zh-CN" altLang="en-US" sz="2000"/>
              <a:t>则称其为</a:t>
            </a:r>
            <a:r>
              <a:rPr lang="zh-CN" altLang="en-US" sz="2000">
                <a:solidFill>
                  <a:srgbClr val="FF0000"/>
                </a:solidFill>
              </a:rPr>
              <a:t>生成树</a:t>
            </a:r>
            <a:r>
              <a:rPr lang="en-US" altLang="zh-CN" sz="2000"/>
              <a:t>(Spanning tree).</a:t>
            </a:r>
            <a:endParaRPr lang="en-US" altLang="zh-CN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236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1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652145" y="200660"/>
            <a:ext cx="4312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图对偶</a:t>
            </a:r>
            <a:r>
              <a:rPr kumimoji="1" lang="en-US" altLang="zh-CN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(Duality)</a:t>
            </a:r>
            <a:endParaRPr kumimoji="1" lang="en-US" altLang="zh-CN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2" name="20241201_201820Edi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229485" y="1029970"/>
            <a:ext cx="7732395" cy="51758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6685" y="1317625"/>
            <a:ext cx="885825" cy="752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237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1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0241201_202022Edi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88010" y="864870"/>
            <a:ext cx="7770495" cy="537972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857615" y="2875280"/>
            <a:ext cx="151257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 sz="2000"/>
              <a:t>点</a:t>
            </a:r>
            <a:r>
              <a:rPr lang="en-US" altLang="zh-CN" sz="2000"/>
              <a:t> → </a:t>
            </a:r>
            <a:r>
              <a:rPr lang="zh-CN" altLang="en-US" sz="2000"/>
              <a:t>面</a:t>
            </a:r>
            <a:endParaRPr lang="zh-CN" altLang="en-US" sz="2000"/>
          </a:p>
          <a:p>
            <a:pPr>
              <a:lnSpc>
                <a:spcPct val="110000"/>
              </a:lnSpc>
            </a:pPr>
            <a:r>
              <a:rPr lang="zh-CN" altLang="en-US" sz="2000"/>
              <a:t>面</a:t>
            </a:r>
            <a:r>
              <a:rPr lang="en-US" altLang="zh-CN" sz="2000"/>
              <a:t> → </a:t>
            </a:r>
            <a:r>
              <a:rPr lang="zh-CN" altLang="en-US" sz="2000"/>
              <a:t>点</a:t>
            </a:r>
            <a:endParaRPr lang="zh-CN" altLang="en-US" sz="2000"/>
          </a:p>
          <a:p>
            <a:pPr>
              <a:lnSpc>
                <a:spcPct val="110000"/>
              </a:lnSpc>
            </a:pPr>
            <a:r>
              <a:rPr lang="zh-CN" altLang="en-US" sz="2000"/>
              <a:t>边</a:t>
            </a:r>
            <a:r>
              <a:rPr lang="en-US" altLang="zh-CN" sz="2000"/>
              <a:t> → </a:t>
            </a:r>
            <a:r>
              <a:rPr lang="zh-CN" altLang="en-US" sz="2000"/>
              <a:t>边</a:t>
            </a:r>
            <a:endParaRPr lang="zh-CN" altLang="en-US" sz="200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7460" y="1198245"/>
            <a:ext cx="876300" cy="857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79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8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652145" y="200660"/>
            <a:ext cx="4312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证明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2" name="20241201_202832Edi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42265" y="981710"/>
            <a:ext cx="8371840" cy="5524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4950" y="1589405"/>
            <a:ext cx="904875" cy="80962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022715" y="3429000"/>
            <a:ext cx="28098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rgbClr val="FF0000"/>
                </a:solidFill>
              </a:rPr>
              <a:t>观察</a:t>
            </a:r>
            <a:r>
              <a:rPr lang="en-US" altLang="zh-CN" sz="2000">
                <a:solidFill>
                  <a:srgbClr val="FF0000"/>
                </a:solidFill>
              </a:rPr>
              <a:t> 1.</a:t>
            </a:r>
            <a:endParaRPr lang="zh-CN" altLang="en-US" sz="2000"/>
          </a:p>
          <a:p>
            <a:r>
              <a:rPr lang="zh-CN" altLang="en-US" sz="2000"/>
              <a:t>对偶图上依然有生成树</a:t>
            </a:r>
            <a:endParaRPr lang="zh-CN" altLang="en-US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175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8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7355840" y="3266440"/>
            <a:ext cx="28098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rgbClr val="FF0000"/>
                </a:solidFill>
              </a:rPr>
              <a:t>观察</a:t>
            </a:r>
            <a:r>
              <a:rPr lang="en-US" altLang="zh-CN" sz="2000">
                <a:solidFill>
                  <a:srgbClr val="FF0000"/>
                </a:solidFill>
              </a:rPr>
              <a:t> 2.</a:t>
            </a:r>
            <a:endParaRPr lang="zh-CN" altLang="en-US" sz="2000"/>
          </a:p>
          <a:p>
            <a:r>
              <a:rPr lang="zh-CN" altLang="en-US" sz="2000"/>
              <a:t>对任意的树</a:t>
            </a:r>
            <a:r>
              <a:rPr lang="en-US" altLang="zh-CN" sz="2000"/>
              <a:t>, E+1=V.</a:t>
            </a:r>
            <a:endParaRPr lang="en-US" altLang="zh-CN" sz="20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64690" y="819150"/>
            <a:ext cx="4276725" cy="5600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01165" y="1588135"/>
            <a:ext cx="9089390" cy="32359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文本框 67"/>
          <p:cNvSpPr txBox="1"/>
          <p:nvPr/>
        </p:nvSpPr>
        <p:spPr>
          <a:xfrm>
            <a:off x="2559257" y="2968552"/>
            <a:ext cx="7073486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60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Pick</a:t>
            </a:r>
            <a:r>
              <a:rPr kumimoji="1" lang="zh-CN" altLang="en-US" sz="60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定理</a:t>
            </a:r>
            <a:endParaRPr kumimoji="1" lang="zh-CN" altLang="en-US" sz="6000" spc="600" dirty="0">
              <a:solidFill>
                <a:schemeClr val="tx1">
                  <a:lumMod val="85000"/>
                  <a:lumOff val="15000"/>
                </a:schemeClr>
              </a:solidFill>
              <a:latin typeface="Alibaba PuHuiTi Light" pitchFamily="18" charset="-122"/>
              <a:ea typeface="Alibaba PuHuiTi Light" pitchFamily="18" charset="-122"/>
              <a:cs typeface="Alibaba PuHuiTi Light" pitchFamily="18" charset="-122"/>
            </a:endParaRPr>
          </a:p>
        </p:txBody>
      </p:sp>
      <p:sp>
        <p:nvSpPr>
          <p:cNvPr id="71" name="圆角矩形 70"/>
          <p:cNvSpPr/>
          <p:nvPr/>
        </p:nvSpPr>
        <p:spPr>
          <a:xfrm>
            <a:off x="5201991" y="1688533"/>
            <a:ext cx="1788019" cy="39912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2" name="文本框 71"/>
          <p:cNvSpPr txBox="1"/>
          <p:nvPr/>
        </p:nvSpPr>
        <p:spPr>
          <a:xfrm>
            <a:off x="5515610" y="1749493"/>
            <a:ext cx="11607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PART</a:t>
            </a:r>
            <a:r>
              <a:rPr kumimoji="1" lang="zh-CN" altLang="en-US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 </a:t>
            </a:r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06</a:t>
            </a:r>
            <a:endParaRPr kumimoji="1" lang="zh-CN" altLang="en-US" sz="1600" spc="300" dirty="0">
              <a:solidFill>
                <a:schemeClr val="bg1"/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cxnSp>
        <p:nvCxnSpPr>
          <p:cNvPr id="73" name="直线连接符 72"/>
          <p:cNvCxnSpPr/>
          <p:nvPr/>
        </p:nvCxnSpPr>
        <p:spPr>
          <a:xfrm>
            <a:off x="3459302" y="2627514"/>
            <a:ext cx="538842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直角三角形 13"/>
          <p:cNvSpPr/>
          <p:nvPr/>
        </p:nvSpPr>
        <p:spPr>
          <a:xfrm rot="16200000">
            <a:off x="9601200" y="4267200"/>
            <a:ext cx="2590800" cy="2590800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直角三角形 14"/>
          <p:cNvSpPr/>
          <p:nvPr/>
        </p:nvSpPr>
        <p:spPr>
          <a:xfrm rot="16200000" flipH="1" flipV="1">
            <a:off x="0" y="0"/>
            <a:ext cx="2590800" cy="25908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直角三角形 17"/>
          <p:cNvSpPr/>
          <p:nvPr/>
        </p:nvSpPr>
        <p:spPr>
          <a:xfrm rot="10526042">
            <a:off x="10329703" y="841395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直角三角形 18"/>
          <p:cNvSpPr/>
          <p:nvPr/>
        </p:nvSpPr>
        <p:spPr>
          <a:xfrm rot="16200000">
            <a:off x="2013228" y="5079464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直角三角形 19"/>
          <p:cNvSpPr/>
          <p:nvPr/>
        </p:nvSpPr>
        <p:spPr>
          <a:xfrm rot="7053690">
            <a:off x="867518" y="4080436"/>
            <a:ext cx="259471" cy="259471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9"/>
          <p:cNvSpPr txBox="1">
            <a:spLocks noChangeArrowheads="1"/>
          </p:cNvSpPr>
          <p:nvPr/>
        </p:nvSpPr>
        <p:spPr bwMode="auto">
          <a:xfrm>
            <a:off x="6308090" y="2306320"/>
            <a:ext cx="5556250" cy="2245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记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i 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为多边形内部的格点数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, b 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为多边形边界上的格点数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. 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假设格点之间的距离为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1, 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则任意一个格点多边形面积为</a:t>
            </a:r>
            <a:endParaRPr lang="zh-CN" altLang="en-US" sz="2000" dirty="0" smtClean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indent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z="2000" dirty="0" smtClean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indent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                               </a:t>
            </a:r>
            <a:r>
              <a:rPr lang="en-US" altLang="zh-CN" sz="2000" dirty="0" smtClean="0">
                <a:solidFill>
                  <a:srgbClr val="FF0000"/>
                </a:solidFill>
                <a:cs typeface="+mn-ea"/>
                <a:sym typeface="+mn-lt"/>
              </a:rPr>
              <a:t>S=i+b/2-1.</a:t>
            </a:r>
            <a:endParaRPr lang="en-US" altLang="zh-CN" sz="2000" dirty="0" smtClean="0">
              <a:solidFill>
                <a:srgbClr val="FF0000"/>
              </a:solidFill>
              <a:cs typeface="+mn-ea"/>
              <a:sym typeface="+mn-lt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52145" y="200660"/>
            <a:ext cx="4312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en-US" altLang="zh-CN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Pick</a:t>
            </a:r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定理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7480" y="1209675"/>
            <a:ext cx="4208780" cy="44049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75" y="1243330"/>
            <a:ext cx="4873625" cy="43713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9330" y="720090"/>
            <a:ext cx="3952875" cy="3867150"/>
          </a:xfrm>
          <a:prstGeom prst="rect">
            <a:avLst/>
          </a:prstGeom>
        </p:spPr>
      </p:pic>
      <p:sp>
        <p:nvSpPr>
          <p:cNvPr id="5" name="Text Box 29"/>
          <p:cNvSpPr txBox="1">
            <a:spLocks noChangeArrowheads="1"/>
          </p:cNvSpPr>
          <p:nvPr/>
        </p:nvSpPr>
        <p:spPr bwMode="auto">
          <a:xfrm>
            <a:off x="989330" y="5194300"/>
            <a:ext cx="3952875" cy="953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000" dirty="0" smtClean="0">
                <a:solidFill>
                  <a:schemeClr val="tx1"/>
                </a:solidFill>
                <a:cs typeface="+mn-ea"/>
                <a:sym typeface="+mn-lt"/>
              </a:rPr>
              <a:t>Step 1. </a:t>
            </a:r>
            <a:r>
              <a:rPr lang="zh-CN" altLang="en-US" sz="2000" dirty="0" smtClean="0">
                <a:solidFill>
                  <a:schemeClr val="tx1"/>
                </a:solidFill>
                <a:cs typeface="+mn-ea"/>
                <a:sym typeface="+mn-lt"/>
              </a:rPr>
              <a:t>分割成小三角形</a:t>
            </a:r>
            <a:r>
              <a:rPr lang="en-US" altLang="zh-CN" sz="2000" dirty="0" smtClean="0">
                <a:solidFill>
                  <a:schemeClr val="tx1"/>
                </a:solidFill>
                <a:cs typeface="+mn-ea"/>
                <a:sym typeface="+mn-lt"/>
              </a:rPr>
              <a:t>.</a:t>
            </a:r>
            <a:endParaRPr lang="en-US" altLang="zh-CN" sz="2000" dirty="0" smtClean="0">
              <a:solidFill>
                <a:schemeClr val="tx1"/>
              </a:solidFill>
              <a:cs typeface="+mn-ea"/>
              <a:sym typeface="+mn-lt"/>
            </a:endParaRPr>
          </a:p>
          <a:p>
            <a:pPr indent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000" dirty="0" smtClean="0">
                <a:solidFill>
                  <a:schemeClr val="tx1"/>
                </a:solidFill>
                <a:cs typeface="+mn-ea"/>
                <a:sym typeface="+mn-lt"/>
              </a:rPr>
              <a:t>Step 2. </a:t>
            </a:r>
            <a:r>
              <a:rPr lang="zh-CN" altLang="en-US" sz="2000" dirty="0" smtClean="0">
                <a:solidFill>
                  <a:schemeClr val="tx1"/>
                </a:solidFill>
                <a:cs typeface="+mn-ea"/>
                <a:sym typeface="+mn-lt"/>
              </a:rPr>
              <a:t>数出所有的小三角形个数</a:t>
            </a:r>
            <a:r>
              <a:rPr lang="en-US" altLang="zh-CN" sz="2000" dirty="0" smtClean="0">
                <a:solidFill>
                  <a:schemeClr val="tx1"/>
                </a:solidFill>
                <a:cs typeface="+mn-ea"/>
                <a:sym typeface="+mn-lt"/>
              </a:rPr>
              <a:t>.</a:t>
            </a:r>
            <a:r>
              <a:rPr lang="en-US" altLang="zh-CN" sz="2000" dirty="0" smtClean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endParaRPr lang="en-US" altLang="zh-CN" sz="2000" dirty="0" smtClean="0">
              <a:solidFill>
                <a:srgbClr val="FF0000"/>
              </a:solidFill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4300" y="2434590"/>
            <a:ext cx="3896995" cy="3712845"/>
          </a:xfrm>
          <a:prstGeom prst="rect">
            <a:avLst/>
          </a:prstGeom>
        </p:spPr>
      </p:pic>
      <p:sp>
        <p:nvSpPr>
          <p:cNvPr id="7" name="Text Box 29"/>
          <p:cNvSpPr txBox="1">
            <a:spLocks noChangeArrowheads="1"/>
          </p:cNvSpPr>
          <p:nvPr/>
        </p:nvSpPr>
        <p:spPr bwMode="auto">
          <a:xfrm>
            <a:off x="6096000" y="1097280"/>
            <a:ext cx="464058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000" dirty="0" smtClean="0">
                <a:solidFill>
                  <a:schemeClr val="tx1"/>
                </a:solidFill>
                <a:cs typeface="+mn-ea"/>
                <a:sym typeface="+mn-lt"/>
              </a:rPr>
              <a:t>关键性事实</a:t>
            </a:r>
            <a:r>
              <a:rPr lang="en-US" altLang="zh-CN" sz="2000" dirty="0" smtClean="0">
                <a:solidFill>
                  <a:schemeClr val="tx1"/>
                </a:solidFill>
                <a:cs typeface="+mn-ea"/>
                <a:sym typeface="+mn-lt"/>
              </a:rPr>
              <a:t>: </a:t>
            </a:r>
            <a:r>
              <a:rPr lang="zh-CN" altLang="en-US" sz="2000" dirty="0" smtClean="0">
                <a:solidFill>
                  <a:schemeClr val="tx1"/>
                </a:solidFill>
                <a:cs typeface="+mn-ea"/>
                <a:sym typeface="+mn-lt"/>
              </a:rPr>
              <a:t>每个小三角形的面积为</a:t>
            </a:r>
            <a:r>
              <a:rPr lang="en-US" altLang="zh-CN" sz="2000" dirty="0" smtClean="0">
                <a:solidFill>
                  <a:schemeClr val="tx1"/>
                </a:solidFill>
                <a:cs typeface="+mn-ea"/>
                <a:sym typeface="+mn-lt"/>
              </a:rPr>
              <a:t> 1/2.</a:t>
            </a:r>
            <a:endParaRPr lang="en-US" altLang="zh-CN" sz="2000" dirty="0" smtClean="0">
              <a:solidFill>
                <a:schemeClr val="tx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0241201_154146Edi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286000" y="638175"/>
            <a:ext cx="7620000" cy="55816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8460" y="4704715"/>
            <a:ext cx="771525" cy="666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87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1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9"/>
          <p:cNvSpPr txBox="1">
            <a:spLocks noChangeArrowheads="1"/>
          </p:cNvSpPr>
          <p:nvPr/>
        </p:nvSpPr>
        <p:spPr bwMode="auto">
          <a:xfrm>
            <a:off x="5737225" y="2306320"/>
            <a:ext cx="5807710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000" dirty="0" smtClean="0">
                <a:solidFill>
                  <a:schemeClr val="tx1"/>
                </a:solidFill>
                <a:cs typeface="+mn-ea"/>
                <a:sym typeface="+mn-lt"/>
              </a:rPr>
              <a:t>小三角形个数</a:t>
            </a:r>
            <a:r>
              <a:rPr lang="en-US" altLang="zh-CN" sz="2000" dirty="0" smtClean="0">
                <a:solidFill>
                  <a:schemeClr val="tx1"/>
                </a:solidFill>
                <a:cs typeface="+mn-ea"/>
                <a:sym typeface="+mn-lt"/>
              </a:rPr>
              <a:t> = F-1. </a:t>
            </a:r>
            <a:r>
              <a:rPr lang="zh-CN" altLang="en-US" sz="2000" dirty="0" smtClean="0">
                <a:solidFill>
                  <a:schemeClr val="tx1"/>
                </a:solidFill>
                <a:cs typeface="+mn-ea"/>
                <a:sym typeface="+mn-lt"/>
              </a:rPr>
              <a:t>记</a:t>
            </a:r>
            <a:r>
              <a:rPr lang="en-US" altLang="zh-CN" sz="2000" dirty="0" smtClean="0">
                <a:solidFill>
                  <a:schemeClr val="tx1"/>
                </a:solidFill>
                <a:cs typeface="+mn-ea"/>
                <a:sym typeface="+mn-lt"/>
              </a:rPr>
              <a:t> E</a:t>
            </a:r>
            <a:r>
              <a:rPr lang="en-US" altLang="zh-CN" sz="2000" baseline="-25000" dirty="0" smtClean="0">
                <a:solidFill>
                  <a:schemeClr val="tx1"/>
                </a:solidFill>
                <a:cs typeface="+mn-ea"/>
                <a:sym typeface="+mn-lt"/>
              </a:rPr>
              <a:t>b</a:t>
            </a:r>
            <a:r>
              <a:rPr lang="en-US" altLang="zh-CN" sz="2000" dirty="0" smtClean="0">
                <a:solidFill>
                  <a:schemeClr val="tx1"/>
                </a:solidFill>
                <a:cs typeface="+mn-ea"/>
                <a:sym typeface="+mn-lt"/>
              </a:rPr>
              <a:t> </a:t>
            </a:r>
            <a:r>
              <a:rPr lang="zh-CN" altLang="en-US" sz="2000" dirty="0" smtClean="0">
                <a:solidFill>
                  <a:schemeClr val="tx1"/>
                </a:solidFill>
                <a:cs typeface="+mn-ea"/>
                <a:sym typeface="+mn-lt"/>
              </a:rPr>
              <a:t>为边界上的边数</a:t>
            </a:r>
            <a:r>
              <a:rPr lang="en-US" altLang="zh-CN" sz="2000" dirty="0" smtClean="0">
                <a:solidFill>
                  <a:schemeClr val="tx1"/>
                </a:solidFill>
                <a:cs typeface="+mn-ea"/>
                <a:sym typeface="+mn-lt"/>
              </a:rPr>
              <a:t>.</a:t>
            </a:r>
            <a:endParaRPr lang="en-US" altLang="zh-CN" sz="2000" dirty="0" smtClean="0">
              <a:solidFill>
                <a:schemeClr val="tx1"/>
              </a:solidFill>
              <a:cs typeface="+mn-ea"/>
              <a:sym typeface="+mn-lt"/>
            </a:endParaRPr>
          </a:p>
          <a:p>
            <a:pPr indent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en-US" altLang="zh-CN" sz="2000" dirty="0" smtClean="0">
              <a:solidFill>
                <a:schemeClr val="tx1"/>
              </a:solidFill>
              <a:cs typeface="+mn-ea"/>
              <a:sym typeface="+mn-lt"/>
            </a:endParaRPr>
          </a:p>
          <a:p>
            <a:pPr indent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000" dirty="0" smtClean="0">
                <a:solidFill>
                  <a:schemeClr val="tx1"/>
                </a:solidFill>
                <a:cs typeface="+mn-ea"/>
                <a:sym typeface="+mn-lt"/>
              </a:rPr>
              <a:t>基本观察</a:t>
            </a:r>
            <a:r>
              <a:rPr lang="en-US" altLang="zh-CN" sz="2000" dirty="0" smtClean="0">
                <a:solidFill>
                  <a:schemeClr val="tx1"/>
                </a:solidFill>
                <a:cs typeface="+mn-ea"/>
                <a:sym typeface="+mn-lt"/>
              </a:rPr>
              <a:t>:</a:t>
            </a:r>
            <a:endParaRPr lang="en-US" altLang="zh-CN" sz="2000" dirty="0" smtClean="0">
              <a:solidFill>
                <a:schemeClr val="tx1"/>
              </a:solidFill>
              <a:cs typeface="+mn-ea"/>
              <a:sym typeface="+mn-lt"/>
            </a:endParaRPr>
          </a:p>
          <a:p>
            <a:pPr indent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000" dirty="0" smtClean="0">
                <a:solidFill>
                  <a:schemeClr val="tx1"/>
                </a:solidFill>
                <a:cs typeface="+mn-ea"/>
                <a:sym typeface="+mn-lt"/>
              </a:rPr>
              <a:t>1. </a:t>
            </a:r>
            <a:r>
              <a:rPr lang="zh-CN" altLang="en-US" sz="2000" dirty="0" smtClean="0">
                <a:solidFill>
                  <a:schemeClr val="tx1"/>
                </a:solidFill>
                <a:cs typeface="+mn-ea"/>
                <a:sym typeface="+mn-lt"/>
              </a:rPr>
              <a:t>内部每条边都是小三角形公共边</a:t>
            </a:r>
            <a:r>
              <a:rPr lang="en-US" altLang="zh-CN" sz="2000" dirty="0" smtClean="0">
                <a:solidFill>
                  <a:schemeClr val="tx1"/>
                </a:solidFill>
                <a:cs typeface="+mn-ea"/>
                <a:sym typeface="+mn-lt"/>
              </a:rPr>
              <a:t>: 3(F-1)+E</a:t>
            </a:r>
            <a:r>
              <a:rPr lang="en-US" altLang="zh-CN" sz="2000" baseline="-25000" dirty="0" smtClean="0">
                <a:solidFill>
                  <a:schemeClr val="tx1"/>
                </a:solidFill>
                <a:cs typeface="+mn-ea"/>
                <a:sym typeface="+mn-lt"/>
              </a:rPr>
              <a:t>b</a:t>
            </a:r>
            <a:r>
              <a:rPr lang="en-US" altLang="zh-CN" sz="2000" dirty="0" smtClean="0">
                <a:solidFill>
                  <a:schemeClr val="tx1"/>
                </a:solidFill>
                <a:cs typeface="+mn-ea"/>
                <a:sym typeface="+mn-lt"/>
              </a:rPr>
              <a:t>=2E.</a:t>
            </a:r>
            <a:endParaRPr lang="en-US" altLang="zh-CN" sz="2000" dirty="0" smtClean="0">
              <a:solidFill>
                <a:schemeClr val="tx1"/>
              </a:solidFill>
              <a:cs typeface="+mn-ea"/>
              <a:sym typeface="+mn-lt"/>
            </a:endParaRPr>
          </a:p>
          <a:p>
            <a:pPr indent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000" dirty="0" smtClean="0">
                <a:solidFill>
                  <a:schemeClr val="tx1"/>
                </a:solidFill>
                <a:cs typeface="+mn-ea"/>
                <a:sym typeface="+mn-lt"/>
              </a:rPr>
              <a:t>2. </a:t>
            </a:r>
            <a:r>
              <a:rPr lang="zh-CN" altLang="en-US" sz="2000" dirty="0" smtClean="0">
                <a:solidFill>
                  <a:schemeClr val="tx1"/>
                </a:solidFill>
                <a:cs typeface="+mn-ea"/>
                <a:sym typeface="+mn-lt"/>
              </a:rPr>
              <a:t>平面图</a:t>
            </a:r>
            <a:r>
              <a:rPr lang="en-US" altLang="zh-CN" sz="2000" dirty="0" smtClean="0">
                <a:solidFill>
                  <a:schemeClr val="tx1"/>
                </a:solidFill>
                <a:cs typeface="+mn-ea"/>
                <a:sym typeface="+mn-lt"/>
              </a:rPr>
              <a:t> Euler </a:t>
            </a:r>
            <a:r>
              <a:rPr lang="zh-CN" altLang="en-US" sz="2000" dirty="0" smtClean="0">
                <a:solidFill>
                  <a:schemeClr val="tx1"/>
                </a:solidFill>
                <a:cs typeface="+mn-ea"/>
                <a:sym typeface="+mn-lt"/>
              </a:rPr>
              <a:t>公式</a:t>
            </a:r>
            <a:r>
              <a:rPr lang="en-US" altLang="zh-CN" sz="2000" dirty="0" smtClean="0">
                <a:solidFill>
                  <a:schemeClr val="tx1"/>
                </a:solidFill>
                <a:cs typeface="+mn-ea"/>
                <a:sym typeface="+mn-lt"/>
              </a:rPr>
              <a:t>: V-E+F=2.</a:t>
            </a:r>
            <a:endParaRPr lang="en-US" altLang="zh-CN" sz="2000" dirty="0" smtClean="0">
              <a:solidFill>
                <a:schemeClr val="tx1"/>
              </a:solidFill>
              <a:cs typeface="+mn-ea"/>
              <a:sym typeface="+mn-lt"/>
            </a:endParaRPr>
          </a:p>
          <a:p>
            <a:pPr indent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000" dirty="0" smtClean="0">
                <a:solidFill>
                  <a:schemeClr val="tx1"/>
                </a:solidFill>
                <a:cs typeface="+mn-ea"/>
                <a:sym typeface="+mn-lt"/>
              </a:rPr>
              <a:t>3. V=i+b, b=E</a:t>
            </a:r>
            <a:r>
              <a:rPr lang="en-US" altLang="zh-CN" sz="2000" baseline="-25000" dirty="0" smtClean="0">
                <a:solidFill>
                  <a:schemeClr val="tx1"/>
                </a:solidFill>
                <a:cs typeface="+mn-ea"/>
                <a:sym typeface="+mn-lt"/>
              </a:rPr>
              <a:t>b</a:t>
            </a:r>
            <a:r>
              <a:rPr lang="en-US" altLang="zh-CN" sz="2000" dirty="0" smtClean="0">
                <a:solidFill>
                  <a:schemeClr val="tx1"/>
                </a:solidFill>
                <a:cs typeface="+mn-ea"/>
                <a:sym typeface="+mn-lt"/>
              </a:rPr>
              <a:t>.</a:t>
            </a:r>
            <a:endParaRPr lang="en-US" altLang="zh-CN" sz="2000" dirty="0" smtClean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52145" y="200660"/>
            <a:ext cx="4312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证明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7875" y="1178560"/>
            <a:ext cx="4271010" cy="39655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25215" y="5784215"/>
            <a:ext cx="49415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/>
              <a:t>解得</a:t>
            </a:r>
            <a:r>
              <a:rPr lang="en-US" altLang="zh-CN" sz="2000"/>
              <a:t>: F=2i+b-1, </a:t>
            </a:r>
            <a:r>
              <a:rPr lang="zh-CN" altLang="en-US" sz="2000"/>
              <a:t>所以</a:t>
            </a:r>
            <a:r>
              <a:rPr lang="en-US" altLang="zh-CN" sz="2000"/>
              <a:t> S=(F-1)/2=i+b/2-1.</a:t>
            </a:r>
            <a:endParaRPr lang="zh-CN" altLang="en-US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/>
      <p:bldP spid="3" grpId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652145" y="200660"/>
            <a:ext cx="4312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应用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2145" y="995680"/>
            <a:ext cx="5066030" cy="3623310"/>
          </a:xfrm>
          <a:prstGeom prst="rect">
            <a:avLst/>
          </a:prstGeom>
        </p:spPr>
      </p:pic>
      <p:pic>
        <p:nvPicPr>
          <p:cNvPr id="6" name="20241130_192603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303645" y="1696720"/>
            <a:ext cx="5325110" cy="43529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3695" y="4288790"/>
            <a:ext cx="838200" cy="800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159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1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文本框 67"/>
          <p:cNvSpPr txBox="1"/>
          <p:nvPr/>
        </p:nvSpPr>
        <p:spPr>
          <a:xfrm>
            <a:off x="1077338" y="1956901"/>
            <a:ext cx="7073486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66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谢谢</a:t>
            </a:r>
            <a:r>
              <a:rPr kumimoji="1" lang="en-US" altLang="zh-CN" sz="66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!</a:t>
            </a:r>
            <a:endParaRPr kumimoji="1" lang="en-US" altLang="zh-CN" sz="6600" spc="600" dirty="0">
              <a:solidFill>
                <a:schemeClr val="tx1">
                  <a:lumMod val="85000"/>
                  <a:lumOff val="15000"/>
                </a:schemeClr>
              </a:solidFill>
              <a:latin typeface="Alibaba PuHuiTi Light" pitchFamily="18" charset="-122"/>
              <a:ea typeface="Alibaba PuHuiTi Light" pitchFamily="18" charset="-122"/>
              <a:cs typeface="Alibaba PuHuiTi Light" pitchFamily="18" charset="-122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1116660" y="3500802"/>
            <a:ext cx="6017771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THANK YOU FOR YOUR ATTENTION</a:t>
            </a:r>
            <a:endParaRPr kumimoji="1" lang="en-US" sz="1600" dirty="0">
              <a:solidFill>
                <a:schemeClr val="tx1">
                  <a:lumMod val="95000"/>
                  <a:lumOff val="5000"/>
                </a:schemeClr>
              </a:solidFill>
              <a:latin typeface="Alibaba PuHuiTi Light" pitchFamily="18" charset="-122"/>
              <a:ea typeface="Alibaba PuHuiTi Light" pitchFamily="18" charset="-122"/>
              <a:cs typeface="Alibaba PuHuiTi Light" pitchFamily="18" charset="-122"/>
            </a:endParaRPr>
          </a:p>
        </p:txBody>
      </p:sp>
      <p:cxnSp>
        <p:nvCxnSpPr>
          <p:cNvPr id="73" name="直线连接符 72"/>
          <p:cNvCxnSpPr/>
          <p:nvPr/>
        </p:nvCxnSpPr>
        <p:spPr>
          <a:xfrm>
            <a:off x="1218260" y="3241203"/>
            <a:ext cx="580005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直角三角形 5"/>
          <p:cNvSpPr/>
          <p:nvPr/>
        </p:nvSpPr>
        <p:spPr>
          <a:xfrm rot="16200000">
            <a:off x="8953224" y="4266783"/>
            <a:ext cx="2590800" cy="2590800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三角形 6"/>
          <p:cNvSpPr/>
          <p:nvPr/>
        </p:nvSpPr>
        <p:spPr>
          <a:xfrm flipV="1">
            <a:off x="8717216" y="4266783"/>
            <a:ext cx="2628900" cy="1325605"/>
          </a:xfrm>
          <a:prstGeom prst="triangle">
            <a:avLst/>
          </a:prstGeom>
          <a:solidFill>
            <a:srgbClr val="9FC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3" name="直角三角形 22"/>
          <p:cNvSpPr/>
          <p:nvPr/>
        </p:nvSpPr>
        <p:spPr>
          <a:xfrm rot="5400000" flipH="1">
            <a:off x="8717216" y="2579094"/>
            <a:ext cx="1544108" cy="1544108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直角三角形 23"/>
          <p:cNvSpPr/>
          <p:nvPr/>
        </p:nvSpPr>
        <p:spPr>
          <a:xfrm rot="5400000" flipV="1">
            <a:off x="6287460" y="-78722"/>
            <a:ext cx="4108226" cy="4108226"/>
          </a:xfrm>
          <a:prstGeom prst="rtTriangle">
            <a:avLst/>
          </a:prstGeom>
          <a:solidFill>
            <a:srgbClr val="9FC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51970" y="191296"/>
            <a:ext cx="495752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存在性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2145" y="2404745"/>
            <a:ext cx="3752850" cy="3714750"/>
          </a:xfrm>
          <a:prstGeom prst="rect">
            <a:avLst/>
          </a:prstGeom>
        </p:spPr>
      </p:pic>
      <p:sp>
        <p:nvSpPr>
          <p:cNvPr id="6" name="文本框 6"/>
          <p:cNvSpPr txBox="1"/>
          <p:nvPr/>
        </p:nvSpPr>
        <p:spPr>
          <a:xfrm>
            <a:off x="2689225" y="967740"/>
            <a:ext cx="681418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000" dirty="0"/>
              <a:t>使用</a:t>
            </a:r>
            <a:r>
              <a:rPr lang="zh-CN" altLang="en-US" sz="2000" dirty="0">
                <a:solidFill>
                  <a:srgbClr val="FF0000"/>
                </a:solidFill>
              </a:rPr>
              <a:t>九个</a:t>
            </a:r>
            <a:r>
              <a:rPr lang="zh-CN" altLang="en-US" sz="2000" dirty="0"/>
              <a:t>圆点</a:t>
            </a:r>
            <a:r>
              <a:rPr lang="en-US" altLang="zh-CN" sz="2000" dirty="0"/>
              <a:t> = </a:t>
            </a:r>
            <a:r>
              <a:rPr lang="zh-CN" altLang="en-US" sz="2000" dirty="0"/>
              <a:t>使用</a:t>
            </a:r>
            <a:r>
              <a:rPr lang="zh-CN" altLang="en-US" sz="2000" dirty="0">
                <a:solidFill>
                  <a:srgbClr val="FF0000"/>
                </a:solidFill>
              </a:rPr>
              <a:t>八条</a:t>
            </a:r>
            <a:r>
              <a:rPr lang="zh-CN" altLang="en-US" sz="2000" dirty="0"/>
              <a:t>直线</a:t>
            </a:r>
            <a:r>
              <a:rPr lang="en-US" altLang="zh-CN" sz="2000" dirty="0"/>
              <a:t> = </a:t>
            </a:r>
            <a:r>
              <a:rPr lang="zh-CN" altLang="en-US" sz="2000" dirty="0"/>
              <a:t>八种斜率每种使用一次</a:t>
            </a:r>
            <a:endParaRPr lang="zh-CN" altLang="en-US" sz="2000" dirty="0"/>
          </a:p>
        </p:txBody>
      </p:sp>
      <p:pic>
        <p:nvPicPr>
          <p:cNvPr id="5" name="20241201_154656Edit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892675" y="2274570"/>
            <a:ext cx="6941820" cy="39744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2295" y="3061970"/>
            <a:ext cx="866775" cy="733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0" dur="205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21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241201_154949Edi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71575" y="638175"/>
            <a:ext cx="9848850" cy="5581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8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51970" y="191296"/>
            <a:ext cx="495752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找出所有的可能性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2145" y="1082675"/>
            <a:ext cx="10906125" cy="38195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851910" y="5546090"/>
            <a:ext cx="45065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/>
              <a:t>第四条</a:t>
            </a:r>
            <a:r>
              <a:rPr lang="zh-CN" altLang="en-US" sz="2000">
                <a:solidFill>
                  <a:srgbClr val="FF0000"/>
                </a:solidFill>
              </a:rPr>
              <a:t>不可跳跃</a:t>
            </a:r>
            <a:r>
              <a:rPr lang="zh-CN" altLang="en-US" sz="2000"/>
              <a:t>规则导致算法非常复杂</a:t>
            </a:r>
            <a:r>
              <a:rPr lang="en-US" altLang="zh-CN" sz="2000"/>
              <a:t>!</a:t>
            </a:r>
            <a:endParaRPr lang="en-US" altLang="zh-CN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10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1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12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3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14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15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16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19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20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2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22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23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24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25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26.xml><?xml version="1.0" encoding="utf-8"?>
<p:tagLst xmlns:p="http://schemas.openxmlformats.org/presentationml/2006/main">
  <p:tag name="RESOURCE_RECORD_KEY" val="{&quot;70&quot;:[3312415,3314161,3314336]}"/>
  <p:tag name="COMMONDATA" val="eyJjb3VudCI6OSwiaGRpZCI6ImY5ZTQyMzM0NmMyZDM4MWU3MjdhYjkyYTU1MTI3ZWU2IiwidXNlckNvdW50Ijo1fQ=="/>
  <p:tag name="commondata" val="eyJjb3VudCI6MTAsImhkaWQiOiI1NzY1Zjc2ZmE3ZGJkY2Y2ZGI3MDY5YTUxNjNjOGZhZCIsInVzZXJDb3VudCI6MX0="/>
</p:tagLst>
</file>

<file path=ppt/tags/tag3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4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5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6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7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8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9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heme/theme1.xml><?xml version="1.0" encoding="utf-8"?>
<a:theme xmlns:a="http://schemas.openxmlformats.org/drawingml/2006/main" name="Office 主题​​">
  <a:themeElements>
    <a:clrScheme name="自定义 816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7B2E9"/>
      </a:accent1>
      <a:accent2>
        <a:srgbClr val="A0CEEE"/>
      </a:accent2>
      <a:accent3>
        <a:srgbClr val="77B2E8"/>
      </a:accent3>
      <a:accent4>
        <a:srgbClr val="A0CDEC"/>
      </a:accent4>
      <a:accent5>
        <a:srgbClr val="5F93C1"/>
      </a:accent5>
      <a:accent6>
        <a:srgbClr val="9FCDED"/>
      </a:accent6>
      <a:hlink>
        <a:srgbClr val="77B1E8"/>
      </a:hlink>
      <a:folHlink>
        <a:srgbClr val="77B2E9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2529</Words>
  <Application>WPS 演示</Application>
  <PresentationFormat>宽屏</PresentationFormat>
  <Paragraphs>261</Paragraphs>
  <Slides>62</Slides>
  <Notes>0</Notes>
  <HiddenSlides>0</HiddenSlides>
  <MMClips>3</MMClips>
  <ScaleCrop>false</ScaleCrop>
  <HeadingPairs>
    <vt:vector size="8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29</vt:i4>
      </vt:variant>
      <vt:variant>
        <vt:lpstr>幻灯片标题</vt:lpstr>
      </vt:variant>
      <vt:variant>
        <vt:i4>62</vt:i4>
      </vt:variant>
    </vt:vector>
  </HeadingPairs>
  <TitlesOfParts>
    <vt:vector size="104" baseType="lpstr">
      <vt:lpstr>Arial</vt:lpstr>
      <vt:lpstr>宋体</vt:lpstr>
      <vt:lpstr>Wingdings</vt:lpstr>
      <vt:lpstr>Alibaba PuHuiTi Light</vt:lpstr>
      <vt:lpstr>楷体</vt:lpstr>
      <vt:lpstr>Alibaba PuHuiTi</vt:lpstr>
      <vt:lpstr>等线</vt:lpstr>
      <vt:lpstr>微软雅黑</vt:lpstr>
      <vt:lpstr>Arial Unicode MS</vt:lpstr>
      <vt:lpstr>等线 Light</vt:lpstr>
      <vt:lpstr>Calibri</vt:lpstr>
      <vt:lpstr>幼圆</vt:lpstr>
      <vt:lpstr>Office 主题​​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MZ6789</dc:creator>
  <cp:lastModifiedBy>腐草为萤</cp:lastModifiedBy>
  <cp:revision>187</cp:revision>
  <dcterms:created xsi:type="dcterms:W3CDTF">2020-10-15T02:17:00Z</dcterms:created>
  <dcterms:modified xsi:type="dcterms:W3CDTF">2024-12-04T23:17:23Z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2052-12.1.0.19302</vt:lpwstr>
  </property>
  <property fmtid="{D5CDD505-2E9C-101B-9397-08002B2CF9AE}" pid="3" name="KSOTemplateUUID">
    <vt:lpwstr>v1.0_mb_NRpHEqfgA17FyKtjJk82GA==</vt:lpwstr>
  </property>
  <property fmtid="{D5CDD505-2E9C-101B-9397-08002B2CF9AE}" pid="4" name="ICV">
    <vt:lpwstr>617987F76DE34ABE94209989C8425E78_13</vt:lpwstr>
  </property>
</Properties>
</file>