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notesMasterIdLst>
    <p:notesMasterId r:id="rId37"/>
  </p:notesMasterIdLst>
  <p:sldIdLst>
    <p:sldId id="256" r:id="rId2"/>
    <p:sldId id="257" r:id="rId3"/>
    <p:sldId id="273" r:id="rId4"/>
    <p:sldId id="286" r:id="rId5"/>
    <p:sldId id="274" r:id="rId6"/>
    <p:sldId id="285" r:id="rId7"/>
    <p:sldId id="304" r:id="rId8"/>
    <p:sldId id="305" r:id="rId9"/>
    <p:sldId id="307" r:id="rId10"/>
    <p:sldId id="309" r:id="rId11"/>
    <p:sldId id="311" r:id="rId12"/>
    <p:sldId id="329" r:id="rId13"/>
    <p:sldId id="330" r:id="rId14"/>
    <p:sldId id="331" r:id="rId15"/>
    <p:sldId id="332" r:id="rId16"/>
    <p:sldId id="333" r:id="rId17"/>
    <p:sldId id="334" r:id="rId18"/>
    <p:sldId id="335" r:id="rId19"/>
    <p:sldId id="336" r:id="rId20"/>
    <p:sldId id="337" r:id="rId21"/>
    <p:sldId id="318" r:id="rId22"/>
    <p:sldId id="320" r:id="rId23"/>
    <p:sldId id="321" r:id="rId24"/>
    <p:sldId id="322" r:id="rId25"/>
    <p:sldId id="324" r:id="rId26"/>
    <p:sldId id="325" r:id="rId27"/>
    <p:sldId id="346" r:id="rId28"/>
    <p:sldId id="338" r:id="rId29"/>
    <p:sldId id="339" r:id="rId30"/>
    <p:sldId id="340" r:id="rId31"/>
    <p:sldId id="341" r:id="rId32"/>
    <p:sldId id="344" r:id="rId33"/>
    <p:sldId id="345" r:id="rId34"/>
    <p:sldId id="343" r:id="rId35"/>
    <p:sldId id="342" r:id="rId36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5E4D0"/>
    <a:srgbClr val="7EE693"/>
    <a:srgbClr val="B4E5A5"/>
    <a:srgbClr val="E2EDF9"/>
    <a:srgbClr val="FFF2DB"/>
    <a:srgbClr val="E5EEFC"/>
    <a:srgbClr val="FF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2" autoAdjust="0"/>
    <p:restoredTop sz="93252" autoAdjust="0"/>
  </p:normalViewPr>
  <p:slideViewPr>
    <p:cSldViewPr snapToGrid="0">
      <p:cViewPr varScale="1">
        <p:scale>
          <a:sx n="62" d="100"/>
          <a:sy n="62" d="100"/>
        </p:scale>
        <p:origin x="-1406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0" d="100"/>
          <a:sy n="70" d="100"/>
        </p:scale>
        <p:origin x="-2142" y="-96"/>
      </p:cViewPr>
      <p:guideLst>
        <p:guide orient="horz" pos="2880"/>
        <p:guide pos="2160"/>
      </p:guideLst>
    </p:cSldViewPr>
  </p:notes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jpeg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Relationship Id="rId4" Type="http://schemas.openxmlformats.org/officeDocument/2006/relationships/image" Target="../media/image34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4.wmf"/><Relationship Id="rId1" Type="http://schemas.openxmlformats.org/officeDocument/2006/relationships/image" Target="../media/image4.jpeg"/><Relationship Id="rId4" Type="http://schemas.openxmlformats.org/officeDocument/2006/relationships/image" Target="../media/image55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jpeg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1.jpeg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4.jpeg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4.jpeg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4.jpeg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.jpeg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.jpe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269B3155-EABF-4E82-A70E-253B1FB1269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D59CD5B1-1A81-4586-977B-8D33018D3D5D}" type="slidenum">
              <a:rPr lang="en-US" altLang="zh-CN" smtClean="0"/>
              <a:pPr/>
              <a:t>1</a:t>
            </a:fld>
            <a:endParaRPr lang="en-US" altLang="zh-CN" smtClean="0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>
              <a:latin typeface="Arial" panose="020B0604020202020204" pitchFamily="34" charset="0"/>
            </a:endParaRPr>
          </a:p>
        </p:txBody>
      </p:sp>
      <p:sp>
        <p:nvSpPr>
          <p:cNvPr id="26628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2A6D3840-C0E9-49A9-A114-BDE7B1B25AEB}" type="slidenum">
              <a:rPr lang="en-US" altLang="zh-CN" smtClean="0"/>
              <a:pPr/>
              <a:t>14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>
              <a:latin typeface="Arial" panose="020B0604020202020204" pitchFamily="34" charset="0"/>
            </a:endParaRPr>
          </a:p>
        </p:txBody>
      </p:sp>
      <p:sp>
        <p:nvSpPr>
          <p:cNvPr id="28676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D674D3D6-1A75-438E-AA26-AC86DD0B1790}" type="slidenum">
              <a:rPr lang="en-US" altLang="zh-CN" smtClean="0"/>
              <a:pPr/>
              <a:t>15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>
              <a:latin typeface="Arial" panose="020B0604020202020204" pitchFamily="34" charset="0"/>
            </a:endParaRPr>
          </a:p>
        </p:txBody>
      </p:sp>
      <p:sp>
        <p:nvSpPr>
          <p:cNvPr id="30724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B393D191-3BC0-49C5-8AFC-0F242596BD14}" type="slidenum">
              <a:rPr lang="en-US" altLang="zh-CN" smtClean="0"/>
              <a:pPr/>
              <a:t>16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>
              <a:latin typeface="Arial" panose="020B0604020202020204" pitchFamily="34" charset="0"/>
            </a:endParaRPr>
          </a:p>
        </p:txBody>
      </p:sp>
      <p:sp>
        <p:nvSpPr>
          <p:cNvPr id="32772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D5B696B6-A4A5-4FC9-8065-C85DBF2FFFD3}" type="slidenum">
              <a:rPr lang="en-US" altLang="zh-CN" smtClean="0"/>
              <a:pPr/>
              <a:t>17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>
              <a:latin typeface="Arial" panose="020B0604020202020204" pitchFamily="34" charset="0"/>
            </a:endParaRPr>
          </a:p>
        </p:txBody>
      </p:sp>
      <p:sp>
        <p:nvSpPr>
          <p:cNvPr id="34820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4DB79E11-CA79-47C4-9FDA-CE19DFA4A8AA}" type="slidenum">
              <a:rPr lang="en-US" altLang="zh-CN" smtClean="0"/>
              <a:pPr/>
              <a:t>18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>
              <a:latin typeface="Arial" panose="020B0604020202020204" pitchFamily="34" charset="0"/>
            </a:endParaRPr>
          </a:p>
        </p:txBody>
      </p:sp>
      <p:sp>
        <p:nvSpPr>
          <p:cNvPr id="36868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303CE31E-7529-4A85-91B5-6D9D9C5FA271}" type="slidenum">
              <a:rPr lang="en-US" altLang="zh-CN" smtClean="0"/>
              <a:pPr/>
              <a:t>19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27C9844B-9C48-4725-9393-809985539AAD}" type="slidenum">
              <a:rPr lang="en-US" altLang="zh-CN" smtClean="0"/>
              <a:pPr/>
              <a:t>20</a:t>
            </a:fld>
            <a:endParaRPr lang="en-US" altLang="zh-CN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>
              <a:latin typeface="Arial" panose="020B0604020202020204" pitchFamily="34" charset="0"/>
            </a:endParaRPr>
          </a:p>
        </p:txBody>
      </p:sp>
      <p:sp>
        <p:nvSpPr>
          <p:cNvPr id="44036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136A8BCC-8380-412B-AD4E-0C30B3749971}" type="slidenum">
              <a:rPr lang="en-US" altLang="zh-CN" smtClean="0"/>
              <a:pPr/>
              <a:t>24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>
              <a:latin typeface="Arial" panose="020B0604020202020204" pitchFamily="34" charset="0"/>
            </a:endParaRPr>
          </a:p>
        </p:txBody>
      </p:sp>
      <p:sp>
        <p:nvSpPr>
          <p:cNvPr id="46084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A8FD95A7-C3B2-45AD-9CEE-9600C15DCBB7}" type="slidenum">
              <a:rPr lang="en-US" altLang="zh-CN" smtClean="0"/>
              <a:pPr/>
              <a:t>25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>
              <a:latin typeface="Arial" panose="020B0604020202020204" pitchFamily="34" charset="0"/>
            </a:endParaRPr>
          </a:p>
        </p:txBody>
      </p:sp>
      <p:sp>
        <p:nvSpPr>
          <p:cNvPr id="48132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624A9362-C792-454F-829D-6A7BE657B285}" type="slidenum">
              <a:rPr lang="en-US" altLang="zh-CN" smtClean="0"/>
              <a:pPr/>
              <a:t>26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60B4BEDA-4E50-4DB2-BC67-750412908925}" type="slidenum">
              <a:rPr lang="en-US" altLang="zh-CN" smtClean="0"/>
              <a:pPr/>
              <a:t>2</a:t>
            </a:fld>
            <a:endParaRPr lang="en-US" altLang="zh-CN" smtClean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>
              <a:latin typeface="Arial" panose="020B0604020202020204" pitchFamily="34" charset="0"/>
            </a:endParaRPr>
          </a:p>
        </p:txBody>
      </p:sp>
      <p:sp>
        <p:nvSpPr>
          <p:cNvPr id="50180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13536E02-5B41-4BA9-BEC9-9A7385BCE50D}" type="slidenum">
              <a:rPr lang="en-US" altLang="zh-CN" smtClean="0"/>
              <a:pPr/>
              <a:t>28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>
              <a:latin typeface="Arial" panose="020B0604020202020204" pitchFamily="34" charset="0"/>
            </a:endParaRPr>
          </a:p>
        </p:txBody>
      </p:sp>
      <p:sp>
        <p:nvSpPr>
          <p:cNvPr id="52228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13D3A404-9E6B-4EA4-BA3B-3E0A870DF15B}" type="slidenum">
              <a:rPr lang="en-US" altLang="zh-CN" smtClean="0"/>
              <a:pPr/>
              <a:t>29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>
              <a:latin typeface="Arial" panose="020B0604020202020204" pitchFamily="34" charset="0"/>
            </a:endParaRPr>
          </a:p>
        </p:txBody>
      </p:sp>
      <p:sp>
        <p:nvSpPr>
          <p:cNvPr id="54276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B2EDB2ED-6C57-41EC-BC7A-4D476208B6A8}" type="slidenum">
              <a:rPr lang="en-US" altLang="zh-CN" smtClean="0"/>
              <a:pPr/>
              <a:t>30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>
              <a:latin typeface="Arial" panose="020B0604020202020204" pitchFamily="34" charset="0"/>
            </a:endParaRPr>
          </a:p>
        </p:txBody>
      </p:sp>
      <p:sp>
        <p:nvSpPr>
          <p:cNvPr id="56324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921C0E03-16D9-4939-B0FE-5DA93548816C}" type="slidenum">
              <a:rPr lang="en-US" altLang="zh-CN" smtClean="0"/>
              <a:pPr/>
              <a:t>31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>
              <a:latin typeface="Arial" panose="020B0604020202020204" pitchFamily="34" charset="0"/>
            </a:endParaRPr>
          </a:p>
        </p:txBody>
      </p:sp>
      <p:sp>
        <p:nvSpPr>
          <p:cNvPr id="58372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863445D8-E7BF-4058-9453-E85D445D65C1}" type="slidenum">
              <a:rPr lang="en-US" altLang="zh-CN" smtClean="0"/>
              <a:pPr/>
              <a:t>32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>
              <a:latin typeface="Arial" panose="020B0604020202020204" pitchFamily="34" charset="0"/>
            </a:endParaRPr>
          </a:p>
        </p:txBody>
      </p:sp>
      <p:sp>
        <p:nvSpPr>
          <p:cNvPr id="60420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E84EE70E-AD61-44F4-AC1F-9107D517AD6B}" type="slidenum">
              <a:rPr lang="en-US" altLang="zh-CN" smtClean="0"/>
              <a:pPr/>
              <a:t>34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>
              <a:latin typeface="Arial" panose="020B0604020202020204" pitchFamily="34" charset="0"/>
            </a:endParaRPr>
          </a:p>
        </p:txBody>
      </p:sp>
      <p:sp>
        <p:nvSpPr>
          <p:cNvPr id="62468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2BEB7F36-154F-49C9-8242-EF0035A23D25}" type="slidenum">
              <a:rPr lang="en-US" altLang="zh-CN" smtClean="0"/>
              <a:pPr/>
              <a:t>35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>
              <a:latin typeface="Arial" panose="020B0604020202020204" pitchFamily="34" charset="0"/>
            </a:endParaRPr>
          </a:p>
        </p:txBody>
      </p:sp>
      <p:sp>
        <p:nvSpPr>
          <p:cNvPr id="10244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C36CAC08-721D-4F6D-87F6-CB1D4CE564DD}" type="slidenum">
              <a:rPr lang="en-US" altLang="zh-CN" smtClean="0"/>
              <a:pPr/>
              <a:t>5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>
              <a:latin typeface="Arial" panose="020B0604020202020204" pitchFamily="34" charset="0"/>
            </a:endParaRPr>
          </a:p>
        </p:txBody>
      </p:sp>
      <p:sp>
        <p:nvSpPr>
          <p:cNvPr id="14340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66DB282F-AE1F-4ABC-A8F9-C4B0A1B43D64}" type="slidenum">
              <a:rPr lang="en-US" altLang="zh-CN" smtClean="0"/>
              <a:pPr/>
              <a:t>8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>
              <a:latin typeface="Arial" panose="020B0604020202020204" pitchFamily="34" charset="0"/>
            </a:endParaRPr>
          </a:p>
        </p:txBody>
      </p:sp>
      <p:sp>
        <p:nvSpPr>
          <p:cNvPr id="16388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4CB2B53F-4421-43BE-84BE-7EF5FFC8EF23}" type="slidenum">
              <a:rPr lang="en-US" altLang="zh-CN" smtClean="0"/>
              <a:pPr/>
              <a:t>9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>
              <a:latin typeface="Arial" panose="020B0604020202020204" pitchFamily="34" charset="0"/>
            </a:endParaRPr>
          </a:p>
        </p:txBody>
      </p:sp>
      <p:sp>
        <p:nvSpPr>
          <p:cNvPr id="18436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657886C2-7FFF-4279-8730-9CFDA079FFA4}" type="slidenum">
              <a:rPr lang="en-US" altLang="zh-CN" smtClean="0"/>
              <a:pPr/>
              <a:t>10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>
              <a:latin typeface="Arial" panose="020B0604020202020204" pitchFamily="34" charset="0"/>
            </a:endParaRPr>
          </a:p>
        </p:txBody>
      </p:sp>
      <p:sp>
        <p:nvSpPr>
          <p:cNvPr id="20484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AFD04C07-9E80-40DE-9430-FB6E7B0503DE}" type="slidenum">
              <a:rPr lang="en-US" altLang="zh-CN" smtClean="0"/>
              <a:pPr/>
              <a:t>11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3B9FF1F5-947D-4792-A180-99EEF567A67B}" type="slidenum">
              <a:rPr lang="en-US" altLang="zh-CN" smtClean="0"/>
              <a:pPr/>
              <a:t>12</a:t>
            </a:fld>
            <a:endParaRPr lang="en-US" altLang="zh-CN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 dirty="0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>
              <a:latin typeface="Arial" panose="020B0604020202020204" pitchFamily="34" charset="0"/>
            </a:endParaRPr>
          </a:p>
        </p:txBody>
      </p:sp>
      <p:sp>
        <p:nvSpPr>
          <p:cNvPr id="24580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8FEDDEEA-18E9-415E-9C28-A427D80A62A7}" type="slidenum">
              <a:rPr lang="en-US" altLang="zh-CN" smtClean="0"/>
              <a:pPr/>
              <a:t>13</a:t>
            </a:fld>
            <a:endParaRPr lang="en-US" altLang="zh-CN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D796D0-74CD-40AB-A414-1B15A6E7A2B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="" xmlns:p14="http://schemas.microsoft.com/office/powerpoint/2010/main" val="1185859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8E82BB-958E-4082-8E08-11AED2FF1F9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="" xmlns:p14="http://schemas.microsoft.com/office/powerpoint/2010/main" val="2074961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73838" y="304800"/>
            <a:ext cx="2001837" cy="57150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66738" y="304800"/>
            <a:ext cx="5854700" cy="57150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58B354-185F-4318-A24C-1749DC07E68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="" xmlns:p14="http://schemas.microsoft.com/office/powerpoint/2010/main" val="34339538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标题，文本与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43438" y="1752600"/>
            <a:ext cx="3924300" cy="20574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43438" y="3962400"/>
            <a:ext cx="3924300" cy="20574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1DF50A-42AA-4A17-A708-45159F93C8F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="" xmlns:p14="http://schemas.microsoft.com/office/powerpoint/2010/main" val="2903053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11C9A7-3C09-403E-8693-0666FD27AC7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="" xmlns:p14="http://schemas.microsoft.com/office/powerpoint/2010/main" val="378436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6F4D1C-DD4D-4D0D-B3E8-DA543953602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="" xmlns:p14="http://schemas.microsoft.com/office/powerpoint/2010/main" val="2813801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648983-BC55-4427-BE71-1FE6B6B3321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="" xmlns:p14="http://schemas.microsoft.com/office/powerpoint/2010/main" val="2666029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3E509E-6EB9-4EC4-ACCD-FBA70633E4C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="" xmlns:p14="http://schemas.microsoft.com/office/powerpoint/2010/main" val="2273511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849B97-2003-4866-A8C9-5D21A1B7CC4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="" xmlns:p14="http://schemas.microsoft.com/office/powerpoint/2010/main" val="764713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95DB4D-9F26-43D8-8309-58C2FA90B42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="" xmlns:p14="http://schemas.microsoft.com/office/powerpoint/2010/main" val="2128524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1B3E46-8FC8-42EB-BCCB-9146AD60B8D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="" xmlns:p14="http://schemas.microsoft.com/office/powerpoint/2010/main" val="3877537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C0D100-DF6D-4637-92EC-5DF92CAB7F9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="" xmlns:p14="http://schemas.microsoft.com/office/powerpoint/2010/main" val="1851172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304800"/>
            <a:ext cx="8001000" cy="121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752600"/>
            <a:ext cx="80010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AutoShape 4"/>
          <p:cNvSpPr>
            <a:spLocks noChangeArrowheads="1"/>
          </p:cNvSpPr>
          <p:nvPr/>
        </p:nvSpPr>
        <p:spPr bwMode="auto">
          <a:xfrm>
            <a:off x="609600" y="1566863"/>
            <a:ext cx="7958138" cy="109537"/>
          </a:xfrm>
          <a:custGeom>
            <a:avLst/>
            <a:gdLst>
              <a:gd name="T0" fmla="*/ 0 w 1000"/>
              <a:gd name="T1" fmla="*/ 0 h 1000"/>
              <a:gd name="T2" fmla="*/ 2147483646 w 1000"/>
              <a:gd name="T3" fmla="*/ 0 h 1000"/>
              <a:gd name="T4" fmla="*/ 2147483646 w 1000"/>
              <a:gd name="T5" fmla="*/ 2147483646 h 1000"/>
              <a:gd name="T6" fmla="*/ 0 w 1000"/>
              <a:gd name="T7" fmla="*/ 2147483646 h 1000"/>
              <a:gd name="T8" fmla="*/ 0 w 1000"/>
              <a:gd name="T9" fmla="*/ 0 h 1000"/>
              <a:gd name="T10" fmla="*/ 2147483646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19812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+mn-lt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+mn-lt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15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CACC3B44-EF1F-4027-A87C-270D0208699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ea typeface="宋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ea typeface="宋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ea typeface="宋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ea typeface="宋体" pitchFamily="2" charset="-122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ea typeface="宋体" pitchFamily="2" charset="-122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ea typeface="宋体" pitchFamily="2" charset="-122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ea typeface="宋体" pitchFamily="2" charset="-122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ea typeface="宋体" pitchFamily="2" charset="-122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o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sz="2600">
          <a:solidFill>
            <a:schemeClr val="tx1"/>
          </a:solidFill>
          <a:latin typeface="+mn-lt"/>
          <a:ea typeface="+mn-ea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o"/>
        <a:defRPr sz="2300">
          <a:solidFill>
            <a:schemeClr val="tx1"/>
          </a:solidFill>
          <a:latin typeface="+mn-lt"/>
          <a:ea typeface="+mn-ea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5pPr>
      <a:lvl6pPr marL="25511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6pPr>
      <a:lvl7pPr marL="30083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7pPr>
      <a:lvl8pPr marL="34655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8pPr>
      <a:lvl9pPr marL="39227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8.png"/><Relationship Id="rId4" Type="http://schemas.openxmlformats.org/officeDocument/2006/relationships/oleObject" Target="../embeddings/oleObject1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png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5" Type="http://schemas.openxmlformats.org/officeDocument/2006/relationships/oleObject" Target="../embeddings/oleObject12.bin"/><Relationship Id="rId4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3" Type="http://schemas.openxmlformats.org/officeDocument/2006/relationships/image" Target="../media/image19.jpeg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5.bin"/><Relationship Id="rId5" Type="http://schemas.openxmlformats.org/officeDocument/2006/relationships/oleObject" Target="../embeddings/oleObject14.bin"/><Relationship Id="rId4" Type="http://schemas.openxmlformats.org/officeDocument/2006/relationships/oleObject" Target="../embeddings/oleObject13.bin"/><Relationship Id="rId9" Type="http://schemas.openxmlformats.org/officeDocument/2006/relationships/oleObject" Target="../embeddings/oleObject18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7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emf"/><Relationship Id="rId3" Type="http://schemas.openxmlformats.org/officeDocument/2006/relationships/image" Target="../media/image41.png"/><Relationship Id="rId7" Type="http://schemas.openxmlformats.org/officeDocument/2006/relationships/oleObject" Target="../embeddings/oleObject2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0.bin"/><Relationship Id="rId11" Type="http://schemas.openxmlformats.org/officeDocument/2006/relationships/image" Target="../media/image46.png"/><Relationship Id="rId5" Type="http://schemas.openxmlformats.org/officeDocument/2006/relationships/oleObject" Target="../embeddings/oleObject19.bin"/><Relationship Id="rId10" Type="http://schemas.openxmlformats.org/officeDocument/2006/relationships/image" Target="../media/image45.png"/><Relationship Id="rId4" Type="http://schemas.openxmlformats.org/officeDocument/2006/relationships/image" Target="../media/image42.png"/><Relationship Id="rId9" Type="http://schemas.openxmlformats.org/officeDocument/2006/relationships/image" Target="../media/image4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png"/><Relationship Id="rId4" Type="http://schemas.openxmlformats.org/officeDocument/2006/relationships/image" Target="../media/image4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4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56.png"/><Relationship Id="rId4" Type="http://schemas.openxmlformats.org/officeDocument/2006/relationships/oleObject" Target="../embeddings/oleObject23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jpeg"/><Relationship Id="rId5" Type="http://schemas.openxmlformats.org/officeDocument/2006/relationships/image" Target="../media/image3.png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oleObject" Target="../embeddings/oleObject3.bin"/><Relationship Id="rId7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oleObject" Target="../embeddings/oleObject4.bin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3.png"/><Relationship Id="rId4" Type="http://schemas.openxmlformats.org/officeDocument/2006/relationships/oleObject" Target="../embeddings/oleObject9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3.png"/><Relationship Id="rId4" Type="http://schemas.openxmlformats.org/officeDocument/2006/relationships/oleObject" Target="../embeddings/oleObject10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755650" y="2852738"/>
            <a:ext cx="7772400" cy="93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4000" b="1">
              <a:solidFill>
                <a:schemeClr val="tx2"/>
              </a:solidFill>
              <a:latin typeface="Verdana" panose="020B0604030504040204" pitchFamily="34" charset="0"/>
              <a:ea typeface="楷体_GB2312" panose="02010609030101010101" pitchFamily="49" charset="-122"/>
            </a:endParaRP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471488" y="2968625"/>
            <a:ext cx="6361112" cy="1057275"/>
          </a:xfrm>
        </p:spPr>
        <p:txBody>
          <a:bodyPr/>
          <a:lstStyle/>
          <a:p>
            <a:pPr eaLnBrk="1" hangingPunct="1"/>
            <a:r>
              <a:rPr lang="en-US" altLang="zh-CN" sz="4000" smtClean="0">
                <a:ea typeface="楷体_GB2312" panose="02010609030101010101" pitchFamily="49" charset="-122"/>
              </a:rPr>
              <a:t/>
            </a:r>
            <a:br>
              <a:rPr lang="en-US" altLang="zh-CN" sz="4000" smtClean="0">
                <a:ea typeface="楷体_GB2312" panose="02010609030101010101" pitchFamily="49" charset="-122"/>
              </a:rPr>
            </a:br>
            <a:r>
              <a:rPr lang="en-US" altLang="zh-CN" sz="4000" smtClean="0">
                <a:ea typeface="楷体_GB2312" panose="02010609030101010101" pitchFamily="49" charset="-122"/>
              </a:rPr>
              <a:t>3.3    </a:t>
            </a:r>
            <a:r>
              <a:rPr lang="zh-CN" altLang="en-US" sz="4000" b="1" smtClean="0">
                <a:ea typeface="楷体_GB2312" panose="02010609030101010101" pitchFamily="49" charset="-122"/>
              </a:rPr>
              <a:t>解的延拓</a:t>
            </a:r>
            <a:r>
              <a:rPr lang="zh-CN" altLang="en-US" sz="3600" b="1" smtClean="0">
                <a:ea typeface="楷体_GB2312" panose="02010609030101010101" pitchFamily="49" charset="-122"/>
              </a:rPr>
              <a:t>               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zh-CN" altLang="en-US" sz="2800" b="1" dirty="0" smtClean="0">
                <a:ea typeface="楷体_GB2312" panose="02010609030101010101" pitchFamily="49" charset="-122"/>
              </a:rPr>
              <a:t>解的延拓的直观性解释：</a:t>
            </a:r>
          </a:p>
        </p:txBody>
      </p:sp>
      <p:graphicFrame>
        <p:nvGraphicFramePr>
          <p:cNvPr id="17411" name="Object 14"/>
          <p:cNvGraphicFramePr>
            <a:graphicFrameLocks noChangeAspect="1"/>
          </p:cNvGraphicFramePr>
          <p:nvPr/>
        </p:nvGraphicFramePr>
        <p:xfrm>
          <a:off x="582613" y="1930400"/>
          <a:ext cx="6850062" cy="4197350"/>
        </p:xfrm>
        <a:graphic>
          <a:graphicData uri="http://schemas.openxmlformats.org/presentationml/2006/ole">
            <p:oleObj spid="_x0000_s17422" name="Equation" r:id="rId4" imgW="3530600" imgH="2159000" progId="">
              <p:embed/>
            </p:oleObj>
          </a:graphicData>
        </a:graphic>
      </p:graphicFrame>
      <p:pic>
        <p:nvPicPr>
          <p:cNvPr id="17412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4131" t="44588" r="31474" b="15228"/>
          <a:stretch>
            <a:fillRect/>
          </a:stretch>
        </p:blipFill>
        <p:spPr bwMode="auto">
          <a:xfrm>
            <a:off x="5321300" y="0"/>
            <a:ext cx="3595688" cy="254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800" b="1" smtClean="0">
                <a:ea typeface="楷体_GB2312" panose="02010609030101010101" pitchFamily="49" charset="-122"/>
              </a:rPr>
              <a:t>解的延拓的直观性解释：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6738" y="1752600"/>
            <a:ext cx="8001000" cy="981075"/>
          </a:xfrm>
          <a:blipFill dpi="0" rotWithShape="1">
            <a:blip r:embed="rId3" cstate="print"/>
            <a:srcRect/>
            <a:tile tx="0" ty="0" sx="100000" sy="100000" flip="none" algn="tl"/>
          </a:blipFill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zh-CN" altLang="en-US" sz="2400" b="1" smtClean="0">
                <a:ea typeface="楷体_GB2312" panose="02010609030101010101" pitchFamily="49" charset="-122"/>
              </a:rPr>
              <a:t>    按照这样的方法，一段一段向左、右两边扩展下去，直</a:t>
            </a:r>
            <a:endParaRPr lang="en-US" altLang="zh-CN" sz="2400" b="1" smtClean="0">
              <a:ea typeface="楷体_GB2312" panose="02010609030101010101" pitchFamily="49" charset="-122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zh-CN" altLang="en-US" sz="2400" b="1" smtClean="0">
                <a:ea typeface="楷体_GB2312" panose="02010609030101010101" pitchFamily="49" charset="-122"/>
              </a:rPr>
              <a:t>到不能再向两方向扩展为止。</a:t>
            </a:r>
          </a:p>
          <a:p>
            <a:pPr>
              <a:buFont typeface="Wingdings" panose="05000000000000000000" pitchFamily="2" charset="2"/>
              <a:buNone/>
            </a:pPr>
            <a:endParaRPr lang="zh-CN" altLang="en-US" sz="2800" b="1" smtClean="0">
              <a:ea typeface="楷体_GB2312" panose="02010609030101010101" pitchFamily="49" charset="-122"/>
            </a:endParaRPr>
          </a:p>
          <a:p>
            <a:pPr>
              <a:buFont typeface="Wingdings" panose="05000000000000000000" pitchFamily="2" charset="2"/>
              <a:buNone/>
            </a:pPr>
            <a:endParaRPr lang="en-US" altLang="zh-CN" sz="2800" b="1" smtClean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pic>
        <p:nvPicPr>
          <p:cNvPr id="19460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4131" t="44588" r="31474" b="15228"/>
          <a:stretch>
            <a:fillRect/>
          </a:stretch>
        </p:blipFill>
        <p:spPr bwMode="auto">
          <a:xfrm>
            <a:off x="1574800" y="2819400"/>
            <a:ext cx="5740400" cy="330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0"/>
          <p:cNvSpPr>
            <a:spLocks noChangeArrowheads="1"/>
          </p:cNvSpPr>
          <p:nvPr/>
        </p:nvSpPr>
        <p:spPr bwMode="auto">
          <a:xfrm>
            <a:off x="574675" y="1711558"/>
            <a:ext cx="8213725" cy="4287838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 w="28575" algn="ctr">
            <a:solidFill>
              <a:srgbClr val="FF0000"/>
            </a:solidFill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zh-CN" altLang="en-US" sz="2800" b="1" smtClean="0">
                <a:ea typeface="楷体_GB2312" panose="02010609030101010101" pitchFamily="49" charset="-122"/>
              </a:rPr>
              <a:t>延拓定理</a:t>
            </a: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文本框 2"/>
              <p:cNvSpPr txBox="1"/>
              <p:nvPr/>
            </p:nvSpPr>
            <p:spPr>
              <a:xfrm>
                <a:off x="713064" y="1644242"/>
                <a:ext cx="7862611" cy="42199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2400" dirty="0" smtClean="0">
                    <a:latin typeface="楷体_GB2312" panose="02010609030101010101" pitchFamily="49" charset="-122"/>
                    <a:ea typeface="楷体_GB2312" panose="02010609030101010101" pitchFamily="49" charset="-122"/>
                  </a:rPr>
                  <a:t>    设微分方程</a:t>
                </a:r>
                <a:endParaRPr lang="en-US" altLang="zh-CN" sz="2400" dirty="0" smtClean="0">
                  <a:latin typeface="楷体_GB2312" panose="02010609030101010101" pitchFamily="49" charset="-122"/>
                  <a:ea typeface="楷体_GB2312" panose="02010609030101010101" pitchFamily="49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zh-CN" sz="2400" dirty="0">
                    <a:latin typeface="楷体_GB2312" panose="02010609030101010101" pitchFamily="49" charset="-122"/>
                    <a:ea typeface="楷体_GB2312" panose="02010609030101010101" pitchFamily="49" charset="-122"/>
                  </a:rPr>
                  <a:t> </a:t>
                </a:r>
                <a:r>
                  <a:rPr lang="en-US" altLang="zh-CN" sz="2400" dirty="0" smtClean="0">
                    <a:latin typeface="楷体_GB2312" panose="02010609030101010101" pitchFamily="49" charset="-122"/>
                    <a:ea typeface="楷体_GB2312" panose="02010609030101010101" pitchFamily="49" charset="-122"/>
                  </a:rPr>
                  <a:t>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i="1" smtClean="0">
                            <a:latin typeface="Cambria Math" panose="02040503050406030204" pitchFamily="18" charset="0"/>
                            <a:ea typeface="楷体_GB2312" panose="02010609030101010101" pitchFamily="49" charset="-122"/>
                          </a:rPr>
                        </m:ctrlPr>
                      </m:fPr>
                      <m:num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楷体_GB2312" panose="02010609030101010101" pitchFamily="49" charset="-122"/>
                          </a:rPr>
                          <m:t>𝑑𝑦</m:t>
                        </m:r>
                      </m:num>
                      <m:den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楷体_GB2312" panose="02010609030101010101" pitchFamily="49" charset="-122"/>
                          </a:rPr>
                          <m:t>𝑑𝑥</m:t>
                        </m:r>
                      </m:den>
                    </m:f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楷体_GB2312" panose="02010609030101010101" pitchFamily="49" charset="-122"/>
                      </a:rPr>
                      <m:t>=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楷体_GB2312" panose="02010609030101010101" pitchFamily="49" charset="-122"/>
                      </a:rPr>
                      <m:t>𝑓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楷体_GB2312" panose="02010609030101010101" pitchFamily="49" charset="-122"/>
                      </a:rPr>
                      <m:t>(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楷体_GB2312" panose="02010609030101010101" pitchFamily="49" charset="-122"/>
                      </a:rPr>
                      <m:t>𝑥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楷体_GB2312" panose="02010609030101010101" pitchFamily="49" charset="-122"/>
                      </a:rPr>
                      <m:t>,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楷体_GB2312" panose="02010609030101010101" pitchFamily="49" charset="-122"/>
                      </a:rPr>
                      <m:t>𝑦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楷体_GB2312" panose="02010609030101010101" pitchFamily="49" charset="-122"/>
                      </a:rPr>
                      <m:t>)</m:t>
                    </m:r>
                    <m:r>
                      <a:rPr lang="zh-CN" altLang="en-US" sz="2400" i="1">
                        <a:latin typeface="Cambria Math" panose="02040503050406030204" pitchFamily="18" charset="0"/>
                        <a:ea typeface="楷体_GB2312" panose="02010609030101010101" pitchFamily="49" charset="-122"/>
                      </a:rPr>
                      <m:t>，</m:t>
                    </m:r>
                  </m:oMath>
                </a14:m>
                <a:r>
                  <a:rPr lang="en-US" altLang="zh-CN" sz="2400" dirty="0" smtClean="0">
                    <a:latin typeface="楷体_GB2312" panose="02010609030101010101" pitchFamily="49" charset="-122"/>
                    <a:ea typeface="楷体_GB2312" panose="02010609030101010101" pitchFamily="49" charset="-122"/>
                  </a:rPr>
                  <a:t> </a:t>
                </a:r>
              </a:p>
              <a:p>
                <a:pPr>
                  <a:lnSpc>
                    <a:spcPct val="150000"/>
                  </a:lnSpc>
                </a:pPr>
                <a:r>
                  <a:rPr lang="zh-CN" altLang="en-US" sz="2400" dirty="0" smtClean="0">
                    <a:latin typeface="楷体_GB2312" panose="02010609030101010101" pitchFamily="49" charset="-122"/>
                    <a:ea typeface="楷体_GB2312" panose="02010609030101010101" pitchFamily="49" charset="-122"/>
                  </a:rPr>
                  <a:t>其中函数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  <a:ea typeface="楷体_GB2312" panose="02010609030101010101" pitchFamily="49" charset="-122"/>
                      </a:rPr>
                      <m:t>𝑓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ea typeface="楷体_GB2312" panose="02010609030101010101" pitchFamily="49" charset="-122"/>
                      </a:rPr>
                      <m:t>(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ea typeface="楷体_GB2312" panose="02010609030101010101" pitchFamily="49" charset="-122"/>
                      </a:rPr>
                      <m:t>𝑥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ea typeface="楷体_GB2312" panose="02010609030101010101" pitchFamily="49" charset="-122"/>
                      </a:rPr>
                      <m:t>,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ea typeface="楷体_GB2312" panose="02010609030101010101" pitchFamily="49" charset="-122"/>
                      </a:rPr>
                      <m:t>𝑦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ea typeface="楷体_GB2312" panose="02010609030101010101" pitchFamily="49" charset="-122"/>
                      </a:rPr>
                      <m:t>)</m:t>
                    </m:r>
                    <m:r>
                      <a:rPr lang="zh-CN" altLang="en-US" sz="2400" i="1" smtClean="0">
                        <a:latin typeface="Cambria Math" panose="02040503050406030204" pitchFamily="18" charset="0"/>
                        <a:ea typeface="楷体_GB2312" panose="02010609030101010101" pitchFamily="49" charset="-122"/>
                      </a:rPr>
                      <m:t>在</m:t>
                    </m:r>
                  </m:oMath>
                </a14:m>
                <a:r>
                  <a:rPr lang="zh-CN" altLang="en-US" sz="2400" dirty="0" smtClean="0">
                    <a:latin typeface="楷体_GB2312" panose="02010609030101010101" pitchFamily="49" charset="-122"/>
                    <a:ea typeface="楷体_GB2312" panose="02010609030101010101" pitchFamily="49" charset="-122"/>
                  </a:rPr>
                  <a:t>区域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楷体_GB2312" panose="02010609030101010101" pitchFamily="49" charset="-122"/>
                      </a:rPr>
                      <m:t>𝐺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楷体_GB2312" panose="02010609030101010101" pitchFamily="49" charset="-122"/>
                      </a:rPr>
                      <m:t> </m:t>
                    </m:r>
                    <m:r>
                      <a:rPr lang="zh-CN" altLang="en-US" sz="2400" i="1">
                        <a:latin typeface="Cambria Math" panose="02040503050406030204" pitchFamily="18" charset="0"/>
                        <a:ea typeface="楷体_GB2312" panose="02010609030101010101" pitchFamily="49" charset="-122"/>
                      </a:rPr>
                      <m:t>内</m:t>
                    </m:r>
                  </m:oMath>
                </a14:m>
                <a:r>
                  <a:rPr lang="zh-CN" altLang="en-US" sz="2400" dirty="0" smtClean="0">
                    <a:latin typeface="楷体_GB2312" panose="02010609030101010101" pitchFamily="49" charset="-122"/>
                    <a:ea typeface="楷体_GB2312" panose="02010609030101010101" pitchFamily="49" charset="-122"/>
                  </a:rPr>
                  <a:t>连续。</a:t>
                </a:r>
                <a:endParaRPr lang="en-US" altLang="zh-CN" sz="2400" dirty="0" smtClean="0">
                  <a:solidFill>
                    <a:srgbClr val="FF0000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sz="2400" dirty="0" smtClean="0">
                    <a:solidFill>
                      <a:srgbClr val="FF0000"/>
                    </a:solidFill>
                    <a:latin typeface="楷体_GB2312" panose="02010609030101010101" pitchFamily="49" charset="-122"/>
                    <a:ea typeface="楷体_GB2312" panose="02010609030101010101" pitchFamily="49" charset="-122"/>
                  </a:rPr>
                  <a:t>    定理：</a:t>
                </a:r>
                <a:r>
                  <a:rPr lang="zh-CN" altLang="en-US" sz="2400" dirty="0" smtClean="0">
                    <a:latin typeface="楷体_GB2312" panose="02010609030101010101" pitchFamily="49" charset="-122"/>
                    <a:ea typeface="楷体_GB2312" panose="02010609030101010101" pitchFamily="49" charset="-122"/>
                  </a:rPr>
                  <a:t>设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smtClean="0">
                            <a:latin typeface="Cambria Math" panose="02040503050406030204" pitchFamily="18" charset="0"/>
                            <a:ea typeface="楷体_GB2312" panose="02010609030101010101" pitchFamily="49" charset="-122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楷体_GB2312" panose="02010609030101010101" pitchFamily="49" charset="-122"/>
                          </a:rPr>
                          <m:t>𝑃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楷体_GB2312" panose="02010609030101010101" pitchFamily="49" charset="-122"/>
                          </a:rPr>
                          <m:t>0</m:t>
                        </m:r>
                      </m:sub>
                    </m:sSub>
                  </m:oMath>
                </a14:m>
                <a:r>
                  <a:rPr lang="zh-CN" altLang="en-US" sz="2400" dirty="0" smtClean="0">
                    <a:latin typeface="楷体_GB2312" panose="02010609030101010101" pitchFamily="49" charset="-122"/>
                    <a:ea typeface="楷体_GB2312" panose="02010609030101010101" pitchFamily="49" charset="-122"/>
                  </a:rPr>
                  <a:t>为区域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  <a:ea typeface="楷体_GB2312" panose="02010609030101010101" pitchFamily="49" charset="-122"/>
                      </a:rPr>
                      <m:t>𝐺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ea typeface="楷体_GB2312" panose="02010609030101010101" pitchFamily="49" charset="-122"/>
                      </a:rPr>
                      <m:t> </m:t>
                    </m:r>
                    <m:r>
                      <a:rPr lang="zh-CN" altLang="en-US" sz="2400" i="1">
                        <a:latin typeface="Cambria Math" panose="02040503050406030204" pitchFamily="18" charset="0"/>
                        <a:ea typeface="楷体_GB2312" panose="02010609030101010101" pitchFamily="49" charset="-122"/>
                      </a:rPr>
                      <m:t>内</m:t>
                    </m:r>
                  </m:oMath>
                </a14:m>
                <a:r>
                  <a:rPr lang="zh-CN" altLang="en-US" sz="2400" dirty="0" smtClean="0">
                    <a:latin typeface="楷体_GB2312" panose="02010609030101010101" pitchFamily="49" charset="-122"/>
                    <a:ea typeface="楷体_GB2312" panose="02010609030101010101" pitchFamily="49" charset="-122"/>
                  </a:rPr>
                  <a:t>任一点，并设</a:t>
                </a:r>
                <a14:m>
                  <m:oMath xmlns:m="http://schemas.openxmlformats.org/officeDocument/2006/math">
                    <m:r>
                      <a:rPr lang="en-US" altLang="zh-CN" sz="2400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zh-CN" altLang="en-US" sz="2400" i="1" dirty="0" smtClean="0">
                        <a:latin typeface="Cambria Math" panose="02040503050406030204" pitchFamily="18" charset="0"/>
                      </a:rPr>
                      <m:t>𝛤</m:t>
                    </m:r>
                  </m:oMath>
                </a14:m>
                <a:r>
                  <a:rPr lang="zh-CN" altLang="en-US" sz="2400" dirty="0" smtClean="0">
                    <a:latin typeface="楷体_GB2312" panose="02010609030101010101" pitchFamily="49" charset="-122"/>
                    <a:ea typeface="楷体_GB2312" panose="02010609030101010101" pitchFamily="49" charset="-122"/>
                  </a:rPr>
                  <a:t>为上述微分方程经过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楷体_GB2312" panose="02010609030101010101" pitchFamily="49" charset="-122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ea typeface="楷体_GB2312" panose="02010609030101010101" pitchFamily="49" charset="-122"/>
                          </a:rPr>
                          <m:t>𝑃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  <a:ea typeface="楷体_GB2312" panose="02010609030101010101" pitchFamily="49" charset="-122"/>
                          </a:rPr>
                          <m:t>0</m:t>
                        </m:r>
                      </m:sub>
                    </m:sSub>
                  </m:oMath>
                </a14:m>
                <a:r>
                  <a:rPr lang="zh-CN" altLang="en-US" sz="2400" dirty="0" smtClean="0">
                    <a:latin typeface="楷体_GB2312" panose="02010609030101010101" pitchFamily="49" charset="-122"/>
                    <a:ea typeface="楷体_GB2312" panose="02010609030101010101" pitchFamily="49" charset="-122"/>
                  </a:rPr>
                  <a:t>点的任一条积分曲线。则积分曲线</a:t>
                </a:r>
                <a14:m>
                  <m:oMath xmlns:m="http://schemas.openxmlformats.org/officeDocument/2006/math">
                    <m:r>
                      <a:rPr lang="en-US" altLang="zh-CN" sz="2400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zh-CN" altLang="en-US" sz="2400" i="1" dirty="0">
                        <a:latin typeface="Cambria Math" panose="02040503050406030204" pitchFamily="18" charset="0"/>
                      </a:rPr>
                      <m:t>𝛤</m:t>
                    </m:r>
                  </m:oMath>
                </a14:m>
                <a:r>
                  <a:rPr lang="zh-CN" altLang="en-US" sz="2400" dirty="0" smtClean="0">
                    <a:latin typeface="楷体_GB2312" panose="02010609030101010101" pitchFamily="49" charset="-122"/>
                    <a:ea typeface="楷体_GB2312" panose="02010609030101010101" pitchFamily="49" charset="-122"/>
                  </a:rPr>
                  <a:t>将在区域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  <a:ea typeface="楷体_GB2312" panose="02010609030101010101" pitchFamily="49" charset="-122"/>
                      </a:rPr>
                      <m:t>𝐺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ea typeface="楷体_GB2312" panose="02010609030101010101" pitchFamily="49" charset="-122"/>
                      </a:rPr>
                      <m:t> </m:t>
                    </m:r>
                    <m:r>
                      <a:rPr lang="zh-CN" altLang="en-US" sz="2400" i="1">
                        <a:latin typeface="Cambria Math" panose="02040503050406030204" pitchFamily="18" charset="0"/>
                        <a:ea typeface="楷体_GB2312" panose="02010609030101010101" pitchFamily="49" charset="-122"/>
                      </a:rPr>
                      <m:t>内</m:t>
                    </m:r>
                  </m:oMath>
                </a14:m>
                <a:r>
                  <a:rPr lang="zh-CN" altLang="en-US" sz="2400" dirty="0" smtClean="0">
                    <a:latin typeface="楷体_GB2312" panose="02010609030101010101" pitchFamily="49" charset="-122"/>
                    <a:ea typeface="楷体_GB2312" panose="02010609030101010101" pitchFamily="49" charset="-122"/>
                  </a:rPr>
                  <a:t>延伸到边界（换句话说，对于任何有界闭区域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smtClean="0">
                            <a:latin typeface="Cambria Math" panose="02040503050406030204" pitchFamily="18" charset="0"/>
                            <a:ea typeface="楷体_GB2312" panose="02010609030101010101" pitchFamily="49" charset="-122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楷体_GB2312" panose="02010609030101010101" pitchFamily="49" charset="-122"/>
                          </a:rPr>
                          <m:t>𝐺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楷体_GB2312" panose="02010609030101010101" pitchFamily="49" charset="-122"/>
                          </a:rPr>
                          <m:t>1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楷体_GB2312" panose="02010609030101010101" pitchFamily="49" charset="-122"/>
                      </a:rPr>
                      <m:t>(</m:t>
                    </m:r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楷体_GB2312" panose="02010609030101010101" pitchFamily="49" charset="-122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ea typeface="楷体_GB2312" panose="02010609030101010101" pitchFamily="49" charset="-122"/>
                          </a:rPr>
                          <m:t>𝑃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  <a:ea typeface="楷体_GB2312" panose="02010609030101010101" pitchFamily="49" charset="-122"/>
                          </a:rPr>
                          <m:t>0</m:t>
                        </m:r>
                      </m:sub>
                    </m:sSub>
                    <m:r>
                      <a:rPr lang="en-US" altLang="zh-C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楷体_GB2312" panose="02010609030101010101" pitchFamily="49" charset="-122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ea typeface="楷体_GB2312" panose="02010609030101010101" pitchFamily="49" charset="-122"/>
                          </a:rPr>
                          <m:t>𝐺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  <a:ea typeface="楷体_GB2312" panose="02010609030101010101" pitchFamily="49" charset="-122"/>
                          </a:rPr>
                          <m:t>1</m:t>
                        </m:r>
                      </m:sub>
                    </m:sSub>
                    <m:r>
                      <a:rPr lang="en-US" altLang="zh-CN" sz="2400" i="1" smtClean="0">
                        <a:latin typeface="Cambria Math" panose="02040503050406030204" pitchFamily="18" charset="0"/>
                      </a:rPr>
                      <m:t>⊂</m:t>
                    </m:r>
                    <m:r>
                      <a:rPr lang="en-US" altLang="zh-CN" sz="2400" i="1" smtClean="0">
                        <a:latin typeface="Cambria Math" panose="02040503050406030204" pitchFamily="18" charset="0"/>
                        <a:ea typeface="楷体_GB2312" panose="02010609030101010101" pitchFamily="49" charset="-122"/>
                      </a:rPr>
                      <m:t>𝐺</m:t>
                    </m:r>
                  </m:oMath>
                </a14:m>
                <a:r>
                  <a:rPr lang="zh-CN" altLang="en-US" sz="2400" dirty="0" smtClean="0">
                    <a:latin typeface="楷体_GB2312" panose="02010609030101010101" pitchFamily="49" charset="-122"/>
                    <a:ea typeface="楷体_GB2312" panose="02010609030101010101" pitchFamily="49" charset="-122"/>
                  </a:rPr>
                  <a:t>）</a:t>
                </a:r>
                <a:r>
                  <a:rPr lang="en-US" altLang="zh-CN" sz="2400" dirty="0" smtClean="0">
                    <a:latin typeface="楷体_GB2312" panose="02010609030101010101" pitchFamily="49" charset="-122"/>
                    <a:ea typeface="楷体_GB2312" panose="02010609030101010101" pitchFamily="49" charset="-122"/>
                  </a:rPr>
                  <a:t>,</a:t>
                </a:r>
                <a:r>
                  <a:rPr lang="zh-CN" altLang="en-US" sz="2400" dirty="0" smtClean="0">
                    <a:latin typeface="楷体_GB2312" panose="02010609030101010101" pitchFamily="49" charset="-122"/>
                    <a:ea typeface="楷体_GB2312" panose="02010609030101010101" pitchFamily="49" charset="-122"/>
                  </a:rPr>
                  <a:t>积分曲线 </a:t>
                </a:r>
                <a14:m>
                  <m:oMath xmlns:m="http://schemas.openxmlformats.org/officeDocument/2006/math">
                    <m:r>
                      <a:rPr lang="zh-CN" altLang="en-US" sz="2400" i="1" dirty="0">
                        <a:latin typeface="Cambria Math" panose="02040503050406030204" pitchFamily="18" charset="0"/>
                      </a:rPr>
                      <m:t>𝛤</m:t>
                    </m:r>
                    <m:r>
                      <a:rPr lang="en-US" altLang="zh-CN" sz="2400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zh-CN" altLang="en-US" sz="2400" dirty="0" smtClean="0">
                    <a:latin typeface="楷体_GB2312" panose="02010609030101010101" pitchFamily="49" charset="-122"/>
                    <a:ea typeface="楷体_GB2312" panose="02010609030101010101" pitchFamily="49" charset="-122"/>
                  </a:rPr>
                  <a:t>将延伸到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楷体_GB2312" panose="02010609030101010101" pitchFamily="49" charset="-122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ea typeface="楷体_GB2312" panose="02010609030101010101" pitchFamily="49" charset="-122"/>
                          </a:rPr>
                          <m:t>𝐺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  <a:ea typeface="楷体_GB2312" panose="02010609030101010101" pitchFamily="49" charset="-122"/>
                          </a:rPr>
                          <m:t>1</m:t>
                        </m:r>
                      </m:sub>
                    </m:sSub>
                  </m:oMath>
                </a14:m>
                <a:r>
                  <a:rPr lang="zh-CN" altLang="en-US" sz="2400" dirty="0" smtClean="0">
                    <a:latin typeface="楷体_GB2312" panose="02010609030101010101" pitchFamily="49" charset="-122"/>
                    <a:ea typeface="楷体_GB2312" panose="02010609030101010101" pitchFamily="49" charset="-122"/>
                  </a:rPr>
                  <a:t>之外）。</a:t>
                </a:r>
                <a:endParaRPr lang="zh-CN" altLang="en-US" sz="2400" dirty="0">
                  <a:latin typeface="楷体_GB2312" panose="02010609030101010101" pitchFamily="49" charset="-122"/>
                  <a:ea typeface="楷体_GB2312" panose="02010609030101010101" pitchFamily="49" charset="-122"/>
                </a:endParaRPr>
              </a:p>
            </p:txBody>
          </p:sp>
        </mc:Choice>
        <mc:Fallback>
          <p:sp>
            <p:nvSpPr>
              <p:cNvPr id="3" name="文本框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064" y="1644242"/>
                <a:ext cx="7862611" cy="4219938"/>
              </a:xfrm>
              <a:prstGeom prst="rect">
                <a:avLst/>
              </a:prstGeom>
              <a:blipFill>
                <a:blip r:embed="rId4" cstate="print"/>
                <a:stretch>
                  <a:fillRect l="-1240" b="-28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zh-CN" altLang="en-US" sz="2800" b="1" smtClean="0">
                <a:ea typeface="楷体_GB2312" panose="02010609030101010101" pitchFamily="49" charset="-122"/>
              </a:rPr>
              <a:t>延拓定理的证明：</a:t>
            </a:r>
          </a:p>
        </p:txBody>
      </p:sp>
      <p:sp>
        <p:nvSpPr>
          <p:cNvPr id="23555" name="Picture 30"/>
          <p:cNvSpPr>
            <a:spLocks noChangeAspect="1" noChangeArrowheads="1"/>
          </p:cNvSpPr>
          <p:nvPr/>
        </p:nvSpPr>
        <p:spPr bwMode="auto">
          <a:xfrm>
            <a:off x="4578350" y="77788"/>
            <a:ext cx="4376738" cy="307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836" y="1633287"/>
            <a:ext cx="8440328" cy="3591426"/>
          </a:xfrm>
          <a:prstGeom prst="rect">
            <a:avLst/>
          </a:prstGeom>
        </p:spPr>
      </p:pic>
      <p:sp>
        <p:nvSpPr>
          <p:cNvPr id="23557" name="文本框 3"/>
          <p:cNvSpPr txBox="1">
            <a:spLocks noChangeArrowheads="1"/>
          </p:cNvSpPr>
          <p:nvPr/>
        </p:nvSpPr>
        <p:spPr bwMode="auto">
          <a:xfrm>
            <a:off x="3344863" y="1973263"/>
            <a:ext cx="782637" cy="365125"/>
          </a:xfrm>
          <a:prstGeom prst="rect">
            <a:avLst/>
          </a:prstGeom>
          <a:solidFill>
            <a:srgbClr val="E2EDF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CN" sz="2800" b="1" smtClean="0">
                <a:ea typeface="楷体_GB2312" panose="02010609030101010101" pitchFamily="49" charset="-122"/>
              </a:rPr>
              <a:t/>
            </a:r>
            <a:br>
              <a:rPr lang="en-US" altLang="zh-CN" sz="2800" b="1" smtClean="0">
                <a:ea typeface="楷体_GB2312" panose="02010609030101010101" pitchFamily="49" charset="-122"/>
              </a:rPr>
            </a:br>
            <a:r>
              <a:rPr lang="en-US" altLang="zh-CN" sz="2800" b="1" smtClean="0">
                <a:ea typeface="楷体_GB2312" panose="02010609030101010101" pitchFamily="49" charset="-122"/>
              </a:rPr>
              <a:t/>
            </a:r>
            <a:br>
              <a:rPr lang="en-US" altLang="zh-CN" sz="2800" b="1" smtClean="0">
                <a:ea typeface="楷体_GB2312" panose="02010609030101010101" pitchFamily="49" charset="-122"/>
              </a:rPr>
            </a:br>
            <a:r>
              <a:rPr lang="en-US" altLang="zh-CN" sz="2800" b="1" smtClean="0">
                <a:ea typeface="楷体_GB2312" panose="02010609030101010101" pitchFamily="49" charset="-122"/>
              </a:rPr>
              <a:t/>
            </a:r>
            <a:br>
              <a:rPr lang="en-US" altLang="zh-CN" sz="2800" b="1" smtClean="0">
                <a:ea typeface="楷体_GB2312" panose="02010609030101010101" pitchFamily="49" charset="-122"/>
              </a:rPr>
            </a:br>
            <a:r>
              <a:rPr lang="en-US" altLang="zh-CN" sz="2800" b="1" smtClean="0">
                <a:ea typeface="楷体_GB2312" panose="02010609030101010101" pitchFamily="49" charset="-122"/>
              </a:rPr>
              <a:t/>
            </a:r>
            <a:br>
              <a:rPr lang="en-US" altLang="zh-CN" sz="2800" b="1" smtClean="0">
                <a:ea typeface="楷体_GB2312" panose="02010609030101010101" pitchFamily="49" charset="-122"/>
              </a:rPr>
            </a:br>
            <a:r>
              <a:rPr lang="zh-CN" altLang="en-US" sz="2800" b="1" smtClean="0">
                <a:ea typeface="楷体_GB2312" panose="02010609030101010101" pitchFamily="49" charset="-122"/>
              </a:rPr>
              <a:t>延拓定理的证明：</a:t>
            </a:r>
          </a:p>
        </p:txBody>
      </p:sp>
      <p:sp>
        <p:nvSpPr>
          <p:cNvPr id="25603" name="Picture 30"/>
          <p:cNvSpPr>
            <a:spLocks noChangeAspect="1" noChangeArrowheads="1"/>
          </p:cNvSpPr>
          <p:nvPr/>
        </p:nvSpPr>
        <p:spPr bwMode="auto">
          <a:xfrm>
            <a:off x="4578350" y="77788"/>
            <a:ext cx="4376738" cy="307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11" y="1666150"/>
            <a:ext cx="8440328" cy="5191850"/>
          </a:xfrm>
          <a:prstGeom prst="rect">
            <a:avLst/>
          </a:prstGeom>
        </p:spPr>
      </p:pic>
      <p:sp>
        <p:nvSpPr>
          <p:cNvPr id="25605" name="文本框 2"/>
          <p:cNvSpPr txBox="1">
            <a:spLocks noChangeArrowheads="1"/>
          </p:cNvSpPr>
          <p:nvPr/>
        </p:nvSpPr>
        <p:spPr bwMode="auto">
          <a:xfrm>
            <a:off x="6700838" y="3970338"/>
            <a:ext cx="392112" cy="369887"/>
          </a:xfrm>
          <a:prstGeom prst="rect">
            <a:avLst/>
          </a:prstGeom>
          <a:solidFill>
            <a:srgbClr val="E2EDF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25606" name="文本框 5"/>
          <p:cNvSpPr txBox="1">
            <a:spLocks noChangeArrowheads="1"/>
          </p:cNvSpPr>
          <p:nvPr/>
        </p:nvSpPr>
        <p:spPr bwMode="auto">
          <a:xfrm>
            <a:off x="1144588" y="4357688"/>
            <a:ext cx="709612" cy="368300"/>
          </a:xfrm>
          <a:prstGeom prst="rect">
            <a:avLst/>
          </a:prstGeom>
          <a:solidFill>
            <a:srgbClr val="E2EDF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zh-CN" altLang="en-US" sz="2800" b="1" smtClean="0">
                <a:ea typeface="楷体_GB2312" panose="02010609030101010101" pitchFamily="49" charset="-122"/>
              </a:rPr>
              <a:t>延拓定理的证明：</a:t>
            </a:r>
          </a:p>
        </p:txBody>
      </p:sp>
      <p:sp>
        <p:nvSpPr>
          <p:cNvPr id="27651" name="Picture 30"/>
          <p:cNvSpPr>
            <a:spLocks noChangeAspect="1" noChangeArrowheads="1"/>
          </p:cNvSpPr>
          <p:nvPr/>
        </p:nvSpPr>
        <p:spPr bwMode="auto">
          <a:xfrm>
            <a:off x="4578350" y="77788"/>
            <a:ext cx="4376738" cy="307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037" y="1876268"/>
            <a:ext cx="8240275" cy="225774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036" y="4134008"/>
            <a:ext cx="8240275" cy="2114845"/>
          </a:xfrm>
          <a:prstGeom prst="rect">
            <a:avLst/>
          </a:prstGeom>
        </p:spPr>
      </p:pic>
      <p:sp>
        <p:nvSpPr>
          <p:cNvPr id="27654" name="文本框 5"/>
          <p:cNvSpPr txBox="1">
            <a:spLocks noChangeArrowheads="1"/>
          </p:cNvSpPr>
          <p:nvPr/>
        </p:nvSpPr>
        <p:spPr bwMode="auto">
          <a:xfrm>
            <a:off x="1162050" y="2497138"/>
            <a:ext cx="758825" cy="369887"/>
          </a:xfrm>
          <a:prstGeom prst="rect">
            <a:avLst/>
          </a:prstGeom>
          <a:solidFill>
            <a:srgbClr val="E2EDF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zh-CN" altLang="en-US" sz="2800" b="1" smtClean="0">
                <a:ea typeface="楷体_GB2312" panose="02010609030101010101" pitchFamily="49" charset="-122"/>
              </a:rPr>
              <a:t>延拓定理的证明：</a:t>
            </a:r>
          </a:p>
        </p:txBody>
      </p:sp>
      <p:sp>
        <p:nvSpPr>
          <p:cNvPr id="29699" name="Picture 30"/>
          <p:cNvSpPr>
            <a:spLocks noChangeAspect="1" noChangeArrowheads="1"/>
          </p:cNvSpPr>
          <p:nvPr/>
        </p:nvSpPr>
        <p:spPr bwMode="auto">
          <a:xfrm>
            <a:off x="4578350" y="77788"/>
            <a:ext cx="4376738" cy="307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667" y="1747837"/>
            <a:ext cx="8345065" cy="48679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zh-CN" altLang="en-US" sz="2800" b="1" smtClean="0">
                <a:ea typeface="楷体_GB2312" panose="02010609030101010101" pitchFamily="49" charset="-122"/>
              </a:rPr>
              <a:t>延拓定理的证明：</a:t>
            </a:r>
          </a:p>
        </p:txBody>
      </p:sp>
      <p:sp>
        <p:nvSpPr>
          <p:cNvPr id="31747" name="Picture 30"/>
          <p:cNvSpPr>
            <a:spLocks noChangeAspect="1" noChangeArrowheads="1"/>
          </p:cNvSpPr>
          <p:nvPr/>
        </p:nvSpPr>
        <p:spPr bwMode="auto">
          <a:xfrm>
            <a:off x="4578350" y="77788"/>
            <a:ext cx="4376738" cy="307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675" y="1747837"/>
            <a:ext cx="8259328" cy="50394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zh-CN" altLang="en-US" sz="2800" b="1" smtClean="0">
                <a:ea typeface="楷体_GB2312" panose="02010609030101010101" pitchFamily="49" charset="-122"/>
              </a:rPr>
              <a:t>延拓定理的证明：</a:t>
            </a:r>
          </a:p>
        </p:txBody>
      </p:sp>
      <p:sp>
        <p:nvSpPr>
          <p:cNvPr id="33795" name="Picture 30"/>
          <p:cNvSpPr>
            <a:spLocks noChangeAspect="1" noChangeArrowheads="1"/>
          </p:cNvSpPr>
          <p:nvPr/>
        </p:nvSpPr>
        <p:spPr bwMode="auto">
          <a:xfrm>
            <a:off x="4578350" y="77788"/>
            <a:ext cx="4376738" cy="307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64" y="1828600"/>
            <a:ext cx="8221222" cy="285789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64" y="4546536"/>
            <a:ext cx="8221222" cy="895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zh-CN" altLang="en-US" sz="2800" b="1" smtClean="0">
                <a:ea typeface="楷体_GB2312" panose="02010609030101010101" pitchFamily="49" charset="-122"/>
              </a:rPr>
              <a:t>延拓定理的证明：</a:t>
            </a:r>
          </a:p>
        </p:txBody>
      </p:sp>
      <p:sp>
        <p:nvSpPr>
          <p:cNvPr id="35843" name="Picture 30"/>
          <p:cNvSpPr>
            <a:spLocks noChangeAspect="1" noChangeArrowheads="1"/>
          </p:cNvSpPr>
          <p:nvPr/>
        </p:nvSpPr>
        <p:spPr bwMode="auto">
          <a:xfrm>
            <a:off x="4578350" y="77788"/>
            <a:ext cx="4376738" cy="307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611" y="1976349"/>
            <a:ext cx="8164064" cy="1267002"/>
          </a:xfrm>
          <a:prstGeom prst="rect">
            <a:avLst/>
          </a:prstGeom>
        </p:spPr>
      </p:pic>
      <p:sp>
        <p:nvSpPr>
          <p:cNvPr id="35845" name="文本框 6"/>
          <p:cNvSpPr txBox="1">
            <a:spLocks noChangeArrowheads="1"/>
          </p:cNvSpPr>
          <p:nvPr/>
        </p:nvSpPr>
        <p:spPr bwMode="auto">
          <a:xfrm>
            <a:off x="4297363" y="2787650"/>
            <a:ext cx="392112" cy="369888"/>
          </a:xfrm>
          <a:prstGeom prst="rect">
            <a:avLst/>
          </a:prstGeom>
          <a:solidFill>
            <a:srgbClr val="E2EDF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zh-CN" altLang="en-US" sz="2800" b="1" smtClean="0">
                <a:ea typeface="楷体_GB2312" panose="02010609030101010101" pitchFamily="49" charset="-122"/>
              </a:rPr>
              <a:t>问题的提出：</a:t>
            </a:r>
          </a:p>
        </p:txBody>
      </p:sp>
      <p:graphicFrame>
        <p:nvGraphicFramePr>
          <p:cNvPr id="5123" name="Object 38"/>
          <p:cNvGraphicFramePr>
            <a:graphicFrameLocks noChangeAspect="1"/>
          </p:cNvGraphicFramePr>
          <p:nvPr/>
        </p:nvGraphicFramePr>
        <p:xfrm>
          <a:off x="593725" y="1825625"/>
          <a:ext cx="8308975" cy="3763963"/>
        </p:xfrm>
        <a:graphic>
          <a:graphicData uri="http://schemas.openxmlformats.org/presentationml/2006/ole">
            <p:oleObj spid="_x0000_s5135" name="Equation" r:id="rId4" imgW="3429000" imgH="2044700" progId="">
              <p:embed/>
            </p:oleObj>
          </a:graphicData>
        </a:graphic>
      </p:graphicFrame>
      <p:sp>
        <p:nvSpPr>
          <p:cNvPr id="5124" name="Oval 12"/>
          <p:cNvSpPr>
            <a:spLocks noChangeArrowheads="1"/>
          </p:cNvSpPr>
          <p:nvPr/>
        </p:nvSpPr>
        <p:spPr bwMode="auto">
          <a:xfrm>
            <a:off x="1916113" y="4602163"/>
            <a:ext cx="4845050" cy="80962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 type="none" w="med" len="lg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 sz="3200"/>
          </a:p>
        </p:txBody>
      </p:sp>
      <p:sp>
        <p:nvSpPr>
          <p:cNvPr id="5125" name="矩形 2"/>
          <p:cNvSpPr>
            <a:spLocks noChangeArrowheads="1"/>
          </p:cNvSpPr>
          <p:nvPr/>
        </p:nvSpPr>
        <p:spPr bwMode="auto">
          <a:xfrm>
            <a:off x="203200" y="1797050"/>
            <a:ext cx="433388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>
              <a:lnSpc>
                <a:spcPct val="80000"/>
              </a:lnSpc>
              <a:buFontTx/>
              <a:buBlip>
                <a:blip r:embed="rId5"/>
              </a:buBlip>
            </a:pPr>
            <a:r>
              <a:rPr kumimoji="1" lang="en-US" altLang="zh-CN" sz="3200">
                <a:latin typeface="宋体" panose="02010600030101010101" pitchFamily="2" charset="-122"/>
                <a:ea typeface="-윤명조240"/>
                <a:cs typeface="-윤명조240"/>
              </a:rPr>
              <a:t> </a:t>
            </a:r>
            <a:endParaRPr lang="zh-CN" altLang="en-US" sz="2800">
              <a:ea typeface="楷体_GB2312" panose="0201060903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0"/>
          <p:cNvSpPr>
            <a:spLocks noChangeArrowheads="1"/>
          </p:cNvSpPr>
          <p:nvPr/>
        </p:nvSpPr>
        <p:spPr bwMode="auto">
          <a:xfrm>
            <a:off x="539750" y="1736725"/>
            <a:ext cx="8213725" cy="4287838"/>
          </a:xfrm>
          <a:prstGeom prst="rect">
            <a:avLst/>
          </a:prstGeom>
          <a:blipFill dpi="0" rotWithShape="1">
            <a:blip r:embed="rId4" cstate="print"/>
            <a:srcRect/>
            <a:tile tx="0" ty="0" sx="100000" sy="100000" flip="none" algn="tl"/>
          </a:blipFill>
          <a:ln w="28575" algn="ctr">
            <a:solidFill>
              <a:srgbClr val="FF0000"/>
            </a:solidFill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zh-CN" altLang="en-US" sz="2800" b="1" smtClean="0">
                <a:ea typeface="楷体_GB2312" panose="02010609030101010101" pitchFamily="49" charset="-122"/>
              </a:rPr>
              <a:t>推论：</a:t>
            </a:r>
          </a:p>
        </p:txBody>
      </p:sp>
      <p:graphicFrame>
        <p:nvGraphicFramePr>
          <p:cNvPr id="37892" name="对象 1"/>
          <p:cNvGraphicFramePr>
            <a:graphicFrameLocks noChangeAspect="1"/>
          </p:cNvGraphicFramePr>
          <p:nvPr/>
        </p:nvGraphicFramePr>
        <p:xfrm>
          <a:off x="685800" y="1874838"/>
          <a:ext cx="8067675" cy="3487737"/>
        </p:xfrm>
        <a:graphic>
          <a:graphicData uri="http://schemas.openxmlformats.org/presentationml/2006/ole">
            <p:oleObj spid="_x0000_s37903" name="Equation" r:id="rId5" imgW="3759200" imgH="1778000" progId="">
              <p:embed/>
            </p:oleObj>
          </a:graphicData>
        </a:graphic>
      </p:graphicFrame>
      <p:sp>
        <p:nvSpPr>
          <p:cNvPr id="37893" name="文本框 1"/>
          <p:cNvSpPr txBox="1">
            <a:spLocks noChangeArrowheads="1"/>
          </p:cNvSpPr>
          <p:nvPr/>
        </p:nvSpPr>
        <p:spPr bwMode="auto">
          <a:xfrm>
            <a:off x="685800" y="1874838"/>
            <a:ext cx="981075" cy="439737"/>
          </a:xfrm>
          <a:prstGeom prst="rect">
            <a:avLst/>
          </a:prstGeom>
          <a:solidFill>
            <a:srgbClr val="FFF2D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800" b="1" smtClean="0">
                <a:ea typeface="楷体_GB2312" panose="02010609030101010101" pitchFamily="49" charset="-122"/>
              </a:rPr>
              <a:t>延拓定理的说明：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66738" y="1752600"/>
            <a:ext cx="8183562" cy="4267200"/>
          </a:xfrm>
          <a:blipFill>
            <a:blip r:embed="rId3" cstate="print"/>
            <a:tile tx="0" ty="0" sx="100000" sy="100000" flip="none" algn="tl"/>
          </a:blipFill>
        </p:spPr>
        <p:txBody>
          <a:bodyPr/>
          <a:lstStyle/>
          <a:p>
            <a:pPr>
              <a:defRPr/>
            </a:pPr>
            <a:r>
              <a:rPr lang="zh-CN" altLang="en-US" sz="2400" b="1" dirty="0" smtClean="0">
                <a:latin typeface="楷体_GB2312" pitchFamily="49" charset="-122"/>
                <a:ea typeface="楷体_GB2312" pitchFamily="49" charset="-122"/>
              </a:rPr>
              <a:t>局部</a:t>
            </a:r>
            <a:r>
              <a:rPr lang="en-US" altLang="zh-CN" sz="2400" b="1" dirty="0" smtClean="0">
                <a:latin typeface="楷体_GB2312" pitchFamily="49" charset="-122"/>
                <a:ea typeface="楷体_GB2312" pitchFamily="49" charset="-122"/>
              </a:rPr>
              <a:t>Lipschitz </a:t>
            </a:r>
            <a:r>
              <a:rPr lang="zh-CN" altLang="en-US" sz="2400" b="1" dirty="0" smtClean="0">
                <a:latin typeface="楷体_GB2312" pitchFamily="49" charset="-122"/>
                <a:ea typeface="楷体_GB2312" pitchFamily="49" charset="-122"/>
              </a:rPr>
              <a:t>条件的检验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zh-CN" altLang="en-US" sz="2800" b="1" dirty="0" smtClean="0">
                <a:latin typeface="楷体_GB2312" pitchFamily="49" charset="-122"/>
                <a:ea typeface="楷体_GB2312" pitchFamily="49" charset="-122"/>
              </a:rPr>
              <a:t> </a:t>
            </a:r>
            <a:r>
              <a:rPr lang="zh-CN" altLang="en-US" sz="2400" b="1" dirty="0" smtClean="0">
                <a:latin typeface="楷体_GB2312" pitchFamily="49" charset="-122"/>
                <a:ea typeface="楷体_GB2312" pitchFamily="49" charset="-122"/>
              </a:rPr>
              <a:t>函数      关于  的偏导数      在   上连续。</a:t>
            </a:r>
          </a:p>
          <a:p>
            <a:pPr>
              <a:buFont typeface="Wingdings" panose="05000000000000000000" pitchFamily="2" charset="2"/>
              <a:buNone/>
              <a:defRPr/>
            </a:pPr>
            <a:endParaRPr lang="zh-CN" altLang="en-US" sz="2800" b="1" dirty="0" smtClean="0">
              <a:latin typeface="楷体_GB2312" pitchFamily="49" charset="-122"/>
              <a:ea typeface="楷体_GB2312" pitchFamily="49" charset="-122"/>
            </a:endParaRPr>
          </a:p>
          <a:p>
            <a:pPr>
              <a:defRPr/>
            </a:pPr>
            <a:r>
              <a:rPr lang="zh-CN" altLang="en-US" sz="2400" b="1" dirty="0" smtClean="0">
                <a:latin typeface="楷体_GB2312" pitchFamily="49" charset="-122"/>
                <a:ea typeface="楷体_GB2312" pitchFamily="49" charset="-122"/>
              </a:rPr>
              <a:t> 为开集，则任意饱和解的存在区间必为开区间。</a:t>
            </a:r>
            <a:endParaRPr lang="en-US" altLang="zh-CN" sz="2400" b="1" dirty="0" smtClean="0">
              <a:latin typeface="楷体_GB2312" pitchFamily="49" charset="-122"/>
              <a:ea typeface="楷体_GB2312" pitchFamily="49" charset="-122"/>
            </a:endParaRPr>
          </a:p>
          <a:p>
            <a:pPr>
              <a:defRPr/>
            </a:pPr>
            <a:endParaRPr lang="en-US" altLang="zh-CN" sz="2400" b="1" dirty="0">
              <a:latin typeface="楷体_GB2312" pitchFamily="49" charset="-122"/>
              <a:ea typeface="楷体_GB2312" pitchFamily="49" charset="-122"/>
            </a:endParaRPr>
          </a:p>
          <a:p>
            <a:pPr>
              <a:defRPr/>
            </a:pPr>
            <a:r>
              <a:rPr lang="zh-CN" altLang="en-US" sz="2400" b="1" dirty="0" smtClean="0">
                <a:latin typeface="楷体_GB2312" pitchFamily="49" charset="-122"/>
                <a:ea typeface="楷体_GB2312" pitchFamily="49" charset="-122"/>
              </a:rPr>
              <a:t>函数的定义域与解的最大存在区间有区别</a:t>
            </a:r>
            <a:endParaRPr lang="en-US" altLang="zh-CN" sz="2400" b="1" dirty="0" smtClean="0">
              <a:latin typeface="楷体_GB2312" pitchFamily="49" charset="-122"/>
              <a:ea typeface="楷体_GB2312" pitchFamily="49" charset="-122"/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zh-CN" altLang="en-US" sz="2400" b="1" dirty="0" smtClean="0">
              <a:latin typeface="楷体_GB2312" pitchFamily="49" charset="-122"/>
              <a:ea typeface="楷体_GB2312" pitchFamily="49" charset="-122"/>
            </a:endParaRPr>
          </a:p>
          <a:p>
            <a:pPr>
              <a:defRPr/>
            </a:pPr>
            <a:r>
              <a:rPr lang="zh-CN" altLang="en-US" sz="2400" b="1" dirty="0" smtClean="0">
                <a:latin typeface="楷体_GB2312" pitchFamily="49" charset="-122"/>
                <a:ea typeface="楷体_GB2312" pitchFamily="49" charset="-122"/>
              </a:rPr>
              <a:t>  为不同区域时，饱和解的演示</a:t>
            </a:r>
            <a:r>
              <a:rPr lang="en-US" altLang="zh-CN" sz="2400" b="1" dirty="0" smtClean="0">
                <a:latin typeface="楷体_GB2312" pitchFamily="49" charset="-122"/>
                <a:ea typeface="楷体_GB2312" pitchFamily="49" charset="-122"/>
              </a:rPr>
              <a:t>:</a:t>
            </a:r>
            <a:endParaRPr lang="zh-CN" altLang="en-US" sz="2400" b="1" dirty="0" smtClean="0">
              <a:latin typeface="楷体_GB2312" pitchFamily="49" charset="-122"/>
              <a:ea typeface="楷体_GB2312" pitchFamily="49" charset="-122"/>
            </a:endParaRPr>
          </a:p>
          <a:p>
            <a:pPr>
              <a:buFont typeface="Wingdings" panose="05000000000000000000" pitchFamily="2" charset="2"/>
              <a:buNone/>
              <a:defRPr/>
            </a:pPr>
            <a:endParaRPr lang="zh-CN" altLang="en-US" sz="2800" b="1" dirty="0" smtClean="0">
              <a:latin typeface="楷体_GB2312" pitchFamily="49" charset="-122"/>
              <a:ea typeface="楷体_GB2312" pitchFamily="49" charset="-122"/>
            </a:endParaRPr>
          </a:p>
          <a:p>
            <a:pPr>
              <a:buFont typeface="Wingdings" panose="05000000000000000000" pitchFamily="2" charset="2"/>
              <a:buNone/>
              <a:defRPr/>
            </a:pPr>
            <a:endParaRPr lang="zh-CN" altLang="en-US" sz="2400" b="1" dirty="0" smtClean="0">
              <a:latin typeface="楷体_GB2312" pitchFamily="49" charset="-122"/>
              <a:ea typeface="楷体_GB2312" pitchFamily="49" charset="-122"/>
            </a:endParaRPr>
          </a:p>
        </p:txBody>
      </p:sp>
      <p:graphicFrame>
        <p:nvGraphicFramePr>
          <p:cNvPr id="39940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1463675" y="2339975"/>
          <a:ext cx="882650" cy="371475"/>
        </p:xfrm>
        <a:graphic>
          <a:graphicData uri="http://schemas.openxmlformats.org/presentationml/2006/ole">
            <p:oleObj spid="_x0000_s40001" name="Equation" r:id="rId4" imgW="482391" imgH="203112" progId="">
              <p:embed/>
            </p:oleObj>
          </a:graphicData>
        </a:graphic>
      </p:graphicFrame>
      <p:graphicFrame>
        <p:nvGraphicFramePr>
          <p:cNvPr id="39941" name="Object 10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4510088" y="2308225"/>
          <a:ext cx="942975" cy="457200"/>
        </p:xfrm>
        <a:graphic>
          <a:graphicData uri="http://schemas.openxmlformats.org/presentationml/2006/ole">
            <p:oleObj spid="_x0000_s40002" name="Equation" r:id="rId5" imgW="520474" imgH="253890" progId="">
              <p:embed/>
            </p:oleObj>
          </a:graphicData>
        </a:graphic>
      </p:graphicFrame>
      <p:graphicFrame>
        <p:nvGraphicFramePr>
          <p:cNvPr id="39942" name="Object 12"/>
          <p:cNvGraphicFramePr>
            <a:graphicFrameLocks noChangeAspect="1"/>
          </p:cNvGraphicFramePr>
          <p:nvPr/>
        </p:nvGraphicFramePr>
        <p:xfrm>
          <a:off x="3035300" y="2401888"/>
          <a:ext cx="244475" cy="288925"/>
        </p:xfrm>
        <a:graphic>
          <a:graphicData uri="http://schemas.openxmlformats.org/presentationml/2006/ole">
            <p:oleObj spid="_x0000_s40003" name="Equation" r:id="rId6" imgW="139579" imgH="164957" progId="">
              <p:embed/>
            </p:oleObj>
          </a:graphicData>
        </a:graphic>
      </p:graphicFrame>
      <p:graphicFrame>
        <p:nvGraphicFramePr>
          <p:cNvPr id="39943" name="Object 13"/>
          <p:cNvGraphicFramePr>
            <a:graphicFrameLocks noChangeAspect="1"/>
          </p:cNvGraphicFramePr>
          <p:nvPr/>
        </p:nvGraphicFramePr>
        <p:xfrm>
          <a:off x="5876925" y="2381250"/>
          <a:ext cx="288925" cy="311150"/>
        </p:xfrm>
        <a:graphic>
          <a:graphicData uri="http://schemas.openxmlformats.org/presentationml/2006/ole">
            <p:oleObj spid="_x0000_s40004" name="Equation" r:id="rId7" imgW="164814" imgH="177492" progId="">
              <p:embed/>
            </p:oleObj>
          </a:graphicData>
        </a:graphic>
      </p:graphicFrame>
      <p:graphicFrame>
        <p:nvGraphicFramePr>
          <p:cNvPr id="39944" name="Object 14"/>
          <p:cNvGraphicFramePr>
            <a:graphicFrameLocks noChangeAspect="1"/>
          </p:cNvGraphicFramePr>
          <p:nvPr/>
        </p:nvGraphicFramePr>
        <p:xfrm>
          <a:off x="1052513" y="3357563"/>
          <a:ext cx="288925" cy="311150"/>
        </p:xfrm>
        <a:graphic>
          <a:graphicData uri="http://schemas.openxmlformats.org/presentationml/2006/ole">
            <p:oleObj spid="_x0000_s40005" name="Equation" r:id="rId8" imgW="164814" imgH="177492" progId="">
              <p:embed/>
            </p:oleObj>
          </a:graphicData>
        </a:graphic>
      </p:graphicFrame>
      <p:graphicFrame>
        <p:nvGraphicFramePr>
          <p:cNvPr id="39945" name="Object 15"/>
          <p:cNvGraphicFramePr>
            <a:graphicFrameLocks noChangeAspect="1"/>
          </p:cNvGraphicFramePr>
          <p:nvPr/>
        </p:nvGraphicFramePr>
        <p:xfrm>
          <a:off x="1084263" y="5060950"/>
          <a:ext cx="288925" cy="311150"/>
        </p:xfrm>
        <a:graphic>
          <a:graphicData uri="http://schemas.openxmlformats.org/presentationml/2006/ole">
            <p:oleObj spid="_x0000_s40006" name="Equation" r:id="rId9" imgW="164814" imgH="177492" progId="">
              <p:embed/>
            </p:oleObj>
          </a:graphicData>
        </a:graphic>
      </p:graphicFrame>
      <p:sp>
        <p:nvSpPr>
          <p:cNvPr id="39946" name="Rectangle 44"/>
          <p:cNvSpPr>
            <a:spLocks noChangeArrowheads="1"/>
          </p:cNvSpPr>
          <p:nvPr/>
        </p:nvSpPr>
        <p:spPr bwMode="auto">
          <a:xfrm>
            <a:off x="785813" y="2292350"/>
            <a:ext cx="6718300" cy="573088"/>
          </a:xfrm>
          <a:prstGeom prst="rect">
            <a:avLst/>
          </a:prstGeom>
          <a:noFill/>
          <a:ln w="25400" algn="ctr">
            <a:solidFill>
              <a:srgbClr val="FF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 typeface="Wingdings" panose="05000000000000000000" pitchFamily="2" charset="2"/>
              <a:buNone/>
            </a:pP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800" b="1" smtClean="0">
                <a:ea typeface="楷体_GB2312" panose="02010609030101010101" pitchFamily="49" charset="-122"/>
              </a:rPr>
              <a:t>延拓定理的说明：</a:t>
            </a:r>
          </a:p>
        </p:txBody>
      </p:sp>
      <p:pic>
        <p:nvPicPr>
          <p:cNvPr id="40963" name="图片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806" t="16049" r="33835" b="33087"/>
          <a:stretch>
            <a:fillRect/>
          </a:stretch>
        </p:blipFill>
        <p:spPr bwMode="auto">
          <a:xfrm>
            <a:off x="703263" y="1703388"/>
            <a:ext cx="4292600" cy="239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4" name="图片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806" t="17036" r="28288" b="21729"/>
          <a:stretch>
            <a:fillRect/>
          </a:stretch>
        </p:blipFill>
        <p:spPr bwMode="auto">
          <a:xfrm>
            <a:off x="4006850" y="4100513"/>
            <a:ext cx="4457700" cy="244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本框 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264331" y="4232366"/>
            <a:ext cx="3200219" cy="369332"/>
          </a:xfrm>
          <a:prstGeom prst="rect">
            <a:avLst/>
          </a:prstGeom>
          <a:blipFill>
            <a:blip r:embed="rId4" cstate="print"/>
            <a:stretch>
              <a:fillRect t="-11475" b="-21311"/>
            </a:stretch>
          </a:blipFill>
        </p:spPr>
        <p:txBody>
          <a:bodyPr/>
          <a:lstStyle/>
          <a:p>
            <a:pPr>
              <a:defRPr/>
            </a:pPr>
            <a:r>
              <a:rPr lang="zh-CN" altLang="en-US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800" b="1" smtClean="0">
                <a:ea typeface="楷体_GB2312" panose="02010609030101010101" pitchFamily="49" charset="-122"/>
              </a:rPr>
              <a:t>延拓定理的说明：</a:t>
            </a:r>
          </a:p>
        </p:txBody>
      </p:sp>
      <p:pic>
        <p:nvPicPr>
          <p:cNvPr id="41987" name="图片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528" t="16049" r="27960" b="40494"/>
          <a:stretch>
            <a:fillRect/>
          </a:stretch>
        </p:blipFill>
        <p:spPr bwMode="auto">
          <a:xfrm>
            <a:off x="735013" y="1884363"/>
            <a:ext cx="5086350" cy="258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8" name="文本框 1"/>
          <p:cNvSpPr txBox="1">
            <a:spLocks noChangeArrowheads="1"/>
          </p:cNvSpPr>
          <p:nvPr/>
        </p:nvSpPr>
        <p:spPr bwMode="auto">
          <a:xfrm>
            <a:off x="2755900" y="2390775"/>
            <a:ext cx="1293813" cy="392113"/>
          </a:xfrm>
          <a:prstGeom prst="rect">
            <a:avLst/>
          </a:prstGeom>
          <a:solidFill>
            <a:srgbClr val="7EE693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3" name="文本框 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651758" y="2275518"/>
            <a:ext cx="2390503" cy="50687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zh-CN" altLang="en-US">
                <a:noFill/>
              </a:rPr>
              <a:t> </a:t>
            </a:r>
          </a:p>
        </p:txBody>
      </p: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4176542" y="4787557"/>
            <a:ext cx="4048125" cy="1162050"/>
            <a:chOff x="1674" y="1773"/>
            <a:chExt cx="2550" cy="732"/>
          </a:xfrm>
        </p:grpSpPr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1674" y="2211"/>
              <a:ext cx="648" cy="72"/>
            </a:xfrm>
            <a:custGeom>
              <a:avLst/>
              <a:gdLst>
                <a:gd name="T0" fmla="*/ 12 w 648"/>
                <a:gd name="T1" fmla="*/ 0 h 72"/>
                <a:gd name="T2" fmla="*/ 24 w 648"/>
                <a:gd name="T3" fmla="*/ 0 h 72"/>
                <a:gd name="T4" fmla="*/ 36 w 648"/>
                <a:gd name="T5" fmla="*/ 6 h 72"/>
                <a:gd name="T6" fmla="*/ 48 w 648"/>
                <a:gd name="T7" fmla="*/ 6 h 72"/>
                <a:gd name="T8" fmla="*/ 60 w 648"/>
                <a:gd name="T9" fmla="*/ 6 h 72"/>
                <a:gd name="T10" fmla="*/ 72 w 648"/>
                <a:gd name="T11" fmla="*/ 6 h 72"/>
                <a:gd name="T12" fmla="*/ 84 w 648"/>
                <a:gd name="T13" fmla="*/ 6 h 72"/>
                <a:gd name="T14" fmla="*/ 102 w 648"/>
                <a:gd name="T15" fmla="*/ 6 h 72"/>
                <a:gd name="T16" fmla="*/ 114 w 648"/>
                <a:gd name="T17" fmla="*/ 6 h 72"/>
                <a:gd name="T18" fmla="*/ 126 w 648"/>
                <a:gd name="T19" fmla="*/ 6 h 72"/>
                <a:gd name="T20" fmla="*/ 138 w 648"/>
                <a:gd name="T21" fmla="*/ 12 h 72"/>
                <a:gd name="T22" fmla="*/ 150 w 648"/>
                <a:gd name="T23" fmla="*/ 12 h 72"/>
                <a:gd name="T24" fmla="*/ 162 w 648"/>
                <a:gd name="T25" fmla="*/ 12 h 72"/>
                <a:gd name="T26" fmla="*/ 174 w 648"/>
                <a:gd name="T27" fmla="*/ 12 h 72"/>
                <a:gd name="T28" fmla="*/ 186 w 648"/>
                <a:gd name="T29" fmla="*/ 12 h 72"/>
                <a:gd name="T30" fmla="*/ 204 w 648"/>
                <a:gd name="T31" fmla="*/ 12 h 72"/>
                <a:gd name="T32" fmla="*/ 216 w 648"/>
                <a:gd name="T33" fmla="*/ 18 h 72"/>
                <a:gd name="T34" fmla="*/ 228 w 648"/>
                <a:gd name="T35" fmla="*/ 18 h 72"/>
                <a:gd name="T36" fmla="*/ 240 w 648"/>
                <a:gd name="T37" fmla="*/ 18 h 72"/>
                <a:gd name="T38" fmla="*/ 252 w 648"/>
                <a:gd name="T39" fmla="*/ 18 h 72"/>
                <a:gd name="T40" fmla="*/ 264 w 648"/>
                <a:gd name="T41" fmla="*/ 18 h 72"/>
                <a:gd name="T42" fmla="*/ 276 w 648"/>
                <a:gd name="T43" fmla="*/ 24 h 72"/>
                <a:gd name="T44" fmla="*/ 288 w 648"/>
                <a:gd name="T45" fmla="*/ 24 h 72"/>
                <a:gd name="T46" fmla="*/ 306 w 648"/>
                <a:gd name="T47" fmla="*/ 24 h 72"/>
                <a:gd name="T48" fmla="*/ 318 w 648"/>
                <a:gd name="T49" fmla="*/ 24 h 72"/>
                <a:gd name="T50" fmla="*/ 330 w 648"/>
                <a:gd name="T51" fmla="*/ 24 h 72"/>
                <a:gd name="T52" fmla="*/ 342 w 648"/>
                <a:gd name="T53" fmla="*/ 30 h 72"/>
                <a:gd name="T54" fmla="*/ 354 w 648"/>
                <a:gd name="T55" fmla="*/ 30 h 72"/>
                <a:gd name="T56" fmla="*/ 366 w 648"/>
                <a:gd name="T57" fmla="*/ 30 h 72"/>
                <a:gd name="T58" fmla="*/ 378 w 648"/>
                <a:gd name="T59" fmla="*/ 30 h 72"/>
                <a:gd name="T60" fmla="*/ 390 w 648"/>
                <a:gd name="T61" fmla="*/ 30 h 72"/>
                <a:gd name="T62" fmla="*/ 408 w 648"/>
                <a:gd name="T63" fmla="*/ 36 h 72"/>
                <a:gd name="T64" fmla="*/ 420 w 648"/>
                <a:gd name="T65" fmla="*/ 36 h 72"/>
                <a:gd name="T66" fmla="*/ 432 w 648"/>
                <a:gd name="T67" fmla="*/ 36 h 72"/>
                <a:gd name="T68" fmla="*/ 444 w 648"/>
                <a:gd name="T69" fmla="*/ 42 h 72"/>
                <a:gd name="T70" fmla="*/ 456 w 648"/>
                <a:gd name="T71" fmla="*/ 42 h 72"/>
                <a:gd name="T72" fmla="*/ 468 w 648"/>
                <a:gd name="T73" fmla="*/ 42 h 72"/>
                <a:gd name="T74" fmla="*/ 480 w 648"/>
                <a:gd name="T75" fmla="*/ 42 h 72"/>
                <a:gd name="T76" fmla="*/ 492 w 648"/>
                <a:gd name="T77" fmla="*/ 48 h 72"/>
                <a:gd name="T78" fmla="*/ 510 w 648"/>
                <a:gd name="T79" fmla="*/ 48 h 72"/>
                <a:gd name="T80" fmla="*/ 522 w 648"/>
                <a:gd name="T81" fmla="*/ 48 h 72"/>
                <a:gd name="T82" fmla="*/ 534 w 648"/>
                <a:gd name="T83" fmla="*/ 54 h 72"/>
                <a:gd name="T84" fmla="*/ 546 w 648"/>
                <a:gd name="T85" fmla="*/ 54 h 72"/>
                <a:gd name="T86" fmla="*/ 558 w 648"/>
                <a:gd name="T87" fmla="*/ 54 h 72"/>
                <a:gd name="T88" fmla="*/ 570 w 648"/>
                <a:gd name="T89" fmla="*/ 60 h 72"/>
                <a:gd name="T90" fmla="*/ 582 w 648"/>
                <a:gd name="T91" fmla="*/ 60 h 72"/>
                <a:gd name="T92" fmla="*/ 594 w 648"/>
                <a:gd name="T93" fmla="*/ 66 h 72"/>
                <a:gd name="T94" fmla="*/ 612 w 648"/>
                <a:gd name="T95" fmla="*/ 66 h 72"/>
                <a:gd name="T96" fmla="*/ 624 w 648"/>
                <a:gd name="T97" fmla="*/ 66 h 72"/>
                <a:gd name="T98" fmla="*/ 636 w 648"/>
                <a:gd name="T99" fmla="*/ 72 h 72"/>
                <a:gd name="T100" fmla="*/ 648 w 648"/>
                <a:gd name="T101" fmla="*/ 72 h 7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648"/>
                <a:gd name="T154" fmla="*/ 0 h 72"/>
                <a:gd name="T155" fmla="*/ 648 w 648"/>
                <a:gd name="T156" fmla="*/ 72 h 7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648" h="72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6" y="6"/>
                  </a:lnTo>
                  <a:lnTo>
                    <a:pt x="42" y="6"/>
                  </a:lnTo>
                  <a:lnTo>
                    <a:pt x="48" y="6"/>
                  </a:lnTo>
                  <a:lnTo>
                    <a:pt x="54" y="6"/>
                  </a:lnTo>
                  <a:lnTo>
                    <a:pt x="60" y="6"/>
                  </a:lnTo>
                  <a:lnTo>
                    <a:pt x="66" y="6"/>
                  </a:lnTo>
                  <a:lnTo>
                    <a:pt x="72" y="6"/>
                  </a:lnTo>
                  <a:lnTo>
                    <a:pt x="78" y="6"/>
                  </a:lnTo>
                  <a:lnTo>
                    <a:pt x="84" y="6"/>
                  </a:lnTo>
                  <a:lnTo>
                    <a:pt x="90" y="6"/>
                  </a:lnTo>
                  <a:lnTo>
                    <a:pt x="96" y="6"/>
                  </a:lnTo>
                  <a:lnTo>
                    <a:pt x="102" y="6"/>
                  </a:lnTo>
                  <a:lnTo>
                    <a:pt x="108" y="6"/>
                  </a:lnTo>
                  <a:lnTo>
                    <a:pt x="114" y="6"/>
                  </a:lnTo>
                  <a:lnTo>
                    <a:pt x="120" y="6"/>
                  </a:lnTo>
                  <a:lnTo>
                    <a:pt x="126" y="6"/>
                  </a:lnTo>
                  <a:lnTo>
                    <a:pt x="126" y="12"/>
                  </a:lnTo>
                  <a:lnTo>
                    <a:pt x="132" y="12"/>
                  </a:lnTo>
                  <a:lnTo>
                    <a:pt x="138" y="12"/>
                  </a:lnTo>
                  <a:lnTo>
                    <a:pt x="144" y="12"/>
                  </a:lnTo>
                  <a:lnTo>
                    <a:pt x="150" y="12"/>
                  </a:lnTo>
                  <a:lnTo>
                    <a:pt x="156" y="12"/>
                  </a:lnTo>
                  <a:lnTo>
                    <a:pt x="162" y="12"/>
                  </a:lnTo>
                  <a:lnTo>
                    <a:pt x="168" y="12"/>
                  </a:lnTo>
                  <a:lnTo>
                    <a:pt x="174" y="12"/>
                  </a:lnTo>
                  <a:lnTo>
                    <a:pt x="180" y="12"/>
                  </a:lnTo>
                  <a:lnTo>
                    <a:pt x="186" y="12"/>
                  </a:lnTo>
                  <a:lnTo>
                    <a:pt x="192" y="12"/>
                  </a:lnTo>
                  <a:lnTo>
                    <a:pt x="198" y="12"/>
                  </a:lnTo>
                  <a:lnTo>
                    <a:pt x="204" y="12"/>
                  </a:lnTo>
                  <a:lnTo>
                    <a:pt x="210" y="18"/>
                  </a:lnTo>
                  <a:lnTo>
                    <a:pt x="216" y="18"/>
                  </a:lnTo>
                  <a:lnTo>
                    <a:pt x="222" y="18"/>
                  </a:lnTo>
                  <a:lnTo>
                    <a:pt x="228" y="18"/>
                  </a:lnTo>
                  <a:lnTo>
                    <a:pt x="234" y="18"/>
                  </a:lnTo>
                  <a:lnTo>
                    <a:pt x="240" y="18"/>
                  </a:lnTo>
                  <a:lnTo>
                    <a:pt x="246" y="18"/>
                  </a:lnTo>
                  <a:lnTo>
                    <a:pt x="252" y="18"/>
                  </a:lnTo>
                  <a:lnTo>
                    <a:pt x="258" y="18"/>
                  </a:lnTo>
                  <a:lnTo>
                    <a:pt x="264" y="18"/>
                  </a:lnTo>
                  <a:lnTo>
                    <a:pt x="270" y="18"/>
                  </a:lnTo>
                  <a:lnTo>
                    <a:pt x="276" y="18"/>
                  </a:lnTo>
                  <a:lnTo>
                    <a:pt x="276" y="24"/>
                  </a:lnTo>
                  <a:lnTo>
                    <a:pt x="282" y="24"/>
                  </a:lnTo>
                  <a:lnTo>
                    <a:pt x="288" y="24"/>
                  </a:lnTo>
                  <a:lnTo>
                    <a:pt x="294" y="24"/>
                  </a:lnTo>
                  <a:lnTo>
                    <a:pt x="300" y="24"/>
                  </a:lnTo>
                  <a:lnTo>
                    <a:pt x="306" y="24"/>
                  </a:lnTo>
                  <a:lnTo>
                    <a:pt x="312" y="24"/>
                  </a:lnTo>
                  <a:lnTo>
                    <a:pt x="318" y="24"/>
                  </a:lnTo>
                  <a:lnTo>
                    <a:pt x="324" y="24"/>
                  </a:lnTo>
                  <a:lnTo>
                    <a:pt x="330" y="24"/>
                  </a:lnTo>
                  <a:lnTo>
                    <a:pt x="336" y="24"/>
                  </a:lnTo>
                  <a:lnTo>
                    <a:pt x="342" y="30"/>
                  </a:lnTo>
                  <a:lnTo>
                    <a:pt x="348" y="30"/>
                  </a:lnTo>
                  <a:lnTo>
                    <a:pt x="354" y="30"/>
                  </a:lnTo>
                  <a:lnTo>
                    <a:pt x="360" y="30"/>
                  </a:lnTo>
                  <a:lnTo>
                    <a:pt x="366" y="30"/>
                  </a:lnTo>
                  <a:lnTo>
                    <a:pt x="372" y="30"/>
                  </a:lnTo>
                  <a:lnTo>
                    <a:pt x="378" y="30"/>
                  </a:lnTo>
                  <a:lnTo>
                    <a:pt x="384" y="30"/>
                  </a:lnTo>
                  <a:lnTo>
                    <a:pt x="390" y="30"/>
                  </a:lnTo>
                  <a:lnTo>
                    <a:pt x="396" y="36"/>
                  </a:lnTo>
                  <a:lnTo>
                    <a:pt x="402" y="36"/>
                  </a:lnTo>
                  <a:lnTo>
                    <a:pt x="408" y="36"/>
                  </a:lnTo>
                  <a:lnTo>
                    <a:pt x="414" y="36"/>
                  </a:lnTo>
                  <a:lnTo>
                    <a:pt x="420" y="36"/>
                  </a:lnTo>
                  <a:lnTo>
                    <a:pt x="426" y="36"/>
                  </a:lnTo>
                  <a:lnTo>
                    <a:pt x="432" y="36"/>
                  </a:lnTo>
                  <a:lnTo>
                    <a:pt x="438" y="36"/>
                  </a:lnTo>
                  <a:lnTo>
                    <a:pt x="444" y="36"/>
                  </a:lnTo>
                  <a:lnTo>
                    <a:pt x="444" y="42"/>
                  </a:lnTo>
                  <a:lnTo>
                    <a:pt x="450" y="42"/>
                  </a:lnTo>
                  <a:lnTo>
                    <a:pt x="456" y="42"/>
                  </a:lnTo>
                  <a:lnTo>
                    <a:pt x="462" y="42"/>
                  </a:lnTo>
                  <a:lnTo>
                    <a:pt x="468" y="42"/>
                  </a:lnTo>
                  <a:lnTo>
                    <a:pt x="474" y="42"/>
                  </a:lnTo>
                  <a:lnTo>
                    <a:pt x="480" y="42"/>
                  </a:lnTo>
                  <a:lnTo>
                    <a:pt x="486" y="42"/>
                  </a:lnTo>
                  <a:lnTo>
                    <a:pt x="486" y="48"/>
                  </a:lnTo>
                  <a:lnTo>
                    <a:pt x="492" y="48"/>
                  </a:lnTo>
                  <a:lnTo>
                    <a:pt x="498" y="48"/>
                  </a:lnTo>
                  <a:lnTo>
                    <a:pt x="504" y="48"/>
                  </a:lnTo>
                  <a:lnTo>
                    <a:pt x="510" y="48"/>
                  </a:lnTo>
                  <a:lnTo>
                    <a:pt x="516" y="48"/>
                  </a:lnTo>
                  <a:lnTo>
                    <a:pt x="522" y="48"/>
                  </a:lnTo>
                  <a:lnTo>
                    <a:pt x="528" y="48"/>
                  </a:lnTo>
                  <a:lnTo>
                    <a:pt x="528" y="54"/>
                  </a:lnTo>
                  <a:lnTo>
                    <a:pt x="534" y="54"/>
                  </a:lnTo>
                  <a:lnTo>
                    <a:pt x="540" y="54"/>
                  </a:lnTo>
                  <a:lnTo>
                    <a:pt x="546" y="54"/>
                  </a:lnTo>
                  <a:lnTo>
                    <a:pt x="552" y="54"/>
                  </a:lnTo>
                  <a:lnTo>
                    <a:pt x="558" y="54"/>
                  </a:lnTo>
                  <a:lnTo>
                    <a:pt x="564" y="54"/>
                  </a:lnTo>
                  <a:lnTo>
                    <a:pt x="564" y="60"/>
                  </a:lnTo>
                  <a:lnTo>
                    <a:pt x="570" y="60"/>
                  </a:lnTo>
                  <a:lnTo>
                    <a:pt x="576" y="60"/>
                  </a:lnTo>
                  <a:lnTo>
                    <a:pt x="582" y="60"/>
                  </a:lnTo>
                  <a:lnTo>
                    <a:pt x="588" y="60"/>
                  </a:lnTo>
                  <a:lnTo>
                    <a:pt x="594" y="60"/>
                  </a:lnTo>
                  <a:lnTo>
                    <a:pt x="594" y="66"/>
                  </a:lnTo>
                  <a:lnTo>
                    <a:pt x="600" y="66"/>
                  </a:lnTo>
                  <a:lnTo>
                    <a:pt x="606" y="66"/>
                  </a:lnTo>
                  <a:lnTo>
                    <a:pt x="612" y="66"/>
                  </a:lnTo>
                  <a:lnTo>
                    <a:pt x="618" y="66"/>
                  </a:lnTo>
                  <a:lnTo>
                    <a:pt x="624" y="66"/>
                  </a:lnTo>
                  <a:lnTo>
                    <a:pt x="630" y="72"/>
                  </a:lnTo>
                  <a:lnTo>
                    <a:pt x="636" y="72"/>
                  </a:lnTo>
                  <a:lnTo>
                    <a:pt x="642" y="72"/>
                  </a:lnTo>
                  <a:lnTo>
                    <a:pt x="648" y="72"/>
                  </a:lnTo>
                </a:path>
              </a:pathLst>
            </a:custGeom>
            <a:noFill/>
            <a:ln w="19050" cmpd="sng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2322" y="1773"/>
              <a:ext cx="624" cy="732"/>
            </a:xfrm>
            <a:custGeom>
              <a:avLst/>
              <a:gdLst>
                <a:gd name="T0" fmla="*/ 12 w 624"/>
                <a:gd name="T1" fmla="*/ 516 h 732"/>
                <a:gd name="T2" fmla="*/ 18 w 624"/>
                <a:gd name="T3" fmla="*/ 516 h 732"/>
                <a:gd name="T4" fmla="*/ 30 w 624"/>
                <a:gd name="T5" fmla="*/ 516 h 732"/>
                <a:gd name="T6" fmla="*/ 42 w 624"/>
                <a:gd name="T7" fmla="*/ 522 h 732"/>
                <a:gd name="T8" fmla="*/ 48 w 624"/>
                <a:gd name="T9" fmla="*/ 522 h 732"/>
                <a:gd name="T10" fmla="*/ 60 w 624"/>
                <a:gd name="T11" fmla="*/ 528 h 732"/>
                <a:gd name="T12" fmla="*/ 72 w 624"/>
                <a:gd name="T13" fmla="*/ 528 h 732"/>
                <a:gd name="T14" fmla="*/ 84 w 624"/>
                <a:gd name="T15" fmla="*/ 534 h 732"/>
                <a:gd name="T16" fmla="*/ 90 w 624"/>
                <a:gd name="T17" fmla="*/ 534 h 732"/>
                <a:gd name="T18" fmla="*/ 102 w 624"/>
                <a:gd name="T19" fmla="*/ 540 h 732"/>
                <a:gd name="T20" fmla="*/ 114 w 624"/>
                <a:gd name="T21" fmla="*/ 540 h 732"/>
                <a:gd name="T22" fmla="*/ 120 w 624"/>
                <a:gd name="T23" fmla="*/ 546 h 732"/>
                <a:gd name="T24" fmla="*/ 132 w 624"/>
                <a:gd name="T25" fmla="*/ 546 h 732"/>
                <a:gd name="T26" fmla="*/ 144 w 624"/>
                <a:gd name="T27" fmla="*/ 552 h 732"/>
                <a:gd name="T28" fmla="*/ 150 w 624"/>
                <a:gd name="T29" fmla="*/ 552 h 732"/>
                <a:gd name="T30" fmla="*/ 162 w 624"/>
                <a:gd name="T31" fmla="*/ 558 h 732"/>
                <a:gd name="T32" fmla="*/ 174 w 624"/>
                <a:gd name="T33" fmla="*/ 564 h 732"/>
                <a:gd name="T34" fmla="*/ 186 w 624"/>
                <a:gd name="T35" fmla="*/ 564 h 732"/>
                <a:gd name="T36" fmla="*/ 192 w 624"/>
                <a:gd name="T37" fmla="*/ 570 h 732"/>
                <a:gd name="T38" fmla="*/ 204 w 624"/>
                <a:gd name="T39" fmla="*/ 576 h 732"/>
                <a:gd name="T40" fmla="*/ 216 w 624"/>
                <a:gd name="T41" fmla="*/ 582 h 732"/>
                <a:gd name="T42" fmla="*/ 222 w 624"/>
                <a:gd name="T43" fmla="*/ 582 h 732"/>
                <a:gd name="T44" fmla="*/ 234 w 624"/>
                <a:gd name="T45" fmla="*/ 588 h 732"/>
                <a:gd name="T46" fmla="*/ 246 w 624"/>
                <a:gd name="T47" fmla="*/ 594 h 732"/>
                <a:gd name="T48" fmla="*/ 252 w 624"/>
                <a:gd name="T49" fmla="*/ 600 h 732"/>
                <a:gd name="T50" fmla="*/ 264 w 624"/>
                <a:gd name="T51" fmla="*/ 606 h 732"/>
                <a:gd name="T52" fmla="*/ 276 w 624"/>
                <a:gd name="T53" fmla="*/ 612 h 732"/>
                <a:gd name="T54" fmla="*/ 288 w 624"/>
                <a:gd name="T55" fmla="*/ 618 h 732"/>
                <a:gd name="T56" fmla="*/ 294 w 624"/>
                <a:gd name="T57" fmla="*/ 624 h 732"/>
                <a:gd name="T58" fmla="*/ 306 w 624"/>
                <a:gd name="T59" fmla="*/ 630 h 732"/>
                <a:gd name="T60" fmla="*/ 318 w 624"/>
                <a:gd name="T61" fmla="*/ 636 h 732"/>
                <a:gd name="T62" fmla="*/ 324 w 624"/>
                <a:gd name="T63" fmla="*/ 642 h 732"/>
                <a:gd name="T64" fmla="*/ 336 w 624"/>
                <a:gd name="T65" fmla="*/ 648 h 732"/>
                <a:gd name="T66" fmla="*/ 348 w 624"/>
                <a:gd name="T67" fmla="*/ 654 h 732"/>
                <a:gd name="T68" fmla="*/ 354 w 624"/>
                <a:gd name="T69" fmla="*/ 666 h 732"/>
                <a:gd name="T70" fmla="*/ 366 w 624"/>
                <a:gd name="T71" fmla="*/ 672 h 732"/>
                <a:gd name="T72" fmla="*/ 378 w 624"/>
                <a:gd name="T73" fmla="*/ 678 h 732"/>
                <a:gd name="T74" fmla="*/ 390 w 624"/>
                <a:gd name="T75" fmla="*/ 690 h 732"/>
                <a:gd name="T76" fmla="*/ 396 w 624"/>
                <a:gd name="T77" fmla="*/ 696 h 732"/>
                <a:gd name="T78" fmla="*/ 408 w 624"/>
                <a:gd name="T79" fmla="*/ 702 h 732"/>
                <a:gd name="T80" fmla="*/ 420 w 624"/>
                <a:gd name="T81" fmla="*/ 714 h 732"/>
                <a:gd name="T82" fmla="*/ 426 w 624"/>
                <a:gd name="T83" fmla="*/ 720 h 732"/>
                <a:gd name="T84" fmla="*/ 438 w 624"/>
                <a:gd name="T85" fmla="*/ 726 h 732"/>
                <a:gd name="T86" fmla="*/ 450 w 624"/>
                <a:gd name="T87" fmla="*/ 732 h 732"/>
                <a:gd name="T88" fmla="*/ 456 w 624"/>
                <a:gd name="T89" fmla="*/ 732 h 732"/>
                <a:gd name="T90" fmla="*/ 468 w 624"/>
                <a:gd name="T91" fmla="*/ 732 h 732"/>
                <a:gd name="T92" fmla="*/ 480 w 624"/>
                <a:gd name="T93" fmla="*/ 732 h 732"/>
                <a:gd name="T94" fmla="*/ 492 w 624"/>
                <a:gd name="T95" fmla="*/ 720 h 732"/>
                <a:gd name="T96" fmla="*/ 498 w 624"/>
                <a:gd name="T97" fmla="*/ 702 h 732"/>
                <a:gd name="T98" fmla="*/ 510 w 624"/>
                <a:gd name="T99" fmla="*/ 672 h 732"/>
                <a:gd name="T100" fmla="*/ 522 w 624"/>
                <a:gd name="T101" fmla="*/ 618 h 732"/>
                <a:gd name="T102" fmla="*/ 528 w 624"/>
                <a:gd name="T103" fmla="*/ 546 h 732"/>
                <a:gd name="T104" fmla="*/ 540 w 624"/>
                <a:gd name="T105" fmla="*/ 438 h 732"/>
                <a:gd name="T106" fmla="*/ 552 w 624"/>
                <a:gd name="T107" fmla="*/ 294 h 732"/>
                <a:gd name="T108" fmla="*/ 558 w 624"/>
                <a:gd name="T109" fmla="*/ 126 h 732"/>
                <a:gd name="T110" fmla="*/ 570 w 624"/>
                <a:gd name="T111" fmla="*/ 6 h 732"/>
                <a:gd name="T112" fmla="*/ 582 w 624"/>
                <a:gd name="T113" fmla="*/ 120 h 732"/>
                <a:gd name="T114" fmla="*/ 594 w 624"/>
                <a:gd name="T115" fmla="*/ 642 h 732"/>
                <a:gd name="T116" fmla="*/ 600 w 624"/>
                <a:gd name="T117" fmla="*/ 168 h 732"/>
                <a:gd name="T118" fmla="*/ 612 w 624"/>
                <a:gd name="T119" fmla="*/ 66 h 732"/>
                <a:gd name="T120" fmla="*/ 624 w 624"/>
                <a:gd name="T121" fmla="*/ 270 h 73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624"/>
                <a:gd name="T184" fmla="*/ 0 h 732"/>
                <a:gd name="T185" fmla="*/ 624 w 624"/>
                <a:gd name="T186" fmla="*/ 732 h 73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624" h="732">
                  <a:moveTo>
                    <a:pt x="0" y="510"/>
                  </a:moveTo>
                  <a:lnTo>
                    <a:pt x="6" y="510"/>
                  </a:lnTo>
                  <a:lnTo>
                    <a:pt x="6" y="516"/>
                  </a:lnTo>
                  <a:lnTo>
                    <a:pt x="12" y="516"/>
                  </a:lnTo>
                  <a:lnTo>
                    <a:pt x="18" y="516"/>
                  </a:lnTo>
                  <a:lnTo>
                    <a:pt x="24" y="516"/>
                  </a:lnTo>
                  <a:lnTo>
                    <a:pt x="30" y="516"/>
                  </a:lnTo>
                  <a:lnTo>
                    <a:pt x="30" y="522"/>
                  </a:lnTo>
                  <a:lnTo>
                    <a:pt x="36" y="522"/>
                  </a:lnTo>
                  <a:lnTo>
                    <a:pt x="42" y="522"/>
                  </a:lnTo>
                  <a:lnTo>
                    <a:pt x="48" y="522"/>
                  </a:lnTo>
                  <a:lnTo>
                    <a:pt x="54" y="522"/>
                  </a:lnTo>
                  <a:lnTo>
                    <a:pt x="60" y="528"/>
                  </a:lnTo>
                  <a:lnTo>
                    <a:pt x="66" y="528"/>
                  </a:lnTo>
                  <a:lnTo>
                    <a:pt x="72" y="528"/>
                  </a:lnTo>
                  <a:lnTo>
                    <a:pt x="78" y="528"/>
                  </a:lnTo>
                  <a:lnTo>
                    <a:pt x="78" y="534"/>
                  </a:lnTo>
                  <a:lnTo>
                    <a:pt x="84" y="534"/>
                  </a:lnTo>
                  <a:lnTo>
                    <a:pt x="90" y="534"/>
                  </a:lnTo>
                  <a:lnTo>
                    <a:pt x="96" y="534"/>
                  </a:lnTo>
                  <a:lnTo>
                    <a:pt x="102" y="534"/>
                  </a:lnTo>
                  <a:lnTo>
                    <a:pt x="102" y="540"/>
                  </a:lnTo>
                  <a:lnTo>
                    <a:pt x="108" y="540"/>
                  </a:lnTo>
                  <a:lnTo>
                    <a:pt x="114" y="540"/>
                  </a:lnTo>
                  <a:lnTo>
                    <a:pt x="120" y="540"/>
                  </a:lnTo>
                  <a:lnTo>
                    <a:pt x="120" y="546"/>
                  </a:lnTo>
                  <a:lnTo>
                    <a:pt x="126" y="546"/>
                  </a:lnTo>
                  <a:lnTo>
                    <a:pt x="132" y="546"/>
                  </a:lnTo>
                  <a:lnTo>
                    <a:pt x="138" y="552"/>
                  </a:lnTo>
                  <a:lnTo>
                    <a:pt x="144" y="552"/>
                  </a:lnTo>
                  <a:lnTo>
                    <a:pt x="150" y="552"/>
                  </a:lnTo>
                  <a:lnTo>
                    <a:pt x="156" y="558"/>
                  </a:lnTo>
                  <a:lnTo>
                    <a:pt x="162" y="558"/>
                  </a:lnTo>
                  <a:lnTo>
                    <a:pt x="168" y="558"/>
                  </a:lnTo>
                  <a:lnTo>
                    <a:pt x="168" y="564"/>
                  </a:lnTo>
                  <a:lnTo>
                    <a:pt x="174" y="564"/>
                  </a:lnTo>
                  <a:lnTo>
                    <a:pt x="180" y="564"/>
                  </a:lnTo>
                  <a:lnTo>
                    <a:pt x="186" y="564"/>
                  </a:lnTo>
                  <a:lnTo>
                    <a:pt x="186" y="570"/>
                  </a:lnTo>
                  <a:lnTo>
                    <a:pt x="192" y="570"/>
                  </a:lnTo>
                  <a:lnTo>
                    <a:pt x="198" y="570"/>
                  </a:lnTo>
                  <a:lnTo>
                    <a:pt x="204" y="576"/>
                  </a:lnTo>
                  <a:lnTo>
                    <a:pt x="210" y="576"/>
                  </a:lnTo>
                  <a:lnTo>
                    <a:pt x="216" y="582"/>
                  </a:lnTo>
                  <a:lnTo>
                    <a:pt x="222" y="582"/>
                  </a:lnTo>
                  <a:lnTo>
                    <a:pt x="228" y="582"/>
                  </a:lnTo>
                  <a:lnTo>
                    <a:pt x="228" y="588"/>
                  </a:lnTo>
                  <a:lnTo>
                    <a:pt x="234" y="588"/>
                  </a:lnTo>
                  <a:lnTo>
                    <a:pt x="240" y="594"/>
                  </a:lnTo>
                  <a:lnTo>
                    <a:pt x="246" y="594"/>
                  </a:lnTo>
                  <a:lnTo>
                    <a:pt x="252" y="594"/>
                  </a:lnTo>
                  <a:lnTo>
                    <a:pt x="252" y="600"/>
                  </a:lnTo>
                  <a:lnTo>
                    <a:pt x="258" y="600"/>
                  </a:lnTo>
                  <a:lnTo>
                    <a:pt x="264" y="600"/>
                  </a:lnTo>
                  <a:lnTo>
                    <a:pt x="264" y="606"/>
                  </a:lnTo>
                  <a:lnTo>
                    <a:pt x="270" y="606"/>
                  </a:lnTo>
                  <a:lnTo>
                    <a:pt x="276" y="612"/>
                  </a:lnTo>
                  <a:lnTo>
                    <a:pt x="282" y="612"/>
                  </a:lnTo>
                  <a:lnTo>
                    <a:pt x="288" y="618"/>
                  </a:lnTo>
                  <a:lnTo>
                    <a:pt x="294" y="618"/>
                  </a:lnTo>
                  <a:lnTo>
                    <a:pt x="294" y="624"/>
                  </a:lnTo>
                  <a:lnTo>
                    <a:pt x="300" y="624"/>
                  </a:lnTo>
                  <a:lnTo>
                    <a:pt x="306" y="624"/>
                  </a:lnTo>
                  <a:lnTo>
                    <a:pt x="306" y="630"/>
                  </a:lnTo>
                  <a:lnTo>
                    <a:pt x="312" y="630"/>
                  </a:lnTo>
                  <a:lnTo>
                    <a:pt x="312" y="636"/>
                  </a:lnTo>
                  <a:lnTo>
                    <a:pt x="318" y="636"/>
                  </a:lnTo>
                  <a:lnTo>
                    <a:pt x="324" y="636"/>
                  </a:lnTo>
                  <a:lnTo>
                    <a:pt x="324" y="642"/>
                  </a:lnTo>
                  <a:lnTo>
                    <a:pt x="330" y="642"/>
                  </a:lnTo>
                  <a:lnTo>
                    <a:pt x="330" y="648"/>
                  </a:lnTo>
                  <a:lnTo>
                    <a:pt x="336" y="648"/>
                  </a:lnTo>
                  <a:lnTo>
                    <a:pt x="342" y="654"/>
                  </a:lnTo>
                  <a:lnTo>
                    <a:pt x="348" y="654"/>
                  </a:lnTo>
                  <a:lnTo>
                    <a:pt x="348" y="660"/>
                  </a:lnTo>
                  <a:lnTo>
                    <a:pt x="354" y="660"/>
                  </a:lnTo>
                  <a:lnTo>
                    <a:pt x="354" y="666"/>
                  </a:lnTo>
                  <a:lnTo>
                    <a:pt x="360" y="666"/>
                  </a:lnTo>
                  <a:lnTo>
                    <a:pt x="366" y="672"/>
                  </a:lnTo>
                  <a:lnTo>
                    <a:pt x="372" y="672"/>
                  </a:lnTo>
                  <a:lnTo>
                    <a:pt x="372" y="678"/>
                  </a:lnTo>
                  <a:lnTo>
                    <a:pt x="378" y="678"/>
                  </a:lnTo>
                  <a:lnTo>
                    <a:pt x="378" y="684"/>
                  </a:lnTo>
                  <a:lnTo>
                    <a:pt x="384" y="684"/>
                  </a:lnTo>
                  <a:lnTo>
                    <a:pt x="390" y="690"/>
                  </a:lnTo>
                  <a:lnTo>
                    <a:pt x="396" y="696"/>
                  </a:lnTo>
                  <a:lnTo>
                    <a:pt x="402" y="696"/>
                  </a:lnTo>
                  <a:lnTo>
                    <a:pt x="402" y="702"/>
                  </a:lnTo>
                  <a:lnTo>
                    <a:pt x="408" y="702"/>
                  </a:lnTo>
                  <a:lnTo>
                    <a:pt x="408" y="708"/>
                  </a:lnTo>
                  <a:lnTo>
                    <a:pt x="414" y="708"/>
                  </a:lnTo>
                  <a:lnTo>
                    <a:pt x="420" y="714"/>
                  </a:lnTo>
                  <a:lnTo>
                    <a:pt x="426" y="714"/>
                  </a:lnTo>
                  <a:lnTo>
                    <a:pt x="426" y="720"/>
                  </a:lnTo>
                  <a:lnTo>
                    <a:pt x="432" y="720"/>
                  </a:lnTo>
                  <a:lnTo>
                    <a:pt x="438" y="726"/>
                  </a:lnTo>
                  <a:lnTo>
                    <a:pt x="444" y="726"/>
                  </a:lnTo>
                  <a:lnTo>
                    <a:pt x="444" y="732"/>
                  </a:lnTo>
                  <a:lnTo>
                    <a:pt x="450" y="732"/>
                  </a:lnTo>
                  <a:lnTo>
                    <a:pt x="456" y="732"/>
                  </a:lnTo>
                  <a:lnTo>
                    <a:pt x="462" y="732"/>
                  </a:lnTo>
                  <a:lnTo>
                    <a:pt x="468" y="732"/>
                  </a:lnTo>
                  <a:lnTo>
                    <a:pt x="474" y="732"/>
                  </a:lnTo>
                  <a:lnTo>
                    <a:pt x="480" y="732"/>
                  </a:lnTo>
                  <a:lnTo>
                    <a:pt x="480" y="726"/>
                  </a:lnTo>
                  <a:lnTo>
                    <a:pt x="486" y="726"/>
                  </a:lnTo>
                  <a:lnTo>
                    <a:pt x="486" y="720"/>
                  </a:lnTo>
                  <a:lnTo>
                    <a:pt x="492" y="720"/>
                  </a:lnTo>
                  <a:lnTo>
                    <a:pt x="492" y="714"/>
                  </a:lnTo>
                  <a:lnTo>
                    <a:pt x="498" y="708"/>
                  </a:lnTo>
                  <a:lnTo>
                    <a:pt x="498" y="702"/>
                  </a:lnTo>
                  <a:lnTo>
                    <a:pt x="504" y="696"/>
                  </a:lnTo>
                  <a:lnTo>
                    <a:pt x="504" y="684"/>
                  </a:lnTo>
                  <a:lnTo>
                    <a:pt x="510" y="678"/>
                  </a:lnTo>
                  <a:lnTo>
                    <a:pt x="510" y="672"/>
                  </a:lnTo>
                  <a:lnTo>
                    <a:pt x="510" y="660"/>
                  </a:lnTo>
                  <a:lnTo>
                    <a:pt x="516" y="648"/>
                  </a:lnTo>
                  <a:lnTo>
                    <a:pt x="516" y="636"/>
                  </a:lnTo>
                  <a:lnTo>
                    <a:pt x="522" y="618"/>
                  </a:lnTo>
                  <a:lnTo>
                    <a:pt x="522" y="606"/>
                  </a:lnTo>
                  <a:lnTo>
                    <a:pt x="528" y="588"/>
                  </a:lnTo>
                  <a:lnTo>
                    <a:pt x="528" y="564"/>
                  </a:lnTo>
                  <a:lnTo>
                    <a:pt x="528" y="546"/>
                  </a:lnTo>
                  <a:lnTo>
                    <a:pt x="534" y="522"/>
                  </a:lnTo>
                  <a:lnTo>
                    <a:pt x="534" y="498"/>
                  </a:lnTo>
                  <a:lnTo>
                    <a:pt x="540" y="468"/>
                  </a:lnTo>
                  <a:lnTo>
                    <a:pt x="540" y="438"/>
                  </a:lnTo>
                  <a:lnTo>
                    <a:pt x="540" y="408"/>
                  </a:lnTo>
                  <a:lnTo>
                    <a:pt x="546" y="372"/>
                  </a:lnTo>
                  <a:lnTo>
                    <a:pt x="546" y="336"/>
                  </a:lnTo>
                  <a:lnTo>
                    <a:pt x="552" y="294"/>
                  </a:lnTo>
                  <a:lnTo>
                    <a:pt x="552" y="252"/>
                  </a:lnTo>
                  <a:lnTo>
                    <a:pt x="558" y="210"/>
                  </a:lnTo>
                  <a:lnTo>
                    <a:pt x="558" y="168"/>
                  </a:lnTo>
                  <a:lnTo>
                    <a:pt x="558" y="126"/>
                  </a:lnTo>
                  <a:lnTo>
                    <a:pt x="564" y="90"/>
                  </a:lnTo>
                  <a:lnTo>
                    <a:pt x="564" y="54"/>
                  </a:lnTo>
                  <a:lnTo>
                    <a:pt x="570" y="24"/>
                  </a:lnTo>
                  <a:lnTo>
                    <a:pt x="570" y="6"/>
                  </a:lnTo>
                  <a:lnTo>
                    <a:pt x="576" y="0"/>
                  </a:lnTo>
                  <a:lnTo>
                    <a:pt x="576" y="12"/>
                  </a:lnTo>
                  <a:lnTo>
                    <a:pt x="576" y="54"/>
                  </a:lnTo>
                  <a:lnTo>
                    <a:pt x="582" y="120"/>
                  </a:lnTo>
                  <a:lnTo>
                    <a:pt x="582" y="222"/>
                  </a:lnTo>
                  <a:lnTo>
                    <a:pt x="588" y="354"/>
                  </a:lnTo>
                  <a:lnTo>
                    <a:pt x="588" y="504"/>
                  </a:lnTo>
                  <a:lnTo>
                    <a:pt x="594" y="642"/>
                  </a:lnTo>
                  <a:lnTo>
                    <a:pt x="594" y="732"/>
                  </a:lnTo>
                  <a:lnTo>
                    <a:pt x="594" y="690"/>
                  </a:lnTo>
                  <a:lnTo>
                    <a:pt x="600" y="486"/>
                  </a:lnTo>
                  <a:lnTo>
                    <a:pt x="600" y="168"/>
                  </a:lnTo>
                  <a:lnTo>
                    <a:pt x="606" y="0"/>
                  </a:lnTo>
                  <a:lnTo>
                    <a:pt x="606" y="342"/>
                  </a:lnTo>
                  <a:lnTo>
                    <a:pt x="612" y="732"/>
                  </a:lnTo>
                  <a:lnTo>
                    <a:pt x="612" y="66"/>
                  </a:lnTo>
                  <a:lnTo>
                    <a:pt x="612" y="702"/>
                  </a:lnTo>
                  <a:lnTo>
                    <a:pt x="618" y="318"/>
                  </a:lnTo>
                  <a:lnTo>
                    <a:pt x="618" y="714"/>
                  </a:lnTo>
                  <a:lnTo>
                    <a:pt x="624" y="270"/>
                  </a:lnTo>
                  <a:lnTo>
                    <a:pt x="624" y="180"/>
                  </a:lnTo>
                </a:path>
              </a:pathLst>
            </a:custGeom>
            <a:noFill/>
            <a:ln w="19050" cmpd="sng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2952" y="1773"/>
              <a:ext cx="648" cy="732"/>
            </a:xfrm>
            <a:custGeom>
              <a:avLst/>
              <a:gdLst>
                <a:gd name="T0" fmla="*/ 12 w 648"/>
                <a:gd name="T1" fmla="*/ 30 h 732"/>
                <a:gd name="T2" fmla="*/ 24 w 648"/>
                <a:gd name="T3" fmla="*/ 564 h 732"/>
                <a:gd name="T4" fmla="*/ 36 w 648"/>
                <a:gd name="T5" fmla="*/ 228 h 732"/>
                <a:gd name="T6" fmla="*/ 48 w 648"/>
                <a:gd name="T7" fmla="*/ 720 h 732"/>
                <a:gd name="T8" fmla="*/ 60 w 648"/>
                <a:gd name="T9" fmla="*/ 642 h 732"/>
                <a:gd name="T10" fmla="*/ 72 w 648"/>
                <a:gd name="T11" fmla="*/ 438 h 732"/>
                <a:gd name="T12" fmla="*/ 84 w 648"/>
                <a:gd name="T13" fmla="*/ 264 h 732"/>
                <a:gd name="T14" fmla="*/ 102 w 648"/>
                <a:gd name="T15" fmla="*/ 144 h 732"/>
                <a:gd name="T16" fmla="*/ 114 w 648"/>
                <a:gd name="T17" fmla="*/ 72 h 732"/>
                <a:gd name="T18" fmla="*/ 126 w 648"/>
                <a:gd name="T19" fmla="*/ 30 h 732"/>
                <a:gd name="T20" fmla="*/ 138 w 648"/>
                <a:gd name="T21" fmla="*/ 12 h 732"/>
                <a:gd name="T22" fmla="*/ 150 w 648"/>
                <a:gd name="T23" fmla="*/ 0 h 732"/>
                <a:gd name="T24" fmla="*/ 162 w 648"/>
                <a:gd name="T25" fmla="*/ 0 h 732"/>
                <a:gd name="T26" fmla="*/ 174 w 648"/>
                <a:gd name="T27" fmla="*/ 0 h 732"/>
                <a:gd name="T28" fmla="*/ 186 w 648"/>
                <a:gd name="T29" fmla="*/ 6 h 732"/>
                <a:gd name="T30" fmla="*/ 204 w 648"/>
                <a:gd name="T31" fmla="*/ 18 h 732"/>
                <a:gd name="T32" fmla="*/ 216 w 648"/>
                <a:gd name="T33" fmla="*/ 24 h 732"/>
                <a:gd name="T34" fmla="*/ 228 w 648"/>
                <a:gd name="T35" fmla="*/ 36 h 732"/>
                <a:gd name="T36" fmla="*/ 240 w 648"/>
                <a:gd name="T37" fmla="*/ 48 h 732"/>
                <a:gd name="T38" fmla="*/ 252 w 648"/>
                <a:gd name="T39" fmla="*/ 54 h 732"/>
                <a:gd name="T40" fmla="*/ 264 w 648"/>
                <a:gd name="T41" fmla="*/ 66 h 732"/>
                <a:gd name="T42" fmla="*/ 276 w 648"/>
                <a:gd name="T43" fmla="*/ 78 h 732"/>
                <a:gd name="T44" fmla="*/ 288 w 648"/>
                <a:gd name="T45" fmla="*/ 84 h 732"/>
                <a:gd name="T46" fmla="*/ 306 w 648"/>
                <a:gd name="T47" fmla="*/ 96 h 732"/>
                <a:gd name="T48" fmla="*/ 318 w 648"/>
                <a:gd name="T49" fmla="*/ 102 h 732"/>
                <a:gd name="T50" fmla="*/ 330 w 648"/>
                <a:gd name="T51" fmla="*/ 108 h 732"/>
                <a:gd name="T52" fmla="*/ 342 w 648"/>
                <a:gd name="T53" fmla="*/ 120 h 732"/>
                <a:gd name="T54" fmla="*/ 354 w 648"/>
                <a:gd name="T55" fmla="*/ 126 h 732"/>
                <a:gd name="T56" fmla="*/ 366 w 648"/>
                <a:gd name="T57" fmla="*/ 132 h 732"/>
                <a:gd name="T58" fmla="*/ 378 w 648"/>
                <a:gd name="T59" fmla="*/ 138 h 732"/>
                <a:gd name="T60" fmla="*/ 390 w 648"/>
                <a:gd name="T61" fmla="*/ 144 h 732"/>
                <a:gd name="T62" fmla="*/ 408 w 648"/>
                <a:gd name="T63" fmla="*/ 150 h 732"/>
                <a:gd name="T64" fmla="*/ 420 w 648"/>
                <a:gd name="T65" fmla="*/ 156 h 732"/>
                <a:gd name="T66" fmla="*/ 432 w 648"/>
                <a:gd name="T67" fmla="*/ 162 h 732"/>
                <a:gd name="T68" fmla="*/ 444 w 648"/>
                <a:gd name="T69" fmla="*/ 168 h 732"/>
                <a:gd name="T70" fmla="*/ 456 w 648"/>
                <a:gd name="T71" fmla="*/ 174 h 732"/>
                <a:gd name="T72" fmla="*/ 468 w 648"/>
                <a:gd name="T73" fmla="*/ 174 h 732"/>
                <a:gd name="T74" fmla="*/ 480 w 648"/>
                <a:gd name="T75" fmla="*/ 180 h 732"/>
                <a:gd name="T76" fmla="*/ 492 w 648"/>
                <a:gd name="T77" fmla="*/ 186 h 732"/>
                <a:gd name="T78" fmla="*/ 510 w 648"/>
                <a:gd name="T79" fmla="*/ 192 h 732"/>
                <a:gd name="T80" fmla="*/ 522 w 648"/>
                <a:gd name="T81" fmla="*/ 192 h 732"/>
                <a:gd name="T82" fmla="*/ 534 w 648"/>
                <a:gd name="T83" fmla="*/ 198 h 732"/>
                <a:gd name="T84" fmla="*/ 546 w 648"/>
                <a:gd name="T85" fmla="*/ 198 h 732"/>
                <a:gd name="T86" fmla="*/ 558 w 648"/>
                <a:gd name="T87" fmla="*/ 204 h 732"/>
                <a:gd name="T88" fmla="*/ 570 w 648"/>
                <a:gd name="T89" fmla="*/ 210 h 732"/>
                <a:gd name="T90" fmla="*/ 582 w 648"/>
                <a:gd name="T91" fmla="*/ 210 h 732"/>
                <a:gd name="T92" fmla="*/ 594 w 648"/>
                <a:gd name="T93" fmla="*/ 216 h 732"/>
                <a:gd name="T94" fmla="*/ 612 w 648"/>
                <a:gd name="T95" fmla="*/ 216 h 732"/>
                <a:gd name="T96" fmla="*/ 624 w 648"/>
                <a:gd name="T97" fmla="*/ 222 h 732"/>
                <a:gd name="T98" fmla="*/ 636 w 648"/>
                <a:gd name="T99" fmla="*/ 222 h 732"/>
                <a:gd name="T100" fmla="*/ 648 w 648"/>
                <a:gd name="T101" fmla="*/ 228 h 73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648"/>
                <a:gd name="T154" fmla="*/ 0 h 732"/>
                <a:gd name="T155" fmla="*/ 648 w 648"/>
                <a:gd name="T156" fmla="*/ 732 h 73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648" h="732">
                  <a:moveTo>
                    <a:pt x="0" y="552"/>
                  </a:moveTo>
                  <a:lnTo>
                    <a:pt x="0" y="462"/>
                  </a:lnTo>
                  <a:lnTo>
                    <a:pt x="6" y="18"/>
                  </a:lnTo>
                  <a:lnTo>
                    <a:pt x="6" y="414"/>
                  </a:lnTo>
                  <a:lnTo>
                    <a:pt x="12" y="30"/>
                  </a:lnTo>
                  <a:lnTo>
                    <a:pt x="12" y="666"/>
                  </a:lnTo>
                  <a:lnTo>
                    <a:pt x="12" y="0"/>
                  </a:lnTo>
                  <a:lnTo>
                    <a:pt x="18" y="390"/>
                  </a:lnTo>
                  <a:lnTo>
                    <a:pt x="18" y="732"/>
                  </a:lnTo>
                  <a:lnTo>
                    <a:pt x="24" y="564"/>
                  </a:lnTo>
                  <a:lnTo>
                    <a:pt x="24" y="246"/>
                  </a:lnTo>
                  <a:lnTo>
                    <a:pt x="30" y="42"/>
                  </a:lnTo>
                  <a:lnTo>
                    <a:pt x="30" y="0"/>
                  </a:lnTo>
                  <a:lnTo>
                    <a:pt x="30" y="90"/>
                  </a:lnTo>
                  <a:lnTo>
                    <a:pt x="36" y="228"/>
                  </a:lnTo>
                  <a:lnTo>
                    <a:pt x="36" y="378"/>
                  </a:lnTo>
                  <a:lnTo>
                    <a:pt x="42" y="510"/>
                  </a:lnTo>
                  <a:lnTo>
                    <a:pt x="42" y="612"/>
                  </a:lnTo>
                  <a:lnTo>
                    <a:pt x="48" y="678"/>
                  </a:lnTo>
                  <a:lnTo>
                    <a:pt x="48" y="720"/>
                  </a:lnTo>
                  <a:lnTo>
                    <a:pt x="48" y="732"/>
                  </a:lnTo>
                  <a:lnTo>
                    <a:pt x="54" y="726"/>
                  </a:lnTo>
                  <a:lnTo>
                    <a:pt x="54" y="708"/>
                  </a:lnTo>
                  <a:lnTo>
                    <a:pt x="60" y="678"/>
                  </a:lnTo>
                  <a:lnTo>
                    <a:pt x="60" y="642"/>
                  </a:lnTo>
                  <a:lnTo>
                    <a:pt x="66" y="606"/>
                  </a:lnTo>
                  <a:lnTo>
                    <a:pt x="66" y="564"/>
                  </a:lnTo>
                  <a:lnTo>
                    <a:pt x="66" y="522"/>
                  </a:lnTo>
                  <a:lnTo>
                    <a:pt x="72" y="480"/>
                  </a:lnTo>
                  <a:lnTo>
                    <a:pt x="72" y="438"/>
                  </a:lnTo>
                  <a:lnTo>
                    <a:pt x="78" y="396"/>
                  </a:lnTo>
                  <a:lnTo>
                    <a:pt x="78" y="360"/>
                  </a:lnTo>
                  <a:lnTo>
                    <a:pt x="84" y="324"/>
                  </a:lnTo>
                  <a:lnTo>
                    <a:pt x="84" y="294"/>
                  </a:lnTo>
                  <a:lnTo>
                    <a:pt x="84" y="264"/>
                  </a:lnTo>
                  <a:lnTo>
                    <a:pt x="90" y="234"/>
                  </a:lnTo>
                  <a:lnTo>
                    <a:pt x="90" y="210"/>
                  </a:lnTo>
                  <a:lnTo>
                    <a:pt x="96" y="186"/>
                  </a:lnTo>
                  <a:lnTo>
                    <a:pt x="96" y="168"/>
                  </a:lnTo>
                  <a:lnTo>
                    <a:pt x="102" y="144"/>
                  </a:lnTo>
                  <a:lnTo>
                    <a:pt x="102" y="126"/>
                  </a:lnTo>
                  <a:lnTo>
                    <a:pt x="102" y="114"/>
                  </a:lnTo>
                  <a:lnTo>
                    <a:pt x="108" y="96"/>
                  </a:lnTo>
                  <a:lnTo>
                    <a:pt x="108" y="84"/>
                  </a:lnTo>
                  <a:lnTo>
                    <a:pt x="114" y="72"/>
                  </a:lnTo>
                  <a:lnTo>
                    <a:pt x="114" y="60"/>
                  </a:lnTo>
                  <a:lnTo>
                    <a:pt x="114" y="54"/>
                  </a:lnTo>
                  <a:lnTo>
                    <a:pt x="120" y="48"/>
                  </a:lnTo>
                  <a:lnTo>
                    <a:pt x="120" y="36"/>
                  </a:lnTo>
                  <a:lnTo>
                    <a:pt x="126" y="30"/>
                  </a:lnTo>
                  <a:lnTo>
                    <a:pt x="126" y="24"/>
                  </a:lnTo>
                  <a:lnTo>
                    <a:pt x="132" y="18"/>
                  </a:lnTo>
                  <a:lnTo>
                    <a:pt x="132" y="12"/>
                  </a:lnTo>
                  <a:lnTo>
                    <a:pt x="138" y="12"/>
                  </a:lnTo>
                  <a:lnTo>
                    <a:pt x="138" y="6"/>
                  </a:lnTo>
                  <a:lnTo>
                    <a:pt x="144" y="6"/>
                  </a:lnTo>
                  <a:lnTo>
                    <a:pt x="144" y="0"/>
                  </a:lnTo>
                  <a:lnTo>
                    <a:pt x="150" y="0"/>
                  </a:lnTo>
                  <a:lnTo>
                    <a:pt x="156" y="0"/>
                  </a:lnTo>
                  <a:lnTo>
                    <a:pt x="162" y="0"/>
                  </a:lnTo>
                  <a:lnTo>
                    <a:pt x="168" y="0"/>
                  </a:lnTo>
                  <a:lnTo>
                    <a:pt x="174" y="0"/>
                  </a:lnTo>
                  <a:lnTo>
                    <a:pt x="180" y="0"/>
                  </a:lnTo>
                  <a:lnTo>
                    <a:pt x="180" y="6"/>
                  </a:lnTo>
                  <a:lnTo>
                    <a:pt x="186" y="6"/>
                  </a:lnTo>
                  <a:lnTo>
                    <a:pt x="192" y="12"/>
                  </a:lnTo>
                  <a:lnTo>
                    <a:pt x="198" y="12"/>
                  </a:lnTo>
                  <a:lnTo>
                    <a:pt x="204" y="18"/>
                  </a:lnTo>
                  <a:lnTo>
                    <a:pt x="210" y="24"/>
                  </a:lnTo>
                  <a:lnTo>
                    <a:pt x="216" y="24"/>
                  </a:lnTo>
                  <a:lnTo>
                    <a:pt x="216" y="30"/>
                  </a:lnTo>
                  <a:lnTo>
                    <a:pt x="222" y="30"/>
                  </a:lnTo>
                  <a:lnTo>
                    <a:pt x="222" y="36"/>
                  </a:lnTo>
                  <a:lnTo>
                    <a:pt x="228" y="36"/>
                  </a:lnTo>
                  <a:lnTo>
                    <a:pt x="234" y="42"/>
                  </a:lnTo>
                  <a:lnTo>
                    <a:pt x="240" y="48"/>
                  </a:lnTo>
                  <a:lnTo>
                    <a:pt x="246" y="48"/>
                  </a:lnTo>
                  <a:lnTo>
                    <a:pt x="246" y="54"/>
                  </a:lnTo>
                  <a:lnTo>
                    <a:pt x="252" y="54"/>
                  </a:lnTo>
                  <a:lnTo>
                    <a:pt x="252" y="60"/>
                  </a:lnTo>
                  <a:lnTo>
                    <a:pt x="258" y="60"/>
                  </a:lnTo>
                  <a:lnTo>
                    <a:pt x="264" y="66"/>
                  </a:lnTo>
                  <a:lnTo>
                    <a:pt x="270" y="66"/>
                  </a:lnTo>
                  <a:lnTo>
                    <a:pt x="270" y="72"/>
                  </a:lnTo>
                  <a:lnTo>
                    <a:pt x="276" y="72"/>
                  </a:lnTo>
                  <a:lnTo>
                    <a:pt x="276" y="78"/>
                  </a:lnTo>
                  <a:lnTo>
                    <a:pt x="282" y="78"/>
                  </a:lnTo>
                  <a:lnTo>
                    <a:pt x="288" y="84"/>
                  </a:lnTo>
                  <a:lnTo>
                    <a:pt x="294" y="84"/>
                  </a:lnTo>
                  <a:lnTo>
                    <a:pt x="294" y="90"/>
                  </a:lnTo>
                  <a:lnTo>
                    <a:pt x="300" y="90"/>
                  </a:lnTo>
                  <a:lnTo>
                    <a:pt x="306" y="96"/>
                  </a:lnTo>
                  <a:lnTo>
                    <a:pt x="312" y="96"/>
                  </a:lnTo>
                  <a:lnTo>
                    <a:pt x="312" y="102"/>
                  </a:lnTo>
                  <a:lnTo>
                    <a:pt x="318" y="102"/>
                  </a:lnTo>
                  <a:lnTo>
                    <a:pt x="318" y="108"/>
                  </a:lnTo>
                  <a:lnTo>
                    <a:pt x="324" y="108"/>
                  </a:lnTo>
                  <a:lnTo>
                    <a:pt x="330" y="108"/>
                  </a:lnTo>
                  <a:lnTo>
                    <a:pt x="330" y="114"/>
                  </a:lnTo>
                  <a:lnTo>
                    <a:pt x="336" y="114"/>
                  </a:lnTo>
                  <a:lnTo>
                    <a:pt x="342" y="120"/>
                  </a:lnTo>
                  <a:lnTo>
                    <a:pt x="348" y="120"/>
                  </a:lnTo>
                  <a:lnTo>
                    <a:pt x="354" y="126"/>
                  </a:lnTo>
                  <a:lnTo>
                    <a:pt x="360" y="126"/>
                  </a:lnTo>
                  <a:lnTo>
                    <a:pt x="360" y="132"/>
                  </a:lnTo>
                  <a:lnTo>
                    <a:pt x="366" y="132"/>
                  </a:lnTo>
                  <a:lnTo>
                    <a:pt x="372" y="132"/>
                  </a:lnTo>
                  <a:lnTo>
                    <a:pt x="372" y="138"/>
                  </a:lnTo>
                  <a:lnTo>
                    <a:pt x="378" y="138"/>
                  </a:lnTo>
                  <a:lnTo>
                    <a:pt x="384" y="138"/>
                  </a:lnTo>
                  <a:lnTo>
                    <a:pt x="390" y="144"/>
                  </a:lnTo>
                  <a:lnTo>
                    <a:pt x="396" y="144"/>
                  </a:lnTo>
                  <a:lnTo>
                    <a:pt x="396" y="150"/>
                  </a:lnTo>
                  <a:lnTo>
                    <a:pt x="402" y="150"/>
                  </a:lnTo>
                  <a:lnTo>
                    <a:pt x="408" y="150"/>
                  </a:lnTo>
                  <a:lnTo>
                    <a:pt x="414" y="156"/>
                  </a:lnTo>
                  <a:lnTo>
                    <a:pt x="420" y="156"/>
                  </a:lnTo>
                  <a:lnTo>
                    <a:pt x="426" y="162"/>
                  </a:lnTo>
                  <a:lnTo>
                    <a:pt x="432" y="162"/>
                  </a:lnTo>
                  <a:lnTo>
                    <a:pt x="438" y="162"/>
                  </a:lnTo>
                  <a:lnTo>
                    <a:pt x="438" y="168"/>
                  </a:lnTo>
                  <a:lnTo>
                    <a:pt x="444" y="168"/>
                  </a:lnTo>
                  <a:lnTo>
                    <a:pt x="450" y="168"/>
                  </a:lnTo>
                  <a:lnTo>
                    <a:pt x="456" y="168"/>
                  </a:lnTo>
                  <a:lnTo>
                    <a:pt x="456" y="174"/>
                  </a:lnTo>
                  <a:lnTo>
                    <a:pt x="462" y="174"/>
                  </a:lnTo>
                  <a:lnTo>
                    <a:pt x="468" y="174"/>
                  </a:lnTo>
                  <a:lnTo>
                    <a:pt x="474" y="180"/>
                  </a:lnTo>
                  <a:lnTo>
                    <a:pt x="480" y="180"/>
                  </a:lnTo>
                  <a:lnTo>
                    <a:pt x="486" y="180"/>
                  </a:lnTo>
                  <a:lnTo>
                    <a:pt x="492" y="186"/>
                  </a:lnTo>
                  <a:lnTo>
                    <a:pt x="498" y="186"/>
                  </a:lnTo>
                  <a:lnTo>
                    <a:pt x="504" y="186"/>
                  </a:lnTo>
                  <a:lnTo>
                    <a:pt x="510" y="192"/>
                  </a:lnTo>
                  <a:lnTo>
                    <a:pt x="516" y="192"/>
                  </a:lnTo>
                  <a:lnTo>
                    <a:pt x="522" y="192"/>
                  </a:lnTo>
                  <a:lnTo>
                    <a:pt x="522" y="198"/>
                  </a:lnTo>
                  <a:lnTo>
                    <a:pt x="528" y="198"/>
                  </a:lnTo>
                  <a:lnTo>
                    <a:pt x="534" y="198"/>
                  </a:lnTo>
                  <a:lnTo>
                    <a:pt x="540" y="198"/>
                  </a:lnTo>
                  <a:lnTo>
                    <a:pt x="546" y="198"/>
                  </a:lnTo>
                  <a:lnTo>
                    <a:pt x="546" y="204"/>
                  </a:lnTo>
                  <a:lnTo>
                    <a:pt x="552" y="204"/>
                  </a:lnTo>
                  <a:lnTo>
                    <a:pt x="558" y="204"/>
                  </a:lnTo>
                  <a:lnTo>
                    <a:pt x="564" y="204"/>
                  </a:lnTo>
                  <a:lnTo>
                    <a:pt x="570" y="210"/>
                  </a:lnTo>
                  <a:lnTo>
                    <a:pt x="576" y="210"/>
                  </a:lnTo>
                  <a:lnTo>
                    <a:pt x="582" y="210"/>
                  </a:lnTo>
                  <a:lnTo>
                    <a:pt x="588" y="210"/>
                  </a:lnTo>
                  <a:lnTo>
                    <a:pt x="594" y="210"/>
                  </a:lnTo>
                  <a:lnTo>
                    <a:pt x="594" y="216"/>
                  </a:lnTo>
                  <a:lnTo>
                    <a:pt x="600" y="216"/>
                  </a:lnTo>
                  <a:lnTo>
                    <a:pt x="606" y="216"/>
                  </a:lnTo>
                  <a:lnTo>
                    <a:pt x="612" y="216"/>
                  </a:lnTo>
                  <a:lnTo>
                    <a:pt x="618" y="216"/>
                  </a:lnTo>
                  <a:lnTo>
                    <a:pt x="618" y="222"/>
                  </a:lnTo>
                  <a:lnTo>
                    <a:pt x="624" y="222"/>
                  </a:lnTo>
                  <a:lnTo>
                    <a:pt x="630" y="222"/>
                  </a:lnTo>
                  <a:lnTo>
                    <a:pt x="636" y="222"/>
                  </a:lnTo>
                  <a:lnTo>
                    <a:pt x="642" y="222"/>
                  </a:lnTo>
                  <a:lnTo>
                    <a:pt x="648" y="228"/>
                  </a:lnTo>
                </a:path>
              </a:pathLst>
            </a:custGeom>
            <a:noFill/>
            <a:ln w="19050" cmpd="sng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3600" y="2001"/>
              <a:ext cx="624" cy="66"/>
            </a:xfrm>
            <a:custGeom>
              <a:avLst/>
              <a:gdLst>
                <a:gd name="T0" fmla="*/ 12 w 624"/>
                <a:gd name="T1" fmla="*/ 0 h 66"/>
                <a:gd name="T2" fmla="*/ 18 w 624"/>
                <a:gd name="T3" fmla="*/ 0 h 66"/>
                <a:gd name="T4" fmla="*/ 30 w 624"/>
                <a:gd name="T5" fmla="*/ 6 h 66"/>
                <a:gd name="T6" fmla="*/ 42 w 624"/>
                <a:gd name="T7" fmla="*/ 6 h 66"/>
                <a:gd name="T8" fmla="*/ 48 w 624"/>
                <a:gd name="T9" fmla="*/ 6 h 66"/>
                <a:gd name="T10" fmla="*/ 60 w 624"/>
                <a:gd name="T11" fmla="*/ 6 h 66"/>
                <a:gd name="T12" fmla="*/ 72 w 624"/>
                <a:gd name="T13" fmla="*/ 12 h 66"/>
                <a:gd name="T14" fmla="*/ 78 w 624"/>
                <a:gd name="T15" fmla="*/ 12 h 66"/>
                <a:gd name="T16" fmla="*/ 90 w 624"/>
                <a:gd name="T17" fmla="*/ 12 h 66"/>
                <a:gd name="T18" fmla="*/ 102 w 624"/>
                <a:gd name="T19" fmla="*/ 18 h 66"/>
                <a:gd name="T20" fmla="*/ 114 w 624"/>
                <a:gd name="T21" fmla="*/ 18 h 66"/>
                <a:gd name="T22" fmla="*/ 120 w 624"/>
                <a:gd name="T23" fmla="*/ 18 h 66"/>
                <a:gd name="T24" fmla="*/ 132 w 624"/>
                <a:gd name="T25" fmla="*/ 18 h 66"/>
                <a:gd name="T26" fmla="*/ 144 w 624"/>
                <a:gd name="T27" fmla="*/ 24 h 66"/>
                <a:gd name="T28" fmla="*/ 150 w 624"/>
                <a:gd name="T29" fmla="*/ 24 h 66"/>
                <a:gd name="T30" fmla="*/ 162 w 624"/>
                <a:gd name="T31" fmla="*/ 24 h 66"/>
                <a:gd name="T32" fmla="*/ 174 w 624"/>
                <a:gd name="T33" fmla="*/ 24 h 66"/>
                <a:gd name="T34" fmla="*/ 180 w 624"/>
                <a:gd name="T35" fmla="*/ 30 h 66"/>
                <a:gd name="T36" fmla="*/ 192 w 624"/>
                <a:gd name="T37" fmla="*/ 30 h 66"/>
                <a:gd name="T38" fmla="*/ 204 w 624"/>
                <a:gd name="T39" fmla="*/ 30 h 66"/>
                <a:gd name="T40" fmla="*/ 216 w 624"/>
                <a:gd name="T41" fmla="*/ 30 h 66"/>
                <a:gd name="T42" fmla="*/ 222 w 624"/>
                <a:gd name="T43" fmla="*/ 30 h 66"/>
                <a:gd name="T44" fmla="*/ 234 w 624"/>
                <a:gd name="T45" fmla="*/ 36 h 66"/>
                <a:gd name="T46" fmla="*/ 246 w 624"/>
                <a:gd name="T47" fmla="*/ 36 h 66"/>
                <a:gd name="T48" fmla="*/ 252 w 624"/>
                <a:gd name="T49" fmla="*/ 36 h 66"/>
                <a:gd name="T50" fmla="*/ 264 w 624"/>
                <a:gd name="T51" fmla="*/ 36 h 66"/>
                <a:gd name="T52" fmla="*/ 276 w 624"/>
                <a:gd name="T53" fmla="*/ 36 h 66"/>
                <a:gd name="T54" fmla="*/ 282 w 624"/>
                <a:gd name="T55" fmla="*/ 36 h 66"/>
                <a:gd name="T56" fmla="*/ 294 w 624"/>
                <a:gd name="T57" fmla="*/ 42 h 66"/>
                <a:gd name="T58" fmla="*/ 306 w 624"/>
                <a:gd name="T59" fmla="*/ 42 h 66"/>
                <a:gd name="T60" fmla="*/ 318 w 624"/>
                <a:gd name="T61" fmla="*/ 42 h 66"/>
                <a:gd name="T62" fmla="*/ 324 w 624"/>
                <a:gd name="T63" fmla="*/ 42 h 66"/>
                <a:gd name="T64" fmla="*/ 336 w 624"/>
                <a:gd name="T65" fmla="*/ 42 h 66"/>
                <a:gd name="T66" fmla="*/ 348 w 624"/>
                <a:gd name="T67" fmla="*/ 42 h 66"/>
                <a:gd name="T68" fmla="*/ 354 w 624"/>
                <a:gd name="T69" fmla="*/ 48 h 66"/>
                <a:gd name="T70" fmla="*/ 366 w 624"/>
                <a:gd name="T71" fmla="*/ 48 h 66"/>
                <a:gd name="T72" fmla="*/ 378 w 624"/>
                <a:gd name="T73" fmla="*/ 48 h 66"/>
                <a:gd name="T74" fmla="*/ 384 w 624"/>
                <a:gd name="T75" fmla="*/ 48 h 66"/>
                <a:gd name="T76" fmla="*/ 396 w 624"/>
                <a:gd name="T77" fmla="*/ 48 h 66"/>
                <a:gd name="T78" fmla="*/ 408 w 624"/>
                <a:gd name="T79" fmla="*/ 48 h 66"/>
                <a:gd name="T80" fmla="*/ 420 w 624"/>
                <a:gd name="T81" fmla="*/ 54 h 66"/>
                <a:gd name="T82" fmla="*/ 426 w 624"/>
                <a:gd name="T83" fmla="*/ 54 h 66"/>
                <a:gd name="T84" fmla="*/ 438 w 624"/>
                <a:gd name="T85" fmla="*/ 54 h 66"/>
                <a:gd name="T86" fmla="*/ 450 w 624"/>
                <a:gd name="T87" fmla="*/ 54 h 66"/>
                <a:gd name="T88" fmla="*/ 456 w 624"/>
                <a:gd name="T89" fmla="*/ 54 h 66"/>
                <a:gd name="T90" fmla="*/ 468 w 624"/>
                <a:gd name="T91" fmla="*/ 54 h 66"/>
                <a:gd name="T92" fmla="*/ 480 w 624"/>
                <a:gd name="T93" fmla="*/ 54 h 66"/>
                <a:gd name="T94" fmla="*/ 486 w 624"/>
                <a:gd name="T95" fmla="*/ 54 h 66"/>
                <a:gd name="T96" fmla="*/ 498 w 624"/>
                <a:gd name="T97" fmla="*/ 60 h 66"/>
                <a:gd name="T98" fmla="*/ 510 w 624"/>
                <a:gd name="T99" fmla="*/ 60 h 66"/>
                <a:gd name="T100" fmla="*/ 522 w 624"/>
                <a:gd name="T101" fmla="*/ 60 h 66"/>
                <a:gd name="T102" fmla="*/ 528 w 624"/>
                <a:gd name="T103" fmla="*/ 60 h 66"/>
                <a:gd name="T104" fmla="*/ 540 w 624"/>
                <a:gd name="T105" fmla="*/ 60 h 66"/>
                <a:gd name="T106" fmla="*/ 552 w 624"/>
                <a:gd name="T107" fmla="*/ 60 h 66"/>
                <a:gd name="T108" fmla="*/ 558 w 624"/>
                <a:gd name="T109" fmla="*/ 60 h 66"/>
                <a:gd name="T110" fmla="*/ 570 w 624"/>
                <a:gd name="T111" fmla="*/ 60 h 66"/>
                <a:gd name="T112" fmla="*/ 582 w 624"/>
                <a:gd name="T113" fmla="*/ 60 h 66"/>
                <a:gd name="T114" fmla="*/ 588 w 624"/>
                <a:gd name="T115" fmla="*/ 60 h 66"/>
                <a:gd name="T116" fmla="*/ 600 w 624"/>
                <a:gd name="T117" fmla="*/ 66 h 66"/>
                <a:gd name="T118" fmla="*/ 612 w 624"/>
                <a:gd name="T119" fmla="*/ 66 h 66"/>
                <a:gd name="T120" fmla="*/ 624 w 624"/>
                <a:gd name="T121" fmla="*/ 66 h 6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624"/>
                <a:gd name="T184" fmla="*/ 0 h 66"/>
                <a:gd name="T185" fmla="*/ 624 w 624"/>
                <a:gd name="T186" fmla="*/ 66 h 6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624" h="66">
                  <a:moveTo>
                    <a:pt x="0" y="0"/>
                  </a:moveTo>
                  <a:lnTo>
                    <a:pt x="6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0" y="6"/>
                  </a:lnTo>
                  <a:lnTo>
                    <a:pt x="36" y="6"/>
                  </a:lnTo>
                  <a:lnTo>
                    <a:pt x="42" y="6"/>
                  </a:lnTo>
                  <a:lnTo>
                    <a:pt x="48" y="6"/>
                  </a:lnTo>
                  <a:lnTo>
                    <a:pt x="54" y="6"/>
                  </a:lnTo>
                  <a:lnTo>
                    <a:pt x="60" y="6"/>
                  </a:lnTo>
                  <a:lnTo>
                    <a:pt x="66" y="12"/>
                  </a:lnTo>
                  <a:lnTo>
                    <a:pt x="72" y="12"/>
                  </a:lnTo>
                  <a:lnTo>
                    <a:pt x="78" y="12"/>
                  </a:lnTo>
                  <a:lnTo>
                    <a:pt x="84" y="12"/>
                  </a:lnTo>
                  <a:lnTo>
                    <a:pt x="90" y="12"/>
                  </a:lnTo>
                  <a:lnTo>
                    <a:pt x="96" y="12"/>
                  </a:lnTo>
                  <a:lnTo>
                    <a:pt x="96" y="18"/>
                  </a:lnTo>
                  <a:lnTo>
                    <a:pt x="102" y="18"/>
                  </a:lnTo>
                  <a:lnTo>
                    <a:pt x="108" y="18"/>
                  </a:lnTo>
                  <a:lnTo>
                    <a:pt x="114" y="18"/>
                  </a:lnTo>
                  <a:lnTo>
                    <a:pt x="120" y="18"/>
                  </a:lnTo>
                  <a:lnTo>
                    <a:pt x="126" y="18"/>
                  </a:lnTo>
                  <a:lnTo>
                    <a:pt x="132" y="18"/>
                  </a:lnTo>
                  <a:lnTo>
                    <a:pt x="138" y="18"/>
                  </a:lnTo>
                  <a:lnTo>
                    <a:pt x="138" y="24"/>
                  </a:lnTo>
                  <a:lnTo>
                    <a:pt x="144" y="24"/>
                  </a:lnTo>
                  <a:lnTo>
                    <a:pt x="150" y="24"/>
                  </a:lnTo>
                  <a:lnTo>
                    <a:pt x="156" y="24"/>
                  </a:lnTo>
                  <a:lnTo>
                    <a:pt x="162" y="24"/>
                  </a:lnTo>
                  <a:lnTo>
                    <a:pt x="168" y="24"/>
                  </a:lnTo>
                  <a:lnTo>
                    <a:pt x="174" y="24"/>
                  </a:lnTo>
                  <a:lnTo>
                    <a:pt x="180" y="24"/>
                  </a:lnTo>
                  <a:lnTo>
                    <a:pt x="180" y="30"/>
                  </a:lnTo>
                  <a:lnTo>
                    <a:pt x="186" y="30"/>
                  </a:lnTo>
                  <a:lnTo>
                    <a:pt x="192" y="30"/>
                  </a:lnTo>
                  <a:lnTo>
                    <a:pt x="198" y="30"/>
                  </a:lnTo>
                  <a:lnTo>
                    <a:pt x="204" y="30"/>
                  </a:lnTo>
                  <a:lnTo>
                    <a:pt x="210" y="30"/>
                  </a:lnTo>
                  <a:lnTo>
                    <a:pt x="216" y="30"/>
                  </a:lnTo>
                  <a:lnTo>
                    <a:pt x="222" y="30"/>
                  </a:lnTo>
                  <a:lnTo>
                    <a:pt x="228" y="30"/>
                  </a:lnTo>
                  <a:lnTo>
                    <a:pt x="234" y="36"/>
                  </a:lnTo>
                  <a:lnTo>
                    <a:pt x="240" y="36"/>
                  </a:lnTo>
                  <a:lnTo>
                    <a:pt x="246" y="36"/>
                  </a:lnTo>
                  <a:lnTo>
                    <a:pt x="252" y="36"/>
                  </a:lnTo>
                  <a:lnTo>
                    <a:pt x="258" y="36"/>
                  </a:lnTo>
                  <a:lnTo>
                    <a:pt x="264" y="36"/>
                  </a:lnTo>
                  <a:lnTo>
                    <a:pt x="270" y="36"/>
                  </a:lnTo>
                  <a:lnTo>
                    <a:pt x="276" y="36"/>
                  </a:lnTo>
                  <a:lnTo>
                    <a:pt x="282" y="36"/>
                  </a:lnTo>
                  <a:lnTo>
                    <a:pt x="288" y="42"/>
                  </a:lnTo>
                  <a:lnTo>
                    <a:pt x="294" y="42"/>
                  </a:lnTo>
                  <a:lnTo>
                    <a:pt x="300" y="42"/>
                  </a:lnTo>
                  <a:lnTo>
                    <a:pt x="306" y="42"/>
                  </a:lnTo>
                  <a:lnTo>
                    <a:pt x="312" y="42"/>
                  </a:lnTo>
                  <a:lnTo>
                    <a:pt x="318" y="42"/>
                  </a:lnTo>
                  <a:lnTo>
                    <a:pt x="324" y="42"/>
                  </a:lnTo>
                  <a:lnTo>
                    <a:pt x="330" y="42"/>
                  </a:lnTo>
                  <a:lnTo>
                    <a:pt x="336" y="42"/>
                  </a:lnTo>
                  <a:lnTo>
                    <a:pt x="342" y="42"/>
                  </a:lnTo>
                  <a:lnTo>
                    <a:pt x="348" y="42"/>
                  </a:lnTo>
                  <a:lnTo>
                    <a:pt x="348" y="48"/>
                  </a:lnTo>
                  <a:lnTo>
                    <a:pt x="354" y="48"/>
                  </a:lnTo>
                  <a:lnTo>
                    <a:pt x="360" y="48"/>
                  </a:lnTo>
                  <a:lnTo>
                    <a:pt x="366" y="48"/>
                  </a:lnTo>
                  <a:lnTo>
                    <a:pt x="372" y="48"/>
                  </a:lnTo>
                  <a:lnTo>
                    <a:pt x="378" y="48"/>
                  </a:lnTo>
                  <a:lnTo>
                    <a:pt x="384" y="48"/>
                  </a:lnTo>
                  <a:lnTo>
                    <a:pt x="390" y="48"/>
                  </a:lnTo>
                  <a:lnTo>
                    <a:pt x="396" y="48"/>
                  </a:lnTo>
                  <a:lnTo>
                    <a:pt x="402" y="48"/>
                  </a:lnTo>
                  <a:lnTo>
                    <a:pt x="408" y="48"/>
                  </a:lnTo>
                  <a:lnTo>
                    <a:pt x="414" y="48"/>
                  </a:lnTo>
                  <a:lnTo>
                    <a:pt x="420" y="54"/>
                  </a:lnTo>
                  <a:lnTo>
                    <a:pt x="426" y="54"/>
                  </a:lnTo>
                  <a:lnTo>
                    <a:pt x="432" y="54"/>
                  </a:lnTo>
                  <a:lnTo>
                    <a:pt x="438" y="54"/>
                  </a:lnTo>
                  <a:lnTo>
                    <a:pt x="444" y="54"/>
                  </a:lnTo>
                  <a:lnTo>
                    <a:pt x="450" y="54"/>
                  </a:lnTo>
                  <a:lnTo>
                    <a:pt x="456" y="54"/>
                  </a:lnTo>
                  <a:lnTo>
                    <a:pt x="462" y="54"/>
                  </a:lnTo>
                  <a:lnTo>
                    <a:pt x="468" y="54"/>
                  </a:lnTo>
                  <a:lnTo>
                    <a:pt x="474" y="54"/>
                  </a:lnTo>
                  <a:lnTo>
                    <a:pt x="480" y="54"/>
                  </a:lnTo>
                  <a:lnTo>
                    <a:pt x="486" y="54"/>
                  </a:lnTo>
                  <a:lnTo>
                    <a:pt x="492" y="54"/>
                  </a:lnTo>
                  <a:lnTo>
                    <a:pt x="498" y="54"/>
                  </a:lnTo>
                  <a:lnTo>
                    <a:pt x="498" y="60"/>
                  </a:lnTo>
                  <a:lnTo>
                    <a:pt x="504" y="60"/>
                  </a:lnTo>
                  <a:lnTo>
                    <a:pt x="510" y="60"/>
                  </a:lnTo>
                  <a:lnTo>
                    <a:pt x="516" y="60"/>
                  </a:lnTo>
                  <a:lnTo>
                    <a:pt x="522" y="60"/>
                  </a:lnTo>
                  <a:lnTo>
                    <a:pt x="528" y="60"/>
                  </a:lnTo>
                  <a:lnTo>
                    <a:pt x="534" y="60"/>
                  </a:lnTo>
                  <a:lnTo>
                    <a:pt x="540" y="60"/>
                  </a:lnTo>
                  <a:lnTo>
                    <a:pt x="546" y="60"/>
                  </a:lnTo>
                  <a:lnTo>
                    <a:pt x="552" y="60"/>
                  </a:lnTo>
                  <a:lnTo>
                    <a:pt x="558" y="60"/>
                  </a:lnTo>
                  <a:lnTo>
                    <a:pt x="564" y="60"/>
                  </a:lnTo>
                  <a:lnTo>
                    <a:pt x="570" y="60"/>
                  </a:lnTo>
                  <a:lnTo>
                    <a:pt x="576" y="60"/>
                  </a:lnTo>
                  <a:lnTo>
                    <a:pt x="582" y="60"/>
                  </a:lnTo>
                  <a:lnTo>
                    <a:pt x="588" y="60"/>
                  </a:lnTo>
                  <a:lnTo>
                    <a:pt x="594" y="66"/>
                  </a:lnTo>
                  <a:lnTo>
                    <a:pt x="600" y="66"/>
                  </a:lnTo>
                  <a:lnTo>
                    <a:pt x="606" y="66"/>
                  </a:lnTo>
                  <a:lnTo>
                    <a:pt x="612" y="66"/>
                  </a:lnTo>
                  <a:lnTo>
                    <a:pt x="618" y="66"/>
                  </a:lnTo>
                  <a:lnTo>
                    <a:pt x="624" y="66"/>
                  </a:lnTo>
                </a:path>
              </a:pathLst>
            </a:custGeom>
            <a:noFill/>
            <a:ln w="19050" cmpd="sng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graphicFrame>
        <p:nvGraphicFramePr>
          <p:cNvPr id="19" name="Object 18"/>
          <p:cNvGraphicFramePr>
            <a:graphicFrameLocks noChangeAspect="1"/>
          </p:cNvGraphicFramePr>
          <p:nvPr/>
        </p:nvGraphicFramePr>
        <p:xfrm>
          <a:off x="6883915" y="3870325"/>
          <a:ext cx="1306513" cy="850900"/>
        </p:xfrm>
        <a:graphic>
          <a:graphicData uri="http://schemas.openxmlformats.org/presentationml/2006/ole">
            <p:oleObj spid="_x0000_s94212" name="Equation" r:id="rId5" imgW="1307880" imgH="850680" progId="">
              <p:embed/>
            </p:oleObj>
          </a:graphicData>
        </a:graphic>
      </p:graphicFrame>
      <p:grpSp>
        <p:nvGrpSpPr>
          <p:cNvPr id="20" name="Group 19"/>
          <p:cNvGrpSpPr>
            <a:grpSpLocks/>
          </p:cNvGrpSpPr>
          <p:nvPr/>
        </p:nvGrpSpPr>
        <p:grpSpPr bwMode="auto">
          <a:xfrm>
            <a:off x="4176542" y="4416082"/>
            <a:ext cx="4343400" cy="1752600"/>
            <a:chOff x="1056" y="2592"/>
            <a:chExt cx="2736" cy="1104"/>
          </a:xfrm>
        </p:grpSpPr>
        <p:grpSp>
          <p:nvGrpSpPr>
            <p:cNvPr id="21" name="Group 20"/>
            <p:cNvGrpSpPr>
              <a:grpSpLocks/>
            </p:cNvGrpSpPr>
            <p:nvPr/>
          </p:nvGrpSpPr>
          <p:grpSpPr bwMode="auto">
            <a:xfrm>
              <a:off x="1056" y="2592"/>
              <a:ext cx="2736" cy="1104"/>
              <a:chOff x="1056" y="2592"/>
              <a:chExt cx="2736" cy="1104"/>
            </a:xfrm>
          </p:grpSpPr>
          <p:sp>
            <p:nvSpPr>
              <p:cNvPr id="23" name="Line 21"/>
              <p:cNvSpPr>
                <a:spLocks noChangeShapeType="1"/>
              </p:cNvSpPr>
              <p:nvPr/>
            </p:nvSpPr>
            <p:spPr bwMode="auto">
              <a:xfrm>
                <a:off x="1056" y="3192"/>
                <a:ext cx="2720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lg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" name="Line 22"/>
              <p:cNvSpPr>
                <a:spLocks noChangeShapeType="1"/>
              </p:cNvSpPr>
              <p:nvPr/>
            </p:nvSpPr>
            <p:spPr bwMode="auto">
              <a:xfrm flipV="1">
                <a:off x="2334" y="2592"/>
                <a:ext cx="1" cy="110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lg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graphicFrame>
            <p:nvGraphicFramePr>
              <p:cNvPr id="25" name="Object 23"/>
              <p:cNvGraphicFramePr>
                <a:graphicFrameLocks noChangeAspect="1"/>
              </p:cNvGraphicFramePr>
              <p:nvPr/>
            </p:nvGraphicFramePr>
            <p:xfrm>
              <a:off x="3648" y="3256"/>
              <a:ext cx="144" cy="152"/>
            </p:xfrm>
            <a:graphic>
              <a:graphicData uri="http://schemas.openxmlformats.org/presentationml/2006/ole">
                <p:oleObj spid="_x0000_s94213" name="Equation" r:id="rId6" imgW="228600" imgH="241200" progId="">
                  <p:embed/>
                </p:oleObj>
              </a:graphicData>
            </a:graphic>
          </p:graphicFrame>
          <p:graphicFrame>
            <p:nvGraphicFramePr>
              <p:cNvPr id="26" name="Object 24"/>
              <p:cNvGraphicFramePr>
                <a:graphicFrameLocks noChangeAspect="1"/>
              </p:cNvGraphicFramePr>
              <p:nvPr/>
            </p:nvGraphicFramePr>
            <p:xfrm>
              <a:off x="2152" y="2592"/>
              <a:ext cx="152" cy="200"/>
            </p:xfrm>
            <a:graphic>
              <a:graphicData uri="http://schemas.openxmlformats.org/presentationml/2006/ole">
                <p:oleObj spid="_x0000_s94214" name="Equation" r:id="rId7" imgW="241200" imgH="317160" progId="">
                  <p:embed/>
                </p:oleObj>
              </a:graphicData>
            </a:graphic>
          </p:graphicFrame>
        </p:grpSp>
        <p:pic>
          <p:nvPicPr>
            <p:cNvPr id="22" name="Picture 25"/>
            <p:cNvPicPr>
              <a:picLocks noChangeAspect="1" noChangeArrowheads="1"/>
            </p:cNvPicPr>
            <p:nvPr/>
          </p:nvPicPr>
          <p:blipFill>
            <a:blip r:embed="rId8" cstate="print">
              <a:lum bright="-100000"/>
            </a:blip>
            <a:srcRect/>
            <a:stretch>
              <a:fillRect/>
            </a:stretch>
          </p:blipFill>
          <p:spPr bwMode="auto">
            <a:xfrm>
              <a:off x="2126" y="3212"/>
              <a:ext cx="192" cy="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7" name="TextBox 26"/>
          <p:cNvSpPr txBox="1"/>
          <p:nvPr/>
        </p:nvSpPr>
        <p:spPr>
          <a:xfrm>
            <a:off x="790833" y="2842053"/>
            <a:ext cx="5288692" cy="1477328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</a:rPr>
              <a:t>     </a:t>
            </a:r>
          </a:p>
          <a:p>
            <a:r>
              <a:rPr lang="en-US" altLang="zh-CN" dirty="0" smtClean="0">
                <a:solidFill>
                  <a:schemeClr val="bg1"/>
                </a:solidFill>
              </a:rPr>
              <a:t>   </a:t>
            </a:r>
          </a:p>
          <a:p>
            <a:r>
              <a:rPr lang="en-US" altLang="zh-CN" dirty="0" smtClean="0">
                <a:solidFill>
                  <a:schemeClr val="bg1"/>
                </a:solidFill>
              </a:rPr>
              <a:t>   </a:t>
            </a:r>
          </a:p>
          <a:p>
            <a:r>
              <a:rPr lang="en-US" altLang="zh-CN" dirty="0" smtClean="0">
                <a:solidFill>
                  <a:schemeClr val="bg1"/>
                </a:solidFill>
              </a:rPr>
              <a:t> </a:t>
            </a:r>
          </a:p>
          <a:p>
            <a:r>
              <a:rPr lang="en-US" altLang="zh-CN" dirty="0" smtClean="0">
                <a:solidFill>
                  <a:schemeClr val="bg1"/>
                </a:solidFill>
              </a:rPr>
              <a:t>  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94216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94217" name="Rectangle 9"/>
          <p:cNvSpPr>
            <a:spLocks noChangeArrowheads="1"/>
          </p:cNvSpPr>
          <p:nvPr/>
        </p:nvSpPr>
        <p:spPr bwMode="auto">
          <a:xfrm>
            <a:off x="0" y="6556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pic>
        <p:nvPicPr>
          <p:cNvPr id="94218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88541" y="3427426"/>
            <a:ext cx="2504173" cy="523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219" name="Picture 1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000897" y="4108032"/>
            <a:ext cx="2660178" cy="506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220" name="Picture 1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375143" y="4757352"/>
            <a:ext cx="1394444" cy="397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TextBox 34"/>
          <p:cNvSpPr txBox="1"/>
          <p:nvPr/>
        </p:nvSpPr>
        <p:spPr>
          <a:xfrm>
            <a:off x="3719384" y="4139513"/>
            <a:ext cx="16681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/>
              <a:t>通解</a:t>
            </a:r>
            <a:endParaRPr lang="zh-CN" altLang="en-US" sz="2000" dirty="0"/>
          </a:p>
        </p:txBody>
      </p:sp>
      <p:sp>
        <p:nvSpPr>
          <p:cNvPr id="36" name="TextBox 35"/>
          <p:cNvSpPr txBox="1"/>
          <p:nvPr/>
        </p:nvSpPr>
        <p:spPr>
          <a:xfrm>
            <a:off x="3101546" y="4744994"/>
            <a:ext cx="16681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/>
              <a:t>特解</a:t>
            </a:r>
            <a:endParaRPr lang="zh-CN" altLang="en-US" sz="2000" dirty="0"/>
          </a:p>
        </p:txBody>
      </p:sp>
      <p:sp>
        <p:nvSpPr>
          <p:cNvPr id="37" name="TextBox 36"/>
          <p:cNvSpPr txBox="1"/>
          <p:nvPr/>
        </p:nvSpPr>
        <p:spPr>
          <a:xfrm>
            <a:off x="815547" y="4053016"/>
            <a:ext cx="3558746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  </a:t>
            </a:r>
          </a:p>
          <a:p>
            <a:r>
              <a:rPr lang="en-US" altLang="zh-CN" dirty="0" smtClean="0"/>
              <a:t>  </a:t>
            </a:r>
          </a:p>
          <a:p>
            <a:r>
              <a:rPr lang="en-US" altLang="zh-CN" dirty="0" smtClean="0"/>
              <a:t> </a:t>
            </a:r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4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4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4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4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4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subSp spid="_x0000_s94212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9">
                                            <p:subSp spid="_x0000_s94212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3250" y="295275"/>
            <a:ext cx="8001000" cy="1216025"/>
          </a:xfrm>
        </p:spPr>
        <p:txBody>
          <a:bodyPr/>
          <a:lstStyle/>
          <a:p>
            <a:pPr eaLnBrk="1" hangingPunct="1"/>
            <a:r>
              <a:rPr lang="zh-CN" altLang="en-US" sz="2800" b="1" smtClean="0">
                <a:ea typeface="楷体_GB2312" panose="02010609030101010101" pitchFamily="49" charset="-122"/>
              </a:rPr>
              <a:t>牛刀小试</a:t>
            </a:r>
          </a:p>
        </p:txBody>
      </p:sp>
      <p:sp>
        <p:nvSpPr>
          <p:cNvPr id="43011" name="矩形 2"/>
          <p:cNvSpPr>
            <a:spLocks noChangeArrowheads="1"/>
          </p:cNvSpPr>
          <p:nvPr/>
        </p:nvSpPr>
        <p:spPr bwMode="auto">
          <a:xfrm>
            <a:off x="138113" y="1768475"/>
            <a:ext cx="433387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>
              <a:lnSpc>
                <a:spcPct val="80000"/>
              </a:lnSpc>
              <a:buFontTx/>
              <a:buBlip>
                <a:blip r:embed="rId3"/>
              </a:buBlip>
            </a:pPr>
            <a:r>
              <a:rPr kumimoji="1" lang="en-US" altLang="zh-CN" sz="3200">
                <a:latin typeface="宋体" panose="02010600030101010101" pitchFamily="2" charset="-122"/>
                <a:ea typeface="-윤명조240"/>
                <a:cs typeface="-윤명조240"/>
              </a:rPr>
              <a:t> </a:t>
            </a:r>
            <a:endParaRPr lang="zh-CN" altLang="en-US" sz="2800">
              <a:ea typeface="楷体_GB2312" panose="02010609030101010101" pitchFamily="49" charset="-122"/>
            </a:endParaRPr>
          </a:p>
        </p:txBody>
      </p:sp>
      <p:sp>
        <p:nvSpPr>
          <p:cNvPr id="43012" name="Rectangle 10"/>
          <p:cNvSpPr>
            <a:spLocks noChangeArrowheads="1"/>
          </p:cNvSpPr>
          <p:nvPr/>
        </p:nvSpPr>
        <p:spPr bwMode="auto">
          <a:xfrm>
            <a:off x="539750" y="1736725"/>
            <a:ext cx="7721600" cy="2144713"/>
          </a:xfrm>
          <a:prstGeom prst="rect">
            <a:avLst/>
          </a:prstGeom>
          <a:solidFill>
            <a:srgbClr val="FFFF99"/>
          </a:solidFill>
          <a:ln w="28575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pic>
        <p:nvPicPr>
          <p:cNvPr id="4301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422" t="25787" r="23502" b="44560"/>
          <a:stretch>
            <a:fillRect/>
          </a:stretch>
        </p:blipFill>
        <p:spPr bwMode="auto">
          <a:xfrm>
            <a:off x="571500" y="1790700"/>
            <a:ext cx="7689850" cy="2033588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480" t="29002" r="62292" b="27972"/>
          <a:stretch>
            <a:fillRect/>
          </a:stretch>
        </p:blipFill>
        <p:spPr bwMode="auto">
          <a:xfrm>
            <a:off x="5087938" y="4044950"/>
            <a:ext cx="2547937" cy="2544763"/>
          </a:xfrm>
          <a:prstGeom prst="rect">
            <a:avLst/>
          </a:prstGeom>
          <a:blipFill dpi="0" rotWithShape="1">
            <a:blip r:embed="rId6" cstate="print"/>
            <a:srcRect l="13480" t="29002" r="62292" b="27972"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5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7816" t="40955" r="23026" b="14526"/>
          <a:stretch>
            <a:fillRect/>
          </a:stretch>
        </p:blipFill>
        <p:spPr bwMode="auto">
          <a:xfrm>
            <a:off x="652463" y="4122738"/>
            <a:ext cx="3859212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3250" y="276225"/>
            <a:ext cx="8001000" cy="1216025"/>
          </a:xfrm>
        </p:spPr>
        <p:txBody>
          <a:bodyPr/>
          <a:lstStyle/>
          <a:p>
            <a:pPr eaLnBrk="1" hangingPunct="1"/>
            <a:r>
              <a:rPr lang="zh-CN" altLang="en-US" sz="2800" b="1" smtClean="0">
                <a:ea typeface="楷体_GB2312" panose="02010609030101010101" pitchFamily="49" charset="-122"/>
              </a:rPr>
              <a:t>牛刀小试</a:t>
            </a:r>
          </a:p>
        </p:txBody>
      </p:sp>
      <p:sp>
        <p:nvSpPr>
          <p:cNvPr id="45059" name="矩形 2"/>
          <p:cNvSpPr>
            <a:spLocks noChangeArrowheads="1"/>
          </p:cNvSpPr>
          <p:nvPr/>
        </p:nvSpPr>
        <p:spPr bwMode="auto">
          <a:xfrm>
            <a:off x="138113" y="1768475"/>
            <a:ext cx="433387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>
              <a:lnSpc>
                <a:spcPct val="80000"/>
              </a:lnSpc>
              <a:buFontTx/>
              <a:buBlip>
                <a:blip r:embed="rId3"/>
              </a:buBlip>
            </a:pPr>
            <a:r>
              <a:rPr kumimoji="1" lang="en-US" altLang="zh-CN" sz="3200">
                <a:latin typeface="宋体" panose="02010600030101010101" pitchFamily="2" charset="-122"/>
                <a:ea typeface="-윤명조240"/>
                <a:cs typeface="-윤명조240"/>
              </a:rPr>
              <a:t> </a:t>
            </a:r>
            <a:endParaRPr lang="zh-CN" altLang="en-US" sz="2800">
              <a:ea typeface="楷体_GB2312" panose="02010609030101010101" pitchFamily="49" charset="-122"/>
            </a:endParaRPr>
          </a:p>
        </p:txBody>
      </p:sp>
      <p:sp>
        <p:nvSpPr>
          <p:cNvPr id="45060" name="Rectangle 10"/>
          <p:cNvSpPr>
            <a:spLocks noChangeArrowheads="1"/>
          </p:cNvSpPr>
          <p:nvPr/>
        </p:nvSpPr>
        <p:spPr bwMode="auto">
          <a:xfrm>
            <a:off x="539750" y="1736725"/>
            <a:ext cx="7721600" cy="2144713"/>
          </a:xfrm>
          <a:prstGeom prst="rect">
            <a:avLst/>
          </a:prstGeom>
          <a:solidFill>
            <a:srgbClr val="FFFF99"/>
          </a:solidFill>
          <a:ln w="28575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pic>
        <p:nvPicPr>
          <p:cNvPr id="4506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422" t="25787" r="23502" b="44560"/>
          <a:stretch>
            <a:fillRect/>
          </a:stretch>
        </p:blipFill>
        <p:spPr bwMode="auto">
          <a:xfrm>
            <a:off x="563563" y="1792288"/>
            <a:ext cx="7689850" cy="2033587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2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526" t="39262" r="23502" b="25475"/>
          <a:stretch>
            <a:fillRect/>
          </a:stretch>
        </p:blipFill>
        <p:spPr bwMode="auto">
          <a:xfrm>
            <a:off x="622300" y="4032250"/>
            <a:ext cx="7556500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3" name="矩形 1"/>
          <p:cNvSpPr>
            <a:spLocks noChangeArrowheads="1"/>
          </p:cNvSpPr>
          <p:nvPr/>
        </p:nvSpPr>
        <p:spPr bwMode="auto">
          <a:xfrm>
            <a:off x="539750" y="6383338"/>
            <a:ext cx="4468813" cy="269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3250" y="276225"/>
            <a:ext cx="8001000" cy="1216025"/>
          </a:xfrm>
        </p:spPr>
        <p:txBody>
          <a:bodyPr/>
          <a:lstStyle/>
          <a:p>
            <a:pPr eaLnBrk="1" hangingPunct="1"/>
            <a:r>
              <a:rPr lang="zh-CN" altLang="en-US" sz="2800" b="1" smtClean="0">
                <a:ea typeface="楷体_GB2312" panose="02010609030101010101" pitchFamily="49" charset="-122"/>
              </a:rPr>
              <a:t>牛刀小试</a:t>
            </a:r>
          </a:p>
        </p:txBody>
      </p:sp>
      <p:sp>
        <p:nvSpPr>
          <p:cNvPr id="47107" name="矩形 2"/>
          <p:cNvSpPr>
            <a:spLocks noChangeArrowheads="1"/>
          </p:cNvSpPr>
          <p:nvPr/>
        </p:nvSpPr>
        <p:spPr bwMode="auto">
          <a:xfrm>
            <a:off x="138113" y="1768475"/>
            <a:ext cx="433387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>
              <a:lnSpc>
                <a:spcPct val="80000"/>
              </a:lnSpc>
              <a:buFontTx/>
              <a:buBlip>
                <a:blip r:embed="rId3"/>
              </a:buBlip>
            </a:pPr>
            <a:r>
              <a:rPr kumimoji="1" lang="en-US" altLang="zh-CN" sz="3200">
                <a:latin typeface="宋体" panose="02010600030101010101" pitchFamily="2" charset="-122"/>
                <a:ea typeface="-윤명조240"/>
                <a:cs typeface="-윤명조240"/>
              </a:rPr>
              <a:t> </a:t>
            </a:r>
            <a:endParaRPr lang="zh-CN" altLang="en-US" sz="2800">
              <a:ea typeface="楷体_GB2312" panose="02010609030101010101" pitchFamily="49" charset="-122"/>
            </a:endParaRPr>
          </a:p>
        </p:txBody>
      </p:sp>
      <p:sp>
        <p:nvSpPr>
          <p:cNvPr id="47108" name="Rectangle 10"/>
          <p:cNvSpPr>
            <a:spLocks noChangeArrowheads="1"/>
          </p:cNvSpPr>
          <p:nvPr/>
        </p:nvSpPr>
        <p:spPr bwMode="auto">
          <a:xfrm>
            <a:off x="539750" y="1736725"/>
            <a:ext cx="7721600" cy="2144713"/>
          </a:xfrm>
          <a:prstGeom prst="rect">
            <a:avLst/>
          </a:prstGeom>
          <a:solidFill>
            <a:srgbClr val="FFFF99"/>
          </a:solidFill>
          <a:ln w="28575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pic>
        <p:nvPicPr>
          <p:cNvPr id="4710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422" t="25787" r="23502" b="44560"/>
          <a:stretch>
            <a:fillRect/>
          </a:stretch>
        </p:blipFill>
        <p:spPr bwMode="auto">
          <a:xfrm>
            <a:off x="571500" y="1768475"/>
            <a:ext cx="7689850" cy="2033588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0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875" y="149225"/>
            <a:ext cx="3732213" cy="238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1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290" t="25323" r="25000" b="46245"/>
          <a:stretch>
            <a:fillRect/>
          </a:stretch>
        </p:blipFill>
        <p:spPr bwMode="auto">
          <a:xfrm>
            <a:off x="260350" y="4673600"/>
            <a:ext cx="7767638" cy="17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2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315" t="73193" r="50000" b="16209"/>
          <a:stretch>
            <a:fillRect/>
          </a:stretch>
        </p:blipFill>
        <p:spPr bwMode="auto">
          <a:xfrm>
            <a:off x="354013" y="3948113"/>
            <a:ext cx="4595812" cy="72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3490" name="对象 1"/>
          <p:cNvGraphicFramePr>
            <a:graphicFrameLocks noChangeAspect="1"/>
          </p:cNvGraphicFramePr>
          <p:nvPr/>
        </p:nvGraphicFramePr>
        <p:xfrm>
          <a:off x="603250" y="1689100"/>
          <a:ext cx="5307013" cy="1689100"/>
        </p:xfrm>
        <a:graphic>
          <a:graphicData uri="http://schemas.openxmlformats.org/presentationml/2006/ole">
            <p:oleObj spid="_x0000_s87042" name="Equation" r:id="rId3" imgW="2971800" imgH="889000" progId="">
              <p:embed/>
            </p:oleObj>
          </a:graphicData>
        </a:graphic>
      </p:graphicFrame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603250" y="276225"/>
            <a:ext cx="8001000" cy="121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  <a:ea typeface="宋体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  <a:ea typeface="宋体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  <a:ea typeface="宋体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  <a:ea typeface="宋体" pitchFamily="2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  <a:ea typeface="宋体" pitchFamily="2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  <a:ea typeface="宋体" pitchFamily="2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  <a:ea typeface="宋体" pitchFamily="2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  <a:ea typeface="宋体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800" b="1" kern="0" dirty="0" smtClean="0">
                <a:ea typeface="楷体_GB2312" pitchFamily="49" charset="-122"/>
              </a:rPr>
              <a:t>应用</a:t>
            </a:r>
            <a:r>
              <a:rPr lang="en-US" altLang="zh-CN" sz="2800" b="1" kern="0" dirty="0" err="1" smtClean="0">
                <a:ea typeface="楷体_GB2312" pitchFamily="49" charset="-122"/>
              </a:rPr>
              <a:t>ing</a:t>
            </a:r>
            <a:endParaRPr lang="zh-CN" altLang="en-US" sz="2800" b="1" kern="0" dirty="0" smtClean="0">
              <a:ea typeface="楷体_GB2312" pitchFamily="49" charset="-122"/>
            </a:endParaRPr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746125" y="3802063"/>
          <a:ext cx="7993063" cy="2290762"/>
        </p:xfrm>
        <a:graphic>
          <a:graphicData uri="http://schemas.openxmlformats.org/presentationml/2006/ole">
            <p:oleObj spid="_x0000_s87043" name="Equation" r:id="rId4" imgW="3098800" imgH="1206500" progId="">
              <p:embed/>
            </p:oleObj>
          </a:graphicData>
        </a:graphic>
      </p:graphicFrame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0000" t="36507" r="26833" b="45679"/>
          <a:stretch>
            <a:fillRect/>
          </a:stretch>
        </p:blipFill>
        <p:spPr bwMode="auto">
          <a:xfrm>
            <a:off x="4619625" y="276225"/>
            <a:ext cx="4379913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3250" y="276225"/>
            <a:ext cx="8001000" cy="1216025"/>
          </a:xfrm>
        </p:spPr>
        <p:txBody>
          <a:bodyPr/>
          <a:lstStyle/>
          <a:p>
            <a:pPr eaLnBrk="1" hangingPunct="1"/>
            <a:r>
              <a:rPr lang="zh-CN" altLang="en-US" sz="2800" b="1" smtClean="0">
                <a:ea typeface="楷体_GB2312" panose="02010609030101010101" pitchFamily="49" charset="-122"/>
              </a:rPr>
              <a:t>牛刀小试</a:t>
            </a:r>
          </a:p>
        </p:txBody>
      </p:sp>
      <p:sp>
        <p:nvSpPr>
          <p:cNvPr id="49155" name="矩形 2"/>
          <p:cNvSpPr>
            <a:spLocks noChangeArrowheads="1"/>
          </p:cNvSpPr>
          <p:nvPr/>
        </p:nvSpPr>
        <p:spPr bwMode="auto">
          <a:xfrm>
            <a:off x="138113" y="1768475"/>
            <a:ext cx="433387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>
              <a:lnSpc>
                <a:spcPct val="80000"/>
              </a:lnSpc>
              <a:buFontTx/>
              <a:buBlip>
                <a:blip r:embed="rId3"/>
              </a:buBlip>
            </a:pPr>
            <a:r>
              <a:rPr kumimoji="1" lang="en-US" altLang="zh-CN" sz="3200">
                <a:latin typeface="宋体" panose="02010600030101010101" pitchFamily="2" charset="-122"/>
                <a:ea typeface="-윤명조240"/>
                <a:cs typeface="-윤명조240"/>
              </a:rPr>
              <a:t> </a:t>
            </a:r>
            <a:endParaRPr lang="zh-CN" altLang="en-US" sz="2800">
              <a:ea typeface="楷体_GB2312" panose="0201060903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1768475"/>
            <a:ext cx="8135485" cy="168616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3730860"/>
            <a:ext cx="8135485" cy="162900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5359862"/>
            <a:ext cx="8135485" cy="8097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3250" y="276225"/>
            <a:ext cx="8001000" cy="1216025"/>
          </a:xfrm>
        </p:spPr>
        <p:txBody>
          <a:bodyPr/>
          <a:lstStyle/>
          <a:p>
            <a:pPr eaLnBrk="1" hangingPunct="1"/>
            <a:r>
              <a:rPr lang="zh-CN" altLang="en-US" sz="2800" b="1" smtClean="0">
                <a:ea typeface="楷体_GB2312" panose="02010609030101010101" pitchFamily="49" charset="-122"/>
              </a:rPr>
              <a:t>牛刀小试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49" y="1768475"/>
            <a:ext cx="8249801" cy="133368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49" y="3102161"/>
            <a:ext cx="8249801" cy="33151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9" name="Object 7"/>
          <p:cNvGraphicFramePr>
            <a:graphicFrameLocks noChangeAspect="1"/>
          </p:cNvGraphicFramePr>
          <p:nvPr/>
        </p:nvGraphicFramePr>
        <p:xfrm>
          <a:off x="3762375" y="4787900"/>
          <a:ext cx="4440238" cy="773113"/>
        </p:xfrm>
        <a:graphic>
          <a:graphicData uri="http://schemas.openxmlformats.org/presentationml/2006/ole">
            <p:oleObj spid="_x0000_s7185" name="Equation" r:id="rId3" imgW="1879600" imgH="431800" progId="">
              <p:embed/>
            </p:oleObj>
          </a:graphicData>
        </a:graphic>
      </p:graphicFrame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69925" y="1779588"/>
            <a:ext cx="7419975" cy="2157412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o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304925" indent="-3952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+mn-lt"/>
                <a:ea typeface="+mn-ea"/>
              </a:defRPr>
            </a:lvl3pPr>
            <a:lvl4pPr marL="1693863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93913" indent="-398463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51113" indent="-398463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3008313" indent="-398463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65513" indent="-398463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922713" indent="-398463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571500" indent="-571500" eaLnBrk="1" hangingPunct="1">
              <a:lnSpc>
                <a:spcPct val="200000"/>
              </a:lnSpc>
              <a:spcBef>
                <a:spcPct val="0"/>
              </a:spcBef>
              <a:defRPr/>
            </a:pPr>
            <a:r>
              <a:rPr lang="zh-CN" altLang="en-US" sz="2400" b="1" kern="0" dirty="0" smtClean="0">
                <a:latin typeface="楷体_GB2312" pitchFamily="49" charset="-122"/>
                <a:ea typeface="楷体_GB2312" pitchFamily="49" charset="-122"/>
              </a:rPr>
              <a:t>能否将小区间上的解延拓到更大的区间上？</a:t>
            </a:r>
          </a:p>
          <a:p>
            <a:pPr marL="571500" indent="-571500" eaLnBrk="1" hangingPunct="1">
              <a:lnSpc>
                <a:spcPct val="200000"/>
              </a:lnSpc>
              <a:spcBef>
                <a:spcPct val="0"/>
              </a:spcBef>
              <a:defRPr/>
            </a:pPr>
            <a:r>
              <a:rPr lang="zh-CN" altLang="en-US" sz="2400" b="1" kern="0" dirty="0" smtClean="0">
                <a:latin typeface="楷体_GB2312" pitchFamily="49" charset="-122"/>
                <a:ea typeface="楷体_GB2312" pitchFamily="49" charset="-122"/>
              </a:rPr>
              <a:t>实际问题也需要解的存在区间尽可能的扩大。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zh-CN" altLang="en-US" sz="2800" b="1" kern="0" dirty="0" smtClean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7172" name="矩形 2"/>
          <p:cNvSpPr>
            <a:spLocks noChangeArrowheads="1"/>
          </p:cNvSpPr>
          <p:nvPr/>
        </p:nvSpPr>
        <p:spPr bwMode="auto">
          <a:xfrm>
            <a:off x="71438" y="4379913"/>
            <a:ext cx="433387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>
              <a:lnSpc>
                <a:spcPct val="80000"/>
              </a:lnSpc>
              <a:buFontTx/>
              <a:buBlip>
                <a:blip r:embed="rId5"/>
              </a:buBlip>
            </a:pPr>
            <a:r>
              <a:rPr kumimoji="1" lang="en-US" altLang="zh-CN" sz="3200">
                <a:latin typeface="宋体" panose="02010600030101010101" pitchFamily="2" charset="-122"/>
                <a:ea typeface="-윤명조240"/>
                <a:cs typeface="-윤명조240"/>
              </a:rPr>
              <a:t> </a:t>
            </a:r>
            <a:endParaRPr lang="zh-CN" altLang="en-US" sz="2800">
              <a:ea typeface="楷体_GB2312" panose="02010609030101010101" pitchFamily="49" charset="-122"/>
            </a:endParaRPr>
          </a:p>
        </p:txBody>
      </p:sp>
      <p:pic>
        <p:nvPicPr>
          <p:cNvPr id="6" name="Picture 16" descr="http://pic.58pic.com/58pic/12/73/45/98258PICMhC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925" y="4159250"/>
            <a:ext cx="3095625" cy="230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30"/>
          <p:cNvSpPr>
            <a:spLocks noChangeArrowheads="1"/>
          </p:cNvSpPr>
          <p:nvPr/>
        </p:nvSpPr>
        <p:spPr bwMode="auto">
          <a:xfrm>
            <a:off x="2501900" y="4768850"/>
            <a:ext cx="104933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>
                <a:latin typeface="楷体_GB2312" panose="02010609030101010101" pitchFamily="49" charset="-122"/>
                <a:ea typeface="楷体_GB2312" panose="02010609030101010101" pitchFamily="49" charset="-122"/>
              </a:rPr>
              <a:t>我猜：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574675" y="304800"/>
            <a:ext cx="8001000" cy="121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  <a:ea typeface="宋体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  <a:ea typeface="宋体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  <a:ea typeface="宋体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  <a:ea typeface="宋体" pitchFamily="2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  <a:ea typeface="宋体" pitchFamily="2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  <a:ea typeface="宋体" pitchFamily="2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  <a:ea typeface="宋体" pitchFamily="2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  <a:ea typeface="宋体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800" b="1" kern="0" smtClean="0">
                <a:ea typeface="楷体_GB2312" pitchFamily="49" charset="-122"/>
              </a:rPr>
              <a:t>问题的提出：</a:t>
            </a:r>
            <a:endParaRPr lang="zh-CN" altLang="en-US" sz="2800" b="1" kern="0" dirty="0" smtClean="0">
              <a:ea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1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3250" y="276225"/>
            <a:ext cx="8001000" cy="1216025"/>
          </a:xfrm>
        </p:spPr>
        <p:txBody>
          <a:bodyPr/>
          <a:lstStyle/>
          <a:p>
            <a:pPr eaLnBrk="1" hangingPunct="1"/>
            <a:r>
              <a:rPr lang="zh-CN" altLang="en-US" sz="2800" b="1" smtClean="0">
                <a:ea typeface="楷体_GB2312" panose="02010609030101010101" pitchFamily="49" charset="-122"/>
              </a:rPr>
              <a:t>牛刀小试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665" y="1774526"/>
            <a:ext cx="8202170" cy="36485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3250" y="276225"/>
            <a:ext cx="8001000" cy="1216025"/>
          </a:xfrm>
        </p:spPr>
        <p:txBody>
          <a:bodyPr/>
          <a:lstStyle/>
          <a:p>
            <a:pPr eaLnBrk="1" hangingPunct="1"/>
            <a:r>
              <a:rPr lang="zh-CN" altLang="en-US" sz="2800" b="1" smtClean="0">
                <a:ea typeface="楷体_GB2312" panose="02010609030101010101" pitchFamily="49" charset="-122"/>
              </a:rPr>
              <a:t>牛刀小试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902" y="1863209"/>
            <a:ext cx="8211696" cy="219105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534" y="4325080"/>
            <a:ext cx="8164064" cy="12384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3250" y="276225"/>
            <a:ext cx="8001000" cy="1216025"/>
          </a:xfrm>
        </p:spPr>
        <p:txBody>
          <a:bodyPr/>
          <a:lstStyle/>
          <a:p>
            <a:pPr eaLnBrk="1" hangingPunct="1"/>
            <a:r>
              <a:rPr lang="zh-CN" altLang="en-US" sz="2800" b="1" smtClean="0">
                <a:ea typeface="楷体_GB2312" panose="02010609030101010101" pitchFamily="49" charset="-122"/>
              </a:rPr>
              <a:t>牛刀小试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49" y="1842930"/>
            <a:ext cx="8249801" cy="225774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375" y="4100670"/>
            <a:ext cx="8240275" cy="18004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346" y="4274470"/>
            <a:ext cx="8402716" cy="176798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22" y="619897"/>
            <a:ext cx="8418121" cy="183297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989" y="2517803"/>
            <a:ext cx="8377688" cy="1732919"/>
          </a:xfrm>
          <a:prstGeom prst="rect">
            <a:avLst/>
          </a:prstGeom>
        </p:spPr>
      </p:pic>
      <p:sp>
        <p:nvSpPr>
          <p:cNvPr id="5" name="文本框 6"/>
          <p:cNvSpPr txBox="1"/>
          <p:nvPr/>
        </p:nvSpPr>
        <p:spPr>
          <a:xfrm>
            <a:off x="5627685" y="1993677"/>
            <a:ext cx="704777" cy="369332"/>
          </a:xfrm>
          <a:prstGeom prst="rect">
            <a:avLst/>
          </a:prstGeom>
          <a:solidFill>
            <a:srgbClr val="F5E4D0"/>
          </a:solidFill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3250" y="276225"/>
            <a:ext cx="8001000" cy="1216025"/>
          </a:xfrm>
        </p:spPr>
        <p:txBody>
          <a:bodyPr/>
          <a:lstStyle/>
          <a:p>
            <a:pPr eaLnBrk="1" hangingPunct="1"/>
            <a:r>
              <a:rPr lang="zh-CN" altLang="en-US" sz="2800" b="1" smtClean="0">
                <a:ea typeface="楷体_GB2312" panose="02010609030101010101" pitchFamily="49" charset="-122"/>
              </a:rPr>
              <a:t>牛刀小试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28" y="1865534"/>
            <a:ext cx="8373644" cy="39629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3250" y="276225"/>
            <a:ext cx="8001000" cy="1216025"/>
          </a:xfrm>
        </p:spPr>
        <p:txBody>
          <a:bodyPr/>
          <a:lstStyle/>
          <a:p>
            <a:pPr eaLnBrk="1" hangingPunct="1"/>
            <a:r>
              <a:rPr lang="zh-CN" altLang="en-US" sz="2800" b="1" smtClean="0">
                <a:ea typeface="楷体_GB2312" panose="02010609030101010101" pitchFamily="49" charset="-122"/>
              </a:rPr>
              <a:t>牛刀小试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257" y="1952419"/>
            <a:ext cx="8135485" cy="29531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zh-CN" altLang="en-US" sz="2800" b="1" smtClean="0">
                <a:ea typeface="楷体_GB2312" panose="02010609030101010101" pitchFamily="49" charset="-122"/>
              </a:rPr>
              <a:t>问题的提出：</a:t>
            </a:r>
          </a:p>
        </p:txBody>
      </p:sp>
      <p:graphicFrame>
        <p:nvGraphicFramePr>
          <p:cNvPr id="8195" name="Object 5"/>
          <p:cNvGraphicFramePr>
            <a:graphicFrameLocks noChangeAspect="1"/>
          </p:cNvGraphicFramePr>
          <p:nvPr/>
        </p:nvGraphicFramePr>
        <p:xfrm>
          <a:off x="688975" y="1784350"/>
          <a:ext cx="7585075" cy="3854450"/>
        </p:xfrm>
        <a:graphic>
          <a:graphicData uri="http://schemas.openxmlformats.org/presentationml/2006/ole">
            <p:oleObj spid="_x0000_s8239" name="Equation" r:id="rId3" imgW="3225800" imgH="2159000" progId="">
              <p:embed/>
            </p:oleObj>
          </a:graphicData>
        </a:graphic>
      </p:graphicFrame>
      <p:sp>
        <p:nvSpPr>
          <p:cNvPr id="8196" name="矩形 2"/>
          <p:cNvSpPr>
            <a:spLocks noChangeArrowheads="1"/>
          </p:cNvSpPr>
          <p:nvPr/>
        </p:nvSpPr>
        <p:spPr bwMode="auto">
          <a:xfrm>
            <a:off x="119063" y="2014538"/>
            <a:ext cx="433387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>
              <a:lnSpc>
                <a:spcPct val="80000"/>
              </a:lnSpc>
              <a:buFontTx/>
              <a:buBlip>
                <a:blip r:embed="rId4"/>
              </a:buBlip>
            </a:pPr>
            <a:r>
              <a:rPr kumimoji="1" lang="en-US" altLang="zh-CN" sz="3200">
                <a:latin typeface="宋体" panose="02010600030101010101" pitchFamily="2" charset="-122"/>
                <a:ea typeface="-윤명조240"/>
                <a:cs typeface="-윤명조240"/>
              </a:rPr>
              <a:t> </a:t>
            </a:r>
            <a:endParaRPr lang="zh-CN" altLang="en-US" sz="2800">
              <a:ea typeface="楷体_GB2312" panose="02010609030101010101" pitchFamily="49" charset="-122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3965575" y="3514725"/>
          <a:ext cx="1011238" cy="746125"/>
        </p:xfrm>
        <a:graphic>
          <a:graphicData uri="http://schemas.openxmlformats.org/presentationml/2006/ole">
            <p:oleObj spid="_x0000_s8240" name="Equation" r:id="rId5" imgW="533169" imgH="393529" progId="">
              <p:embed/>
            </p:oleObj>
          </a:graphicData>
        </a:graphic>
      </p:graphicFrame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4117975" y="4929188"/>
          <a:ext cx="793750" cy="746125"/>
        </p:xfrm>
        <a:graphic>
          <a:graphicData uri="http://schemas.openxmlformats.org/presentationml/2006/ole">
            <p:oleObj spid="_x0000_s8241" name="Equation" r:id="rId6" imgW="418918" imgH="393529" progId="">
              <p:embed/>
            </p:oleObj>
          </a:graphicData>
        </a:graphic>
      </p:graphicFrame>
      <p:sp>
        <p:nvSpPr>
          <p:cNvPr id="12" name="Oval 12"/>
          <p:cNvSpPr>
            <a:spLocks noChangeArrowheads="1"/>
          </p:cNvSpPr>
          <p:nvPr/>
        </p:nvSpPr>
        <p:spPr bwMode="auto">
          <a:xfrm>
            <a:off x="3273425" y="3516313"/>
            <a:ext cx="2471738" cy="725487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 type="none" w="med" len="lg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 sz="3200"/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3322638" y="4892675"/>
            <a:ext cx="2522537" cy="74612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 type="none" w="med" len="lg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 sz="3200"/>
          </a:p>
        </p:txBody>
      </p:sp>
      <p:sp>
        <p:nvSpPr>
          <p:cNvPr id="9" name="云形标注 8"/>
          <p:cNvSpPr>
            <a:spLocks noChangeArrowheads="1"/>
          </p:cNvSpPr>
          <p:nvPr/>
        </p:nvSpPr>
        <p:spPr bwMode="auto">
          <a:xfrm>
            <a:off x="6500813" y="5638800"/>
            <a:ext cx="2444750" cy="1068388"/>
          </a:xfrm>
          <a:prstGeom prst="cloudCallout">
            <a:avLst>
              <a:gd name="adj1" fmla="val -106694"/>
              <a:gd name="adj2" fmla="val -72653"/>
            </a:avLst>
          </a:prstGeom>
          <a:blipFill dpi="0" rotWithShape="1">
            <a:blip r:embed="rId7" cstate="print"/>
            <a:srcRect/>
            <a:tile tx="0" ty="0" sx="100000" sy="100000" flip="none" algn="tl"/>
          </a:blip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 sz="3200"/>
          </a:p>
        </p:txBody>
      </p:sp>
      <p:graphicFrame>
        <p:nvGraphicFramePr>
          <p:cNvPr id="10" name="Object 7"/>
          <p:cNvGraphicFramePr>
            <a:graphicFrameLocks noChangeAspect="1"/>
          </p:cNvGraphicFramePr>
          <p:nvPr/>
        </p:nvGraphicFramePr>
        <p:xfrm>
          <a:off x="6942138" y="5957888"/>
          <a:ext cx="1562100" cy="430212"/>
        </p:xfrm>
        <a:graphic>
          <a:graphicData uri="http://schemas.openxmlformats.org/presentationml/2006/ole">
            <p:oleObj spid="_x0000_s8242" name="Equation" r:id="rId8" imgW="736600" imgH="20320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52450" y="1989138"/>
            <a:ext cx="8072438" cy="2649537"/>
          </a:xfrm>
          <a:blipFill dpi="0" rotWithShape="1">
            <a:blip r:embed="rId3" cstate="print"/>
            <a:srcRect/>
            <a:tile tx="0" ty="0" sx="100000" sy="100000" flip="none" algn="tl"/>
          </a:blipFill>
        </p:spPr>
        <p:txBody>
          <a:bodyPr/>
          <a:lstStyle/>
          <a:p>
            <a:pPr marL="571500" indent="-571500" eaLnBrk="1" hangingPunct="1">
              <a:defRPr/>
            </a:pPr>
            <a:r>
              <a:rPr kumimoji="1" lang="zh-CN" altLang="en-US" sz="2400" b="1" dirty="0" smtClean="0">
                <a:latin typeface="楷体_GB2312" pitchFamily="49" charset="-122"/>
                <a:ea typeface="楷体_GB2312" pitchFamily="49" charset="-122"/>
              </a:rPr>
              <a:t>如何将定义在小区间上的解延拓到一个更大的区间？</a:t>
            </a:r>
          </a:p>
          <a:p>
            <a:pPr marL="571500" indent="-571500" eaLnBrk="1" hangingPunct="1">
              <a:defRPr/>
            </a:pPr>
            <a:endParaRPr kumimoji="1" lang="zh-CN" altLang="en-US" sz="2400" b="1" dirty="0" smtClean="0">
              <a:latin typeface="楷体_GB2312" pitchFamily="49" charset="-122"/>
              <a:ea typeface="楷体_GB2312" pitchFamily="49" charset="-122"/>
            </a:endParaRPr>
          </a:p>
          <a:p>
            <a:pPr marL="571500" indent="-571500" eaLnBrk="1" hangingPunct="1">
              <a:defRPr/>
            </a:pPr>
            <a:r>
              <a:rPr kumimoji="1" lang="zh-CN" altLang="en-US" sz="2400" b="1" dirty="0" smtClean="0">
                <a:latin typeface="楷体_GB2312" pitchFamily="49" charset="-122"/>
                <a:ea typeface="楷体_GB2312" pitchFamily="49" charset="-122"/>
              </a:rPr>
              <a:t>尽可能将解的存在区间扩大，直到不能再扩大，这种</a:t>
            </a:r>
            <a:endParaRPr kumimoji="1" lang="en-US" altLang="zh-CN" sz="2400" b="1" dirty="0" smtClean="0">
              <a:latin typeface="楷体_GB2312" pitchFamily="49" charset="-122"/>
              <a:ea typeface="楷体_GB2312" pitchFamily="49" charset="-122"/>
            </a:endParaRPr>
          </a:p>
          <a:p>
            <a:pPr marL="571500" indent="-571500" eaLnBrk="1" hangingPunct="1">
              <a:defRPr/>
            </a:pPr>
            <a:endParaRPr kumimoji="1" lang="en-US" altLang="zh-CN" sz="2400" b="1" dirty="0" smtClean="0">
              <a:latin typeface="楷体_GB2312" pitchFamily="49" charset="-122"/>
              <a:ea typeface="楷体_GB2312" pitchFamily="49" charset="-122"/>
            </a:endParaRP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kumimoji="1" lang="en-US" altLang="zh-CN" sz="2400" b="1" dirty="0">
                <a:latin typeface="楷体_GB2312" pitchFamily="49" charset="-122"/>
                <a:ea typeface="楷体_GB2312" pitchFamily="49" charset="-122"/>
              </a:rPr>
              <a:t> </a:t>
            </a:r>
            <a:r>
              <a:rPr kumimoji="1" lang="en-US" altLang="zh-CN" sz="2400" b="1" dirty="0" smtClean="0">
                <a:latin typeface="楷体_GB2312" pitchFamily="49" charset="-122"/>
                <a:ea typeface="楷体_GB2312" pitchFamily="49" charset="-122"/>
              </a:rPr>
              <a:t>   </a:t>
            </a:r>
            <a:r>
              <a:rPr kumimoji="1" lang="zh-CN" altLang="en-US" sz="2400" b="1" dirty="0" smtClean="0">
                <a:latin typeface="楷体_GB2312" pitchFamily="49" charset="-122"/>
                <a:ea typeface="楷体_GB2312" pitchFamily="49" charset="-122"/>
              </a:rPr>
              <a:t>尽可能大的区间有什么特点？</a:t>
            </a:r>
            <a:endParaRPr kumimoji="1" lang="en-US" altLang="zh-CN" sz="2400" b="1" dirty="0" smtClean="0">
              <a:latin typeface="楷体_GB2312" pitchFamily="49" charset="-122"/>
              <a:ea typeface="楷体_GB2312" pitchFamily="49" charset="-122"/>
            </a:endParaRP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zh-CN" altLang="en-US" sz="2400" dirty="0" smtClean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9219" name="Rectangle 4"/>
          <p:cNvSpPr>
            <a:spLocks noChangeArrowheads="1"/>
          </p:cNvSpPr>
          <p:nvPr/>
        </p:nvSpPr>
        <p:spPr bwMode="auto">
          <a:xfrm>
            <a:off x="468313" y="765175"/>
            <a:ext cx="71278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solidFill>
                  <a:schemeClr val="tx2"/>
                </a:solidFill>
                <a:latin typeface="Verdana" panose="020B0604030504040204" pitchFamily="34" charset="0"/>
                <a:ea typeface="楷体_GB2312" panose="02010609030101010101" pitchFamily="49" charset="-122"/>
              </a:rPr>
              <a:t>要探讨的问题</a:t>
            </a:r>
            <a:r>
              <a:rPr lang="zh-CN" altLang="en-US" sz="3600" b="1">
                <a:solidFill>
                  <a:schemeClr val="tx2"/>
                </a:solidFill>
                <a:latin typeface="Verdana" panose="020B0604030504040204" pitchFamily="34" charset="0"/>
                <a:ea typeface="楷体_GB2312" panose="02010609030101010101" pitchFamily="49" charset="-122"/>
              </a:rPr>
              <a:t>：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zh-CN" altLang="en-US" sz="2800" b="1" smtClean="0">
                <a:ea typeface="楷体_GB2312" panose="02010609030101010101" pitchFamily="49" charset="-122"/>
              </a:rPr>
              <a:t>解的延拓</a:t>
            </a:r>
            <a:endParaRPr lang="en-US" altLang="zh-CN" sz="2800" b="1" smtClean="0">
              <a:ea typeface="楷体_GB2312" panose="02010609030101010101" pitchFamily="49" charset="-122"/>
            </a:endParaRPr>
          </a:p>
        </p:txBody>
      </p:sp>
      <p:graphicFrame>
        <p:nvGraphicFramePr>
          <p:cNvPr id="11267" name="Object 6"/>
          <p:cNvGraphicFramePr>
            <a:graphicFrameLocks noChangeAspect="1"/>
          </p:cNvGraphicFramePr>
          <p:nvPr/>
        </p:nvGraphicFramePr>
        <p:xfrm>
          <a:off x="571500" y="1687513"/>
          <a:ext cx="8186738" cy="4421187"/>
        </p:xfrm>
        <a:graphic>
          <a:graphicData uri="http://schemas.openxmlformats.org/presentationml/2006/ole">
            <p:oleObj spid="_x0000_s11278" name="Equation" r:id="rId3" imgW="3721100" imgH="2514600" progId="">
              <p:embed/>
            </p:oleObj>
          </a:graphicData>
        </a:graphic>
      </p:graphicFrame>
      <p:sp>
        <p:nvSpPr>
          <p:cNvPr id="11268" name="矩形 2"/>
          <p:cNvSpPr>
            <a:spLocks noChangeArrowheads="1"/>
          </p:cNvSpPr>
          <p:nvPr/>
        </p:nvSpPr>
        <p:spPr bwMode="auto">
          <a:xfrm>
            <a:off x="138113" y="1863725"/>
            <a:ext cx="433387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>
              <a:lnSpc>
                <a:spcPct val="80000"/>
              </a:lnSpc>
              <a:buFontTx/>
              <a:buBlip>
                <a:blip r:embed="rId4"/>
              </a:buBlip>
            </a:pPr>
            <a:r>
              <a:rPr kumimoji="1" lang="en-US" altLang="zh-CN" sz="3200">
                <a:latin typeface="宋体" panose="02010600030101010101" pitchFamily="2" charset="-122"/>
                <a:ea typeface="-윤명조240"/>
                <a:cs typeface="-윤명조240"/>
              </a:rPr>
              <a:t> </a:t>
            </a:r>
            <a:endParaRPr lang="zh-CN" altLang="en-US" sz="2800">
              <a:ea typeface="楷体_GB2312" panose="0201060903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zh-CN" altLang="en-US" sz="2800" b="1" smtClean="0">
                <a:ea typeface="楷体_GB2312" panose="02010609030101010101" pitchFamily="49" charset="-122"/>
              </a:rPr>
              <a:t>准备知识：</a:t>
            </a:r>
            <a:endParaRPr lang="en-US" altLang="zh-CN" sz="2800" b="1" smtClean="0">
              <a:ea typeface="楷体_GB2312" panose="02010609030101010101" pitchFamily="49" charset="-122"/>
            </a:endParaRPr>
          </a:p>
        </p:txBody>
      </p:sp>
      <p:graphicFrame>
        <p:nvGraphicFramePr>
          <p:cNvPr id="12291" name="Object 14"/>
          <p:cNvGraphicFramePr>
            <a:graphicFrameLocks noChangeAspect="1"/>
          </p:cNvGraphicFramePr>
          <p:nvPr/>
        </p:nvGraphicFramePr>
        <p:xfrm>
          <a:off x="893763" y="1920875"/>
          <a:ext cx="7108825" cy="2146300"/>
        </p:xfrm>
        <a:graphic>
          <a:graphicData uri="http://schemas.openxmlformats.org/presentationml/2006/ole">
            <p:oleObj spid="_x0000_s12301" name="Equation" r:id="rId3" imgW="3594100" imgH="114300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3250" y="323850"/>
            <a:ext cx="8001000" cy="1216025"/>
          </a:xfrm>
        </p:spPr>
        <p:txBody>
          <a:bodyPr/>
          <a:lstStyle/>
          <a:p>
            <a:pPr eaLnBrk="1" hangingPunct="1"/>
            <a:r>
              <a:rPr lang="zh-CN" altLang="en-US" sz="2800" b="1" smtClean="0">
                <a:ea typeface="楷体_GB2312" panose="02010609030101010101" pitchFamily="49" charset="-122"/>
              </a:rPr>
              <a:t>准备知识：</a:t>
            </a:r>
            <a:endParaRPr lang="en-US" altLang="zh-CN" sz="2800" b="1" smtClean="0">
              <a:ea typeface="楷体_GB2312" panose="02010609030101010101" pitchFamily="49" charset="-122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14375" y="5381625"/>
            <a:ext cx="1952625" cy="717550"/>
          </a:xfrm>
        </p:spPr>
        <p:txBody>
          <a:bodyPr/>
          <a:lstStyle/>
          <a:p>
            <a:pPr marL="571500" indent="-571500" eaLnBrk="1" hangingPunct="1">
              <a:lnSpc>
                <a:spcPct val="20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endParaRPr lang="zh-CN" altLang="en-US" sz="2800" b="1" smtClean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pPr marL="571500" indent="-571500" eaLnBrk="1" hangingPunct="1"/>
            <a:endParaRPr lang="zh-CN" altLang="en-US" sz="2800" b="1" smtClean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graphicFrame>
        <p:nvGraphicFramePr>
          <p:cNvPr id="13316" name="Object 5"/>
          <p:cNvGraphicFramePr>
            <a:graphicFrameLocks noChangeAspect="1"/>
          </p:cNvGraphicFramePr>
          <p:nvPr/>
        </p:nvGraphicFramePr>
        <p:xfrm>
          <a:off x="608013" y="1779588"/>
          <a:ext cx="7677150" cy="4056062"/>
        </p:xfrm>
        <a:graphic>
          <a:graphicData uri="http://schemas.openxmlformats.org/presentationml/2006/ole">
            <p:oleObj spid="_x0000_s13329" name="Equation" r:id="rId4" imgW="3251200" imgH="2260600" progId="">
              <p:embed/>
            </p:oleObj>
          </a:graphicData>
        </a:graphic>
      </p:graphicFrame>
      <p:sp>
        <p:nvSpPr>
          <p:cNvPr id="13317" name="矩形 2"/>
          <p:cNvSpPr>
            <a:spLocks noChangeArrowheads="1"/>
          </p:cNvSpPr>
          <p:nvPr/>
        </p:nvSpPr>
        <p:spPr bwMode="auto">
          <a:xfrm>
            <a:off x="174625" y="1957388"/>
            <a:ext cx="433388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>
              <a:lnSpc>
                <a:spcPct val="80000"/>
              </a:lnSpc>
              <a:buFontTx/>
              <a:buBlip>
                <a:blip r:embed="rId5"/>
              </a:buBlip>
            </a:pPr>
            <a:r>
              <a:rPr kumimoji="1" lang="en-US" altLang="zh-CN" sz="3200">
                <a:latin typeface="宋体" panose="02010600030101010101" pitchFamily="2" charset="-122"/>
                <a:ea typeface="-윤명조240"/>
                <a:cs typeface="-윤명조240"/>
              </a:rPr>
              <a:t> </a:t>
            </a:r>
            <a:endParaRPr lang="zh-CN" altLang="en-US" sz="2800">
              <a:ea typeface="楷体_GB2312" panose="02010609030101010101" pitchFamily="49" charset="-122"/>
            </a:endParaRPr>
          </a:p>
        </p:txBody>
      </p:sp>
      <p:sp>
        <p:nvSpPr>
          <p:cNvPr id="7" name="AutoShape 54"/>
          <p:cNvSpPr>
            <a:spLocks noChangeArrowheads="1"/>
          </p:cNvSpPr>
          <p:nvPr/>
        </p:nvSpPr>
        <p:spPr bwMode="auto">
          <a:xfrm>
            <a:off x="6715125" y="603250"/>
            <a:ext cx="2090738" cy="720725"/>
          </a:xfrm>
          <a:prstGeom prst="cloudCallout">
            <a:avLst>
              <a:gd name="adj1" fmla="val -47810"/>
              <a:gd name="adj2" fmla="val 108856"/>
            </a:avLst>
          </a:prstGeom>
          <a:solidFill>
            <a:srgbClr val="FFC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90000" tIns="46800" rIns="90000" bIns="46800"/>
          <a:lstStyle>
            <a:lvl1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zh-CN" altLang="en-US" sz="24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8" name="Text Box 55"/>
          <p:cNvSpPr txBox="1">
            <a:spLocks noChangeArrowheads="1"/>
          </p:cNvSpPr>
          <p:nvPr/>
        </p:nvSpPr>
        <p:spPr bwMode="auto">
          <a:xfrm>
            <a:off x="7099300" y="731838"/>
            <a:ext cx="141287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marL="2286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zh-CN" altLang="en-US" sz="2400">
                <a:solidFill>
                  <a:srgbClr val="CC0066"/>
                </a:solidFill>
                <a:latin typeface="Arial" panose="020B0604020202020204" pitchFamily="34" charset="0"/>
              </a:rPr>
              <a:t>画图说明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zh-CN" altLang="en-US" sz="2800" b="1" smtClean="0">
                <a:ea typeface="楷体_GB2312" panose="02010609030101010101" pitchFamily="49" charset="-122"/>
              </a:rPr>
              <a:t>解的延拓的直观性解释：</a:t>
            </a:r>
          </a:p>
        </p:txBody>
      </p:sp>
      <p:graphicFrame>
        <p:nvGraphicFramePr>
          <p:cNvPr id="15363" name="Object 4"/>
          <p:cNvGraphicFramePr>
            <a:graphicFrameLocks noChangeAspect="1"/>
          </p:cNvGraphicFramePr>
          <p:nvPr/>
        </p:nvGraphicFramePr>
        <p:xfrm>
          <a:off x="737973" y="2087605"/>
          <a:ext cx="7467600" cy="3792538"/>
        </p:xfrm>
        <a:graphic>
          <a:graphicData uri="http://schemas.openxmlformats.org/presentationml/2006/ole">
            <p:oleObj spid="_x0000_s15376" name="Equation" r:id="rId4" imgW="3162300" imgH="2108200" progId="">
              <p:embed/>
            </p:oleObj>
          </a:graphicData>
        </a:graphic>
      </p:graphicFrame>
      <p:sp>
        <p:nvSpPr>
          <p:cNvPr id="15364" name="矩形 2"/>
          <p:cNvSpPr>
            <a:spLocks noChangeArrowheads="1"/>
          </p:cNvSpPr>
          <p:nvPr/>
        </p:nvSpPr>
        <p:spPr bwMode="auto">
          <a:xfrm>
            <a:off x="184150" y="2541588"/>
            <a:ext cx="433388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>
              <a:lnSpc>
                <a:spcPct val="80000"/>
              </a:lnSpc>
              <a:buFontTx/>
              <a:buBlip>
                <a:blip r:embed="rId5"/>
              </a:buBlip>
            </a:pPr>
            <a:r>
              <a:rPr kumimoji="1" lang="en-US" altLang="zh-CN" sz="3200">
                <a:latin typeface="宋体" panose="02010600030101010101" pitchFamily="2" charset="-122"/>
                <a:ea typeface="-윤명조240"/>
                <a:cs typeface="-윤명조240"/>
              </a:rPr>
              <a:t> </a:t>
            </a:r>
            <a:endParaRPr lang="zh-CN" altLang="en-US" sz="2800">
              <a:ea typeface="楷体_GB2312" panose="02010609030101010101" pitchFamily="49" charset="-122"/>
            </a:endParaRPr>
          </a:p>
        </p:txBody>
      </p:sp>
      <p:sp>
        <p:nvSpPr>
          <p:cNvPr id="15365" name="Picture 30"/>
          <p:cNvSpPr>
            <a:spLocks noChangeAspect="1" noChangeArrowheads="1"/>
          </p:cNvSpPr>
          <p:nvPr/>
        </p:nvSpPr>
        <p:spPr bwMode="auto">
          <a:xfrm>
            <a:off x="4578350" y="77788"/>
            <a:ext cx="4376738" cy="307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file">
  <a:themeElements>
    <a:clrScheme name="Profile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Profile">
      <a:majorFont>
        <a:latin typeface="Verdana"/>
        <a:ea typeface="宋体"/>
        <a:cs typeface=""/>
      </a:majorFont>
      <a:minorFont>
        <a:latin typeface="Verdana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lnDef>
  </a:objectDefaults>
  <a:extraClrSchemeLst>
    <a:extraClrScheme>
      <a:clrScheme name="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7453</TotalTime>
  <Words>301</Words>
  <Application>Microsoft Office PowerPoint</Application>
  <PresentationFormat>全屏显示(4:3)</PresentationFormat>
  <Paragraphs>102</Paragraphs>
  <Slides>35</Slides>
  <Notes>26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35</vt:i4>
      </vt:variant>
    </vt:vector>
  </HeadingPairs>
  <TitlesOfParts>
    <vt:vector size="37" baseType="lpstr">
      <vt:lpstr>Profile</vt:lpstr>
      <vt:lpstr>Equation</vt:lpstr>
      <vt:lpstr> 3.3    解的延拓                               </vt:lpstr>
      <vt:lpstr>问题的提出：</vt:lpstr>
      <vt:lpstr>幻灯片 3</vt:lpstr>
      <vt:lpstr>问题的提出：</vt:lpstr>
      <vt:lpstr>幻灯片 5</vt:lpstr>
      <vt:lpstr>解的延拓</vt:lpstr>
      <vt:lpstr>准备知识：</vt:lpstr>
      <vt:lpstr>准备知识：</vt:lpstr>
      <vt:lpstr>解的延拓的直观性解释：</vt:lpstr>
      <vt:lpstr>解的延拓的直观性解释：</vt:lpstr>
      <vt:lpstr>解的延拓的直观性解释：</vt:lpstr>
      <vt:lpstr>延拓定理</vt:lpstr>
      <vt:lpstr>延拓定理的证明：</vt:lpstr>
      <vt:lpstr>    延拓定理的证明：</vt:lpstr>
      <vt:lpstr>延拓定理的证明：</vt:lpstr>
      <vt:lpstr>延拓定理的证明：</vt:lpstr>
      <vt:lpstr>延拓定理的证明：</vt:lpstr>
      <vt:lpstr>延拓定理的证明：</vt:lpstr>
      <vt:lpstr>延拓定理的证明：</vt:lpstr>
      <vt:lpstr>推论：</vt:lpstr>
      <vt:lpstr>延拓定理的说明：</vt:lpstr>
      <vt:lpstr>延拓定理的说明：</vt:lpstr>
      <vt:lpstr>延拓定理的说明：</vt:lpstr>
      <vt:lpstr>牛刀小试</vt:lpstr>
      <vt:lpstr>牛刀小试</vt:lpstr>
      <vt:lpstr>牛刀小试</vt:lpstr>
      <vt:lpstr>幻灯片 27</vt:lpstr>
      <vt:lpstr>牛刀小试</vt:lpstr>
      <vt:lpstr>牛刀小试</vt:lpstr>
      <vt:lpstr>牛刀小试</vt:lpstr>
      <vt:lpstr>牛刀小试</vt:lpstr>
      <vt:lpstr>牛刀小试</vt:lpstr>
      <vt:lpstr>幻灯片 33</vt:lpstr>
      <vt:lpstr>牛刀小试</vt:lpstr>
      <vt:lpstr>牛刀小试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zyz</dc:creator>
  <cp:lastModifiedBy>WLLY</cp:lastModifiedBy>
  <cp:revision>424</cp:revision>
  <dcterms:created xsi:type="dcterms:W3CDTF">2008-04-14T11:39:16Z</dcterms:created>
  <dcterms:modified xsi:type="dcterms:W3CDTF">2024-10-08T07:08:36Z</dcterms:modified>
</cp:coreProperties>
</file>