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1"/>
  </p:notesMasterIdLst>
  <p:sldIdLst>
    <p:sldId id="256" r:id="rId2"/>
    <p:sldId id="285" r:id="rId3"/>
    <p:sldId id="304" r:id="rId4"/>
    <p:sldId id="348" r:id="rId5"/>
    <p:sldId id="347" r:id="rId6"/>
    <p:sldId id="346" r:id="rId7"/>
    <p:sldId id="350" r:id="rId8"/>
    <p:sldId id="355" r:id="rId9"/>
    <p:sldId id="357" r:id="rId10"/>
    <p:sldId id="358" r:id="rId11"/>
    <p:sldId id="356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59" r:id="rId20"/>
    <p:sldId id="368" r:id="rId21"/>
    <p:sldId id="369" r:id="rId22"/>
    <p:sldId id="371" r:id="rId23"/>
    <p:sldId id="370" r:id="rId24"/>
    <p:sldId id="372" r:id="rId25"/>
    <p:sldId id="373" r:id="rId26"/>
    <p:sldId id="374" r:id="rId27"/>
    <p:sldId id="375" r:id="rId28"/>
    <p:sldId id="376" r:id="rId29"/>
    <p:sldId id="367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4D0"/>
    <a:srgbClr val="FFF2DB"/>
    <a:srgbClr val="E2EDF9"/>
    <a:srgbClr val="7EE693"/>
    <a:srgbClr val="B4E5A5"/>
    <a:srgbClr val="E5EEF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252" autoAdjust="0"/>
  </p:normalViewPr>
  <p:slideViewPr>
    <p:cSldViewPr snapToGrid="0">
      <p:cViewPr varScale="1">
        <p:scale>
          <a:sx n="62" d="100"/>
          <a:sy n="62" d="100"/>
        </p:scale>
        <p:origin x="-140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42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EC70EF-A631-4296-B0BE-9DF8BD046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4624A06-0C1A-4A56-B8A8-2B57AD3DA708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5C37-D187-44E6-A2AE-F074476D5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7052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A3F4-F233-4F9A-AA25-606B73EBBA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2936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34A5-6358-4132-9C8D-1025C4696E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98122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BBE2D-DDD7-4FE4-9756-2EC5F15348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1154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17D2B-869A-4285-B3EF-15BDAB18AC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9707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320F-D808-4CC6-9C49-1E8A3FDFA4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042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9995-4566-4859-A180-EDB5E55008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978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B9DB-6725-4EB5-B974-EFA96C157F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7703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131B-3C6C-472C-8840-BA240F6B51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025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B246-A096-46C9-8897-ACC511DF68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734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DBB7-E6FD-4E79-B986-EC995D2AA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909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D2C0-DE99-4125-97E9-7EFEA60A05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933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7887C94-2E47-472D-9FB6-3101BCBCF3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650" y="2852738"/>
            <a:ext cx="77724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4000" b="1">
              <a:solidFill>
                <a:schemeClr val="tx2"/>
              </a:solidFill>
              <a:latin typeface="Verdana" panose="020B060403050404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1488" y="2968625"/>
            <a:ext cx="8672512" cy="1057275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楷体_GB2312" panose="02010609030101010101" pitchFamily="49" charset="-122"/>
              </a:rPr>
              <a:t/>
            </a:r>
            <a:br>
              <a:rPr lang="en-US" altLang="zh-CN" sz="4000" smtClean="0">
                <a:ea typeface="楷体_GB2312" panose="02010609030101010101" pitchFamily="49" charset="-122"/>
              </a:rPr>
            </a:br>
            <a:r>
              <a:rPr lang="en-US" altLang="zh-CN" sz="4000" smtClean="0">
                <a:ea typeface="楷体_GB2312" panose="02010609030101010101" pitchFamily="49" charset="-122"/>
              </a:rPr>
              <a:t>3.4 </a:t>
            </a:r>
            <a:r>
              <a:rPr lang="zh-CN" altLang="en-US" sz="4000" b="1" smtClean="0">
                <a:ea typeface="楷体_GB2312" panose="02010609030101010101" pitchFamily="49" charset="-122"/>
              </a:rPr>
              <a:t>比较定理、</a:t>
            </a:r>
            <a:r>
              <a:rPr lang="en-US" altLang="zh-CN" sz="40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4000" b="1" smtClean="0">
                <a:ea typeface="楷体_GB2312" panose="02010609030101010101" pitchFamily="49" charset="-122"/>
              </a:rPr>
              <a:t>不等式</a:t>
            </a:r>
            <a:r>
              <a:rPr lang="zh-CN" altLang="en-US" sz="3600" b="1" smtClean="0">
                <a:ea typeface="楷体_GB2312" panose="02010609030101010101" pitchFamily="49" charset="-122"/>
              </a:rPr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举例：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4" y="1891963"/>
            <a:ext cx="7116168" cy="391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举例：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5" y="1814287"/>
            <a:ext cx="7087589" cy="32294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5" y="5043713"/>
            <a:ext cx="7087589" cy="88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举例：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3" y="1971232"/>
            <a:ext cx="6858957" cy="361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2800" b="1" smtClean="0">
                <a:ea typeface="楷体_GB2312" panose="02010609030101010101" pitchFamily="49" charset="-122"/>
              </a:rPr>
              <a:t>不等式：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5" y="1832049"/>
            <a:ext cx="8306959" cy="25721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5" y="4550462"/>
            <a:ext cx="8335538" cy="1609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19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2800" b="1" smtClean="0">
                <a:ea typeface="楷体_GB2312" panose="02010609030101010101" pitchFamily="49" charset="-122"/>
              </a:rPr>
              <a:t>不等式：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" y="1838645"/>
            <a:ext cx="8249801" cy="8764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2715067"/>
            <a:ext cx="8249801" cy="3153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0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2800" b="1" smtClean="0">
                <a:ea typeface="楷体_GB2312" panose="02010609030101010101" pitchFamily="49" charset="-122"/>
              </a:rPr>
              <a:t>不等式：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1880971"/>
            <a:ext cx="8078327" cy="3096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3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2800" b="1" smtClean="0">
                <a:ea typeface="楷体_GB2312" panose="02010609030101010101" pitchFamily="49" charset="-122"/>
              </a:rPr>
              <a:t>不等式：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5" y="1585655"/>
            <a:ext cx="8202170" cy="36866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1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2800" b="1" smtClean="0">
                <a:ea typeface="楷体_GB2312" panose="02010609030101010101" pitchFamily="49" charset="-122"/>
              </a:rPr>
              <a:t>不等式：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825757"/>
            <a:ext cx="7849695" cy="26578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4483603"/>
            <a:ext cx="7849695" cy="1028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1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800" b="1" smtClean="0">
                <a:ea typeface="楷体_GB2312" panose="02010609030101010101" pitchFamily="49" charset="-122"/>
              </a:rPr>
              <a:t>Gronwall</a:t>
            </a:r>
            <a:r>
              <a:rPr lang="zh-CN" altLang="en-US" sz="2800" b="1" smtClean="0">
                <a:ea typeface="楷体_GB2312" panose="02010609030101010101" pitchFamily="49" charset="-122"/>
              </a:rPr>
              <a:t>不等式：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3" y="2009577"/>
            <a:ext cx="8116433" cy="2838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>
                <a:ea typeface="楷体_GB2312" panose="02010609030101010101" pitchFamily="49" charset="-122"/>
              </a:rPr>
              <a:t>应用：</a:t>
            </a:r>
            <a:endParaRPr lang="en-US" altLang="zh-CN" sz="2800" b="1" dirty="0" smtClean="0">
              <a:ea typeface="楷体_GB2312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" y="1817235"/>
            <a:ext cx="8807116" cy="29828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7" y="4800132"/>
            <a:ext cx="8807116" cy="152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比较定理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5" y="672181"/>
            <a:ext cx="8516539" cy="56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>
                <a:ea typeface="楷体_GB2312" panose="02010609030101010101" pitchFamily="49" charset="-122"/>
              </a:rPr>
              <a:t>应用：</a:t>
            </a:r>
            <a:endParaRPr lang="en-US" altLang="zh-CN" sz="2800" b="1" dirty="0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1842516"/>
            <a:ext cx="8569325" cy="779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944016"/>
            <a:ext cx="8569325" cy="2928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>
                <a:ea typeface="楷体_GB2312" panose="02010609030101010101" pitchFamily="49" charset="-122"/>
              </a:rPr>
              <a:t>应用：</a:t>
            </a:r>
            <a:endParaRPr lang="en-US" altLang="zh-CN" sz="2800" b="1" dirty="0" smtClean="0">
              <a:ea typeface="楷体_GB2312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12105"/>
            <a:ext cx="8503920" cy="3993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2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>
                <a:ea typeface="楷体_GB2312" panose="02010609030101010101" pitchFamily="49" charset="-122"/>
              </a:rPr>
              <a:t>应用：</a:t>
            </a:r>
            <a:endParaRPr lang="en-US" altLang="zh-CN" sz="2800" b="1" dirty="0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3" y="1926285"/>
            <a:ext cx="8636844" cy="301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53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kern="0" smtClean="0">
                <a:ea typeface="楷体_GB2312" panose="02010609030101010101" pitchFamily="49" charset="-122"/>
              </a:rPr>
              <a:t>解对初值的连续性：</a:t>
            </a:r>
            <a:endParaRPr lang="en-US" altLang="zh-CN" sz="2800" b="1" kern="0" dirty="0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1" y="1774625"/>
            <a:ext cx="8402808" cy="3309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2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kern="0" smtClean="0">
                <a:ea typeface="楷体_GB2312" panose="02010609030101010101" pitchFamily="49" charset="-122"/>
              </a:rPr>
              <a:t>解对初值的连续性：</a:t>
            </a:r>
            <a:endParaRPr lang="en-US" altLang="zh-CN" sz="2800" b="1" kern="0" dirty="0" smtClean="0">
              <a:ea typeface="楷体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" y="1734149"/>
            <a:ext cx="8480469" cy="3313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6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kern="0" smtClean="0">
                <a:ea typeface="楷体_GB2312" panose="02010609030101010101" pitchFamily="49" charset="-122"/>
              </a:rPr>
              <a:t>解对初值的连续性：</a:t>
            </a:r>
            <a:endParaRPr lang="en-US" altLang="zh-CN" sz="2800" b="1" kern="0" dirty="0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9" y="1828240"/>
            <a:ext cx="8394192" cy="3140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5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kern="0" dirty="0" smtClean="0">
                <a:ea typeface="楷体_GB2312" panose="02010609030101010101" pitchFamily="49" charset="-122"/>
              </a:rPr>
              <a:t>解对方程右端函数的连续性：</a:t>
            </a:r>
            <a:endParaRPr lang="en-US" altLang="zh-CN" sz="2800" b="1" kern="0" dirty="0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1795181"/>
            <a:ext cx="7825867" cy="10123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2807484"/>
            <a:ext cx="7825867" cy="2395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8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kern="0" dirty="0" smtClean="0">
                <a:ea typeface="楷体_GB2312" panose="02010609030101010101" pitchFamily="49" charset="-122"/>
              </a:rPr>
              <a:t>解对参数的连续性：</a:t>
            </a:r>
            <a:endParaRPr lang="en-US" altLang="zh-CN" sz="2800" b="1" kern="0" dirty="0" smtClean="0">
              <a:ea typeface="楷体_GB2312" panose="0201060903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837216"/>
            <a:ext cx="8575675" cy="3157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19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kern="0" dirty="0" smtClean="0">
                <a:ea typeface="楷体_GB2312" panose="02010609030101010101" pitchFamily="49" charset="-122"/>
              </a:rPr>
              <a:t>解对参数的连续性：</a:t>
            </a:r>
            <a:endParaRPr lang="en-US" altLang="zh-CN" sz="2800" b="1" kern="0" dirty="0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1836163"/>
            <a:ext cx="8575675" cy="23016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137785"/>
            <a:ext cx="8575675" cy="88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95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7243" y="1843450"/>
            <a:ext cx="8001001" cy="369332"/>
          </a:xfrm>
          <a:prstGeom prst="rect">
            <a:avLst/>
          </a:prstGeom>
          <a:solidFill>
            <a:srgbClr val="F5E4D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对于微分方程</a:t>
            </a:r>
            <a:endParaRPr lang="en-US" altLang="zh-CN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dirty="0" smtClean="0">
                <a:ea typeface="楷体_GB2312" panose="02010609030101010101" pitchFamily="49" charset="-122"/>
              </a:rPr>
              <a:t>解对初值和参数的连续可微性：</a:t>
            </a:r>
            <a:endParaRPr lang="en-US" altLang="zh-CN" sz="2800" b="1" dirty="0" smtClean="0">
              <a:ea typeface="楷体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" y="2212782"/>
            <a:ext cx="8001001" cy="12646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3" y="3477480"/>
            <a:ext cx="8001002" cy="1111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3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比较定理的证明：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" y="1818222"/>
            <a:ext cx="8316486" cy="417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比较定理的证明：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" y="1871445"/>
            <a:ext cx="8364117" cy="3115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比较定理的推论：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0" y="1742776"/>
            <a:ext cx="8383170" cy="428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注：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6" y="1771418"/>
            <a:ext cx="8440328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举例：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1851516"/>
            <a:ext cx="8449854" cy="20576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3909203"/>
            <a:ext cx="8449854" cy="256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举例：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8" y="1788066"/>
            <a:ext cx="8268854" cy="225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楷体_GB2312" panose="02010609030101010101" pitchFamily="49" charset="-122"/>
              </a:rPr>
              <a:t>举例：</a:t>
            </a:r>
            <a:endParaRPr lang="en-US" altLang="zh-CN" sz="2800" b="1" smtClean="0">
              <a:ea typeface="楷体_GB2312" panose="02010609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5" y="1776322"/>
            <a:ext cx="7220958" cy="15718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7" y="3733141"/>
            <a:ext cx="7068536" cy="11145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1905" y="4446165"/>
            <a:ext cx="2709643" cy="369332"/>
          </a:xfrm>
          <a:prstGeom prst="rect">
            <a:avLst/>
          </a:prstGeom>
          <a:solidFill>
            <a:srgbClr val="E2EDF9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7912</TotalTime>
  <Words>106</Words>
  <Application>Microsoft Office PowerPoint</Application>
  <PresentationFormat>全屏显示(4:3)</PresentationFormat>
  <Paragraphs>31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Profile</vt:lpstr>
      <vt:lpstr> 3.4 比较定理、Gronwall不等式                               </vt:lpstr>
      <vt:lpstr>比较定理</vt:lpstr>
      <vt:lpstr>比较定理的证明：</vt:lpstr>
      <vt:lpstr>比较定理的证明：</vt:lpstr>
      <vt:lpstr>比较定理的推论：</vt:lpstr>
      <vt:lpstr>注：</vt:lpstr>
      <vt:lpstr>举例：</vt:lpstr>
      <vt:lpstr>举例：</vt:lpstr>
      <vt:lpstr>举例：</vt:lpstr>
      <vt:lpstr>举例：</vt:lpstr>
      <vt:lpstr>举例：</vt:lpstr>
      <vt:lpstr>举例：</vt:lpstr>
      <vt:lpstr>Gronwall不等式：</vt:lpstr>
      <vt:lpstr>Gronwall不等式：</vt:lpstr>
      <vt:lpstr>Gronwall不等式：</vt:lpstr>
      <vt:lpstr>Gronwall不等式：</vt:lpstr>
      <vt:lpstr>Gronwall不等式：</vt:lpstr>
      <vt:lpstr>Gronwall不等式：</vt:lpstr>
      <vt:lpstr>应用：</vt:lpstr>
      <vt:lpstr>应用：</vt:lpstr>
      <vt:lpstr>应用：</vt:lpstr>
      <vt:lpstr>应用：</vt:lpstr>
      <vt:lpstr>幻灯片 23</vt:lpstr>
      <vt:lpstr>幻灯片 24</vt:lpstr>
      <vt:lpstr>幻灯片 25</vt:lpstr>
      <vt:lpstr>幻灯片 26</vt:lpstr>
      <vt:lpstr>幻灯片 27</vt:lpstr>
      <vt:lpstr>幻灯片 28</vt:lpstr>
      <vt:lpstr>解对初值和参数的连续可微性：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zyz</dc:creator>
  <cp:lastModifiedBy>WLLY</cp:lastModifiedBy>
  <cp:revision>412</cp:revision>
  <dcterms:created xsi:type="dcterms:W3CDTF">2008-04-14T11:39:16Z</dcterms:created>
  <dcterms:modified xsi:type="dcterms:W3CDTF">2023-10-07T04:37:19Z</dcterms:modified>
</cp:coreProperties>
</file>