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3"/>
  </p:notesMasterIdLst>
  <p:sldIdLst>
    <p:sldId id="435" r:id="rId2"/>
    <p:sldId id="436" r:id="rId3"/>
    <p:sldId id="437" r:id="rId4"/>
    <p:sldId id="438" r:id="rId5"/>
    <p:sldId id="439" r:id="rId6"/>
    <p:sldId id="440" r:id="rId7"/>
    <p:sldId id="442" r:id="rId8"/>
    <p:sldId id="443" r:id="rId9"/>
    <p:sldId id="444" r:id="rId10"/>
    <p:sldId id="378" r:id="rId11"/>
    <p:sldId id="450" r:id="rId12"/>
    <p:sldId id="431" r:id="rId13"/>
    <p:sldId id="416" r:id="rId14"/>
    <p:sldId id="451" r:id="rId15"/>
    <p:sldId id="433" r:id="rId16"/>
    <p:sldId id="446" r:id="rId17"/>
    <p:sldId id="425" r:id="rId18"/>
    <p:sldId id="452" r:id="rId19"/>
    <p:sldId id="453" r:id="rId20"/>
    <p:sldId id="445" r:id="rId21"/>
    <p:sldId id="447" r:id="rId2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7FA"/>
    <a:srgbClr val="FF0000"/>
    <a:srgbClr val="CC00FF"/>
    <a:srgbClr val="00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01" autoAdjust="0"/>
    <p:restoredTop sz="94660"/>
  </p:normalViewPr>
  <p:slideViewPr>
    <p:cSldViewPr>
      <p:cViewPr varScale="1">
        <p:scale>
          <a:sx n="116" d="100"/>
          <a:sy n="116" d="100"/>
        </p:scale>
        <p:origin x="11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image" Target="../media/image2.jpeg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3.wmf"/><Relationship Id="rId1" Type="http://schemas.openxmlformats.org/officeDocument/2006/relationships/image" Target="../media/image2.jpeg"/><Relationship Id="rId5" Type="http://schemas.openxmlformats.org/officeDocument/2006/relationships/image" Target="../media/image22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45.wmf"/><Relationship Id="rId1" Type="http://schemas.openxmlformats.org/officeDocument/2006/relationships/image" Target="../media/image2.jpeg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8.wmf"/><Relationship Id="rId7" Type="http://schemas.openxmlformats.org/officeDocument/2006/relationships/image" Target="../media/image51.wmf"/><Relationship Id="rId2" Type="http://schemas.openxmlformats.org/officeDocument/2006/relationships/image" Target="../media/image2.jpeg"/><Relationship Id="rId1" Type="http://schemas.openxmlformats.org/officeDocument/2006/relationships/image" Target="../media/image47.wmf"/><Relationship Id="rId6" Type="http://schemas.openxmlformats.org/officeDocument/2006/relationships/image" Target="../media/image4.jpeg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9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13" Type="http://schemas.openxmlformats.org/officeDocument/2006/relationships/image" Target="../media/image66.emf"/><Relationship Id="rId3" Type="http://schemas.openxmlformats.org/officeDocument/2006/relationships/image" Target="../media/image56.emf"/><Relationship Id="rId7" Type="http://schemas.openxmlformats.org/officeDocument/2006/relationships/image" Target="../media/image60.emf"/><Relationship Id="rId12" Type="http://schemas.openxmlformats.org/officeDocument/2006/relationships/image" Target="../media/image65.emf"/><Relationship Id="rId2" Type="http://schemas.openxmlformats.org/officeDocument/2006/relationships/image" Target="../media/image55.emf"/><Relationship Id="rId1" Type="http://schemas.openxmlformats.org/officeDocument/2006/relationships/image" Target="../media/image54.emf"/><Relationship Id="rId6" Type="http://schemas.openxmlformats.org/officeDocument/2006/relationships/image" Target="../media/image59.emf"/><Relationship Id="rId11" Type="http://schemas.openxmlformats.org/officeDocument/2006/relationships/image" Target="../media/image64.emf"/><Relationship Id="rId5" Type="http://schemas.openxmlformats.org/officeDocument/2006/relationships/image" Target="../media/image58.emf"/><Relationship Id="rId15" Type="http://schemas.openxmlformats.org/officeDocument/2006/relationships/image" Target="../media/image68.emf"/><Relationship Id="rId10" Type="http://schemas.openxmlformats.org/officeDocument/2006/relationships/image" Target="../media/image63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Relationship Id="rId14" Type="http://schemas.openxmlformats.org/officeDocument/2006/relationships/image" Target="../media/image67.e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emf"/><Relationship Id="rId3" Type="http://schemas.openxmlformats.org/officeDocument/2006/relationships/image" Target="../media/image71.emf"/><Relationship Id="rId7" Type="http://schemas.openxmlformats.org/officeDocument/2006/relationships/image" Target="../media/image75.emf"/><Relationship Id="rId2" Type="http://schemas.openxmlformats.org/officeDocument/2006/relationships/image" Target="../media/image70.emf"/><Relationship Id="rId1" Type="http://schemas.openxmlformats.org/officeDocument/2006/relationships/image" Target="../media/image69.emf"/><Relationship Id="rId6" Type="http://schemas.openxmlformats.org/officeDocument/2006/relationships/image" Target="../media/image74.emf"/><Relationship Id="rId5" Type="http://schemas.openxmlformats.org/officeDocument/2006/relationships/image" Target="../media/image73.emf"/><Relationship Id="rId10" Type="http://schemas.openxmlformats.org/officeDocument/2006/relationships/image" Target="../media/image78.emf"/><Relationship Id="rId4" Type="http://schemas.openxmlformats.org/officeDocument/2006/relationships/image" Target="../media/image72.emf"/><Relationship Id="rId9" Type="http://schemas.openxmlformats.org/officeDocument/2006/relationships/image" Target="../media/image77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2.jpeg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1.wmf"/><Relationship Id="rId1" Type="http://schemas.openxmlformats.org/officeDocument/2006/relationships/image" Target="../media/image2.jpeg"/><Relationship Id="rId4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4.jpe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wmf"/><Relationship Id="rId1" Type="http://schemas.openxmlformats.org/officeDocument/2006/relationships/image" Target="../media/image2.jpeg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4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4.jpeg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2.jpeg"/><Relationship Id="rId6" Type="http://schemas.openxmlformats.org/officeDocument/2006/relationships/image" Target="../media/image18.wmf"/><Relationship Id="rId5" Type="http://schemas.openxmlformats.org/officeDocument/2006/relationships/image" Target="../media/image4.jpeg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2.jpeg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4.wmf"/><Relationship Id="rId1" Type="http://schemas.openxmlformats.org/officeDocument/2006/relationships/image" Target="../media/image4.jpeg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image" Target="../media/image39.emf"/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12" Type="http://schemas.openxmlformats.org/officeDocument/2006/relationships/image" Target="../media/image38.emf"/><Relationship Id="rId2" Type="http://schemas.openxmlformats.org/officeDocument/2006/relationships/image" Target="../media/image28.emf"/><Relationship Id="rId16" Type="http://schemas.openxmlformats.org/officeDocument/2006/relationships/image" Target="../media/image42.emf"/><Relationship Id="rId1" Type="http://schemas.openxmlformats.org/officeDocument/2006/relationships/image" Target="../media/image27.emf"/><Relationship Id="rId6" Type="http://schemas.openxmlformats.org/officeDocument/2006/relationships/image" Target="../media/image32.emf"/><Relationship Id="rId11" Type="http://schemas.openxmlformats.org/officeDocument/2006/relationships/image" Target="../media/image37.emf"/><Relationship Id="rId5" Type="http://schemas.openxmlformats.org/officeDocument/2006/relationships/image" Target="../media/image31.emf"/><Relationship Id="rId15" Type="http://schemas.openxmlformats.org/officeDocument/2006/relationships/image" Target="../media/image41.emf"/><Relationship Id="rId10" Type="http://schemas.openxmlformats.org/officeDocument/2006/relationships/image" Target="../media/image36.emf"/><Relationship Id="rId4" Type="http://schemas.openxmlformats.org/officeDocument/2006/relationships/image" Target="../media/image30.emf"/><Relationship Id="rId9" Type="http://schemas.openxmlformats.org/officeDocument/2006/relationships/image" Target="../media/image35.emf"/><Relationship Id="rId14" Type="http://schemas.openxmlformats.org/officeDocument/2006/relationships/image" Target="../media/image4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83D6E0-D88D-4D56-9BCE-84BC4CFADFFE}" type="datetimeFigureOut">
              <a:rPr lang="zh-CN" altLang="en-US"/>
              <a:pPr>
                <a:defRPr/>
              </a:pPr>
              <a:t>2021/10/12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8889585-A3E9-4796-9D0B-8462A43C33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69872814-6471-4EE8-81DA-2A23E0D0F924}" type="slidenum">
              <a:rPr lang="en-US" altLang="zh-CN" sz="1200"/>
              <a:pPr/>
              <a:t>1</a:t>
            </a:fld>
            <a:endParaRPr lang="en-US" altLang="zh-CN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CF956DF5-E8C8-45FA-94F3-98E162DBF0DB}" type="slidenum">
              <a:rPr lang="en-US" altLang="zh-CN" sz="1200"/>
              <a:pPr/>
              <a:t>2</a:t>
            </a:fld>
            <a:endParaRPr lang="en-US" altLang="zh-CN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36DAFA77-FC83-47EF-BCD9-AD15A67E936F}" type="slidenum">
              <a:rPr lang="en-US" altLang="zh-CN" sz="1200"/>
              <a:pPr algn="r" eaLnBrk="1" hangingPunct="1"/>
              <a:t>3</a:t>
            </a:fld>
            <a:endParaRPr lang="en-US" altLang="zh-CN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F25ADD19-EED2-47C6-8235-34AA09A59D9C}" type="slidenum">
              <a:rPr lang="en-US" altLang="zh-CN" sz="1200"/>
              <a:pPr/>
              <a:t>6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E305D413-2653-4B3F-A8AE-DD6DF5E53B31}" type="slidenum">
              <a:rPr lang="en-US" altLang="zh-CN" sz="1200"/>
              <a:pPr algn="r" eaLnBrk="1" hangingPunct="1"/>
              <a:t>7</a:t>
            </a:fld>
            <a:endParaRPr lang="en-US" altLang="zh-CN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/>
            <a:fld id="{7FFA6343-CE2B-499A-BBFC-5729649DA6A5}" type="slidenum">
              <a:rPr lang="en-US" altLang="zh-CN" sz="1200"/>
              <a:pPr algn="r" eaLnBrk="1" hangingPunct="1"/>
              <a:t>8</a:t>
            </a:fld>
            <a:endParaRPr lang="en-US" altLang="zh-CN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CN" altLang="zh-CN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DBDA1-B5DA-4ECE-AD0A-BD17AA83CD5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154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F5088-A04A-4FD3-9A4A-A02219635D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881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0B3DF-BAF5-49C1-B5D6-1112F4E3624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9954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5B57C-C779-4EC1-89A3-35B4547FA8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1933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1625" y="1905000"/>
            <a:ext cx="4194175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194175" cy="20208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4078288"/>
            <a:ext cx="4194175" cy="202088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66267-EF6A-4E8E-A7B7-5697BFE339D5}" type="datetime1">
              <a:rPr lang="zh-CN" altLang="en-US"/>
              <a:pPr>
                <a:defRPr/>
              </a:pPr>
              <a:t>2021/10/12</a:t>
            </a:fld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1E473A-B4B2-4D60-A721-346DC95408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047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767CF-16D5-4FDB-BAFF-65E757C307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908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0C971-918D-46D5-B64E-F7409A82708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591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CDEBD-F10E-41CB-B5DA-A604ACF0AF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50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BDFB7-DE92-4265-97F6-C50203BF59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758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EA7F3-F391-4AFE-BC59-E4D714D24E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912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DAA7E-9CC3-4EA3-9954-DFE26DB1B1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117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82C75-24FA-4AF0-ADAE-308671B829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685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87828-7C15-4BB4-B075-F92D0EB486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56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D7C2640-3000-453F-84C6-402EE043D9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  <p:sldLayoutId id="214748386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jpeg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4.jpeg"/><Relationship Id="rId3" Type="http://schemas.openxmlformats.org/officeDocument/2006/relationships/image" Target="../media/image6.png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jpeg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10" Type="http://schemas.openxmlformats.org/officeDocument/2006/relationships/image" Target="../media/image17.wmf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2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15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jpeg"/><Relationship Id="rId11" Type="http://schemas.openxmlformats.org/officeDocument/2006/relationships/image" Target="../media/image23.jpeg"/><Relationship Id="rId5" Type="http://schemas.openxmlformats.org/officeDocument/2006/relationships/image" Target="../media/image19.wmf"/><Relationship Id="rId10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oleObject" Target="../embeddings/oleObject18.bin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4.jpeg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24.wmf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1.e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" Type="http://schemas.openxmlformats.org/officeDocument/2006/relationships/image" Target="../media/image2.jpeg"/><Relationship Id="rId21" Type="http://schemas.openxmlformats.org/officeDocument/2006/relationships/image" Target="../media/image35.emf"/><Relationship Id="rId34" Type="http://schemas.openxmlformats.org/officeDocument/2006/relationships/oleObject" Target="../embeddings/oleObject36.bin"/><Relationship Id="rId7" Type="http://schemas.openxmlformats.org/officeDocument/2006/relationships/image" Target="../media/image28.e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3.emf"/><Relationship Id="rId25" Type="http://schemas.openxmlformats.org/officeDocument/2006/relationships/image" Target="../media/image37.emf"/><Relationship Id="rId33" Type="http://schemas.openxmlformats.org/officeDocument/2006/relationships/image" Target="../media/image41.e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image" Target="../media/image39.e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0.e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5.bin"/><Relationship Id="rId5" Type="http://schemas.openxmlformats.org/officeDocument/2006/relationships/image" Target="../media/image27.emf"/><Relationship Id="rId15" Type="http://schemas.openxmlformats.org/officeDocument/2006/relationships/image" Target="../media/image32.emf"/><Relationship Id="rId23" Type="http://schemas.openxmlformats.org/officeDocument/2006/relationships/image" Target="../media/image36.emf"/><Relationship Id="rId28" Type="http://schemas.openxmlformats.org/officeDocument/2006/relationships/oleObject" Target="../embeddings/oleObject33.bin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34.emf"/><Relationship Id="rId31" Type="http://schemas.openxmlformats.org/officeDocument/2006/relationships/image" Target="../media/image40.e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9.e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8.e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42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jpeg"/><Relationship Id="rId11" Type="http://schemas.openxmlformats.org/officeDocument/2006/relationships/oleObject" Target="../embeddings/oleObject39.bin"/><Relationship Id="rId5" Type="http://schemas.openxmlformats.org/officeDocument/2006/relationships/image" Target="../media/image43.wmf"/><Relationship Id="rId10" Type="http://schemas.openxmlformats.org/officeDocument/2006/relationships/image" Target="../media/image23.jpeg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jpeg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oleObject" Target="../embeddings/oleObject46.bin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6.png"/><Relationship Id="rId7" Type="http://schemas.openxmlformats.org/officeDocument/2006/relationships/image" Target="../media/image48.wmf"/><Relationship Id="rId12" Type="http://schemas.openxmlformats.org/officeDocument/2006/relationships/image" Target="../media/image50.wmf"/><Relationship Id="rId17" Type="http://schemas.openxmlformats.org/officeDocument/2006/relationships/image" Target="../media/image52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3.bin"/><Relationship Id="rId11" Type="http://schemas.openxmlformats.org/officeDocument/2006/relationships/oleObject" Target="../embeddings/oleObject45.bin"/><Relationship Id="rId5" Type="http://schemas.openxmlformats.org/officeDocument/2006/relationships/image" Target="../media/image47.wmf"/><Relationship Id="rId15" Type="http://schemas.openxmlformats.org/officeDocument/2006/relationships/image" Target="../media/image4.jpeg"/><Relationship Id="rId10" Type="http://schemas.openxmlformats.org/officeDocument/2006/relationships/image" Target="../media/image49.wmf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8.e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" Type="http://schemas.openxmlformats.org/officeDocument/2006/relationships/image" Target="../media/image2.jpeg"/><Relationship Id="rId21" Type="http://schemas.openxmlformats.org/officeDocument/2006/relationships/image" Target="../media/image62.emf"/><Relationship Id="rId7" Type="http://schemas.openxmlformats.org/officeDocument/2006/relationships/image" Target="../media/image55.e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60.emf"/><Relationship Id="rId25" Type="http://schemas.openxmlformats.org/officeDocument/2006/relationships/image" Target="../media/image64.emf"/><Relationship Id="rId33" Type="http://schemas.openxmlformats.org/officeDocument/2006/relationships/image" Target="../media/image68.e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66.emf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7.e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5" Type="http://schemas.openxmlformats.org/officeDocument/2006/relationships/image" Target="../media/image54.emf"/><Relationship Id="rId15" Type="http://schemas.openxmlformats.org/officeDocument/2006/relationships/image" Target="../media/image59.emf"/><Relationship Id="rId23" Type="http://schemas.openxmlformats.org/officeDocument/2006/relationships/image" Target="../media/image63.emf"/><Relationship Id="rId28" Type="http://schemas.openxmlformats.org/officeDocument/2006/relationships/oleObject" Target="../embeddings/oleObject61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61.emf"/><Relationship Id="rId31" Type="http://schemas.openxmlformats.org/officeDocument/2006/relationships/image" Target="../media/image67.e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6.e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65.emf"/><Relationship Id="rId30" Type="http://schemas.openxmlformats.org/officeDocument/2006/relationships/oleObject" Target="../embeddings/oleObject6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73.emf"/><Relationship Id="rId18" Type="http://schemas.openxmlformats.org/officeDocument/2006/relationships/oleObject" Target="../embeddings/oleObject71.bin"/><Relationship Id="rId3" Type="http://schemas.openxmlformats.org/officeDocument/2006/relationships/image" Target="../media/image2.jpeg"/><Relationship Id="rId21" Type="http://schemas.openxmlformats.org/officeDocument/2006/relationships/image" Target="../media/image77.emf"/><Relationship Id="rId7" Type="http://schemas.openxmlformats.org/officeDocument/2006/relationships/image" Target="../media/image70.e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5.e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72.emf"/><Relationship Id="rId5" Type="http://schemas.openxmlformats.org/officeDocument/2006/relationships/image" Target="../media/image69.emf"/><Relationship Id="rId15" Type="http://schemas.openxmlformats.org/officeDocument/2006/relationships/image" Target="../media/image74.emf"/><Relationship Id="rId23" Type="http://schemas.openxmlformats.org/officeDocument/2006/relationships/image" Target="../media/image78.emf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76.e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71.emf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.jpeg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4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6.png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.jpeg"/><Relationship Id="rId5" Type="http://schemas.openxmlformats.org/officeDocument/2006/relationships/image" Target="../media/image81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3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0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jpe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2420938"/>
            <a:ext cx="7224713" cy="1057275"/>
          </a:xfrm>
        </p:spPr>
        <p:txBody>
          <a:bodyPr/>
          <a:lstStyle/>
          <a:p>
            <a:pPr eaLnBrk="1" hangingPunct="1"/>
            <a:r>
              <a:rPr lang="en-US" altLang="zh-CN" sz="4000" smtClean="0">
                <a:ea typeface="楷体_GB2312" panose="02010609030101010101" pitchFamily="49" charset="-122"/>
              </a:rPr>
              <a:t>4.1  </a:t>
            </a:r>
            <a:r>
              <a:rPr lang="zh-CN" altLang="en-US" sz="4000" b="1" smtClean="0">
                <a:ea typeface="楷体_GB2312" panose="02010609030101010101" pitchFamily="49" charset="-122"/>
              </a:rPr>
              <a:t>高阶微分方程的应用模型</a:t>
            </a:r>
            <a:r>
              <a:rPr lang="zh-CN" altLang="en-US" sz="3600" b="1" smtClean="0">
                <a:ea typeface="楷体_GB2312" panose="02010609030101010101" pitchFamily="49" charset="-122"/>
              </a:rPr>
              <a:t>                               </a:t>
            </a:r>
          </a:p>
        </p:txBody>
      </p:sp>
      <p:pic>
        <p:nvPicPr>
          <p:cNvPr id="4099" name="Picture 4" descr="校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188913"/>
            <a:ext cx="1289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755650" y="2852738"/>
            <a:ext cx="77724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CN" altLang="en-US" sz="4000" b="1">
              <a:solidFill>
                <a:schemeClr val="tx2"/>
              </a:solidFill>
              <a:latin typeface="Verdana" panose="020B060403050404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4"/>
          <p:cNvSpPr>
            <a:spLocks noChangeArrowheads="1"/>
          </p:cNvSpPr>
          <p:nvPr/>
        </p:nvSpPr>
        <p:spPr bwMode="auto">
          <a:xfrm>
            <a:off x="2195513" y="836613"/>
            <a:ext cx="4537075" cy="7445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4099" name="Rectangle 30"/>
          <p:cNvSpPr>
            <a:spLocks noChangeArrowheads="1"/>
          </p:cNvSpPr>
          <p:nvPr/>
        </p:nvSpPr>
        <p:spPr bwMode="auto">
          <a:xfrm>
            <a:off x="684213" y="2420938"/>
            <a:ext cx="6696075" cy="457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特点：阶数高、变系数、非线性，求解极其困难。</a:t>
            </a:r>
          </a:p>
        </p:txBody>
      </p:sp>
      <p:sp>
        <p:nvSpPr>
          <p:cNvPr id="19460" name="Rectangle 30"/>
          <p:cNvSpPr>
            <a:spLocks noChangeArrowheads="1"/>
          </p:cNvSpPr>
          <p:nvPr/>
        </p:nvSpPr>
        <p:spPr bwMode="auto">
          <a:xfrm>
            <a:off x="250825" y="260350"/>
            <a:ext cx="817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高阶微分方程的一般形式</a:t>
            </a:r>
            <a:r>
              <a:rPr lang="en-US" altLang="zh-CN" sz="2400" b="1">
                <a:ea typeface="楷体_GB2312" panose="02010609030101010101" pitchFamily="49" charset="-122"/>
              </a:rPr>
              <a:t>:</a:t>
            </a:r>
            <a:endParaRPr lang="en-US" altLang="zh-CN" sz="2400"/>
          </a:p>
        </p:txBody>
      </p:sp>
      <p:graphicFrame>
        <p:nvGraphicFramePr>
          <p:cNvPr id="19461" name="Object 28"/>
          <p:cNvGraphicFramePr>
            <a:graphicFrameLocks noChangeAspect="1"/>
          </p:cNvGraphicFramePr>
          <p:nvPr/>
        </p:nvGraphicFramePr>
        <p:xfrm>
          <a:off x="2339975" y="952500"/>
          <a:ext cx="41767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Equation" r:id="rId5" imgW="1905000" imgH="228600" progId="Equation.DSMT4">
                  <p:embed/>
                </p:oleObj>
              </mc:Choice>
              <mc:Fallback>
                <p:oleObj name="Equation" r:id="rId5" imgW="19050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952500"/>
                        <a:ext cx="417671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矩形 2"/>
          <p:cNvSpPr>
            <a:spLocks noChangeArrowheads="1"/>
          </p:cNvSpPr>
          <p:nvPr/>
        </p:nvSpPr>
        <p:spPr bwMode="auto">
          <a:xfrm>
            <a:off x="250825" y="2420938"/>
            <a:ext cx="4333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7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4103" name="Object 28"/>
          <p:cNvGraphicFramePr>
            <a:graphicFrameLocks noChangeAspect="1"/>
          </p:cNvGraphicFramePr>
          <p:nvPr/>
        </p:nvGraphicFramePr>
        <p:xfrm>
          <a:off x="684213" y="4149725"/>
          <a:ext cx="7339012" cy="168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8" imgW="3594100" imgH="838200" progId="Equation.DSMT4">
                  <p:embed/>
                </p:oleObj>
              </mc:Choice>
              <mc:Fallback>
                <p:oleObj name="Equation" r:id="rId8" imgW="35941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149725"/>
                        <a:ext cx="7339012" cy="1684338"/>
                      </a:xfrm>
                      <a:prstGeom prst="rect">
                        <a:avLst/>
                      </a:prstGeom>
                      <a:blipFill dpi="0" rotWithShape="1">
                        <a:blip r:embed="rId4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矩形 2"/>
          <p:cNvSpPr>
            <a:spLocks noChangeArrowheads="1"/>
          </p:cNvSpPr>
          <p:nvPr/>
        </p:nvSpPr>
        <p:spPr bwMode="auto">
          <a:xfrm>
            <a:off x="250825" y="4314825"/>
            <a:ext cx="4333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7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7193" name="AutoShape 25"/>
          <p:cNvSpPr>
            <a:spLocks noChangeArrowheads="1"/>
          </p:cNvSpPr>
          <p:nvPr/>
        </p:nvSpPr>
        <p:spPr bwMode="auto">
          <a:xfrm>
            <a:off x="7235825" y="1844675"/>
            <a:ext cx="1908175" cy="598488"/>
          </a:xfrm>
          <a:prstGeom prst="wedgeEllipseCallout">
            <a:avLst>
              <a:gd name="adj1" fmla="val -205991"/>
              <a:gd name="adj2" fmla="val -124005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7272338" y="1916113"/>
            <a:ext cx="1979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变量改写了</a:t>
            </a:r>
            <a:r>
              <a:rPr lang="zh-CN" altLang="en-US" sz="2400"/>
              <a:t> </a:t>
            </a:r>
          </a:p>
        </p:txBody>
      </p:sp>
      <p:sp>
        <p:nvSpPr>
          <p:cNvPr id="4108" name="Rectangle 30"/>
          <p:cNvSpPr>
            <a:spLocks noChangeArrowheads="1"/>
          </p:cNvSpPr>
          <p:nvPr/>
        </p:nvSpPr>
        <p:spPr bwMode="auto">
          <a:xfrm>
            <a:off x="684213" y="3306763"/>
            <a:ext cx="5111750" cy="4572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解法：降阶法</a:t>
            </a:r>
          </a:p>
        </p:txBody>
      </p:sp>
      <p:sp>
        <p:nvSpPr>
          <p:cNvPr id="19468" name="矩形 2"/>
          <p:cNvSpPr>
            <a:spLocks noChangeArrowheads="1"/>
          </p:cNvSpPr>
          <p:nvPr/>
        </p:nvSpPr>
        <p:spPr bwMode="auto">
          <a:xfrm>
            <a:off x="250825" y="3306763"/>
            <a:ext cx="43338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7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7193" grpId="0" animBg="1"/>
      <p:bldP spid="6" grpId="0"/>
      <p:bldP spid="41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矩形 2"/>
          <p:cNvSpPr>
            <a:spLocks noChangeArrowheads="1"/>
          </p:cNvSpPr>
          <p:nvPr/>
        </p:nvSpPr>
        <p:spPr bwMode="auto">
          <a:xfrm>
            <a:off x="179388" y="28257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13315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62747"/>
              </p:ext>
            </p:extLst>
          </p:nvPr>
        </p:nvGraphicFramePr>
        <p:xfrm>
          <a:off x="684213" y="267020"/>
          <a:ext cx="23415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4" name="Equation" r:id="rId4" imgW="1155700" imgH="228600" progId="Equation.DSMT4">
                  <p:embed/>
                </p:oleObj>
              </mc:Choice>
              <mc:Fallback>
                <p:oleObj name="Equation" r:id="rId4" imgW="1155700" imgH="228600" progId="Equation.DSMT4">
                  <p:embed/>
                  <p:pic>
                    <p:nvPicPr>
                      <p:cNvPr id="1331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67020"/>
                        <a:ext cx="2341562" cy="45561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28"/>
          <p:cNvGraphicFramePr>
            <a:graphicFrameLocks noChangeAspect="1"/>
          </p:cNvGraphicFramePr>
          <p:nvPr/>
        </p:nvGraphicFramePr>
        <p:xfrm>
          <a:off x="611188" y="1773238"/>
          <a:ext cx="5592762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name="Equation" r:id="rId7" imgW="2743200" imgH="1041400" progId="Equation.DSMT4">
                  <p:embed/>
                </p:oleObj>
              </mc:Choice>
              <mc:Fallback>
                <p:oleObj name="Equation" r:id="rId7" imgW="2743200" imgH="1041400" progId="Equation.DSMT4">
                  <p:embed/>
                  <p:pic>
                    <p:nvPicPr>
                      <p:cNvPr id="512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773238"/>
                        <a:ext cx="5592762" cy="2089150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矩形 2"/>
          <p:cNvSpPr>
            <a:spLocks noChangeArrowheads="1"/>
          </p:cNvSpPr>
          <p:nvPr/>
        </p:nvSpPr>
        <p:spPr bwMode="auto">
          <a:xfrm>
            <a:off x="179388" y="17002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3318" name="矩形 2"/>
          <p:cNvSpPr>
            <a:spLocks noChangeArrowheads="1"/>
          </p:cNvSpPr>
          <p:nvPr/>
        </p:nvSpPr>
        <p:spPr bwMode="auto">
          <a:xfrm>
            <a:off x="179388" y="400050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5131" name="Object 29"/>
          <p:cNvGraphicFramePr>
            <a:graphicFrameLocks noChangeAspect="1"/>
          </p:cNvGraphicFramePr>
          <p:nvPr/>
        </p:nvGraphicFramePr>
        <p:xfrm>
          <a:off x="684213" y="4000500"/>
          <a:ext cx="29337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name="Equation" r:id="rId9" imgW="1244600" imgH="393700" progId="Equation.DSMT4">
                  <p:embed/>
                </p:oleObj>
              </mc:Choice>
              <mc:Fallback>
                <p:oleObj name="Equation" r:id="rId9" imgW="1244600" imgH="393700" progId="Equation.DSMT4">
                  <p:embed/>
                  <p:pic>
                    <p:nvPicPr>
                      <p:cNvPr id="513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00500"/>
                        <a:ext cx="2933700" cy="72231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655638" y="5013325"/>
          <a:ext cx="4549775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7" name="Equation" r:id="rId11" imgW="1930400" imgH="812800" progId="Equation.DSMT4">
                  <p:embed/>
                </p:oleObj>
              </mc:Choice>
              <mc:Fallback>
                <p:oleObj name="Equation" r:id="rId11" imgW="1930400" imgH="812800" progId="Equation.DSMT4">
                  <p:embed/>
                  <p:pic>
                    <p:nvPicPr>
                      <p:cNvPr id="4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5013325"/>
                        <a:ext cx="4549775" cy="1490663"/>
                      </a:xfrm>
                      <a:prstGeom prst="rect">
                        <a:avLst/>
                      </a:prstGeom>
                      <a:blipFill dpi="0" rotWithShape="1">
                        <a:blip r:embed="rId13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603251" y="867889"/>
            <a:ext cx="1582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特点：</a:t>
            </a:r>
            <a:endParaRPr lang="zh-CN" altLang="en-US" sz="2800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26"/>
              <p:cNvSpPr>
                <a:spLocks noChangeArrowheads="1"/>
              </p:cNvSpPr>
              <p:nvPr/>
            </p:nvSpPr>
            <p:spPr bwMode="auto">
              <a:xfrm>
                <a:off x="1682750" y="867889"/>
                <a:ext cx="4953000" cy="5522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800" dirty="0" smtClean="0">
                    <a:latin typeface="楷体_GB2312" panose="02010609030101010101" pitchFamily="49" charset="-122"/>
                    <a:ea typeface="楷体_GB2312" panose="02010609030101010101" pitchFamily="49" charset="-122"/>
                  </a:rPr>
                  <a:t>方程不含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𝑥</m:t>
                    </m:r>
                    <m:r>
                      <a:rPr lang="zh-CN" altLang="en-US" sz="2800" i="1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及</m:t>
                    </m:r>
                    <m:sSup>
                      <m:sSupPr>
                        <m:ctrlPr>
                          <a:rPr lang="en-US" altLang="zh-CN" sz="2800" i="1" smtClean="0">
                            <a:latin typeface="Cambria Math" panose="02040503050406030204" pitchFamily="18" charset="0"/>
                            <a:ea typeface="楷体_GB2312" panose="02010609030101010101" pitchFamily="49" charset="-122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楷体_GB2312" panose="02010609030101010101" pitchFamily="49" charset="-122"/>
                          </a:rPr>
                          <m:t>𝑥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楷体_GB2312" panose="02010609030101010101" pitchFamily="49" charset="-122"/>
                          </a:rPr>
                          <m:t>′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,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…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,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楷体_GB2312" panose="02010609030101010101" pitchFamily="49" charset="-122"/>
                          </a:rPr>
                        </m:ctrlPr>
                      </m:sSup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楷体_GB2312" panose="02010609030101010101" pitchFamily="49" charset="-122"/>
                          </a:rPr>
                          <m:t>𝑥</m:t>
                        </m:r>
                      </m:e>
                      <m:sup>
                        <m:d>
                          <m:d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楷体_GB2312" panose="02010609030101010101" pitchFamily="49" charset="-122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楷体_GB2312" panose="02010609030101010101" pitchFamily="49" charset="-122"/>
                              </a:rPr>
                              <m:t>𝑛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楷体_GB2312" panose="02010609030101010101" pitchFamily="49" charset="-122"/>
                              </a:rPr>
                              <m:t>−1</m:t>
                            </m:r>
                          </m:e>
                        </m:d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楷体_GB2312" panose="02010609030101010101" pitchFamily="49" charset="-122"/>
                      </a:rPr>
                      <m:t>.</m:t>
                    </m:r>
                  </m:oMath>
                </a14:m>
                <a:endParaRPr lang="zh-CN" altLang="en-US" sz="2800" dirty="0">
                  <a:latin typeface="楷体_GB2312" panose="02010609030101010101" pitchFamily="49" charset="-122"/>
                  <a:ea typeface="楷体_GB2312" panose="02010609030101010101" pitchFamily="49" charset="-122"/>
                </a:endParaRPr>
              </a:p>
            </p:txBody>
          </p:sp>
        </mc:Choice>
        <mc:Fallback xmlns="">
          <p:sp>
            <p:nvSpPr>
              <p:cNvPr id="14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82750" y="867889"/>
                <a:ext cx="4953000" cy="552267"/>
              </a:xfrm>
              <a:prstGeom prst="rect">
                <a:avLst/>
              </a:prstGeom>
              <a:blipFill>
                <a:blip r:embed="rId14"/>
                <a:stretch>
                  <a:fillRect l="-2460" t="-8791" b="-2637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74387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矩形 2"/>
          <p:cNvSpPr>
            <a:spLocks noChangeArrowheads="1"/>
          </p:cNvSpPr>
          <p:nvPr/>
        </p:nvSpPr>
        <p:spPr bwMode="auto">
          <a:xfrm>
            <a:off x="179388" y="26035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21507" name="Object 28"/>
          <p:cNvGraphicFramePr>
            <a:graphicFrameLocks noChangeAspect="1"/>
          </p:cNvGraphicFramePr>
          <p:nvPr/>
        </p:nvGraphicFramePr>
        <p:xfrm>
          <a:off x="658813" y="260350"/>
          <a:ext cx="36258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Equation" r:id="rId4" imgW="1790700" imgH="228600" progId="Equation.DSMT4">
                  <p:embed/>
                </p:oleObj>
              </mc:Choice>
              <mc:Fallback>
                <p:oleObj name="Equation" r:id="rId4" imgW="17907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260350"/>
                        <a:ext cx="3625850" cy="45561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28"/>
          <p:cNvGraphicFramePr>
            <a:graphicFrameLocks noChangeAspect="1"/>
          </p:cNvGraphicFramePr>
          <p:nvPr/>
        </p:nvGraphicFramePr>
        <p:xfrm>
          <a:off x="603250" y="1728788"/>
          <a:ext cx="7559675" cy="216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7" imgW="3708400" imgH="1079500" progId="Equation.DSMT4">
                  <p:embed/>
                </p:oleObj>
              </mc:Choice>
              <mc:Fallback>
                <p:oleObj name="Equation" r:id="rId7" imgW="3708400" imgH="1079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1728788"/>
                        <a:ext cx="7559675" cy="2163762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矩形 2"/>
          <p:cNvSpPr>
            <a:spLocks noChangeArrowheads="1"/>
          </p:cNvSpPr>
          <p:nvPr/>
        </p:nvSpPr>
        <p:spPr bwMode="auto">
          <a:xfrm>
            <a:off x="179388" y="17002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1510" name="矩形 2"/>
          <p:cNvSpPr>
            <a:spLocks noChangeArrowheads="1"/>
          </p:cNvSpPr>
          <p:nvPr/>
        </p:nvSpPr>
        <p:spPr bwMode="auto">
          <a:xfrm>
            <a:off x="179388" y="400050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6155" name="Object 12"/>
          <p:cNvGraphicFramePr>
            <a:graphicFrameLocks noChangeAspect="1"/>
          </p:cNvGraphicFramePr>
          <p:nvPr/>
        </p:nvGraphicFramePr>
        <p:xfrm>
          <a:off x="611188" y="4225925"/>
          <a:ext cx="6435725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6" name="Equation" r:id="rId9" imgW="2730500" imgH="939800" progId="Equation.DSMT4">
                  <p:embed/>
                </p:oleObj>
              </mc:Choice>
              <mc:Fallback>
                <p:oleObj name="Equation" r:id="rId9" imgW="2730500" imgH="93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225925"/>
                        <a:ext cx="6435725" cy="1724025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AutoShape 14"/>
          <p:cNvSpPr>
            <a:spLocks noChangeArrowheads="1"/>
          </p:cNvSpPr>
          <p:nvPr/>
        </p:nvSpPr>
        <p:spPr bwMode="auto">
          <a:xfrm>
            <a:off x="7127875" y="3789363"/>
            <a:ext cx="2016125" cy="598487"/>
          </a:xfrm>
          <a:prstGeom prst="wedgeEllipseCallout">
            <a:avLst>
              <a:gd name="adj1" fmla="val -149454"/>
              <a:gd name="adj2" fmla="val 187167"/>
            </a:avLst>
          </a:prstGeom>
          <a:solidFill>
            <a:srgbClr val="FFCC99"/>
          </a:solidFill>
          <a:ln w="19050">
            <a:solidFill>
              <a:schemeClr val="tx1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Clr>
                <a:schemeClr val="tx1"/>
              </a:buClr>
              <a:buSzPct val="80000"/>
            </a:pPr>
            <a:endParaRPr lang="zh-CN" altLang="en-US" sz="2400">
              <a:solidFill>
                <a:srgbClr val="000066"/>
              </a:solidFill>
            </a:endParaRPr>
          </a:p>
        </p:txBody>
      </p:sp>
      <p:sp>
        <p:nvSpPr>
          <p:cNvPr id="6158" name="Rectangle 30"/>
          <p:cNvSpPr>
            <a:spLocks noChangeArrowheads="1"/>
          </p:cNvSpPr>
          <p:nvPr/>
        </p:nvSpPr>
        <p:spPr bwMode="auto">
          <a:xfrm>
            <a:off x="7164388" y="3860800"/>
            <a:ext cx="1979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b="1">
                <a:ea typeface="楷体_GB2312" panose="02010609030101010101" pitchFamily="49" charset="-122"/>
              </a:rPr>
              <a:t>转化为类型</a:t>
            </a:r>
            <a:r>
              <a:rPr lang="en-US" altLang="zh-CN" sz="2400" b="1">
                <a:ea typeface="楷体_GB2312" panose="02010609030101010101" pitchFamily="49" charset="-122"/>
              </a:rPr>
              <a:t>1</a:t>
            </a:r>
            <a:r>
              <a:rPr lang="en-US" altLang="zh-CN" sz="2400"/>
              <a:t> </a:t>
            </a:r>
          </a:p>
        </p:txBody>
      </p:sp>
      <p:sp>
        <p:nvSpPr>
          <p:cNvPr id="11" name="云形标注 10"/>
          <p:cNvSpPr>
            <a:spLocks noChangeArrowheads="1"/>
          </p:cNvSpPr>
          <p:nvPr/>
        </p:nvSpPr>
        <p:spPr bwMode="auto">
          <a:xfrm>
            <a:off x="6588125" y="230188"/>
            <a:ext cx="2444750" cy="1068387"/>
          </a:xfrm>
          <a:prstGeom prst="cloudCallout">
            <a:avLst>
              <a:gd name="adj1" fmla="val -96588"/>
              <a:gd name="adj2" fmla="val -19986"/>
            </a:avLst>
          </a:prstGeom>
          <a:blipFill dpi="0" rotWithShape="1">
            <a:blip r:embed="rId11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12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7342188" y="523875"/>
          <a:ext cx="936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7" name="Equation" r:id="rId12" imgW="393529" imgH="203112" progId="Equation.DSMT4">
                  <p:embed/>
                </p:oleObj>
              </mc:Choice>
              <mc:Fallback>
                <p:oleObj name="Equation" r:id="rId12" imgW="39352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523875"/>
                        <a:ext cx="9366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animBg="1"/>
      <p:bldP spid="6158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584200" y="3979863"/>
          <a:ext cx="5932488" cy="262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3" imgW="3403600" imgH="1473200" progId="Equation.DSMT4">
                  <p:embed/>
                </p:oleObj>
              </mc:Choice>
              <mc:Fallback>
                <p:oleObj name="Equation" r:id="rId3" imgW="3403600" imgH="14732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979863"/>
                        <a:ext cx="5932488" cy="2624137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2532" name="Object 28"/>
          <p:cNvGraphicFramePr>
            <a:graphicFrameLocks noChangeAspect="1"/>
          </p:cNvGraphicFramePr>
          <p:nvPr/>
        </p:nvGraphicFramePr>
        <p:xfrm>
          <a:off x="579438" y="171450"/>
          <a:ext cx="5102225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6" imgW="2692400" imgH="685800" progId="Equation.DSMT4">
                  <p:embed/>
                </p:oleObj>
              </mc:Choice>
              <mc:Fallback>
                <p:oleObj name="Equation" r:id="rId6" imgW="2692400" imgH="685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171450"/>
                        <a:ext cx="5102225" cy="1273175"/>
                      </a:xfrm>
                      <a:prstGeom prst="rect">
                        <a:avLst/>
                      </a:prstGeom>
                      <a:blipFill dpi="0" rotWithShape="1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矩形 2"/>
          <p:cNvSpPr>
            <a:spLocks noChangeArrowheads="1"/>
          </p:cNvSpPr>
          <p:nvPr/>
        </p:nvSpPr>
        <p:spPr bwMode="auto">
          <a:xfrm>
            <a:off x="107950" y="1381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9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2534" name="Rectangle 1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22535" name="矩形 2"/>
          <p:cNvSpPr>
            <a:spLocks noChangeArrowheads="1"/>
          </p:cNvSpPr>
          <p:nvPr/>
        </p:nvSpPr>
        <p:spPr bwMode="auto">
          <a:xfrm>
            <a:off x="107950" y="373856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9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3365500" y="1484313"/>
          <a:ext cx="5670550" cy="282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10" imgW="3365500" imgH="1676400" progId="Equation.DSMT4">
                  <p:embed/>
                </p:oleObj>
              </mc:Choice>
              <mc:Fallback>
                <p:oleObj name="Equation" r:id="rId10" imgW="3365500" imgH="1676400" progId="Equation.DSMT4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484313"/>
                        <a:ext cx="5670550" cy="282575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228601" y="146264"/>
            <a:ext cx="8520112" cy="128724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31800"/>
            <a:ext cx="2057400" cy="685800"/>
          </a:xfrm>
        </p:spPr>
        <p:txBody>
          <a:bodyPr/>
          <a:lstStyle/>
          <a:p>
            <a:pPr algn="l"/>
            <a:r>
              <a:rPr lang="zh-CN" altLang="en-US" sz="2400" b="1" dirty="0" smtClean="0">
                <a:ea typeface="楷体_GB2312" panose="02010609030101010101" pitchFamily="49" charset="-122"/>
              </a:rPr>
              <a:t>例</a:t>
            </a:r>
            <a:r>
              <a:rPr lang="en-US" altLang="zh-CN" sz="2400" b="1" dirty="0" smtClean="0">
                <a:ea typeface="楷体_GB2312" panose="02010609030101010101" pitchFamily="49" charset="-122"/>
              </a:rPr>
              <a:t>4. </a:t>
            </a:r>
            <a:r>
              <a:rPr lang="zh-CN" altLang="en-US" sz="2400" dirty="0">
                <a:solidFill>
                  <a:schemeClr val="tx1"/>
                </a:solidFill>
                <a:ea typeface="楷体_GB2312" panose="02010609030101010101" pitchFamily="49" charset="-122"/>
              </a:rPr>
              <a:t>求解</a:t>
            </a:r>
            <a:endParaRPr lang="zh-CN" altLang="en-US" sz="2400" b="1" dirty="0">
              <a:ea typeface="楷体_GB2312" panose="02010609030101010101" pitchFamily="49" charset="-122"/>
            </a:endParaRPr>
          </a:p>
        </p:txBody>
      </p:sp>
      <p:graphicFrame>
        <p:nvGraphicFramePr>
          <p:cNvPr id="69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007905"/>
              </p:ext>
            </p:extLst>
          </p:nvPr>
        </p:nvGraphicFramePr>
        <p:xfrm>
          <a:off x="2438400" y="228600"/>
          <a:ext cx="2514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2" name="Equation" r:id="rId4" imgW="2514600" imgH="507960" progId="Equation.3">
                  <p:embed/>
                </p:oleObj>
              </mc:Choice>
              <mc:Fallback>
                <p:oleObj name="Equation" r:id="rId4" imgW="2514600" imgH="507960" progId="Equation.3">
                  <p:embed/>
                  <p:pic>
                    <p:nvPicPr>
                      <p:cNvPr id="69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28600"/>
                        <a:ext cx="2514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263933"/>
              </p:ext>
            </p:extLst>
          </p:nvPr>
        </p:nvGraphicFramePr>
        <p:xfrm>
          <a:off x="2514600" y="850900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3" name="Equation" r:id="rId6" imgW="1574640" imgH="571320" progId="Equation.3">
                  <p:embed/>
                </p:oleObj>
              </mc:Choice>
              <mc:Fallback>
                <p:oleObj name="Equation" r:id="rId6" imgW="1574640" imgH="571320" progId="Equation.3">
                  <p:embed/>
                  <p:pic>
                    <p:nvPicPr>
                      <p:cNvPr id="6942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850900"/>
                        <a:ext cx="157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898587"/>
              </p:ext>
            </p:extLst>
          </p:nvPr>
        </p:nvGraphicFramePr>
        <p:xfrm>
          <a:off x="4335463" y="850900"/>
          <a:ext cx="1549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4" name="Equation" r:id="rId8" imgW="1549080" imgH="571320" progId="Equation.3">
                  <p:embed/>
                </p:oleObj>
              </mc:Choice>
              <mc:Fallback>
                <p:oleObj name="Equation" r:id="rId8" imgW="1549080" imgH="571320" progId="Equation.3">
                  <p:embed/>
                  <p:pic>
                    <p:nvPicPr>
                      <p:cNvPr id="6942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850900"/>
                        <a:ext cx="1549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78" name="Text Box 6"/>
          <p:cNvSpPr txBox="1">
            <a:spLocks noChangeArrowheads="1"/>
          </p:cNvSpPr>
          <p:nvPr/>
        </p:nvSpPr>
        <p:spPr bwMode="auto">
          <a:xfrm>
            <a:off x="609600" y="1436688"/>
            <a:ext cx="86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solidFill>
                  <a:schemeClr val="tx2"/>
                </a:solidFill>
              </a:rPr>
              <a:t>解</a:t>
            </a:r>
            <a:r>
              <a:rPr lang="en-US" altLang="zh-CN" sz="2400" b="1">
                <a:solidFill>
                  <a:schemeClr val="tx2"/>
                </a:solidFill>
              </a:rPr>
              <a:t>: </a:t>
            </a:r>
          </a:p>
        </p:txBody>
      </p:sp>
      <p:graphicFrame>
        <p:nvGraphicFramePr>
          <p:cNvPr id="6942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319979"/>
              </p:ext>
            </p:extLst>
          </p:nvPr>
        </p:nvGraphicFramePr>
        <p:xfrm>
          <a:off x="1301750" y="1524000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5" name="Equation" r:id="rId10" imgW="1981080" imgH="431640" progId="Equation.3">
                  <p:embed/>
                </p:oleObj>
              </mc:Choice>
              <mc:Fallback>
                <p:oleObj name="Equation" r:id="rId10" imgW="1981080" imgH="431640" progId="Equation.3">
                  <p:embed/>
                  <p:pic>
                    <p:nvPicPr>
                      <p:cNvPr id="6942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1524000"/>
                        <a:ext cx="1981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367269"/>
              </p:ext>
            </p:extLst>
          </p:nvPr>
        </p:nvGraphicFramePr>
        <p:xfrm>
          <a:off x="3429000" y="1524000"/>
          <a:ext cx="1549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6" name="Equation" r:id="rId12" imgW="1549080" imgH="431640" progId="Equation.3">
                  <p:embed/>
                </p:oleObj>
              </mc:Choice>
              <mc:Fallback>
                <p:oleObj name="Equation" r:id="rId12" imgW="1549080" imgH="431640" progId="Equation.3">
                  <p:embed/>
                  <p:pic>
                    <p:nvPicPr>
                      <p:cNvPr id="6942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524000"/>
                        <a:ext cx="1549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81" name="Text Box 9"/>
          <p:cNvSpPr txBox="1">
            <a:spLocks noChangeArrowheads="1"/>
          </p:cNvSpPr>
          <p:nvPr/>
        </p:nvSpPr>
        <p:spPr bwMode="auto">
          <a:xfrm>
            <a:off x="5006699" y="1485553"/>
            <a:ext cx="29313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dirty="0"/>
              <a:t>代入方程得</a:t>
            </a:r>
          </a:p>
        </p:txBody>
      </p:sp>
      <p:graphicFrame>
        <p:nvGraphicFramePr>
          <p:cNvPr id="6942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475459"/>
              </p:ext>
            </p:extLst>
          </p:nvPr>
        </p:nvGraphicFramePr>
        <p:xfrm>
          <a:off x="1371600" y="2209800"/>
          <a:ext cx="2438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7" name="Equation" r:id="rId14" imgW="2438280" imgH="507960" progId="Equation.3">
                  <p:embed/>
                </p:oleObj>
              </mc:Choice>
              <mc:Fallback>
                <p:oleObj name="Equation" r:id="rId14" imgW="2438280" imgH="507960" progId="Equation.3">
                  <p:embed/>
                  <p:pic>
                    <p:nvPicPr>
                      <p:cNvPr id="6942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09800"/>
                        <a:ext cx="2438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83" name="Text Box 11"/>
          <p:cNvSpPr txBox="1">
            <a:spLocks noChangeArrowheads="1"/>
          </p:cNvSpPr>
          <p:nvPr/>
        </p:nvSpPr>
        <p:spPr bwMode="auto">
          <a:xfrm>
            <a:off x="3962400" y="2046288"/>
            <a:ext cx="205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>
                <a:solidFill>
                  <a:schemeClr val="accent2"/>
                </a:solidFill>
              </a:rPr>
              <a:t>分离变量</a:t>
            </a:r>
          </a:p>
        </p:txBody>
      </p:sp>
      <p:graphicFrame>
        <p:nvGraphicFramePr>
          <p:cNvPr id="69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15205"/>
              </p:ext>
            </p:extLst>
          </p:nvPr>
        </p:nvGraphicFramePr>
        <p:xfrm>
          <a:off x="5715000" y="2057400"/>
          <a:ext cx="1993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8" name="Equation" r:id="rId16" imgW="1993680" imgH="965160" progId="Equation.3">
                  <p:embed/>
                </p:oleObj>
              </mc:Choice>
              <mc:Fallback>
                <p:oleObj name="Equation" r:id="rId16" imgW="1993680" imgH="965160" progId="Equation.3">
                  <p:embed/>
                  <p:pic>
                    <p:nvPicPr>
                      <p:cNvPr id="6942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057400"/>
                        <a:ext cx="1993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85" name="Text Box 13"/>
          <p:cNvSpPr txBox="1">
            <a:spLocks noChangeArrowheads="1"/>
          </p:cNvSpPr>
          <p:nvPr/>
        </p:nvSpPr>
        <p:spPr bwMode="auto">
          <a:xfrm>
            <a:off x="609600" y="3022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积分得</a:t>
            </a:r>
          </a:p>
        </p:txBody>
      </p:sp>
      <p:graphicFrame>
        <p:nvGraphicFramePr>
          <p:cNvPr id="69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890461"/>
              </p:ext>
            </p:extLst>
          </p:nvPr>
        </p:nvGraphicFramePr>
        <p:xfrm>
          <a:off x="1917700" y="3022600"/>
          <a:ext cx="394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9" name="Equation" r:id="rId18" imgW="3949560" imgH="533160" progId="Equation.3">
                  <p:embed/>
                </p:oleObj>
              </mc:Choice>
              <mc:Fallback>
                <p:oleObj name="Equation" r:id="rId18" imgW="3949560" imgH="533160" progId="Equation.3">
                  <p:embed/>
                  <p:pic>
                    <p:nvPicPr>
                      <p:cNvPr id="6942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3022600"/>
                        <a:ext cx="394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899780"/>
              </p:ext>
            </p:extLst>
          </p:nvPr>
        </p:nvGraphicFramePr>
        <p:xfrm>
          <a:off x="6019800" y="3057525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0" name="Equation" r:id="rId20" imgW="2577960" imgH="533160" progId="Equation.3">
                  <p:embed/>
                </p:oleObj>
              </mc:Choice>
              <mc:Fallback>
                <p:oleObj name="Equation" r:id="rId20" imgW="2577960" imgH="533160" progId="Equation.3">
                  <p:embed/>
                  <p:pic>
                    <p:nvPicPr>
                      <p:cNvPr id="6942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057525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080200"/>
              </p:ext>
            </p:extLst>
          </p:nvPr>
        </p:nvGraphicFramePr>
        <p:xfrm>
          <a:off x="1101725" y="3713163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1" name="Equation" r:id="rId22" imgW="1676160" imgH="571320" progId="Equation.3">
                  <p:embed/>
                </p:oleObj>
              </mc:Choice>
              <mc:Fallback>
                <p:oleObj name="Equation" r:id="rId22" imgW="1676160" imgH="571320" progId="Equation.3">
                  <p:embed/>
                  <p:pic>
                    <p:nvPicPr>
                      <p:cNvPr id="6942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713163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89" name="Text Box 17"/>
          <p:cNvSpPr txBox="1">
            <a:spLocks noChangeArrowheads="1"/>
          </p:cNvSpPr>
          <p:nvPr/>
        </p:nvSpPr>
        <p:spPr bwMode="auto">
          <a:xfrm>
            <a:off x="228600" y="3700463"/>
            <a:ext cx="10763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利用</a:t>
            </a:r>
          </a:p>
        </p:txBody>
      </p:sp>
      <p:graphicFrame>
        <p:nvGraphicFramePr>
          <p:cNvPr id="6942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91516"/>
              </p:ext>
            </p:extLst>
          </p:nvPr>
        </p:nvGraphicFramePr>
        <p:xfrm>
          <a:off x="2854325" y="3784600"/>
          <a:ext cx="1482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2" name="Equation" r:id="rId24" imgW="1473120" imgH="457200" progId="Equation.3">
                  <p:embed/>
                </p:oleObj>
              </mc:Choice>
              <mc:Fallback>
                <p:oleObj name="Equation" r:id="rId24" imgW="1473120" imgH="457200" progId="Equation.3">
                  <p:embed/>
                  <p:pic>
                    <p:nvPicPr>
                      <p:cNvPr id="6942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3784600"/>
                        <a:ext cx="1482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4267200" y="3684588"/>
            <a:ext cx="1447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于是有</a:t>
            </a:r>
          </a:p>
        </p:txBody>
      </p:sp>
      <p:graphicFrame>
        <p:nvGraphicFramePr>
          <p:cNvPr id="6942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072275"/>
              </p:ext>
            </p:extLst>
          </p:nvPr>
        </p:nvGraphicFramePr>
        <p:xfrm>
          <a:off x="5486400" y="36957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3" name="Equation" r:id="rId26" imgW="2031840" imgH="507960" progId="Equation.3">
                  <p:embed/>
                </p:oleObj>
              </mc:Choice>
              <mc:Fallback>
                <p:oleObj name="Equation" r:id="rId26" imgW="2031840" imgH="507960" progId="Equation.3">
                  <p:embed/>
                  <p:pic>
                    <p:nvPicPr>
                      <p:cNvPr id="69429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lum bright="-6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957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93" name="Text Box 21"/>
          <p:cNvSpPr txBox="1">
            <a:spLocks noChangeArrowheads="1"/>
          </p:cNvSpPr>
          <p:nvPr/>
        </p:nvSpPr>
        <p:spPr bwMode="auto">
          <a:xfrm>
            <a:off x="609600" y="4394200"/>
            <a:ext cx="2590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两端再积分得</a:t>
            </a:r>
          </a:p>
        </p:txBody>
      </p:sp>
      <p:graphicFrame>
        <p:nvGraphicFramePr>
          <p:cNvPr id="6942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311779"/>
              </p:ext>
            </p:extLst>
          </p:nvPr>
        </p:nvGraphicFramePr>
        <p:xfrm>
          <a:off x="2778125" y="4303416"/>
          <a:ext cx="2425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4" name="Equation" r:id="rId28" imgW="2425680" imgH="520560" progId="Equation.3">
                  <p:embed/>
                </p:oleObj>
              </mc:Choice>
              <mc:Fallback>
                <p:oleObj name="Equation" r:id="rId28" imgW="2425680" imgH="520560" progId="Equation.3">
                  <p:embed/>
                  <p:pic>
                    <p:nvPicPr>
                      <p:cNvPr id="69429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4303416"/>
                        <a:ext cx="2425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95" name="Text Box 23"/>
          <p:cNvSpPr txBox="1">
            <a:spLocks noChangeArrowheads="1"/>
          </p:cNvSpPr>
          <p:nvPr/>
        </p:nvSpPr>
        <p:spPr bwMode="auto">
          <a:xfrm>
            <a:off x="228600" y="5000625"/>
            <a:ext cx="116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利用</a:t>
            </a:r>
          </a:p>
        </p:txBody>
      </p:sp>
      <p:graphicFrame>
        <p:nvGraphicFramePr>
          <p:cNvPr id="69429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843220"/>
              </p:ext>
            </p:extLst>
          </p:nvPr>
        </p:nvGraphicFramePr>
        <p:xfrm>
          <a:off x="1092200" y="5035550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5" name="Equation" r:id="rId30" imgW="1574640" imgH="571320" progId="Equation.3">
                  <p:embed/>
                </p:oleObj>
              </mc:Choice>
              <mc:Fallback>
                <p:oleObj name="Equation" r:id="rId30" imgW="1574640" imgH="571320" progId="Equation.3">
                  <p:embed/>
                  <p:pic>
                    <p:nvPicPr>
                      <p:cNvPr id="69429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035550"/>
                        <a:ext cx="157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9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104431"/>
              </p:ext>
            </p:extLst>
          </p:nvPr>
        </p:nvGraphicFramePr>
        <p:xfrm>
          <a:off x="2743200" y="50800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6" name="Equation" r:id="rId32" imgW="1473120" imgH="457200" progId="Equation.3">
                  <p:embed/>
                </p:oleObj>
              </mc:Choice>
              <mc:Fallback>
                <p:oleObj name="Equation" r:id="rId32" imgW="1473120" imgH="457200" progId="Equation.3">
                  <p:embed/>
                  <p:pic>
                    <p:nvPicPr>
                      <p:cNvPr id="69429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80000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429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786924"/>
              </p:ext>
            </p:extLst>
          </p:nvPr>
        </p:nvGraphicFramePr>
        <p:xfrm>
          <a:off x="2514600" y="5638800"/>
          <a:ext cx="215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17" name="Equation" r:id="rId34" imgW="2158920" imgH="507960" progId="Equation.3">
                  <p:embed/>
                </p:oleObj>
              </mc:Choice>
              <mc:Fallback>
                <p:oleObj name="Equation" r:id="rId34" imgW="2158920" imgH="507960" progId="Equation.3">
                  <p:embed/>
                  <p:pic>
                    <p:nvPicPr>
                      <p:cNvPr id="69429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lum bright="-69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638800"/>
                        <a:ext cx="2159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4299" name="Text Box 27"/>
          <p:cNvSpPr txBox="1">
            <a:spLocks noChangeArrowheads="1"/>
          </p:cNvSpPr>
          <p:nvPr/>
        </p:nvSpPr>
        <p:spPr bwMode="auto">
          <a:xfrm>
            <a:off x="4191000" y="5003800"/>
            <a:ext cx="312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因此所求特解为</a:t>
            </a:r>
          </a:p>
        </p:txBody>
      </p:sp>
      <p:sp>
        <p:nvSpPr>
          <p:cNvPr id="694300" name="AutoShape 28"/>
          <p:cNvSpPr>
            <a:spLocks/>
          </p:cNvSpPr>
          <p:nvPr/>
        </p:nvSpPr>
        <p:spPr bwMode="auto">
          <a:xfrm>
            <a:off x="2286000" y="3556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400"/>
          </a:p>
        </p:txBody>
      </p:sp>
      <p:sp>
        <p:nvSpPr>
          <p:cNvPr id="694301" name="Line 29"/>
          <p:cNvSpPr>
            <a:spLocks noChangeShapeType="1"/>
          </p:cNvSpPr>
          <p:nvPr/>
        </p:nvSpPr>
        <p:spPr bwMode="auto">
          <a:xfrm>
            <a:off x="3962400" y="2565400"/>
            <a:ext cx="1600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400"/>
          </a:p>
        </p:txBody>
      </p:sp>
      <p:grpSp>
        <p:nvGrpSpPr>
          <p:cNvPr id="694305" name="Group 33"/>
          <p:cNvGrpSpPr>
            <a:grpSpLocks/>
          </p:cNvGrpSpPr>
          <p:nvPr/>
        </p:nvGrpSpPr>
        <p:grpSpPr bwMode="auto">
          <a:xfrm>
            <a:off x="7019925" y="4365625"/>
            <a:ext cx="1728788" cy="1008063"/>
            <a:chOff x="4422" y="2750"/>
            <a:chExt cx="1089" cy="635"/>
          </a:xfrm>
        </p:grpSpPr>
        <p:sp>
          <p:nvSpPr>
            <p:cNvPr id="694303" name="Rectangle 31"/>
            <p:cNvSpPr>
              <a:spLocks noChangeArrowheads="1"/>
            </p:cNvSpPr>
            <p:nvPr/>
          </p:nvSpPr>
          <p:spPr bwMode="auto">
            <a:xfrm>
              <a:off x="4422" y="2750"/>
              <a:ext cx="1089" cy="635"/>
            </a:xfrm>
            <a:prstGeom prst="rect">
              <a:avLst/>
            </a:prstGeom>
            <a:noFill/>
            <a:ln w="222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 sz="2400"/>
            </a:p>
          </p:txBody>
        </p:sp>
        <p:sp>
          <p:nvSpPr>
            <p:cNvPr id="694304" name="Rectangle 32"/>
            <p:cNvSpPr>
              <a:spLocks noChangeArrowheads="1"/>
            </p:cNvSpPr>
            <p:nvPr/>
          </p:nvSpPr>
          <p:spPr bwMode="auto">
            <a:xfrm>
              <a:off x="4468" y="2750"/>
              <a:ext cx="89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2400"/>
                <a:t>边求解</a:t>
              </a:r>
            </a:p>
            <a:p>
              <a:r>
                <a:rPr lang="zh-CN" altLang="en-US" sz="2400"/>
                <a:t>边定常数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81970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9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9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9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9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9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9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9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9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9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9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9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9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9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9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9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9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9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9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9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9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9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4278" grpId="0" autoUpdateAnimBg="0"/>
      <p:bldP spid="694281" grpId="0" autoUpdateAnimBg="0"/>
      <p:bldP spid="694283" grpId="0" autoUpdateAnimBg="0"/>
      <p:bldP spid="694285" grpId="0" autoUpdateAnimBg="0"/>
      <p:bldP spid="694289" grpId="0" autoUpdateAnimBg="0"/>
      <p:bldP spid="694291" grpId="0" autoUpdateAnimBg="0"/>
      <p:bldP spid="694293" grpId="0" autoUpdateAnimBg="0"/>
      <p:bldP spid="694295" grpId="0" autoUpdateAnimBg="0"/>
      <p:bldP spid="694299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矩形 2"/>
          <p:cNvSpPr>
            <a:spLocks noChangeArrowheads="1"/>
          </p:cNvSpPr>
          <p:nvPr/>
        </p:nvSpPr>
        <p:spPr bwMode="auto">
          <a:xfrm>
            <a:off x="179388" y="26035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23555" name="Object 28"/>
          <p:cNvGraphicFramePr>
            <a:graphicFrameLocks noChangeAspect="1"/>
          </p:cNvGraphicFramePr>
          <p:nvPr/>
        </p:nvGraphicFramePr>
        <p:xfrm>
          <a:off x="611188" y="260350"/>
          <a:ext cx="34718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4" imgW="1714500" imgH="228600" progId="Equation.DSMT4">
                  <p:embed/>
                </p:oleObj>
              </mc:Choice>
              <mc:Fallback>
                <p:oleObj name="Equation" r:id="rId4" imgW="17145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60350"/>
                        <a:ext cx="3471862" cy="45561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8"/>
          <p:cNvGraphicFramePr>
            <a:graphicFrameLocks noChangeAspect="1"/>
          </p:cNvGraphicFramePr>
          <p:nvPr/>
        </p:nvGraphicFramePr>
        <p:xfrm>
          <a:off x="655638" y="1844675"/>
          <a:ext cx="6938962" cy="443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7" imgW="3403600" imgH="2209800" progId="Equation.DSMT4">
                  <p:embed/>
                </p:oleObj>
              </mc:Choice>
              <mc:Fallback>
                <p:oleObj name="Equation" r:id="rId7" imgW="3403600" imgH="2209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638" y="1844675"/>
                        <a:ext cx="6938962" cy="4432300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矩形 2"/>
          <p:cNvSpPr>
            <a:spLocks noChangeArrowheads="1"/>
          </p:cNvSpPr>
          <p:nvPr/>
        </p:nvSpPr>
        <p:spPr bwMode="auto">
          <a:xfrm>
            <a:off x="179388" y="1700213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7" name="云形标注 6"/>
          <p:cNvSpPr>
            <a:spLocks noChangeArrowheads="1"/>
          </p:cNvSpPr>
          <p:nvPr/>
        </p:nvSpPr>
        <p:spPr bwMode="auto">
          <a:xfrm>
            <a:off x="6588125" y="230188"/>
            <a:ext cx="2444750" cy="1068387"/>
          </a:xfrm>
          <a:prstGeom prst="cloudCallout">
            <a:avLst>
              <a:gd name="adj1" fmla="val -96588"/>
              <a:gd name="adj2" fmla="val -19986"/>
            </a:avLst>
          </a:prstGeom>
          <a:blipFill dpi="0" rotWithShape="1">
            <a:blip r:embed="rId10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8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7342188" y="523875"/>
          <a:ext cx="936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11" imgW="393529" imgH="203112" progId="Equation.DSMT4">
                  <p:embed/>
                </p:oleObj>
              </mc:Choice>
              <mc:Fallback>
                <p:oleObj name="Equation" r:id="rId11" imgW="39352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523875"/>
                        <a:ext cx="9366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矩形 2"/>
          <p:cNvSpPr>
            <a:spLocks noChangeArrowheads="1"/>
          </p:cNvSpPr>
          <p:nvPr/>
        </p:nvSpPr>
        <p:spPr bwMode="auto">
          <a:xfrm>
            <a:off x="107950" y="13652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24580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4581" name="Object 28"/>
          <p:cNvGraphicFramePr>
            <a:graphicFrameLocks noChangeAspect="1"/>
          </p:cNvGraphicFramePr>
          <p:nvPr/>
        </p:nvGraphicFramePr>
        <p:xfrm>
          <a:off x="125413" y="136525"/>
          <a:ext cx="364966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4" imgW="1803400" imgH="419100" progId="Equation.DSMT4">
                  <p:embed/>
                </p:oleObj>
              </mc:Choice>
              <mc:Fallback>
                <p:oleObj name="Equation" r:id="rId4" imgW="1803400" imgH="419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3" y="136525"/>
                        <a:ext cx="3649662" cy="835025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1495425" y="1773238"/>
          <a:ext cx="6153150" cy="328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7" imgW="2489200" imgH="1714500" progId="Equation.DSMT4">
                  <p:embed/>
                </p:oleObj>
              </mc:Choice>
              <mc:Fallback>
                <p:oleObj name="Equation" r:id="rId7" imgW="2489200" imgH="17145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5425" y="1773238"/>
                        <a:ext cx="6153150" cy="3281362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矩形 2"/>
          <p:cNvSpPr>
            <a:spLocks noChangeArrowheads="1"/>
          </p:cNvSpPr>
          <p:nvPr/>
        </p:nvSpPr>
        <p:spPr bwMode="auto">
          <a:xfrm>
            <a:off x="107950" y="13652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331788" y="836613"/>
          <a:ext cx="22288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9" name="Equation" r:id="rId4" imgW="901309" imgH="215806" progId="Equation.DSMT4">
                  <p:embed/>
                </p:oleObj>
              </mc:Choice>
              <mc:Fallback>
                <p:oleObj name="Equation" r:id="rId4" imgW="901309" imgH="21580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8" y="836613"/>
                        <a:ext cx="22288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5606" name="Object 28"/>
          <p:cNvGraphicFramePr>
            <a:graphicFrameLocks noChangeAspect="1"/>
          </p:cNvGraphicFramePr>
          <p:nvPr/>
        </p:nvGraphicFramePr>
        <p:xfrm>
          <a:off x="585788" y="136525"/>
          <a:ext cx="23383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0" name="Equation" r:id="rId6" imgW="1155199" imgH="215806" progId="Equation.DSMT4">
                  <p:embed/>
                </p:oleObj>
              </mc:Choice>
              <mc:Fallback>
                <p:oleObj name="Equation" r:id="rId6" imgW="1155199" imgH="21580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36525"/>
                        <a:ext cx="2338387" cy="430213"/>
                      </a:xfrm>
                      <a:prstGeom prst="rect">
                        <a:avLst/>
                      </a:prstGeom>
                      <a:blipFill dpi="0" rotWithShape="1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361950" y="3789363"/>
          <a:ext cx="21510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1" name="Equation" r:id="rId9" imgW="914003" imgH="215806" progId="Equation.DSMT4">
                  <p:embed/>
                </p:oleObj>
              </mc:Choice>
              <mc:Fallback>
                <p:oleObj name="Equation" r:id="rId9" imgW="914003" imgH="21580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3789363"/>
                        <a:ext cx="21510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6021388" y="2924175"/>
          <a:ext cx="25114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2" name="Equation" r:id="rId11" imgW="1066337" imgH="215806" progId="Equation.DSMT4">
                  <p:embed/>
                </p:oleObj>
              </mc:Choice>
              <mc:Fallback>
                <p:oleObj name="Equation" r:id="rId11" imgW="1066337" imgH="21580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388" y="2924175"/>
                        <a:ext cx="25114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250825" y="1341438"/>
          <a:ext cx="5462588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name="Equation" r:id="rId13" imgW="2209800" imgH="1219200" progId="Equation.DSMT4">
                  <p:embed/>
                </p:oleObj>
              </mc:Choice>
              <mc:Fallback>
                <p:oleObj name="Equation" r:id="rId13" imgW="2209800" imgH="12192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341438"/>
                        <a:ext cx="5462588" cy="2333625"/>
                      </a:xfrm>
                      <a:prstGeom prst="rect">
                        <a:avLst/>
                      </a:prstGeom>
                      <a:blipFill dpi="0" rotWithShape="1">
                        <a:blip r:embed="rId1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468313" y="4581525"/>
          <a:ext cx="4960937" cy="179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name="Equation" r:id="rId16" imgW="2108200" imgH="914400" progId="Equation.DSMT4">
                  <p:embed/>
                </p:oleObj>
              </mc:Choice>
              <mc:Fallback>
                <p:oleObj name="Equation" r:id="rId16" imgW="2108200" imgH="914400" progId="Equation.DSMT4">
                  <p:embed/>
                  <p:pic>
                    <p:nvPicPr>
                      <p:cNvPr id="0" name="对象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581525"/>
                        <a:ext cx="4960937" cy="1795463"/>
                      </a:xfrm>
                      <a:prstGeom prst="rect">
                        <a:avLst/>
                      </a:prstGeom>
                      <a:blipFill dpi="0" rotWithShape="1">
                        <a:blip r:embed="rId1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5637213" y="3429000"/>
          <a:ext cx="3497262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" name="Equation" r:id="rId18" imgW="1485900" imgH="1092200" progId="Equation.DSMT4">
                  <p:embed/>
                </p:oleObj>
              </mc:Choice>
              <mc:Fallback>
                <p:oleObj name="Equation" r:id="rId18" imgW="1485900" imgH="1092200" progId="Equation.DSMT4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213" y="3429000"/>
                        <a:ext cx="3497262" cy="2057400"/>
                      </a:xfrm>
                      <a:prstGeom prst="rect">
                        <a:avLst/>
                      </a:prstGeom>
                      <a:blipFill dpi="0" rotWithShape="1">
                        <a:blip r:embed="rId1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39725" y="692150"/>
            <a:ext cx="2144713" cy="64928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39725" y="3644900"/>
            <a:ext cx="2144713" cy="6477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5867400" y="2781300"/>
            <a:ext cx="2592388" cy="6477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25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44"/>
          <p:cNvSpPr>
            <a:spLocks noChangeArrowheads="1"/>
          </p:cNvSpPr>
          <p:nvPr/>
        </p:nvSpPr>
        <p:spPr bwMode="auto">
          <a:xfrm>
            <a:off x="595313" y="58953"/>
            <a:ext cx="7418784" cy="120491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95313" y="325438"/>
            <a:ext cx="2895600" cy="685800"/>
          </a:xfrm>
        </p:spPr>
        <p:txBody>
          <a:bodyPr/>
          <a:lstStyle/>
          <a:p>
            <a:pPr algn="l"/>
            <a:r>
              <a:rPr lang="zh-CN" altLang="en-US" sz="2400" b="1" dirty="0" smtClean="0">
                <a:ea typeface="楷体_GB2312" panose="02010609030101010101" pitchFamily="49" charset="-122"/>
              </a:rPr>
              <a:t>例</a:t>
            </a:r>
            <a:r>
              <a:rPr lang="en-US" altLang="zh-CN" sz="2400" b="1" dirty="0" smtClean="0">
                <a:ea typeface="楷体_GB2312" panose="02010609030101010101" pitchFamily="49" charset="-122"/>
              </a:rPr>
              <a:t>6. </a:t>
            </a:r>
            <a:r>
              <a:rPr lang="zh-CN" altLang="en-US" sz="2400" dirty="0">
                <a:solidFill>
                  <a:schemeClr val="tx1"/>
                </a:solidFill>
                <a:ea typeface="楷体_GB2312" panose="02010609030101010101" pitchFamily="49" charset="-122"/>
              </a:rPr>
              <a:t>解初值问题</a:t>
            </a:r>
          </a:p>
        </p:txBody>
      </p:sp>
      <p:sp>
        <p:nvSpPr>
          <p:cNvPr id="703491" name="Text Box 3"/>
          <p:cNvSpPr txBox="1">
            <a:spLocks noChangeArrowheads="1"/>
          </p:cNvSpPr>
          <p:nvPr/>
        </p:nvSpPr>
        <p:spPr bwMode="auto">
          <a:xfrm>
            <a:off x="601663" y="1587501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solidFill>
                  <a:schemeClr val="tx2"/>
                </a:solidFill>
              </a:rPr>
              <a:t>解</a:t>
            </a:r>
            <a:r>
              <a:rPr lang="en-US" altLang="zh-CN" sz="2400" b="1">
                <a:solidFill>
                  <a:schemeClr val="tx2"/>
                </a:solidFill>
              </a:rPr>
              <a:t>:</a:t>
            </a:r>
            <a:r>
              <a:rPr lang="en-US" altLang="zh-CN" sz="2400"/>
              <a:t> </a:t>
            </a:r>
            <a:r>
              <a:rPr lang="zh-CN" altLang="en-US" sz="2400"/>
              <a:t>令</a:t>
            </a:r>
          </a:p>
        </p:txBody>
      </p:sp>
      <p:graphicFrame>
        <p:nvGraphicFramePr>
          <p:cNvPr id="7034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30514"/>
              </p:ext>
            </p:extLst>
          </p:nvPr>
        </p:nvGraphicFramePr>
        <p:xfrm>
          <a:off x="3262313" y="173038"/>
          <a:ext cx="466725" cy="99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7" name="公式" r:id="rId4" imgW="190440" imgH="406080" progId="Equation.3">
                  <p:embed/>
                </p:oleObj>
              </mc:Choice>
              <mc:Fallback>
                <p:oleObj name="公式" r:id="rId4" imgW="190440" imgH="406080" progId="Equation.3">
                  <p:embed/>
                  <p:pic>
                    <p:nvPicPr>
                      <p:cNvPr id="7034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173038"/>
                        <a:ext cx="466725" cy="992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866462"/>
              </p:ext>
            </p:extLst>
          </p:nvPr>
        </p:nvGraphicFramePr>
        <p:xfrm>
          <a:off x="3567113" y="115888"/>
          <a:ext cx="1778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8" name="Equation" r:id="rId6" imgW="1777680" imgH="520560" progId="Equation.3">
                  <p:embed/>
                </p:oleObj>
              </mc:Choice>
              <mc:Fallback>
                <p:oleObj name="Equation" r:id="rId6" imgW="1777680" imgH="520560" progId="Equation.3">
                  <p:embed/>
                  <p:pic>
                    <p:nvPicPr>
                      <p:cNvPr id="7034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113" y="115888"/>
                        <a:ext cx="1778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639283"/>
              </p:ext>
            </p:extLst>
          </p:nvPr>
        </p:nvGraphicFramePr>
        <p:xfrm>
          <a:off x="3619500" y="668338"/>
          <a:ext cx="158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9" name="Equation" r:id="rId8" imgW="1587240" imgH="571320" progId="Equation.3">
                  <p:embed/>
                </p:oleObj>
              </mc:Choice>
              <mc:Fallback>
                <p:oleObj name="Equation" r:id="rId8" imgW="1587240" imgH="571320" progId="Equation.3">
                  <p:embed/>
                  <p:pic>
                    <p:nvPicPr>
                      <p:cNvPr id="70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668338"/>
                        <a:ext cx="1587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67216"/>
              </p:ext>
            </p:extLst>
          </p:nvPr>
        </p:nvGraphicFramePr>
        <p:xfrm>
          <a:off x="5548313" y="668338"/>
          <a:ext cx="144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0" name="Equation" r:id="rId10" imgW="1447560" imgH="571320" progId="Equation.3">
                  <p:embed/>
                </p:oleObj>
              </mc:Choice>
              <mc:Fallback>
                <p:oleObj name="Equation" r:id="rId10" imgW="1447560" imgH="571320" progId="Equation.3">
                  <p:embed/>
                  <p:pic>
                    <p:nvPicPr>
                      <p:cNvPr id="7034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8313" y="668338"/>
                        <a:ext cx="1447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171826"/>
              </p:ext>
            </p:extLst>
          </p:nvPr>
        </p:nvGraphicFramePr>
        <p:xfrm>
          <a:off x="1693863" y="1625601"/>
          <a:ext cx="153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1" name="Equation" r:id="rId12" imgW="1536480" imgH="419040" progId="Equation.3">
                  <p:embed/>
                </p:oleObj>
              </mc:Choice>
              <mc:Fallback>
                <p:oleObj name="Equation" r:id="rId12" imgW="1536480" imgH="419040" progId="Equation.3">
                  <p:embed/>
                  <p:pic>
                    <p:nvPicPr>
                      <p:cNvPr id="7034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625601"/>
                        <a:ext cx="153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4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42961"/>
              </p:ext>
            </p:extLst>
          </p:nvPr>
        </p:nvGraphicFramePr>
        <p:xfrm>
          <a:off x="3351213" y="1409701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2" name="Equation" r:id="rId14" imgW="1993680" imgH="927000" progId="Equation.3">
                  <p:embed/>
                </p:oleObj>
              </mc:Choice>
              <mc:Fallback>
                <p:oleObj name="Equation" r:id="rId14" imgW="1993680" imgH="927000" progId="Equation.3">
                  <p:embed/>
                  <p:pic>
                    <p:nvPicPr>
                      <p:cNvPr id="7034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3" y="1409701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498" name="Text Box 10"/>
          <p:cNvSpPr txBox="1">
            <a:spLocks noChangeArrowheads="1"/>
          </p:cNvSpPr>
          <p:nvPr/>
        </p:nvSpPr>
        <p:spPr bwMode="auto">
          <a:xfrm>
            <a:off x="5326063" y="1498601"/>
            <a:ext cx="243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代入方程得</a:t>
            </a:r>
          </a:p>
        </p:txBody>
      </p:sp>
      <p:graphicFrame>
        <p:nvGraphicFramePr>
          <p:cNvPr id="7034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908450"/>
              </p:ext>
            </p:extLst>
          </p:nvPr>
        </p:nvGraphicFramePr>
        <p:xfrm>
          <a:off x="2373313" y="2281238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3" name="Equation" r:id="rId16" imgW="1993680" imgH="520560" progId="Equation.3">
                  <p:embed/>
                </p:oleObj>
              </mc:Choice>
              <mc:Fallback>
                <p:oleObj name="Equation" r:id="rId16" imgW="1993680" imgH="520560" progId="Equation.3">
                  <p:embed/>
                  <p:pic>
                    <p:nvPicPr>
                      <p:cNvPr id="70349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2281238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00" name="Text Box 12"/>
          <p:cNvSpPr txBox="1">
            <a:spLocks noChangeArrowheads="1"/>
          </p:cNvSpPr>
          <p:nvPr/>
        </p:nvSpPr>
        <p:spPr bwMode="auto">
          <a:xfrm>
            <a:off x="601663" y="3028951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积分得</a:t>
            </a:r>
          </a:p>
        </p:txBody>
      </p:sp>
      <p:graphicFrame>
        <p:nvGraphicFramePr>
          <p:cNvPr id="7035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445761"/>
              </p:ext>
            </p:extLst>
          </p:nvPr>
        </p:nvGraphicFramePr>
        <p:xfrm>
          <a:off x="2354263" y="3009901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4" name="Equation" r:id="rId18" imgW="2400120" imgH="596880" progId="Equation.3">
                  <p:embed/>
                </p:oleObj>
              </mc:Choice>
              <mc:Fallback>
                <p:oleObj name="Equation" r:id="rId18" imgW="2400120" imgH="596880" progId="Equation.3">
                  <p:embed/>
                  <p:pic>
                    <p:nvPicPr>
                      <p:cNvPr id="70350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3009901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02" name="Text Box 14"/>
          <p:cNvSpPr txBox="1">
            <a:spLocks noChangeArrowheads="1"/>
          </p:cNvSpPr>
          <p:nvPr/>
        </p:nvSpPr>
        <p:spPr bwMode="auto">
          <a:xfrm>
            <a:off x="250825" y="3662363"/>
            <a:ext cx="2560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利用初始条件</a:t>
            </a:r>
            <a:r>
              <a:rPr lang="en-US" altLang="zh-CN" sz="2400"/>
              <a:t>,</a:t>
            </a:r>
          </a:p>
        </p:txBody>
      </p:sp>
      <p:graphicFrame>
        <p:nvGraphicFramePr>
          <p:cNvPr id="7035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774028"/>
              </p:ext>
            </p:extLst>
          </p:nvPr>
        </p:nvGraphicFramePr>
        <p:xfrm>
          <a:off x="5021263" y="3663951"/>
          <a:ext cx="3098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5" name="Equation" r:id="rId20" imgW="3098520" imgH="571320" progId="Equation.3">
                  <p:embed/>
                </p:oleObj>
              </mc:Choice>
              <mc:Fallback>
                <p:oleObj name="Equation" r:id="rId20" imgW="3098520" imgH="571320" progId="Equation.3">
                  <p:embed/>
                  <p:pic>
                    <p:nvPicPr>
                      <p:cNvPr id="70350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3" y="3663951"/>
                        <a:ext cx="3098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50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180319"/>
              </p:ext>
            </p:extLst>
          </p:nvPr>
        </p:nvGraphicFramePr>
        <p:xfrm>
          <a:off x="2659063" y="3743326"/>
          <a:ext cx="1447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6" name="Equation" r:id="rId22" imgW="1447560" imgH="457200" progId="Equation.3">
                  <p:embed/>
                </p:oleObj>
              </mc:Choice>
              <mc:Fallback>
                <p:oleObj name="Equation" r:id="rId22" imgW="1447560" imgH="457200" progId="Equation.3">
                  <p:embed/>
                  <p:pic>
                    <p:nvPicPr>
                      <p:cNvPr id="70350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3743326"/>
                        <a:ext cx="1447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05" name="Text Box 17"/>
          <p:cNvSpPr txBox="1">
            <a:spLocks noChangeArrowheads="1"/>
          </p:cNvSpPr>
          <p:nvPr/>
        </p:nvSpPr>
        <p:spPr bwMode="auto">
          <a:xfrm>
            <a:off x="4106863" y="3663951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根据</a:t>
            </a:r>
          </a:p>
        </p:txBody>
      </p:sp>
      <p:graphicFrame>
        <p:nvGraphicFramePr>
          <p:cNvPr id="70350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82643"/>
              </p:ext>
            </p:extLst>
          </p:nvPr>
        </p:nvGraphicFramePr>
        <p:xfrm>
          <a:off x="2595563" y="4260851"/>
          <a:ext cx="1752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7" name="Equation" r:id="rId24" imgW="1752480" imgH="927000" progId="Equation.3">
                  <p:embed/>
                </p:oleObj>
              </mc:Choice>
              <mc:Fallback>
                <p:oleObj name="Equation" r:id="rId24" imgW="1752480" imgH="927000" progId="Equation.3">
                  <p:embed/>
                  <p:pic>
                    <p:nvPicPr>
                      <p:cNvPr id="70350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lum bright="-5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4260851"/>
                        <a:ext cx="1752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07" name="Text Box 19"/>
          <p:cNvSpPr txBox="1">
            <a:spLocks noChangeArrowheads="1"/>
          </p:cNvSpPr>
          <p:nvPr/>
        </p:nvSpPr>
        <p:spPr bwMode="auto">
          <a:xfrm>
            <a:off x="296863" y="5197476"/>
            <a:ext cx="3338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分离变量，积分得</a:t>
            </a:r>
          </a:p>
        </p:txBody>
      </p:sp>
      <p:graphicFrame>
        <p:nvGraphicFramePr>
          <p:cNvPr id="70350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381492"/>
              </p:ext>
            </p:extLst>
          </p:nvPr>
        </p:nvGraphicFramePr>
        <p:xfrm>
          <a:off x="3452813" y="5194301"/>
          <a:ext cx="229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8" name="Equation" r:id="rId26" imgW="2298600" imgH="533160" progId="Equation.3">
                  <p:embed/>
                </p:oleObj>
              </mc:Choice>
              <mc:Fallback>
                <p:oleObj name="Equation" r:id="rId26" imgW="2298600" imgH="533160" progId="Equation.3">
                  <p:embed/>
                  <p:pic>
                    <p:nvPicPr>
                      <p:cNvPr id="70350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3" y="5194301"/>
                        <a:ext cx="229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50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136320"/>
              </p:ext>
            </p:extLst>
          </p:nvPr>
        </p:nvGraphicFramePr>
        <p:xfrm>
          <a:off x="5873750" y="5264151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9" name="Equation" r:id="rId28" imgW="2234880" imgH="469800" progId="Equation.3">
                  <p:embed/>
                </p:oleObj>
              </mc:Choice>
              <mc:Fallback>
                <p:oleObj name="Equation" r:id="rId28" imgW="2234880" imgH="469800" progId="Equation.3">
                  <p:embed/>
                  <p:pic>
                    <p:nvPicPr>
                      <p:cNvPr id="70350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5264151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35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102653"/>
              </p:ext>
            </p:extLst>
          </p:nvPr>
        </p:nvGraphicFramePr>
        <p:xfrm>
          <a:off x="322263" y="5927726"/>
          <a:ext cx="15779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0" name="公式" r:id="rId30" imgW="711000" imgH="215640" progId="Equation.3">
                  <p:embed/>
                </p:oleObj>
              </mc:Choice>
              <mc:Fallback>
                <p:oleObj name="公式" r:id="rId30" imgW="711000" imgH="215640" progId="Equation.3">
                  <p:embed/>
                  <p:pic>
                    <p:nvPicPr>
                      <p:cNvPr id="70351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5927726"/>
                        <a:ext cx="1577975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11" name="Text Box 23"/>
          <p:cNvSpPr txBox="1">
            <a:spLocks noChangeArrowheads="1"/>
          </p:cNvSpPr>
          <p:nvPr/>
        </p:nvSpPr>
        <p:spPr bwMode="auto">
          <a:xfrm>
            <a:off x="1906588" y="5888038"/>
            <a:ext cx="24511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故所求特解为</a:t>
            </a:r>
          </a:p>
        </p:txBody>
      </p:sp>
      <p:graphicFrame>
        <p:nvGraphicFramePr>
          <p:cNvPr id="70351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905724"/>
              </p:ext>
            </p:extLst>
          </p:nvPr>
        </p:nvGraphicFramePr>
        <p:xfrm>
          <a:off x="4214813" y="5886451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01" name="Equation" r:id="rId32" imgW="1587240" imgH="444240" progId="Equation.3">
                  <p:embed/>
                </p:oleObj>
              </mc:Choice>
              <mc:Fallback>
                <p:oleObj name="Equation" r:id="rId32" imgW="1587240" imgH="444240" progId="Equation.3">
                  <p:embed/>
                  <p:pic>
                    <p:nvPicPr>
                      <p:cNvPr id="70351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lum bright="-57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5886451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3513" name="Text Box 25"/>
          <p:cNvSpPr txBox="1">
            <a:spLocks noChangeArrowheads="1"/>
          </p:cNvSpPr>
          <p:nvPr/>
        </p:nvSpPr>
        <p:spPr bwMode="auto">
          <a:xfrm>
            <a:off x="8145463" y="3662363"/>
            <a:ext cx="60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得</a:t>
            </a:r>
          </a:p>
        </p:txBody>
      </p:sp>
    </p:spTree>
    <p:extLst>
      <p:ext uri="{BB962C8B-B14F-4D97-AF65-F5344CB8AC3E}">
        <p14:creationId xmlns:p14="http://schemas.microsoft.com/office/powerpoint/2010/main" val="3532339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0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0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0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0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0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0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0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0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0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0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0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0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0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0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0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0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autoUpdateAnimBg="0"/>
      <p:bldP spid="703498" grpId="0" autoUpdateAnimBg="0"/>
      <p:bldP spid="703500" grpId="0" autoUpdateAnimBg="0"/>
      <p:bldP spid="703502" grpId="0" autoUpdateAnimBg="0"/>
      <p:bldP spid="703505" grpId="0" autoUpdateAnimBg="0"/>
      <p:bldP spid="703507" grpId="0" autoUpdateAnimBg="0"/>
      <p:bldP spid="703511" grpId="0" autoUpdateAnimBg="0"/>
      <p:bldP spid="70351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4"/>
          <p:cNvSpPr>
            <a:spLocks noChangeArrowheads="1"/>
          </p:cNvSpPr>
          <p:nvPr/>
        </p:nvSpPr>
        <p:spPr bwMode="auto">
          <a:xfrm>
            <a:off x="563364" y="101170"/>
            <a:ext cx="7418784" cy="744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25400" algn="ctr">
            <a:solidFill>
              <a:srgbClr val="FF9900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7" y="306388"/>
            <a:ext cx="1716405" cy="533400"/>
          </a:xfrm>
        </p:spPr>
        <p:txBody>
          <a:bodyPr/>
          <a:lstStyle/>
          <a:p>
            <a:r>
              <a:rPr lang="zh-CN" altLang="en-US" sz="2400" b="1" dirty="0" smtClean="0">
                <a:solidFill>
                  <a:srgbClr val="FF0000"/>
                </a:solidFill>
                <a:ea typeface="楷体_GB2312" panose="02010609030101010101" pitchFamily="49" charset="-122"/>
              </a:rPr>
              <a:t>注意</a:t>
            </a:r>
            <a:r>
              <a:rPr lang="zh-CN" altLang="en-US" sz="2400" b="1" dirty="0" smtClean="0">
                <a:ea typeface="楷体_GB2312" panose="02010609030101010101" pitchFamily="49" charset="-122"/>
              </a:rPr>
              <a:t>：</a:t>
            </a:r>
            <a:endParaRPr lang="en-US" altLang="zh-CN" sz="2400" b="1" dirty="0">
              <a:ea typeface="楷体_GB2312" panose="02010609030101010101" pitchFamily="49" charset="-122"/>
            </a:endParaRPr>
          </a:p>
        </p:txBody>
      </p:sp>
      <p:graphicFrame>
        <p:nvGraphicFramePr>
          <p:cNvPr id="7239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936080"/>
              </p:ext>
            </p:extLst>
          </p:nvPr>
        </p:nvGraphicFramePr>
        <p:xfrm>
          <a:off x="1619250" y="284315"/>
          <a:ext cx="1754188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6" name="公式" r:id="rId4" imgW="672840" imgH="203040" progId="Equation.3">
                  <p:embed/>
                </p:oleObj>
              </mc:Choice>
              <mc:Fallback>
                <p:oleObj name="公式" r:id="rId4" imgW="672840" imgH="203040" progId="Equation.3">
                  <p:embed/>
                  <p:pic>
                    <p:nvPicPr>
                      <p:cNvPr id="7239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-51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84315"/>
                        <a:ext cx="1754188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972" name="Text Box 4"/>
          <p:cNvSpPr txBox="1">
            <a:spLocks noChangeArrowheads="1"/>
          </p:cNvSpPr>
          <p:nvPr/>
        </p:nvSpPr>
        <p:spPr bwMode="auto">
          <a:xfrm>
            <a:off x="3368675" y="319088"/>
            <a:ext cx="2716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 dirty="0">
                <a:solidFill>
                  <a:schemeClr val="tx2"/>
                </a:solidFill>
              </a:rPr>
              <a:t>型的微分方程</a:t>
            </a:r>
            <a:r>
              <a:rPr lang="zh-CN" altLang="en-US" sz="2400" dirty="0"/>
              <a:t> </a:t>
            </a:r>
          </a:p>
        </p:txBody>
      </p:sp>
      <p:sp>
        <p:nvSpPr>
          <p:cNvPr id="723973" name="Rectangle 5"/>
          <p:cNvSpPr>
            <a:spLocks noChangeArrowheads="1"/>
          </p:cNvSpPr>
          <p:nvPr/>
        </p:nvSpPr>
        <p:spPr bwMode="auto">
          <a:xfrm>
            <a:off x="611188" y="946150"/>
            <a:ext cx="11112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chemeClr val="tx2"/>
                </a:solidFill>
              </a:rPr>
              <a:t>特点</a:t>
            </a:r>
            <a:r>
              <a:rPr lang="zh-CN" altLang="en-US" sz="2400"/>
              <a:t>：</a:t>
            </a:r>
            <a:endParaRPr lang="zh-CN" altLang="en-US" sz="2400" b="1"/>
          </a:p>
        </p:txBody>
      </p:sp>
      <p:sp>
        <p:nvSpPr>
          <p:cNvPr id="723974" name="Rectangle 6"/>
          <p:cNvSpPr>
            <a:spLocks noChangeArrowheads="1"/>
          </p:cNvSpPr>
          <p:nvPr/>
        </p:nvSpPr>
        <p:spPr bwMode="auto">
          <a:xfrm>
            <a:off x="1557338" y="982663"/>
            <a:ext cx="59971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 dirty="0"/>
              <a:t>方程不显含自变量</a:t>
            </a:r>
            <a:r>
              <a:rPr lang="en-US" altLang="zh-CN" sz="2400" b="1" i="1" dirty="0"/>
              <a:t>x </a:t>
            </a:r>
            <a:r>
              <a:rPr lang="zh-CN" altLang="en-US" sz="2400" dirty="0"/>
              <a:t>，也不显含未知函数</a:t>
            </a:r>
            <a:r>
              <a:rPr lang="zh-CN" altLang="en-US" sz="2400" i="1" dirty="0"/>
              <a:t> </a:t>
            </a:r>
            <a:r>
              <a:rPr lang="en-US" altLang="zh-CN" sz="2400" i="1" dirty="0"/>
              <a:t>y</a:t>
            </a:r>
            <a:r>
              <a:rPr lang="en-US" altLang="zh-CN" sz="2400" b="1" dirty="0"/>
              <a:t>.</a:t>
            </a:r>
          </a:p>
        </p:txBody>
      </p:sp>
      <p:sp>
        <p:nvSpPr>
          <p:cNvPr id="723980" name="Text Box 12"/>
          <p:cNvSpPr txBox="1">
            <a:spLocks noChangeArrowheads="1"/>
          </p:cNvSpPr>
          <p:nvPr/>
        </p:nvSpPr>
        <p:spPr bwMode="auto">
          <a:xfrm>
            <a:off x="612775" y="1557338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solidFill>
                  <a:schemeClr val="tx2"/>
                </a:solidFill>
              </a:rPr>
              <a:t>解法：</a:t>
            </a:r>
            <a:endParaRPr lang="zh-CN" altLang="en-US" sz="2400"/>
          </a:p>
        </p:txBody>
      </p:sp>
      <p:graphicFrame>
        <p:nvGraphicFramePr>
          <p:cNvPr id="7239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302524"/>
              </p:ext>
            </p:extLst>
          </p:nvPr>
        </p:nvGraphicFramePr>
        <p:xfrm>
          <a:off x="2055520" y="1557643"/>
          <a:ext cx="1384691" cy="435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7" name="公式" r:id="rId6" imgW="647640" imgH="203040" progId="Equation.3">
                  <p:embed/>
                </p:oleObj>
              </mc:Choice>
              <mc:Fallback>
                <p:oleObj name="公式" r:id="rId6" imgW="647640" imgH="203040" progId="Equation.3">
                  <p:embed/>
                  <p:pic>
                    <p:nvPicPr>
                      <p:cNvPr id="72399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520" y="1557643"/>
                        <a:ext cx="1384691" cy="435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782525"/>
              </p:ext>
            </p:extLst>
          </p:nvPr>
        </p:nvGraphicFramePr>
        <p:xfrm>
          <a:off x="2051050" y="2945389"/>
          <a:ext cx="2012950" cy="461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8" name="公式" r:id="rId8" imgW="939600" imgH="215640" progId="Equation.3">
                  <p:embed/>
                </p:oleObj>
              </mc:Choice>
              <mc:Fallback>
                <p:oleObj name="公式" r:id="rId8" imgW="939600" imgH="215640" progId="Equation.3">
                  <p:embed/>
                  <p:pic>
                    <p:nvPicPr>
                      <p:cNvPr id="72399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945389"/>
                        <a:ext cx="2012950" cy="4613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994" name="Text Box 26"/>
          <p:cNvSpPr txBox="1">
            <a:spLocks noChangeArrowheads="1"/>
          </p:cNvSpPr>
          <p:nvPr/>
        </p:nvSpPr>
        <p:spPr bwMode="auto">
          <a:xfrm>
            <a:off x="769938" y="4305300"/>
            <a:ext cx="3886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一般说</a:t>
            </a:r>
            <a:r>
              <a:rPr lang="en-US" altLang="zh-CN" sz="2400"/>
              <a:t>, </a:t>
            </a:r>
            <a:r>
              <a:rPr lang="zh-CN" altLang="en-US" sz="2400"/>
              <a:t>用前者方便些</a:t>
            </a:r>
            <a:r>
              <a:rPr lang="en-US" altLang="zh-CN" sz="2400"/>
              <a:t>, </a:t>
            </a:r>
          </a:p>
        </p:txBody>
      </p:sp>
      <p:sp>
        <p:nvSpPr>
          <p:cNvPr id="723996" name="Text Box 28"/>
          <p:cNvSpPr txBox="1">
            <a:spLocks noChangeArrowheads="1"/>
          </p:cNvSpPr>
          <p:nvPr/>
        </p:nvSpPr>
        <p:spPr bwMode="auto">
          <a:xfrm>
            <a:off x="3851920" y="4277793"/>
            <a:ext cx="342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dirty="0"/>
              <a:t>但有时需要用后者</a:t>
            </a:r>
            <a:r>
              <a:rPr lang="en-US" altLang="zh-CN" sz="2400" dirty="0"/>
              <a:t>.</a:t>
            </a:r>
          </a:p>
        </p:txBody>
      </p:sp>
      <p:sp>
        <p:nvSpPr>
          <p:cNvPr id="723997" name="Text Box 29"/>
          <p:cNvSpPr txBox="1">
            <a:spLocks noChangeArrowheads="1"/>
          </p:cNvSpPr>
          <p:nvPr/>
        </p:nvSpPr>
        <p:spPr bwMode="auto">
          <a:xfrm>
            <a:off x="755650" y="49974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例如</a:t>
            </a:r>
            <a:r>
              <a:rPr lang="en-US" altLang="zh-CN" sz="2400"/>
              <a:t>,</a:t>
            </a:r>
          </a:p>
        </p:txBody>
      </p:sp>
      <p:graphicFrame>
        <p:nvGraphicFramePr>
          <p:cNvPr id="7239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32275"/>
              </p:ext>
            </p:extLst>
          </p:nvPr>
        </p:nvGraphicFramePr>
        <p:xfrm>
          <a:off x="1762125" y="4854575"/>
          <a:ext cx="18081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9" name="Equation" r:id="rId10" imgW="1663560" imgH="609480" progId="Equation.3">
                  <p:embed/>
                </p:oleObj>
              </mc:Choice>
              <mc:Fallback>
                <p:oleObj name="Equation" r:id="rId10" imgW="1663560" imgH="609480" progId="Equation.3">
                  <p:embed/>
                  <p:pic>
                    <p:nvPicPr>
                      <p:cNvPr id="72399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4854575"/>
                        <a:ext cx="18081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999" name="Rectangle 31"/>
          <p:cNvSpPr>
            <a:spLocks noChangeArrowheads="1"/>
          </p:cNvSpPr>
          <p:nvPr/>
        </p:nvSpPr>
        <p:spPr bwMode="auto">
          <a:xfrm>
            <a:off x="1619250" y="1557338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/>
              <a:t>令</a:t>
            </a:r>
          </a:p>
        </p:txBody>
      </p:sp>
      <p:graphicFrame>
        <p:nvGraphicFramePr>
          <p:cNvPr id="72400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023960"/>
              </p:ext>
            </p:extLst>
          </p:nvPr>
        </p:nvGraphicFramePr>
        <p:xfrm>
          <a:off x="1112413" y="2229548"/>
          <a:ext cx="1911393" cy="412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0" name="公式" r:id="rId12" imgW="939600" imgH="203040" progId="Equation.3">
                  <p:embed/>
                </p:oleObj>
              </mc:Choice>
              <mc:Fallback>
                <p:oleObj name="公式" r:id="rId12" imgW="939600" imgH="203040" progId="Equation.3">
                  <p:embed/>
                  <p:pic>
                    <p:nvPicPr>
                      <p:cNvPr id="72400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413" y="2229548"/>
                        <a:ext cx="1911393" cy="4126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4001" name="Text Box 33"/>
          <p:cNvSpPr txBox="1">
            <a:spLocks noChangeArrowheads="1"/>
          </p:cNvSpPr>
          <p:nvPr/>
        </p:nvSpPr>
        <p:spPr bwMode="auto">
          <a:xfrm>
            <a:off x="2987675" y="2205038"/>
            <a:ext cx="35290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dirty="0"/>
              <a:t>型微分方程的解法；</a:t>
            </a:r>
          </a:p>
        </p:txBody>
      </p:sp>
      <p:graphicFrame>
        <p:nvGraphicFramePr>
          <p:cNvPr id="72400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682437"/>
              </p:ext>
            </p:extLst>
          </p:nvPr>
        </p:nvGraphicFramePr>
        <p:xfrm>
          <a:off x="1217534" y="3724917"/>
          <a:ext cx="1936575" cy="412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1" name="公式" r:id="rId14" imgW="952200" imgH="203040" progId="Equation.3">
                  <p:embed/>
                </p:oleObj>
              </mc:Choice>
              <mc:Fallback>
                <p:oleObj name="公式" r:id="rId14" imgW="952200" imgH="203040" progId="Equation.3">
                  <p:embed/>
                  <p:pic>
                    <p:nvPicPr>
                      <p:cNvPr id="72400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-100000" contrast="-2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7534" y="3724917"/>
                        <a:ext cx="1936575" cy="4127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4003" name="Text Box 35"/>
          <p:cNvSpPr txBox="1">
            <a:spLocks noChangeArrowheads="1"/>
          </p:cNvSpPr>
          <p:nvPr/>
        </p:nvSpPr>
        <p:spPr bwMode="auto">
          <a:xfrm>
            <a:off x="3073400" y="3700463"/>
            <a:ext cx="3370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型微分方程的解法</a:t>
            </a:r>
            <a:r>
              <a:rPr lang="en-US" altLang="zh-CN" sz="2400"/>
              <a:t>. </a:t>
            </a:r>
          </a:p>
        </p:txBody>
      </p:sp>
      <p:graphicFrame>
        <p:nvGraphicFramePr>
          <p:cNvPr id="72400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604156"/>
              </p:ext>
            </p:extLst>
          </p:nvPr>
        </p:nvGraphicFramePr>
        <p:xfrm>
          <a:off x="3570288" y="1615007"/>
          <a:ext cx="1350932" cy="376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2" name="Equation" r:id="rId16" imgW="1549080" imgH="431640" progId="Equation.3">
                  <p:embed/>
                </p:oleObj>
              </mc:Choice>
              <mc:Fallback>
                <p:oleObj name="Equation" r:id="rId16" imgW="1549080" imgH="431640" progId="Equation.3">
                  <p:embed/>
                  <p:pic>
                    <p:nvPicPr>
                      <p:cNvPr id="724005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1615007"/>
                        <a:ext cx="1350932" cy="3764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00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058446"/>
              </p:ext>
            </p:extLst>
          </p:nvPr>
        </p:nvGraphicFramePr>
        <p:xfrm>
          <a:off x="4064000" y="2839127"/>
          <a:ext cx="1728912" cy="803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3" name="Equation" r:id="rId18" imgW="1993680" imgH="927000" progId="Equation.3">
                  <p:embed/>
                </p:oleObj>
              </mc:Choice>
              <mc:Fallback>
                <p:oleObj name="Equation" r:id="rId18" imgW="1993680" imgH="927000" progId="Equation.3">
                  <p:embed/>
                  <p:pic>
                    <p:nvPicPr>
                      <p:cNvPr id="724008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2839127"/>
                        <a:ext cx="1728912" cy="803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4009" name="Text Box 41"/>
          <p:cNvSpPr txBox="1">
            <a:spLocks noChangeArrowheads="1"/>
          </p:cNvSpPr>
          <p:nvPr/>
        </p:nvSpPr>
        <p:spPr bwMode="auto">
          <a:xfrm>
            <a:off x="3708400" y="4941888"/>
            <a:ext cx="1655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由前者得 </a:t>
            </a:r>
          </a:p>
        </p:txBody>
      </p:sp>
      <p:graphicFrame>
        <p:nvGraphicFramePr>
          <p:cNvPr id="72401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158172"/>
              </p:ext>
            </p:extLst>
          </p:nvPr>
        </p:nvGraphicFramePr>
        <p:xfrm>
          <a:off x="5292725" y="4797425"/>
          <a:ext cx="18732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4" name="公式" r:id="rId20" imgW="685800" imgH="253800" progId="Equation.3">
                  <p:embed/>
                </p:oleObj>
              </mc:Choice>
              <mc:Fallback>
                <p:oleObj name="公式" r:id="rId20" imgW="685800" imgH="253800" progId="Equation.3">
                  <p:embed/>
                  <p:pic>
                    <p:nvPicPr>
                      <p:cNvPr id="72401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4797425"/>
                        <a:ext cx="18732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4011" name="Text Box 43"/>
          <p:cNvSpPr txBox="1">
            <a:spLocks noChangeArrowheads="1"/>
          </p:cNvSpPr>
          <p:nvPr/>
        </p:nvSpPr>
        <p:spPr bwMode="auto">
          <a:xfrm>
            <a:off x="3708400" y="5616575"/>
            <a:ext cx="16557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/>
              <a:t>由后者得 </a:t>
            </a:r>
          </a:p>
        </p:txBody>
      </p:sp>
      <p:graphicFrame>
        <p:nvGraphicFramePr>
          <p:cNvPr id="724012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684093"/>
              </p:ext>
            </p:extLst>
          </p:nvPr>
        </p:nvGraphicFramePr>
        <p:xfrm>
          <a:off x="5292725" y="5472113"/>
          <a:ext cx="215106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5" name="公式" r:id="rId22" imgW="787320" imgH="253800" progId="Equation.3">
                  <p:embed/>
                </p:oleObj>
              </mc:Choice>
              <mc:Fallback>
                <p:oleObj name="公式" r:id="rId22" imgW="787320" imgH="253800" progId="Equation.3">
                  <p:embed/>
                  <p:pic>
                    <p:nvPicPr>
                      <p:cNvPr id="724012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grayscl/>
                        <a:biLevel thresh="50000"/>
                        <a:lum bright="-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5472113"/>
                        <a:ext cx="2151063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6013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2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3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24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24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24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2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24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24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2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2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2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23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24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2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24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24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973" grpId="0"/>
      <p:bldP spid="723974" grpId="0"/>
      <p:bldP spid="723980" grpId="0" autoUpdateAnimBg="0"/>
      <p:bldP spid="723994" grpId="0" autoUpdateAnimBg="0"/>
      <p:bldP spid="723996" grpId="0" autoUpdateAnimBg="0"/>
      <p:bldP spid="723997" grpId="0" autoUpdateAnimBg="0"/>
      <p:bldP spid="723999" grpId="0"/>
      <p:bldP spid="724001" grpId="0"/>
      <p:bldP spid="724003" grpId="0"/>
      <p:bldP spid="724009" grpId="0" autoUpdateAnimBg="0"/>
      <p:bldP spid="72401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问题的提出：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6875" y="1766888"/>
            <a:ext cx="8521700" cy="21463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   </a:t>
            </a: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二阶或二阶以上的微分方程称为</a:t>
            </a:r>
            <a:r>
              <a:rPr lang="zh-CN" altLang="en-US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高阶微分方程</a:t>
            </a: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>
                <a:latin typeface="楷体_GB2312" panose="02010609030101010101" pitchFamily="49" charset="-122"/>
                <a:ea typeface="楷体_GB2312" panose="02010609030101010101" pitchFamily="49" charset="-122"/>
              </a:rPr>
              <a:t>    在自然科学与工程技术中有着极为广泛的应用。</a:t>
            </a:r>
            <a:endParaRPr lang="zh-CN" altLang="en-US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矩形 2"/>
          <p:cNvSpPr>
            <a:spLocks noChangeArrowheads="1"/>
          </p:cNvSpPr>
          <p:nvPr/>
        </p:nvSpPr>
        <p:spPr bwMode="auto">
          <a:xfrm>
            <a:off x="107950" y="13652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6629" name="Object 28"/>
          <p:cNvGraphicFramePr>
            <a:graphicFrameLocks noChangeAspect="1"/>
          </p:cNvGraphicFramePr>
          <p:nvPr/>
        </p:nvGraphicFramePr>
        <p:xfrm>
          <a:off x="574675" y="476250"/>
          <a:ext cx="7994650" cy="288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4" imgW="4064000" imgH="1600200" progId="Equation.DSMT4">
                  <p:embed/>
                </p:oleObj>
              </mc:Choice>
              <mc:Fallback>
                <p:oleObj name="Equation" r:id="rId4" imgW="4064000" imgH="1600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476250"/>
                        <a:ext cx="7994650" cy="2886075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对象 4"/>
          <p:cNvGraphicFramePr>
            <a:graphicFrameLocks noChangeAspect="1"/>
          </p:cNvGraphicFramePr>
          <p:nvPr/>
        </p:nvGraphicFramePr>
        <p:xfrm>
          <a:off x="552450" y="4149725"/>
          <a:ext cx="8039100" cy="1306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Equation" r:id="rId7" imgW="4330700" imgH="723900" progId="Equation.DSMT4">
                  <p:embed/>
                </p:oleObj>
              </mc:Choice>
              <mc:Fallback>
                <p:oleObj name="Equation" r:id="rId7" imgW="4330700" imgH="7239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149725"/>
                        <a:ext cx="8039100" cy="130651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矩形 2"/>
          <p:cNvSpPr>
            <a:spLocks noChangeArrowheads="1"/>
          </p:cNvSpPr>
          <p:nvPr/>
        </p:nvSpPr>
        <p:spPr bwMode="auto">
          <a:xfrm>
            <a:off x="107950" y="13652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sp>
        <p:nvSpPr>
          <p:cNvPr id="27652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CN" altLang="en-US"/>
          </a:p>
        </p:txBody>
      </p:sp>
      <p:graphicFrame>
        <p:nvGraphicFramePr>
          <p:cNvPr id="27653" name="Object 28"/>
          <p:cNvGraphicFramePr>
            <a:graphicFrameLocks noChangeAspect="1"/>
          </p:cNvGraphicFramePr>
          <p:nvPr/>
        </p:nvGraphicFramePr>
        <p:xfrm>
          <a:off x="584200" y="163513"/>
          <a:ext cx="388143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Equation" r:id="rId4" imgW="1917700" imgH="228600" progId="Equation.DSMT4">
                  <p:embed/>
                </p:oleObj>
              </mc:Choice>
              <mc:Fallback>
                <p:oleObj name="Equation" r:id="rId4" imgW="19177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63513"/>
                        <a:ext cx="3881438" cy="455612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对象 1"/>
          <p:cNvGraphicFramePr>
            <a:graphicFrameLocks noChangeAspect="1"/>
          </p:cNvGraphicFramePr>
          <p:nvPr/>
        </p:nvGraphicFramePr>
        <p:xfrm>
          <a:off x="5003800" y="619125"/>
          <a:ext cx="3859213" cy="213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Equation" r:id="rId7" imgW="1562100" imgH="1117600" progId="Equation.DSMT4">
                  <p:embed/>
                </p:oleObj>
              </mc:Choice>
              <mc:Fallback>
                <p:oleObj name="Equation" r:id="rId7" imgW="1562100" imgH="11176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619125"/>
                        <a:ext cx="3859213" cy="2139950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5" name="Rectangle 3"/>
          <p:cNvSpPr>
            <a:spLocks noGrp="1" noRot="1" noChangeArrowheads="1"/>
          </p:cNvSpPr>
          <p:nvPr>
            <p:ph type="body" sz="half" idx="4294967295"/>
          </p:nvPr>
        </p:nvSpPr>
        <p:spPr>
          <a:xfrm>
            <a:off x="900113" y="4078288"/>
            <a:ext cx="4608512" cy="5032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辅导练习</a:t>
            </a:r>
            <a:r>
              <a:rPr lang="en-US" altLang="zh-CN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P89 </a:t>
            </a:r>
            <a:r>
              <a:rPr lang="zh-CN" altLang="en-US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4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endParaRPr lang="zh-CN" altLang="en-US" sz="24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27656" name="矩形 2"/>
          <p:cNvSpPr>
            <a:spLocks noChangeArrowheads="1"/>
          </p:cNvSpPr>
          <p:nvPr/>
        </p:nvSpPr>
        <p:spPr bwMode="auto">
          <a:xfrm>
            <a:off x="350838" y="4025900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27657" name="Rectangle 3"/>
          <p:cNvSpPr>
            <a:spLocks noRot="1" noChangeArrowheads="1"/>
          </p:cNvSpPr>
          <p:nvPr/>
        </p:nvSpPr>
        <p:spPr bwMode="auto">
          <a:xfrm>
            <a:off x="900113" y="5446713"/>
            <a:ext cx="4608512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辅导练习</a:t>
            </a:r>
            <a:r>
              <a:rPr lang="en-US" altLang="zh-CN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P110 1.</a:t>
            </a:r>
          </a:p>
        </p:txBody>
      </p:sp>
      <p:sp>
        <p:nvSpPr>
          <p:cNvPr id="27658" name="矩形 2"/>
          <p:cNvSpPr>
            <a:spLocks noChangeArrowheads="1"/>
          </p:cNvSpPr>
          <p:nvPr/>
        </p:nvSpPr>
        <p:spPr bwMode="auto">
          <a:xfrm>
            <a:off x="350838" y="5394325"/>
            <a:ext cx="4762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 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模型</a:t>
            </a:r>
            <a:r>
              <a:rPr lang="en-US" altLang="zh-CN" sz="2800" b="1" smtClean="0">
                <a:ea typeface="楷体_GB2312" panose="02010609030101010101" pitchFamily="49" charset="-122"/>
              </a:rPr>
              <a:t>1 </a:t>
            </a:r>
            <a:r>
              <a:rPr lang="zh-CN" altLang="en-US" sz="2800" b="1" smtClean="0">
                <a:ea typeface="楷体_GB2312" panose="02010609030101010101" pitchFamily="49" charset="-122"/>
              </a:rPr>
              <a:t>力学方面</a:t>
            </a:r>
          </a:p>
        </p:txBody>
      </p:sp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541338" y="1809750"/>
          <a:ext cx="8380412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4" imgW="3543300" imgH="457200" progId="Equation.DSMT4">
                  <p:embed/>
                </p:oleObj>
              </mc:Choice>
              <mc:Fallback>
                <p:oleObj name="Equation" r:id="rId4" imgW="35433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809750"/>
                        <a:ext cx="8380412" cy="820738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对象 1"/>
          <p:cNvGraphicFramePr>
            <a:graphicFrameLocks noChangeAspect="1"/>
          </p:cNvGraphicFramePr>
          <p:nvPr/>
        </p:nvGraphicFramePr>
        <p:xfrm>
          <a:off x="587375" y="2840038"/>
          <a:ext cx="8267700" cy="366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7" imgW="3822700" imgH="2235200" progId="Equation.DSMT4">
                  <p:embed/>
                </p:oleObj>
              </mc:Choice>
              <mc:Fallback>
                <p:oleObj name="Equation" r:id="rId7" imgW="3822700" imgH="22352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2840038"/>
                        <a:ext cx="8267700" cy="3668712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矩形 2"/>
          <p:cNvSpPr>
            <a:spLocks noChangeArrowheads="1"/>
          </p:cNvSpPr>
          <p:nvPr/>
        </p:nvSpPr>
        <p:spPr bwMode="auto">
          <a:xfrm>
            <a:off x="138113" y="17875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10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模型</a:t>
            </a:r>
            <a:r>
              <a:rPr lang="en-US" altLang="zh-CN" sz="2800" b="1" smtClean="0">
                <a:ea typeface="楷体_GB2312" panose="02010609030101010101" pitchFamily="49" charset="-122"/>
              </a:rPr>
              <a:t>2</a:t>
            </a:r>
            <a:r>
              <a:rPr lang="zh-CN" altLang="en-US" sz="2800" b="1" smtClean="0">
                <a:ea typeface="楷体_GB2312" panose="02010609030101010101" pitchFamily="49" charset="-122"/>
              </a:rPr>
              <a:t> 狼追兔问题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628775"/>
            <a:ext cx="7981950" cy="449262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背景：赛车比赛，导弹拦截，追击偷渡船等与追击有关的问题在现实</a:t>
            </a:r>
            <a:endParaRPr lang="en-US" altLang="zh-CN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生活中十分常见。对这些问题的研究也非常重要。</a:t>
            </a:r>
            <a:endParaRPr lang="en-US" altLang="zh-CN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zh-CN" altLang="en-US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例如，军事上的导弹拦截问题，我们要通过实际观测，获得敌方导弹</a:t>
            </a:r>
            <a:endParaRPr lang="en-US" altLang="zh-CN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一系列数据，然后进行建模和计算机处理，选择一条最佳的拦截路线，</a:t>
            </a:r>
            <a:endParaRPr lang="en-US" altLang="zh-CN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在合适的时间和地点将其拦截。否则国家将会面临严重的空中威胁，</a:t>
            </a:r>
            <a:endParaRPr lang="en-US" altLang="zh-CN" sz="20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CN" altLang="en-US" sz="2000" b="1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人民的生命和财产安全也得不到保障。</a:t>
            </a:r>
          </a:p>
          <a:p>
            <a:pPr marL="571500" indent="-571500" eaLnBrk="1" hangingPunct="1">
              <a:lnSpc>
                <a:spcPct val="2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zh-CN" altLang="en-US" sz="2400" b="1" smtClean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244" name="矩形 2"/>
          <p:cNvSpPr>
            <a:spLocks noChangeArrowheads="1"/>
          </p:cNvSpPr>
          <p:nvPr/>
        </p:nvSpPr>
        <p:spPr bwMode="auto">
          <a:xfrm>
            <a:off x="138113" y="17875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10245" name="矩形 2"/>
          <p:cNvSpPr>
            <a:spLocks noChangeArrowheads="1"/>
          </p:cNvSpPr>
          <p:nvPr/>
        </p:nvSpPr>
        <p:spPr bwMode="auto">
          <a:xfrm>
            <a:off x="26988" y="36290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2263" y="-174625"/>
            <a:ext cx="3759200" cy="1143000"/>
          </a:xfrm>
        </p:spPr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模型二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39750" y="1320800"/>
            <a:ext cx="8353425" cy="492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52500" indent="-4953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52550" indent="-4381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7526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098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800100" y="968375"/>
            <a:ext cx="8093075" cy="436721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71500" indent="-5715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52500" indent="-4953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52550" indent="-4381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7526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098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欧洲文艺复兴时代的著名人物达</a:t>
            </a:r>
            <a:r>
              <a:rPr lang="en-US" altLang="zh-CN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.</a:t>
            </a: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芬奇提出的。当一只兔子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正在它的的洞穴南面</a:t>
            </a:r>
            <a:r>
              <a:rPr lang="en-US" altLang="zh-CN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60m</a:t>
            </a: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处觅食，一只饿狼出现在兔子正东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zh-CN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100m</a:t>
            </a: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处。当两只动物同时发现对方后，兔子奔向自己的洞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穴，狼以快于兔子一倍的速度紧追不放。狼在追赶过程中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所形成的轨迹是追击曲线。狼是否会在兔子跑回洞穴前追</a:t>
            </a:r>
            <a:endParaRPr lang="en-US" altLang="zh-CN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zh-CN" altLang="en-US" sz="2400" b="1">
                <a:latin typeface="楷体_GB2312" panose="02010609030101010101" pitchFamily="49" charset="-122"/>
                <a:ea typeface="楷体_GB2312" panose="02010609030101010101" pitchFamily="49" charset="-122"/>
              </a:rPr>
              <a:t>上兔子？</a:t>
            </a:r>
          </a:p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CN" altLang="en-US" sz="24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CN" altLang="en-US" sz="240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126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6" t="53790" r="39063" b="22499"/>
          <a:stretch>
            <a:fillRect/>
          </a:stretch>
        </p:blipFill>
        <p:spPr bwMode="auto">
          <a:xfrm>
            <a:off x="2268538" y="4797425"/>
            <a:ext cx="4175125" cy="194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矩形 2"/>
          <p:cNvSpPr>
            <a:spLocks noChangeArrowheads="1"/>
          </p:cNvSpPr>
          <p:nvPr/>
        </p:nvSpPr>
        <p:spPr bwMode="auto">
          <a:xfrm>
            <a:off x="322263" y="1079500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4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539750" y="1320800"/>
            <a:ext cx="8353425" cy="492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1500" indent="-5715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52500" indent="-4953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52550" indent="-43815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7526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09800" indent="-381000"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6670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1242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5814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038600" indent="-3810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zh-CN" altLang="en-US" sz="2800" b="1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2291" name="Object 6"/>
          <p:cNvGraphicFramePr>
            <a:graphicFrameLocks noChangeAspect="1"/>
          </p:cNvGraphicFramePr>
          <p:nvPr/>
        </p:nvGraphicFramePr>
        <p:xfrm>
          <a:off x="179388" y="115888"/>
          <a:ext cx="75517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4" imgW="3098800" imgH="1663700" progId="Equation.DSMT4">
                  <p:embed/>
                </p:oleObj>
              </mc:Choice>
              <mc:Fallback>
                <p:oleObj name="Equation" r:id="rId4" imgW="3098800" imgH="166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5888"/>
                        <a:ext cx="7551737" cy="3073400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对象 1"/>
          <p:cNvGraphicFramePr>
            <a:graphicFrameLocks noChangeAspect="1"/>
          </p:cNvGraphicFramePr>
          <p:nvPr/>
        </p:nvGraphicFramePr>
        <p:xfrm>
          <a:off x="250825" y="3357563"/>
          <a:ext cx="6192838" cy="336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7" imgW="3238500" imgH="1879600" progId="Equation.DSMT4">
                  <p:embed/>
                </p:oleObj>
              </mc:Choice>
              <mc:Fallback>
                <p:oleObj name="Equation" r:id="rId7" imgW="3238500" imgH="18796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357563"/>
                        <a:ext cx="6192838" cy="3368675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6" t="53790" r="39063" b="22499"/>
          <a:stretch>
            <a:fillRect/>
          </a:stretch>
        </p:blipFill>
        <p:spPr bwMode="auto">
          <a:xfrm>
            <a:off x="5040313" y="2781300"/>
            <a:ext cx="40259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模型</a:t>
            </a:r>
            <a:r>
              <a:rPr lang="en-US" altLang="zh-CN" sz="2800" b="1" smtClean="0">
                <a:ea typeface="楷体_GB2312" panose="02010609030101010101" pitchFamily="49" charset="-122"/>
              </a:rPr>
              <a:t>3 </a:t>
            </a:r>
            <a:r>
              <a:rPr lang="zh-CN" altLang="en-US" sz="2800" b="1" smtClean="0">
                <a:ea typeface="楷体_GB2312" panose="02010609030101010101" pitchFamily="49" charset="-122"/>
              </a:rPr>
              <a:t>交通管理中亮黄灯的时间问题</a:t>
            </a:r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571500" y="1787525"/>
          <a:ext cx="8140700" cy="164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4" imgW="3441700" imgH="914400" progId="Equation.DSMT4">
                  <p:embed/>
                </p:oleObj>
              </mc:Choice>
              <mc:Fallback>
                <p:oleObj name="Equation" r:id="rId4" imgW="3441700" imgH="914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787525"/>
                        <a:ext cx="8140700" cy="164306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对象 1"/>
          <p:cNvGraphicFramePr>
            <a:graphicFrameLocks noChangeAspect="1"/>
          </p:cNvGraphicFramePr>
          <p:nvPr/>
        </p:nvGraphicFramePr>
        <p:xfrm>
          <a:off x="503238" y="3973513"/>
          <a:ext cx="8432800" cy="197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7" imgW="3898900" imgH="1206500" progId="Equation.DSMT4">
                  <p:embed/>
                </p:oleObj>
              </mc:Choice>
              <mc:Fallback>
                <p:oleObj name="Equation" r:id="rId7" imgW="3898900" imgH="12065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3973513"/>
                        <a:ext cx="8432800" cy="1979612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矩形 2"/>
          <p:cNvSpPr>
            <a:spLocks noChangeArrowheads="1"/>
          </p:cNvSpPr>
          <p:nvPr/>
        </p:nvSpPr>
        <p:spPr bwMode="auto">
          <a:xfrm>
            <a:off x="138113" y="17875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10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zh-CN" altLang="en-US" sz="2800" b="1" smtClean="0">
                <a:ea typeface="楷体_GB2312" panose="02010609030101010101" pitchFamily="49" charset="-122"/>
              </a:rPr>
              <a:t>模型</a:t>
            </a:r>
            <a:r>
              <a:rPr lang="en-US" altLang="zh-CN" sz="2800" b="1" smtClean="0">
                <a:ea typeface="楷体_GB2312" panose="02010609030101010101" pitchFamily="49" charset="-122"/>
              </a:rPr>
              <a:t>3 </a:t>
            </a:r>
            <a:r>
              <a:rPr lang="zh-CN" altLang="en-US" sz="2800" b="1" smtClean="0">
                <a:ea typeface="楷体_GB2312" panose="02010609030101010101" pitchFamily="49" charset="-122"/>
              </a:rPr>
              <a:t>交通管理中亮黄灯的时间问题</a:t>
            </a:r>
          </a:p>
        </p:txBody>
      </p:sp>
      <p:graphicFrame>
        <p:nvGraphicFramePr>
          <p:cNvPr id="16387" name="对象 1"/>
          <p:cNvGraphicFramePr>
            <a:graphicFrameLocks noChangeAspect="1"/>
          </p:cNvGraphicFramePr>
          <p:nvPr/>
        </p:nvGraphicFramePr>
        <p:xfrm>
          <a:off x="663575" y="1889125"/>
          <a:ext cx="8350250" cy="293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4" imgW="3860800" imgH="1790700" progId="Equation.DSMT4">
                  <p:embed/>
                </p:oleObj>
              </mc:Choice>
              <mc:Fallback>
                <p:oleObj name="Equation" r:id="rId4" imgW="3860800" imgH="17907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1889125"/>
                        <a:ext cx="8350250" cy="2938463"/>
                      </a:xfrm>
                      <a:prstGeom prst="rect">
                        <a:avLst/>
                      </a:prstGeom>
                      <a:blipFill dpi="0" rotWithShape="1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矩形 2"/>
          <p:cNvSpPr>
            <a:spLocks noChangeArrowheads="1"/>
          </p:cNvSpPr>
          <p:nvPr/>
        </p:nvSpPr>
        <p:spPr bwMode="auto">
          <a:xfrm>
            <a:off x="138113" y="1787525"/>
            <a:ext cx="4333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latinLnBrk="1" hangingPunct="1">
              <a:lnSpc>
                <a:spcPct val="80000"/>
              </a:lnSpc>
              <a:spcBef>
                <a:spcPct val="0"/>
              </a:spcBef>
              <a:buFontTx/>
              <a:buBlip>
                <a:blip r:embed="rId7"/>
              </a:buBlip>
            </a:pPr>
            <a:r>
              <a:rPr kumimoji="1" lang="en-US" altLang="zh-CN">
                <a:latin typeface="宋体" panose="02010600030101010101" pitchFamily="2" charset="-122"/>
                <a:ea typeface="-윤명조240"/>
                <a:cs typeface="-윤명조240"/>
              </a:rPr>
              <a:t> 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zh-CN" altLang="en-US"/>
          </a:p>
        </p:txBody>
      </p:sp>
      <p:sp>
        <p:nvSpPr>
          <p:cNvPr id="18435" name="Rectangle 9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zh-CN" altLang="en-US"/>
          </a:p>
        </p:txBody>
      </p:sp>
      <p:sp>
        <p:nvSpPr>
          <p:cNvPr id="18436" name="Rectangle 26"/>
          <p:cNvSpPr>
            <a:spLocks noChangeArrowheads="1"/>
          </p:cNvSpPr>
          <p:nvPr/>
        </p:nvSpPr>
        <p:spPr bwMode="auto">
          <a:xfrm>
            <a:off x="4297363" y="4459288"/>
            <a:ext cx="233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/>
              <a:t> </a:t>
            </a:r>
            <a:endParaRPr lang="en-US" altLang="zh-CN" sz="1800"/>
          </a:p>
        </p:txBody>
      </p:sp>
      <p:sp>
        <p:nvSpPr>
          <p:cNvPr id="18437" name="Rectangle 38"/>
          <p:cNvSpPr>
            <a:spLocks noChangeArrowheads="1"/>
          </p:cNvSpPr>
          <p:nvPr/>
        </p:nvSpPr>
        <p:spPr bwMode="auto">
          <a:xfrm>
            <a:off x="4468813" y="4364038"/>
            <a:ext cx="233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400"/>
              <a:t> </a:t>
            </a:r>
            <a:endParaRPr lang="en-US" altLang="zh-CN" sz="1800"/>
          </a:p>
        </p:txBody>
      </p:sp>
      <p:sp>
        <p:nvSpPr>
          <p:cNvPr id="18438" name="Rectangle 40"/>
          <p:cNvSpPr>
            <a:spLocks noChangeArrowheads="1"/>
          </p:cNvSpPr>
          <p:nvPr/>
        </p:nvSpPr>
        <p:spPr bwMode="auto">
          <a:xfrm>
            <a:off x="539750" y="1935163"/>
            <a:ext cx="7704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4000" b="1">
                <a:latin typeface="楷体_GB2312" panose="02010609030101010101" pitchFamily="49" charset="-122"/>
                <a:ea typeface="楷体_GB2312" panose="02010609030101010101" pitchFamily="49" charset="-122"/>
              </a:rPr>
              <a:t>§4.1</a:t>
            </a:r>
            <a:r>
              <a:rPr lang="en-US" altLang="zh-CN" b="1"/>
              <a:t>  </a:t>
            </a:r>
            <a:r>
              <a:rPr lang="zh-CN" altLang="en-US" sz="4000" b="1">
                <a:ea typeface="楷体_GB2312" panose="02010609030101010101" pitchFamily="49" charset="-122"/>
              </a:rPr>
              <a:t>高阶微分方程的降阶法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4183</TotalTime>
  <Words>478</Words>
  <Application>Microsoft Office PowerPoint</Application>
  <PresentationFormat>全屏显示(4:3)</PresentationFormat>
  <Paragraphs>99</Paragraphs>
  <Slides>21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2" baseType="lpstr">
      <vt:lpstr>楷体_GB2312</vt:lpstr>
      <vt:lpstr>宋体</vt:lpstr>
      <vt:lpstr>-윤명조240</vt:lpstr>
      <vt:lpstr>Arial</vt:lpstr>
      <vt:lpstr>Calibri</vt:lpstr>
      <vt:lpstr>Cambria Math</vt:lpstr>
      <vt:lpstr>Verdana</vt:lpstr>
      <vt:lpstr>Wingdings</vt:lpstr>
      <vt:lpstr>默认设计模板</vt:lpstr>
      <vt:lpstr>Equation</vt:lpstr>
      <vt:lpstr>公式</vt:lpstr>
      <vt:lpstr>4.1  高阶微分方程的应用模型                               </vt:lpstr>
      <vt:lpstr>问题的提出：</vt:lpstr>
      <vt:lpstr>模型1 力学方面</vt:lpstr>
      <vt:lpstr>模型2 狼追兔问题</vt:lpstr>
      <vt:lpstr>模型二</vt:lpstr>
      <vt:lpstr>PowerPoint 演示文稿</vt:lpstr>
      <vt:lpstr>模型3 交通管理中亮黄灯的时间问题</vt:lpstr>
      <vt:lpstr>模型3 交通管理中亮黄灯的时间问题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例4. 求解</vt:lpstr>
      <vt:lpstr>PowerPoint 演示文稿</vt:lpstr>
      <vt:lpstr>PowerPoint 演示文稿</vt:lpstr>
      <vt:lpstr>PowerPoint 演示文稿</vt:lpstr>
      <vt:lpstr>例6. 解初值问题</vt:lpstr>
      <vt:lpstr>注意：</vt:lpstr>
      <vt:lpstr>PowerPoint 演示文稿</vt:lpstr>
      <vt:lpstr>PowerPoint 演示文稿</vt:lpstr>
    </vt:vector>
  </TitlesOfParts>
  <Company>by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by</dc:creator>
  <cp:lastModifiedBy>王利利</cp:lastModifiedBy>
  <cp:revision>375</cp:revision>
  <dcterms:created xsi:type="dcterms:W3CDTF">2006-01-29T04:52:07Z</dcterms:created>
  <dcterms:modified xsi:type="dcterms:W3CDTF">2021-10-12T07:05:19Z</dcterms:modified>
</cp:coreProperties>
</file>