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95" r:id="rId2"/>
    <p:sldId id="435" r:id="rId3"/>
    <p:sldId id="446" r:id="rId4"/>
    <p:sldId id="448" r:id="rId5"/>
    <p:sldId id="453" r:id="rId6"/>
    <p:sldId id="454" r:id="rId7"/>
    <p:sldId id="447" r:id="rId8"/>
    <p:sldId id="431" r:id="rId9"/>
    <p:sldId id="449" r:id="rId10"/>
    <p:sldId id="437" r:id="rId11"/>
    <p:sldId id="416" r:id="rId12"/>
    <p:sldId id="450" r:id="rId13"/>
    <p:sldId id="451" r:id="rId14"/>
    <p:sldId id="452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2"/>
    <a:srgbClr val="FF0000"/>
    <a:srgbClr val="CC00FF"/>
    <a:srgbClr val="00CC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1" autoAdjust="0"/>
    <p:restoredTop sz="94660"/>
  </p:normalViewPr>
  <p:slideViewPr>
    <p:cSldViewPr>
      <p:cViewPr varScale="1">
        <p:scale>
          <a:sx n="63" d="100"/>
          <a:sy n="63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image" Target="../media/image1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wmf"/><Relationship Id="rId1" Type="http://schemas.openxmlformats.org/officeDocument/2006/relationships/image" Target="../media/image1.jpeg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wmf"/><Relationship Id="rId1" Type="http://schemas.openxmlformats.org/officeDocument/2006/relationships/image" Target="../media/image3.jpeg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3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.jpe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wmf"/><Relationship Id="rId1" Type="http://schemas.openxmlformats.org/officeDocument/2006/relationships/image" Target="../media/image1.jpeg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wmf"/><Relationship Id="rId1" Type="http://schemas.openxmlformats.org/officeDocument/2006/relationships/image" Target="../media/image1.jpeg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DCE2AD-E93E-4974-AD62-CA525F9FB64D}" type="datetimeFigureOut">
              <a:rPr lang="zh-CN" altLang="en-US"/>
              <a:pPr>
                <a:defRPr/>
              </a:pPr>
              <a:t>2022/10/13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FAE18F-6C8F-4A5A-AAAA-7656122509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5142-8B83-42DD-A9F3-5820BD3A45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9663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1A53-6CFB-456A-B209-1528366649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7913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6134-2FBD-4D4F-AC4B-7FAA73FB4D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3314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64DD-9AAC-478C-A96B-3181D4514F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4256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94175" cy="2020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194175" cy="20208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166E-DB02-4BAA-AB4A-A7E761B026A1}" type="datetime1">
              <a:rPr lang="zh-CN" altLang="en-US"/>
              <a:pPr>
                <a:defRPr/>
              </a:pPr>
              <a:t>2022/10/13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C680B4-7898-400B-B81C-3ADB35AF69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7250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F974-D04F-40EC-BDAC-6B1262389D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49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4E22-909F-4AA7-88BD-3470D3DCED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7492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8152-2A27-47BB-9424-01B001F9AB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394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64DD-30C0-4D95-B488-C6875DC999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4231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D153-10EB-4AA4-958E-966FF94FB8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774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2647-A5C6-4AD2-8151-A1BAF4DED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88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84F5-A23D-4251-8352-97F75A9C82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4941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960C-CD3F-4D1E-BC0A-914B9D84F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9540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3507A04-E6F9-461F-84A3-930111A14A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/>
          </a:p>
        </p:txBody>
      </p:sp>
      <p:sp>
        <p:nvSpPr>
          <p:cNvPr id="4099" name="Rectangle 26"/>
          <p:cNvSpPr>
            <a:spLocks noChangeArrowheads="1"/>
          </p:cNvSpPr>
          <p:nvPr/>
        </p:nvSpPr>
        <p:spPr bwMode="auto">
          <a:xfrm>
            <a:off x="4297363" y="44592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 </a:t>
            </a:r>
            <a:endParaRPr lang="en-US" altLang="zh-CN" sz="1800"/>
          </a:p>
        </p:txBody>
      </p:sp>
      <p:sp>
        <p:nvSpPr>
          <p:cNvPr id="4100" name="Rectangle 38"/>
          <p:cNvSpPr>
            <a:spLocks noChangeArrowheads="1"/>
          </p:cNvSpPr>
          <p:nvPr/>
        </p:nvSpPr>
        <p:spPr bwMode="auto">
          <a:xfrm>
            <a:off x="4468813" y="436403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 </a:t>
            </a:r>
            <a:endParaRPr lang="en-US" altLang="zh-CN" sz="1800"/>
          </a:p>
        </p:txBody>
      </p:sp>
      <p:sp>
        <p:nvSpPr>
          <p:cNvPr id="4101" name="Rectangle 40"/>
          <p:cNvSpPr>
            <a:spLocks noChangeArrowheads="1"/>
          </p:cNvSpPr>
          <p:nvPr/>
        </p:nvSpPr>
        <p:spPr bwMode="auto">
          <a:xfrm>
            <a:off x="107950" y="1931988"/>
            <a:ext cx="8642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楷体_GB2312" panose="02010609030101010101" pitchFamily="49" charset="-122"/>
                <a:ea typeface="楷体_GB2312" panose="02010609030101010101" pitchFamily="49" charset="-122"/>
              </a:rPr>
              <a:t>§4.2</a:t>
            </a:r>
            <a:r>
              <a:rPr lang="en-US" altLang="zh-CN" b="1"/>
              <a:t>   </a:t>
            </a:r>
            <a:r>
              <a:rPr lang="en-US" altLang="zh-CN" sz="4000" b="1">
                <a:ea typeface="楷体_GB2312" panose="02010609030101010101" pitchFamily="49" charset="-122"/>
              </a:rPr>
              <a:t>n</a:t>
            </a:r>
            <a:r>
              <a:rPr lang="zh-CN" altLang="en-US" sz="4000" b="1">
                <a:ea typeface="楷体_GB2312" panose="02010609030101010101" pitchFamily="49" charset="-122"/>
              </a:rPr>
              <a:t>阶线性非齐次微分方程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8313" y="261938"/>
            <a:ext cx="5329237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说明：</a:t>
            </a:r>
            <a:endParaRPr lang="en-US" altLang="zh-CN" sz="2400" smtClean="0"/>
          </a:p>
        </p:txBody>
      </p:sp>
      <p:sp>
        <p:nvSpPr>
          <p:cNvPr id="11267" name="矩形 2"/>
          <p:cNvSpPr>
            <a:spLocks noChangeArrowheads="1"/>
          </p:cNvSpPr>
          <p:nvPr/>
        </p:nvSpPr>
        <p:spPr bwMode="auto">
          <a:xfrm>
            <a:off x="107950" y="190500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11268" name="Object 28"/>
          <p:cNvGraphicFramePr>
            <a:graphicFrameLocks noChangeAspect="1"/>
          </p:cNvGraphicFramePr>
          <p:nvPr/>
        </p:nvGraphicFramePr>
        <p:xfrm>
          <a:off x="592138" y="1700213"/>
          <a:ext cx="7589837" cy="4376737"/>
        </p:xfrm>
        <a:graphic>
          <a:graphicData uri="http://schemas.openxmlformats.org/presentationml/2006/ole">
            <p:oleObj spid="_x0000_s11278" name="Equation" r:id="rId4" imgW="3721100" imgH="2184400" progId="">
              <p:embed/>
            </p:oleObj>
          </a:graphicData>
        </a:graphic>
      </p:graphicFrame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5942013" y="477838"/>
            <a:ext cx="2700337" cy="598487"/>
          </a:xfrm>
          <a:prstGeom prst="wedgeEllipseCallout">
            <a:avLst>
              <a:gd name="adj1" fmla="val -32958"/>
              <a:gd name="adj2" fmla="val 145134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1"/>
              </a:buClr>
              <a:buSzPct val="80000"/>
            </a:pPr>
            <a:endParaRPr lang="zh-CN" altLang="en-US" sz="2400">
              <a:solidFill>
                <a:srgbClr val="000066"/>
              </a:solidFill>
            </a:endParaRP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6084888" y="5492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ea typeface="楷体_GB2312" panose="02010609030101010101" pitchFamily="49" charset="-122"/>
              </a:rPr>
              <a:t>必须是基本解组</a:t>
            </a:r>
            <a:r>
              <a:rPr lang="zh-CN" altLang="en-US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8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714375" y="836613"/>
          <a:ext cx="7815263" cy="1182687"/>
        </p:xfrm>
        <a:graphic>
          <a:graphicData uri="http://schemas.openxmlformats.org/presentationml/2006/ole">
            <p:oleObj spid="_x0000_s12310" name="Equation" r:id="rId3" imgW="3530600" imgH="635000" progId="">
              <p:embed/>
            </p:oleObj>
          </a:graphicData>
        </a:graphic>
      </p:graphicFrame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238125" y="2825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2292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755650" y="2200275"/>
          <a:ext cx="7069138" cy="4324350"/>
        </p:xfrm>
        <a:graphic>
          <a:graphicData uri="http://schemas.openxmlformats.org/presentationml/2006/ole">
            <p:oleObj spid="_x0000_s12311" name="Equation" r:id="rId5" imgW="3733800" imgH="2501900" progId="">
              <p:embed/>
            </p:oleObj>
          </a:graphicData>
        </a:graphic>
      </p:graphicFrame>
      <p:sp>
        <p:nvSpPr>
          <p:cNvPr id="12294" name="Rectangle 30"/>
          <p:cNvSpPr>
            <a:spLocks noChangeArrowheads="1"/>
          </p:cNvSpPr>
          <p:nvPr/>
        </p:nvSpPr>
        <p:spPr bwMode="auto">
          <a:xfrm>
            <a:off x="754063" y="331788"/>
            <a:ext cx="5762625" cy="36036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ea typeface="楷体_GB2312" panose="02010609030101010101" pitchFamily="49" charset="-122"/>
              </a:rPr>
              <a:t>情形</a:t>
            </a:r>
            <a:r>
              <a:rPr lang="en-US" altLang="zh-CN" sz="2400">
                <a:ea typeface="楷体_GB2312" panose="02010609030101010101" pitchFamily="49" charset="-122"/>
              </a:rPr>
              <a:t>1 </a:t>
            </a:r>
            <a:r>
              <a:rPr lang="zh-CN" altLang="en-US" sz="2400">
                <a:ea typeface="楷体_GB2312" panose="02010609030101010101" pitchFamily="49" charset="-122"/>
              </a:rPr>
              <a:t>：已知齐次线性方程的基本解组</a:t>
            </a:r>
            <a:r>
              <a:rPr lang="en-US" altLang="zh-CN" sz="2400"/>
              <a:t> </a:t>
            </a:r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1763713" y="188913"/>
            <a:ext cx="5472112" cy="5873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709613" y="1052513"/>
          <a:ext cx="6238875" cy="425450"/>
        </p:xfrm>
        <a:graphic>
          <a:graphicData uri="http://schemas.openxmlformats.org/presentationml/2006/ole">
            <p:oleObj spid="_x0000_s13337" name="Equation" r:id="rId3" imgW="2819400" imgH="228600" progId="">
              <p:embed/>
            </p:oleObj>
          </a:graphicData>
        </a:graphic>
      </p:graphicFrame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238125" y="2825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614363" y="1635125"/>
          <a:ext cx="7915275" cy="4962525"/>
        </p:xfrm>
        <a:graphic>
          <a:graphicData uri="http://schemas.openxmlformats.org/presentationml/2006/ole">
            <p:oleObj spid="_x0000_s13338" name="Equation" r:id="rId5" imgW="4229100" imgH="2870200" progId="">
              <p:embed/>
            </p:oleObj>
          </a:graphicData>
        </a:graphic>
      </p:graphicFrame>
      <p:sp>
        <p:nvSpPr>
          <p:cNvPr id="13319" name="Rectangle 30"/>
          <p:cNvSpPr>
            <a:spLocks noChangeArrowheads="1"/>
          </p:cNvSpPr>
          <p:nvPr/>
        </p:nvSpPr>
        <p:spPr bwMode="auto">
          <a:xfrm>
            <a:off x="825500" y="331788"/>
            <a:ext cx="5402263" cy="36036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ea typeface="楷体_GB2312" panose="02010609030101010101" pitchFamily="49" charset="-122"/>
              </a:rPr>
              <a:t>情形</a:t>
            </a:r>
            <a:r>
              <a:rPr lang="en-US" altLang="zh-CN" sz="2400">
                <a:ea typeface="楷体_GB2312" panose="02010609030101010101" pitchFamily="49" charset="-122"/>
              </a:rPr>
              <a:t>2</a:t>
            </a:r>
            <a:r>
              <a:rPr lang="zh-CN" altLang="en-US" sz="2400">
                <a:ea typeface="楷体_GB2312" panose="02010609030101010101" pitchFamily="49" charset="-122"/>
              </a:rPr>
              <a:t>：齐次线性方程的基本解组未知</a:t>
            </a:r>
            <a:r>
              <a:rPr lang="en-US" altLang="zh-CN" sz="2400"/>
              <a:t> </a:t>
            </a:r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1763713" y="188913"/>
            <a:ext cx="4606925" cy="5873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5021263" y="5508625"/>
            <a:ext cx="2700337" cy="1079500"/>
          </a:xfrm>
          <a:prstGeom prst="wedgeEllipseCallout">
            <a:avLst>
              <a:gd name="adj1" fmla="val -139852"/>
              <a:gd name="adj2" fmla="val -71509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1"/>
              </a:buClr>
              <a:buSzPct val="80000"/>
            </a:pPr>
            <a:endParaRPr lang="zh-CN" altLang="en-US" sz="2400">
              <a:solidFill>
                <a:srgbClr val="000066"/>
              </a:solidFill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326063" y="5637213"/>
            <a:ext cx="208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ea typeface="楷体_GB2312" panose="02010609030101010101" pitchFamily="49" charset="-122"/>
              </a:rPr>
              <a:t>要注意方程是否为标准形式</a:t>
            </a:r>
            <a:r>
              <a:rPr lang="zh-CN" altLang="en-US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334963" y="908050"/>
          <a:ext cx="8558212" cy="674688"/>
        </p:xfrm>
        <a:graphic>
          <a:graphicData uri="http://schemas.openxmlformats.org/presentationml/2006/ole">
            <p:oleObj spid="_x0000_s14361" name="Equation" r:id="rId3" imgW="4191000" imgH="393700" progId="">
              <p:embed/>
            </p:oleObj>
          </a:graphicData>
        </a:graphic>
      </p:graphicFrame>
      <p:sp>
        <p:nvSpPr>
          <p:cNvPr id="14340" name="矩形 2"/>
          <p:cNvSpPr>
            <a:spLocks noChangeArrowheads="1"/>
          </p:cNvSpPr>
          <p:nvPr/>
        </p:nvSpPr>
        <p:spPr bwMode="auto">
          <a:xfrm>
            <a:off x="238125" y="2825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404813" y="1989138"/>
          <a:ext cx="8488362" cy="4398962"/>
        </p:xfrm>
        <a:graphic>
          <a:graphicData uri="http://schemas.openxmlformats.org/presentationml/2006/ole">
            <p:oleObj spid="_x0000_s14362" name="Equation" r:id="rId5" imgW="4483100" imgH="2362200" progId="">
              <p:embed/>
            </p:oleObj>
          </a:graphicData>
        </a:graphic>
      </p:graphicFrame>
      <p:sp>
        <p:nvSpPr>
          <p:cNvPr id="14343" name="Rectangle 30"/>
          <p:cNvSpPr>
            <a:spLocks noChangeArrowheads="1"/>
          </p:cNvSpPr>
          <p:nvPr/>
        </p:nvSpPr>
        <p:spPr bwMode="auto">
          <a:xfrm>
            <a:off x="825500" y="331788"/>
            <a:ext cx="6410325" cy="36036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ea typeface="楷体_GB2312" panose="02010609030101010101" pitchFamily="49" charset="-122"/>
              </a:rPr>
              <a:t>情形</a:t>
            </a:r>
            <a:r>
              <a:rPr lang="en-US" altLang="zh-CN" sz="2400">
                <a:ea typeface="楷体_GB2312" panose="02010609030101010101" pitchFamily="49" charset="-122"/>
              </a:rPr>
              <a:t>3</a:t>
            </a:r>
            <a:r>
              <a:rPr lang="zh-CN" altLang="en-US" sz="2400">
                <a:ea typeface="楷体_GB2312" panose="02010609030101010101" pitchFamily="49" charset="-122"/>
              </a:rPr>
              <a:t>：已知二阶齐次线性方程的一个解</a:t>
            </a:r>
            <a:r>
              <a:rPr lang="en-US" altLang="zh-CN" sz="2400"/>
              <a:t> </a:t>
            </a:r>
          </a:p>
        </p:txBody>
      </p:sp>
      <p:sp>
        <p:nvSpPr>
          <p:cNvPr id="14344" name="Oval 12"/>
          <p:cNvSpPr>
            <a:spLocks noChangeArrowheads="1"/>
          </p:cNvSpPr>
          <p:nvPr/>
        </p:nvSpPr>
        <p:spPr bwMode="auto">
          <a:xfrm>
            <a:off x="1835150" y="188913"/>
            <a:ext cx="5111750" cy="5873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6443663" y="3573463"/>
            <a:ext cx="2232025" cy="576262"/>
          </a:xfrm>
          <a:prstGeom prst="wedgeEllipseCallout">
            <a:avLst>
              <a:gd name="adj1" fmla="val -127097"/>
              <a:gd name="adj2" fmla="val -46417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1"/>
              </a:buClr>
              <a:buSzPct val="80000"/>
            </a:pPr>
            <a:endParaRPr lang="zh-CN" altLang="en-US" sz="2400">
              <a:solidFill>
                <a:srgbClr val="000066"/>
              </a:solidFill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6804025" y="357346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ea typeface="楷体_GB2312" panose="02010609030101010101" pitchFamily="49" charset="-122"/>
              </a:rPr>
              <a:t>有技巧噢！</a:t>
            </a:r>
            <a:r>
              <a:rPr lang="zh-CN" altLang="en-US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238125" y="2825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825500" y="331788"/>
            <a:ext cx="6410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ea typeface="楷体_GB2312" panose="02010609030101010101" pitchFamily="49" charset="-122"/>
              </a:rPr>
              <a:t>学习指导</a:t>
            </a:r>
            <a:r>
              <a:rPr lang="en-US" altLang="zh-CN" sz="2400">
                <a:ea typeface="楷体_GB2312" panose="02010609030101010101" pitchFamily="49" charset="-122"/>
              </a:rPr>
              <a:t>P95 </a:t>
            </a:r>
            <a:r>
              <a:rPr lang="en-US" altLang="zh-CN" sz="2400"/>
              <a:t>  </a:t>
            </a:r>
            <a:r>
              <a:rPr lang="zh-CN" altLang="en-US" sz="2400"/>
              <a:t>例</a:t>
            </a:r>
            <a:r>
              <a:rPr lang="en-US" altLang="zh-CN" sz="2400"/>
              <a:t>17</a:t>
            </a:r>
          </a:p>
        </p:txBody>
      </p:sp>
      <p:sp>
        <p:nvSpPr>
          <p:cNvPr id="15366" name="矩形 2"/>
          <p:cNvSpPr>
            <a:spLocks noChangeArrowheads="1"/>
          </p:cNvSpPr>
          <p:nvPr/>
        </p:nvSpPr>
        <p:spPr bwMode="auto">
          <a:xfrm>
            <a:off x="250825" y="13620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15367" name="Rectangle 30"/>
          <p:cNvSpPr>
            <a:spLocks noChangeArrowheads="1"/>
          </p:cNvSpPr>
          <p:nvPr/>
        </p:nvSpPr>
        <p:spPr bwMode="auto">
          <a:xfrm>
            <a:off x="838200" y="1411288"/>
            <a:ext cx="6410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ea typeface="楷体_GB2312" panose="02010609030101010101" pitchFamily="49" charset="-122"/>
              </a:rPr>
              <a:t>学习指导</a:t>
            </a:r>
            <a:r>
              <a:rPr lang="en-US" altLang="zh-CN" sz="2400">
                <a:ea typeface="楷体_GB2312" panose="02010609030101010101" pitchFamily="49" charset="-122"/>
              </a:rPr>
              <a:t>P94 </a:t>
            </a:r>
            <a:r>
              <a:rPr lang="zh-CN" altLang="en-US" sz="2400">
                <a:ea typeface="楷体_GB2312" panose="02010609030101010101" pitchFamily="49" charset="-122"/>
              </a:rPr>
              <a:t>例</a:t>
            </a:r>
            <a:r>
              <a:rPr lang="en-US" altLang="zh-CN" sz="2400">
                <a:ea typeface="楷体_GB2312" panose="02010609030101010101" pitchFamily="49" charset="-122"/>
              </a:rPr>
              <a:t>16</a:t>
            </a:r>
            <a:r>
              <a:rPr lang="en-US" altLang="zh-CN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7950" y="260350"/>
            <a:ext cx="6119813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非齐次线性方程解集合的性质</a:t>
            </a:r>
            <a:endParaRPr lang="zh-CN" altLang="en-US" sz="2400" smtClean="0"/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107950" y="98107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593725" y="2997200"/>
          <a:ext cx="7507288" cy="1401763"/>
        </p:xfrm>
        <a:graphic>
          <a:graphicData uri="http://schemas.openxmlformats.org/presentationml/2006/ole">
            <p:oleObj spid="_x0000_s5154" name="Equation" r:id="rId4" imgW="3683000" imgH="698500" progId="">
              <p:embed/>
            </p:oleObj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611188" y="5624513"/>
          <a:ext cx="7392987" cy="396875"/>
        </p:xfrm>
        <a:graphic>
          <a:graphicData uri="http://schemas.openxmlformats.org/presentationml/2006/ole">
            <p:oleObj spid="_x0000_s5155" name="Equation" r:id="rId5" imgW="3136900" imgH="215900" progId="">
              <p:embed/>
            </p:oleObj>
          </a:graphicData>
        </a:graphic>
      </p:graphicFrame>
      <p:graphicFrame>
        <p:nvGraphicFramePr>
          <p:cNvPr id="5126" name="Object 28"/>
          <p:cNvGraphicFramePr>
            <a:graphicFrameLocks noChangeAspect="1"/>
          </p:cNvGraphicFramePr>
          <p:nvPr/>
        </p:nvGraphicFramePr>
        <p:xfrm>
          <a:off x="611188" y="908050"/>
          <a:ext cx="6486525" cy="1689100"/>
        </p:xfrm>
        <a:graphic>
          <a:graphicData uri="http://schemas.openxmlformats.org/presentationml/2006/ole">
            <p:oleObj spid="_x0000_s5156" name="Equation" r:id="rId6" imgW="2959100" imgH="838200" progId="">
              <p:embed/>
            </p:oleObj>
          </a:graphicData>
        </a:graphic>
      </p:graphicFrame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3924300" y="4579938"/>
            <a:ext cx="2160588" cy="936625"/>
            <a:chOff x="2832" y="1680"/>
            <a:chExt cx="1160" cy="528"/>
          </a:xfrm>
        </p:grpSpPr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2832" y="1680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2976" y="1728"/>
              <a:ext cx="101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2800" b="1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内涵</a:t>
              </a:r>
            </a:p>
          </p:txBody>
        </p:sp>
      </p:grpSp>
      <p:sp>
        <p:nvSpPr>
          <p:cNvPr id="71697" name="矩形 2"/>
          <p:cNvSpPr>
            <a:spLocks noChangeArrowheads="1"/>
          </p:cNvSpPr>
          <p:nvPr/>
        </p:nvSpPr>
        <p:spPr bwMode="auto">
          <a:xfrm>
            <a:off x="107950" y="5538788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71698" name="Oval 12"/>
          <p:cNvSpPr>
            <a:spLocks noChangeArrowheads="1"/>
          </p:cNvSpPr>
          <p:nvPr/>
        </p:nvSpPr>
        <p:spPr bwMode="auto">
          <a:xfrm>
            <a:off x="6732588" y="5427663"/>
            <a:ext cx="1368425" cy="809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492375" y="0"/>
            <a:ext cx="1368425" cy="809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/>
      <p:bldP spid="7169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8"/>
          <p:cNvGraphicFramePr>
            <a:graphicFrameLocks noChangeAspect="1"/>
          </p:cNvGraphicFramePr>
          <p:nvPr/>
        </p:nvGraphicFramePr>
        <p:xfrm>
          <a:off x="250825" y="260350"/>
          <a:ext cx="8259763" cy="1376363"/>
        </p:xfrm>
        <a:graphic>
          <a:graphicData uri="http://schemas.openxmlformats.org/presentationml/2006/ole">
            <p:oleObj spid="_x0000_s6164" name="Equation" r:id="rId3" imgW="4051300" imgH="685800" progId="">
              <p:embed/>
            </p:oleObj>
          </a:graphicData>
        </a:graphic>
      </p:graphicFrame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277813" y="1989138"/>
          <a:ext cx="8181975" cy="4638675"/>
        </p:xfrm>
        <a:graphic>
          <a:graphicData uri="http://schemas.openxmlformats.org/presentationml/2006/ole">
            <p:oleObj spid="_x0000_s6165" name="Equation" r:id="rId4" imgW="4013200" imgH="2311400" progId="">
              <p:embed/>
            </p:oleObj>
          </a:graphicData>
        </a:graphic>
      </p:graphicFrame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116013" y="4221163"/>
            <a:ext cx="5473700" cy="744537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995738" y="908050"/>
            <a:ext cx="2232025" cy="809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134938" y="5445125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7171" name="Object 28"/>
          <p:cNvGraphicFramePr>
            <a:graphicFrameLocks noChangeAspect="1"/>
          </p:cNvGraphicFramePr>
          <p:nvPr/>
        </p:nvGraphicFramePr>
        <p:xfrm>
          <a:off x="690563" y="260350"/>
          <a:ext cx="6591300" cy="2300288"/>
        </p:xfrm>
        <a:graphic>
          <a:graphicData uri="http://schemas.openxmlformats.org/presentationml/2006/ole">
            <p:oleObj spid="_x0000_s7198" name="Equation" r:id="rId4" imgW="3365500" imgH="1193800" progId="">
              <p:embed/>
            </p:oleObj>
          </a:graphicData>
        </a:graphic>
      </p:graphicFrame>
      <p:sp>
        <p:nvSpPr>
          <p:cNvPr id="7172" name="矩形 2"/>
          <p:cNvSpPr>
            <a:spLocks noChangeArrowheads="1"/>
          </p:cNvSpPr>
          <p:nvPr/>
        </p:nvSpPr>
        <p:spPr bwMode="auto">
          <a:xfrm>
            <a:off x="134938" y="188913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7173" name="矩形 2"/>
          <p:cNvSpPr>
            <a:spLocks noChangeArrowheads="1"/>
          </p:cNvSpPr>
          <p:nvPr/>
        </p:nvSpPr>
        <p:spPr bwMode="auto">
          <a:xfrm>
            <a:off x="179388" y="3382963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6156" name="Object 15"/>
          <p:cNvGraphicFramePr>
            <a:graphicFrameLocks noChangeAspect="1"/>
          </p:cNvGraphicFramePr>
          <p:nvPr/>
        </p:nvGraphicFramePr>
        <p:xfrm>
          <a:off x="655638" y="3384550"/>
          <a:ext cx="7361237" cy="1304925"/>
        </p:xfrm>
        <a:graphic>
          <a:graphicData uri="http://schemas.openxmlformats.org/presentationml/2006/ole">
            <p:oleObj spid="_x0000_s7199" name="Equation" r:id="rId5" imgW="3124200" imgH="711200" progId="">
              <p:embed/>
            </p:oleObj>
          </a:graphicData>
        </a:graphic>
      </p:graphicFrame>
      <p:pic>
        <p:nvPicPr>
          <p:cNvPr id="9" name="Picture 16" descr="http://pic.58pic.com/58pic/12/73/45/98258PICMh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4695825"/>
            <a:ext cx="2908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483768" y="5229200"/>
          <a:ext cx="6103937" cy="755650"/>
        </p:xfrm>
        <a:graphic>
          <a:graphicData uri="http://schemas.openxmlformats.org/presentationml/2006/ole">
            <p:oleObj spid="_x0000_s7200" name="Equation" r:id="rId7" imgW="2870200" imgH="4318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251520" y="260648"/>
            <a:ext cx="8568952" cy="24482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本框 2"/>
              <p:cNvSpPr txBox="1"/>
              <p:nvPr/>
            </p:nvSpPr>
            <p:spPr>
              <a:xfrm>
                <a:off x="323528" y="332656"/>
                <a:ext cx="849694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例：试证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 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阶</m:t>
                    </m:r>
                  </m:oMath>
                </a14:m>
                <a:r>
                  <a:rPr lang="zh-CN" altLang="en-US" sz="28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非齐次线性微分方程</a:t>
                </a:r>
                <a:endParaRPr lang="en-US" altLang="zh-CN" sz="2800" dirty="0" smtClean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endParaRPr lang="en-US" altLang="zh-CN" sz="2800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endParaRPr lang="en-US" altLang="zh-CN" sz="2800" dirty="0" smtClean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endParaRPr lang="en-US" altLang="zh-CN" sz="2800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r>
                  <a:rPr lang="zh-CN" altLang="en-US" sz="28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[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𝑎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,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𝑏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] 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上</m:t>
                    </m:r>
                  </m:oMath>
                </a14:m>
                <a:r>
                  <a:rPr lang="zh-CN" altLang="en-US" sz="28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存在且最多存在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+1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楷体_GB2312" panose="02010609030101010101" pitchFamily="49" charset="-122"/>
                      </a:rPr>
                      <m:t>个</m:t>
                    </m:r>
                  </m:oMath>
                </a14:m>
                <a:r>
                  <a:rPr lang="zh-CN" altLang="en-US" sz="2800" dirty="0" smtClean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线性无关解。</a:t>
                </a:r>
                <a:endPara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2246769"/>
              </a:xfrm>
              <a:prstGeom prst="rect">
                <a:avLst/>
              </a:prstGeom>
              <a:blipFill>
                <a:blip r:embed="rId3" cstate="print"/>
                <a:stretch>
                  <a:fillRect l="-1435" t="-3533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63" y="927884"/>
            <a:ext cx="7468642" cy="1047896"/>
          </a:xfrm>
          <a:prstGeom prst="rect">
            <a:avLst/>
          </a:prstGeom>
        </p:spPr>
      </p:pic>
      <p:sp>
        <p:nvSpPr>
          <p:cNvPr id="5" name="Rectangle 3"/>
          <p:cNvSpPr>
            <a:spLocks noRot="1" noChangeArrowheads="1"/>
          </p:cNvSpPr>
          <p:nvPr/>
        </p:nvSpPr>
        <p:spPr bwMode="auto">
          <a:xfrm>
            <a:off x="251520" y="2852936"/>
            <a:ext cx="8568952" cy="36004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400" dirty="0">
              <a:ea typeface="楷体_GB2312" panose="02010609030101010101" pitchFamily="49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179512" y="3140968"/>
            <a:ext cx="86908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53438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Rot="1" noChangeArrowheads="1"/>
          </p:cNvSpPr>
          <p:nvPr/>
        </p:nvSpPr>
        <p:spPr bwMode="auto">
          <a:xfrm>
            <a:off x="251520" y="404664"/>
            <a:ext cx="8568952" cy="60486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400" dirty="0">
              <a:ea typeface="楷体_GB2312" panose="02010609030101010101" pitchFamily="49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79512" y="188640"/>
            <a:ext cx="86630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79512" y="3212976"/>
            <a:ext cx="8640960" cy="35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8"/>
          <p:cNvGraphicFramePr>
            <a:graphicFrameLocks noChangeAspect="1"/>
          </p:cNvGraphicFramePr>
          <p:nvPr/>
        </p:nvGraphicFramePr>
        <p:xfrm>
          <a:off x="539750" y="254000"/>
          <a:ext cx="7561263" cy="6270625"/>
        </p:xfrm>
        <a:graphic>
          <a:graphicData uri="http://schemas.openxmlformats.org/presentationml/2006/ole">
            <p:oleObj spid="_x0000_s8204" name="Equation" r:id="rId3" imgW="3708400" imgH="3124200" progId="">
              <p:embed/>
            </p:oleObj>
          </a:graphicData>
        </a:graphic>
      </p:graphicFrame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659563" y="260350"/>
            <a:ext cx="1441450" cy="598488"/>
          </a:xfrm>
          <a:prstGeom prst="wedgeEllipseCallout">
            <a:avLst>
              <a:gd name="adj1" fmla="val -57157"/>
              <a:gd name="adj2" fmla="val 109153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1"/>
              </a:buClr>
              <a:buSzPct val="80000"/>
            </a:pPr>
            <a:endParaRPr lang="zh-CN" altLang="en-US" sz="2400">
              <a:solidFill>
                <a:srgbClr val="000066"/>
              </a:solidFill>
            </a:endParaRP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7019925" y="3333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ea typeface="楷体_GB2312" panose="02010609030101010101" pitchFamily="49" charset="-122"/>
              </a:rPr>
              <a:t>用处</a:t>
            </a:r>
            <a:r>
              <a:rPr lang="zh-CN" altLang="en-US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4"/>
          <p:cNvSpPr>
            <a:spLocks noChangeArrowheads="1"/>
          </p:cNvSpPr>
          <p:nvPr/>
        </p:nvSpPr>
        <p:spPr bwMode="auto">
          <a:xfrm>
            <a:off x="1835150" y="620713"/>
            <a:ext cx="5473700" cy="7445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611188" y="2755900"/>
          <a:ext cx="8351837" cy="3841750"/>
        </p:xfrm>
        <a:graphic>
          <a:graphicData uri="http://schemas.openxmlformats.org/presentationml/2006/ole">
            <p:oleObj spid="_x0000_s9239" name="Equation" r:id="rId4" imgW="3543300" imgH="2095500" progId="">
              <p:embed/>
            </p:oleObj>
          </a:graphicData>
        </a:graphic>
      </p:graphicFrame>
      <p:sp>
        <p:nvSpPr>
          <p:cNvPr id="9220" name="Rectangle 3"/>
          <p:cNvSpPr>
            <a:spLocks noRot="1" noChangeArrowheads="1"/>
          </p:cNvSpPr>
          <p:nvPr/>
        </p:nvSpPr>
        <p:spPr bwMode="auto">
          <a:xfrm>
            <a:off x="107950" y="115888"/>
            <a:ext cx="266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常数变易法</a:t>
            </a:r>
            <a:endParaRPr lang="zh-CN" altLang="en-US" sz="2400"/>
          </a:p>
        </p:txBody>
      </p:sp>
      <p:sp>
        <p:nvSpPr>
          <p:cNvPr id="66579" name="矩形 2"/>
          <p:cNvSpPr>
            <a:spLocks noChangeArrowheads="1"/>
          </p:cNvSpPr>
          <p:nvPr/>
        </p:nvSpPr>
        <p:spPr bwMode="auto">
          <a:xfrm>
            <a:off x="179388" y="1892300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5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66580" name="Rectangle 3"/>
          <p:cNvSpPr>
            <a:spLocks noRot="1" noChangeArrowheads="1"/>
          </p:cNvSpPr>
          <p:nvPr/>
        </p:nvSpPr>
        <p:spPr bwMode="auto">
          <a:xfrm>
            <a:off x="611188" y="1892300"/>
            <a:ext cx="6337300" cy="503238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ea typeface="楷体_GB2312" panose="02010609030101010101" pitchFamily="49" charset="-122"/>
              </a:rPr>
              <a:t>复习一阶线性方程的常数变易法</a:t>
            </a:r>
          </a:p>
        </p:txBody>
      </p:sp>
      <p:sp>
        <p:nvSpPr>
          <p:cNvPr id="66581" name="矩形 2"/>
          <p:cNvSpPr>
            <a:spLocks noChangeArrowheads="1"/>
          </p:cNvSpPr>
          <p:nvPr/>
        </p:nvSpPr>
        <p:spPr bwMode="auto">
          <a:xfrm>
            <a:off x="179388" y="2684463"/>
            <a:ext cx="47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5"/>
              </a:buBlip>
            </a:pPr>
            <a:r>
              <a:rPr kumimoji="1" lang="en-US" altLang="zh-CN">
                <a:latin typeface="宋体" panose="02010600030101010101" pitchFamily="2" charset="-122"/>
                <a:ea typeface="-윤명조240"/>
                <a:cs typeface="-윤명조240"/>
              </a:rPr>
              <a:t>   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graphicFrame>
        <p:nvGraphicFramePr>
          <p:cNvPr id="9224" name="Object 28"/>
          <p:cNvGraphicFramePr>
            <a:graphicFrameLocks noChangeAspect="1"/>
          </p:cNvGraphicFramePr>
          <p:nvPr/>
        </p:nvGraphicFramePr>
        <p:xfrm>
          <a:off x="1908175" y="765175"/>
          <a:ext cx="5178425" cy="458788"/>
        </p:xfrm>
        <a:graphic>
          <a:graphicData uri="http://schemas.openxmlformats.org/presentationml/2006/ole">
            <p:oleObj spid="_x0000_s9240" name="Equation" r:id="rId7" imgW="2540000" imgH="22860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/>
      <p:bldP spid="66580" grpId="0" animBg="1"/>
      <p:bldP spid="66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358775" y="692150"/>
          <a:ext cx="8605838" cy="5761038"/>
        </p:xfrm>
        <a:graphic>
          <a:graphicData uri="http://schemas.openxmlformats.org/presentationml/2006/ole">
            <p:oleObj spid="_x0000_s10252" name="Equation" r:id="rId3" imgW="4102100" imgH="2946400" progId="">
              <p:embed/>
            </p:oleObj>
          </a:graphicData>
        </a:graphic>
      </p:graphicFrame>
      <p:sp>
        <p:nvSpPr>
          <p:cNvPr id="10243" name="Rectangle 3"/>
          <p:cNvSpPr>
            <a:spLocks noRot="1" noChangeArrowheads="1"/>
          </p:cNvSpPr>
          <p:nvPr/>
        </p:nvSpPr>
        <p:spPr bwMode="auto">
          <a:xfrm>
            <a:off x="179388" y="188913"/>
            <a:ext cx="266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常数变易法</a:t>
            </a:r>
            <a:endParaRPr lang="zh-CN" altLang="en-US" sz="240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50825" y="3213100"/>
            <a:ext cx="4176713" cy="13684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</TotalTime>
  <Words>102</Words>
  <Application>Microsoft Office PowerPoint</Application>
  <PresentationFormat>全屏显示(4:3)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默认设计模板</vt:lpstr>
      <vt:lpstr>Equation</vt:lpstr>
      <vt:lpstr>MathType 6.0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by</dc:creator>
  <cp:lastModifiedBy>WLLY</cp:lastModifiedBy>
  <cp:revision>391</cp:revision>
  <dcterms:created xsi:type="dcterms:W3CDTF">2006-01-29T04:52:07Z</dcterms:created>
  <dcterms:modified xsi:type="dcterms:W3CDTF">2022-10-13T04:19:42Z</dcterms:modified>
</cp:coreProperties>
</file>