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0"/>
  </p:notesMasterIdLst>
  <p:sldIdLst>
    <p:sldId id="295" r:id="rId2"/>
    <p:sldId id="378" r:id="rId3"/>
    <p:sldId id="455" r:id="rId4"/>
    <p:sldId id="434" r:id="rId5"/>
    <p:sldId id="467" r:id="rId6"/>
    <p:sldId id="456" r:id="rId7"/>
    <p:sldId id="457" r:id="rId8"/>
    <p:sldId id="458" r:id="rId9"/>
    <p:sldId id="416" r:id="rId10"/>
    <p:sldId id="459" r:id="rId11"/>
    <p:sldId id="460" r:id="rId12"/>
    <p:sldId id="461" r:id="rId13"/>
    <p:sldId id="462" r:id="rId14"/>
    <p:sldId id="463" r:id="rId15"/>
    <p:sldId id="464" r:id="rId16"/>
    <p:sldId id="465" r:id="rId17"/>
    <p:sldId id="466" r:id="rId18"/>
    <p:sldId id="468" r:id="rId19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EBFE"/>
    <a:srgbClr val="FF0000"/>
    <a:srgbClr val="CC00FF"/>
    <a:srgbClr val="00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01" autoAdjust="0"/>
    <p:restoredTop sz="94660"/>
  </p:normalViewPr>
  <p:slideViewPr>
    <p:cSldViewPr>
      <p:cViewPr varScale="1">
        <p:scale>
          <a:sx n="116" d="100"/>
          <a:sy n="116" d="100"/>
        </p:scale>
        <p:origin x="118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4.wmf"/><Relationship Id="rId1" Type="http://schemas.openxmlformats.org/officeDocument/2006/relationships/image" Target="../media/image2.jpeg"/><Relationship Id="rId4" Type="http://schemas.openxmlformats.org/officeDocument/2006/relationships/image" Target="../media/image35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6.wmf"/><Relationship Id="rId1" Type="http://schemas.openxmlformats.org/officeDocument/2006/relationships/image" Target="../media/image2.jpeg"/><Relationship Id="rId4" Type="http://schemas.openxmlformats.org/officeDocument/2006/relationships/image" Target="../media/image3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8.wmf"/><Relationship Id="rId1" Type="http://schemas.openxmlformats.org/officeDocument/2006/relationships/image" Target="../media/image2.jpeg"/><Relationship Id="rId4" Type="http://schemas.openxmlformats.org/officeDocument/2006/relationships/image" Target="../media/image39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0.wmf"/><Relationship Id="rId1" Type="http://schemas.openxmlformats.org/officeDocument/2006/relationships/image" Target="../media/image5.jpeg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3.wmf"/><Relationship Id="rId1" Type="http://schemas.openxmlformats.org/officeDocument/2006/relationships/image" Target="../media/image2.jpeg"/><Relationship Id="rId4" Type="http://schemas.openxmlformats.org/officeDocument/2006/relationships/image" Target="../media/image44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2.jpeg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5.jpeg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2.jpeg"/><Relationship Id="rId6" Type="http://schemas.openxmlformats.org/officeDocument/2006/relationships/image" Target="../media/image18.wmf"/><Relationship Id="rId5" Type="http://schemas.openxmlformats.org/officeDocument/2006/relationships/image" Target="../media/image5.jpeg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5.jpeg"/><Relationship Id="rId1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.jpeg"/><Relationship Id="rId4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4.wmf"/><Relationship Id="rId1" Type="http://schemas.openxmlformats.org/officeDocument/2006/relationships/image" Target="../media/image2.jpeg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8.wmf"/><Relationship Id="rId1" Type="http://schemas.openxmlformats.org/officeDocument/2006/relationships/image" Target="../media/image2.jpeg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5.jpeg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07BBA12-029D-4801-84DD-07EF8EB6AD87}" type="datetimeFigureOut">
              <a:rPr lang="zh-CN" altLang="en-US"/>
              <a:pPr>
                <a:defRPr/>
              </a:pPr>
              <a:t>2021/11/12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33EC9C5-3851-44E6-817A-9EFBC5ABB69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C27F00-2698-40B9-BB21-1EA147375F1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48819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C750C8-B552-4988-83AC-735B9FF4BF2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77599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079D91-9211-4C1A-907F-E95AC10BDBE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743028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07A900-802B-47A7-A77F-32911B3A90C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183398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01625" y="609600"/>
            <a:ext cx="854075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301625" y="1905000"/>
            <a:ext cx="4194175" cy="41941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48200" y="1905000"/>
            <a:ext cx="4194175" cy="20208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48200" y="4078288"/>
            <a:ext cx="4194175" cy="202088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>
          <a:xfrm>
            <a:off x="301625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E38605-E8BC-46A9-BC5F-CF342631F555}" type="datetime1">
              <a:rPr lang="zh-CN" altLang="en-US"/>
              <a:pPr>
                <a:defRPr/>
              </a:pPr>
              <a:t>2021/11/12</a:t>
            </a:fld>
            <a:endParaRPr lang="en-US" altLang="zh-CN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7455F-776B-4425-B021-6DE8079D8D5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86095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022190-4F7F-4B56-8E10-12A856324D7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32908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96B5C5-A9CE-4E38-A4C7-482885B338A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76480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BB8F69-D79E-4E62-90F5-1ED6AB40CC6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01258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EFCAC-3640-4E18-865B-BD1D0C38721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86837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F45664-9E7E-44D8-B5B2-023A13ACDA3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4469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417444-F529-4F04-93C8-8D0D190F1C0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92417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DBF23-25ED-4BFC-90DA-D39DB83D5DE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63521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E83E4-5DF5-46C4-9A99-C9AAD2AA3C4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93960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CCFF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4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4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E95A1ED-1FA3-439C-9B0B-99B6C08D1DB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  <p:sldLayoutId id="2147483907" r:id="rId12"/>
    <p:sldLayoutId id="2147483908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image" Target="../media/image31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0.bin"/><Relationship Id="rId12" Type="http://schemas.openxmlformats.org/officeDocument/2006/relationships/oleObject" Target="../embeddings/oleObject2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.png"/><Relationship Id="rId11" Type="http://schemas.openxmlformats.org/officeDocument/2006/relationships/image" Target="../media/image30.wmf"/><Relationship Id="rId5" Type="http://schemas.openxmlformats.org/officeDocument/2006/relationships/image" Target="../media/image2.jpeg"/><Relationship Id="rId10" Type="http://schemas.openxmlformats.org/officeDocument/2006/relationships/oleObject" Target="../embeddings/oleObject21.bin"/><Relationship Id="rId4" Type="http://schemas.openxmlformats.org/officeDocument/2006/relationships/image" Target="../media/image28.wmf"/><Relationship Id="rId9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5.jpeg"/><Relationship Id="rId5" Type="http://schemas.openxmlformats.org/officeDocument/2006/relationships/image" Target="../media/image32.wmf"/><Relationship Id="rId4" Type="http://schemas.openxmlformats.org/officeDocument/2006/relationships/oleObject" Target="../embeddings/oleObject2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.png"/><Relationship Id="rId5" Type="http://schemas.openxmlformats.org/officeDocument/2006/relationships/image" Target="../media/image2.jpeg"/><Relationship Id="rId4" Type="http://schemas.openxmlformats.org/officeDocument/2006/relationships/image" Target="../media/image34.wmf"/><Relationship Id="rId9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.png"/><Relationship Id="rId5" Type="http://schemas.openxmlformats.org/officeDocument/2006/relationships/image" Target="../media/image2.jpeg"/><Relationship Id="rId4" Type="http://schemas.openxmlformats.org/officeDocument/2006/relationships/image" Target="../media/image36.wmf"/><Relationship Id="rId9" Type="http://schemas.openxmlformats.org/officeDocument/2006/relationships/image" Target="../media/image5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.png"/><Relationship Id="rId5" Type="http://schemas.openxmlformats.org/officeDocument/2006/relationships/image" Target="../media/image2.jpeg"/><Relationship Id="rId4" Type="http://schemas.openxmlformats.org/officeDocument/2006/relationships/image" Target="../media/image38.wmf"/><Relationship Id="rId9" Type="http://schemas.openxmlformats.org/officeDocument/2006/relationships/image" Target="../media/image5.jpe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image" Target="../media/image1.png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.jpeg"/><Relationship Id="rId11" Type="http://schemas.openxmlformats.org/officeDocument/2006/relationships/image" Target="../media/image42.wmf"/><Relationship Id="rId5" Type="http://schemas.openxmlformats.org/officeDocument/2006/relationships/image" Target="../media/image40.wmf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31.bin"/><Relationship Id="rId9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.png"/><Relationship Id="rId5" Type="http://schemas.openxmlformats.org/officeDocument/2006/relationships/image" Target="../media/image2.jpeg"/><Relationship Id="rId4" Type="http://schemas.openxmlformats.org/officeDocument/2006/relationships/image" Target="../media/image43.wmf"/><Relationship Id="rId9" Type="http://schemas.openxmlformats.org/officeDocument/2006/relationships/image" Target="../media/image5.jpe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.png"/><Relationship Id="rId5" Type="http://schemas.openxmlformats.org/officeDocument/2006/relationships/image" Target="../media/image2.jpeg"/><Relationship Id="rId4" Type="http://schemas.openxmlformats.org/officeDocument/2006/relationships/image" Target="../media/image45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1.png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wmf"/><Relationship Id="rId10" Type="http://schemas.openxmlformats.org/officeDocument/2006/relationships/image" Target="../media/image5.jpeg"/><Relationship Id="rId4" Type="http://schemas.openxmlformats.org/officeDocument/2006/relationships/oleObject" Target="../embeddings/oleObject1.bin"/><Relationship Id="rId9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oleObject" Target="../embeddings/oleObject4.bin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1.png"/><Relationship Id="rId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oleObject" Target="../embeddings/oleObject6.bin"/><Relationship Id="rId7" Type="http://schemas.openxmlformats.org/officeDocument/2006/relationships/image" Target="../media/image16.wmf"/><Relationship Id="rId12" Type="http://schemas.openxmlformats.org/officeDocument/2006/relationships/image" Target="../media/image5.jpe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8.wmf"/><Relationship Id="rId5" Type="http://schemas.openxmlformats.org/officeDocument/2006/relationships/image" Target="../media/image2.jpeg"/><Relationship Id="rId10" Type="http://schemas.openxmlformats.org/officeDocument/2006/relationships/oleObject" Target="../embeddings/oleObject9.bin"/><Relationship Id="rId4" Type="http://schemas.openxmlformats.org/officeDocument/2006/relationships/image" Target="../media/image15.wmf"/><Relationship Id="rId9" Type="http://schemas.openxmlformats.org/officeDocument/2006/relationships/image" Target="../media/image1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oleObject" Target="../embeddings/oleObject10.bin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.png"/><Relationship Id="rId4" Type="http://schemas.openxmlformats.org/officeDocument/2006/relationships/image" Target="../media/image1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oleObject" Target="../embeddings/oleObject12.bin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2.jpeg"/><Relationship Id="rId4" Type="http://schemas.openxmlformats.org/officeDocument/2006/relationships/image" Target="../media/image21.wmf"/><Relationship Id="rId9" Type="http://schemas.openxmlformats.org/officeDocument/2006/relationships/image" Target="../media/image23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image" Target="../media/image27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6.bin"/><Relationship Id="rId12" Type="http://schemas.openxmlformats.org/officeDocument/2006/relationships/oleObject" Target="../embeddings/oleObject18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png"/><Relationship Id="rId11" Type="http://schemas.openxmlformats.org/officeDocument/2006/relationships/image" Target="../media/image26.wmf"/><Relationship Id="rId5" Type="http://schemas.openxmlformats.org/officeDocument/2006/relationships/image" Target="../media/image2.jpeg"/><Relationship Id="rId10" Type="http://schemas.openxmlformats.org/officeDocument/2006/relationships/oleObject" Target="../embeddings/oleObject17.bin"/><Relationship Id="rId4" Type="http://schemas.openxmlformats.org/officeDocument/2006/relationships/image" Target="../media/image24.wmf"/><Relationship Id="rId9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0">
          <a:gsLst>
            <a:gs pos="0">
              <a:srgbClr val="00CCFF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ChangeArrowheads="1"/>
          </p:cNvSpPr>
          <p:nvPr/>
        </p:nvSpPr>
        <p:spPr bwMode="auto">
          <a:xfrm>
            <a:off x="0" y="33480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zh-CN" altLang="en-US"/>
          </a:p>
        </p:txBody>
      </p:sp>
      <p:sp>
        <p:nvSpPr>
          <p:cNvPr id="4099" name="Rectangle 9"/>
          <p:cNvSpPr>
            <a:spLocks noChangeArrowheads="1"/>
          </p:cNvSpPr>
          <p:nvPr/>
        </p:nvSpPr>
        <p:spPr bwMode="auto">
          <a:xfrm>
            <a:off x="0" y="3357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zh-CN" altLang="en-US"/>
          </a:p>
        </p:txBody>
      </p:sp>
      <p:sp>
        <p:nvSpPr>
          <p:cNvPr id="4100" name="Rectangle 26"/>
          <p:cNvSpPr>
            <a:spLocks noChangeArrowheads="1"/>
          </p:cNvSpPr>
          <p:nvPr/>
        </p:nvSpPr>
        <p:spPr bwMode="auto">
          <a:xfrm>
            <a:off x="4297363" y="4459288"/>
            <a:ext cx="2333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1400"/>
              <a:t> </a:t>
            </a:r>
            <a:endParaRPr lang="en-US" altLang="zh-CN" sz="1800"/>
          </a:p>
        </p:txBody>
      </p:sp>
      <p:sp>
        <p:nvSpPr>
          <p:cNvPr id="4101" name="Rectangle 38"/>
          <p:cNvSpPr>
            <a:spLocks noChangeArrowheads="1"/>
          </p:cNvSpPr>
          <p:nvPr/>
        </p:nvSpPr>
        <p:spPr bwMode="auto">
          <a:xfrm>
            <a:off x="4468813" y="4364038"/>
            <a:ext cx="2333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1400"/>
              <a:t> </a:t>
            </a:r>
            <a:endParaRPr lang="en-US" altLang="zh-CN" sz="1800"/>
          </a:p>
        </p:txBody>
      </p:sp>
      <p:sp>
        <p:nvSpPr>
          <p:cNvPr id="4102" name="Rectangle 40"/>
          <p:cNvSpPr>
            <a:spLocks noChangeArrowheads="1"/>
          </p:cNvSpPr>
          <p:nvPr/>
        </p:nvSpPr>
        <p:spPr bwMode="auto">
          <a:xfrm>
            <a:off x="250825" y="1935163"/>
            <a:ext cx="86423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4000" b="1">
                <a:latin typeface="楷体_GB2312" panose="02010609030101010101" pitchFamily="49" charset="-122"/>
                <a:ea typeface="楷体_GB2312" panose="02010609030101010101" pitchFamily="49" charset="-122"/>
              </a:rPr>
              <a:t>§5.2</a:t>
            </a:r>
            <a:r>
              <a:rPr lang="en-US" altLang="zh-CN" b="1"/>
              <a:t>  </a:t>
            </a:r>
            <a:r>
              <a:rPr lang="zh-CN" altLang="en-US" sz="4000" b="1">
                <a:ea typeface="楷体_GB2312" panose="02010609030101010101" pitchFamily="49" charset="-122"/>
              </a:rPr>
              <a:t>常系数齐次线性方程组</a:t>
            </a:r>
            <a:endParaRPr lang="en-US" altLang="zh-CN" sz="4000" b="1"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graphicFrame>
        <p:nvGraphicFramePr>
          <p:cNvPr id="13315" name="Object 28"/>
          <p:cNvGraphicFramePr>
            <a:graphicFrameLocks noChangeAspect="1"/>
          </p:cNvGraphicFramePr>
          <p:nvPr/>
        </p:nvGraphicFramePr>
        <p:xfrm>
          <a:off x="684213" y="633413"/>
          <a:ext cx="636905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7" name="Equation" r:id="rId3" imgW="3365500" imgH="457200" progId="Equation.DSMT4">
                  <p:embed/>
                </p:oleObj>
              </mc:Choice>
              <mc:Fallback>
                <p:oleObj name="Equation" r:id="rId3" imgW="3365500" imgH="4572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633413"/>
                        <a:ext cx="6369050" cy="850900"/>
                      </a:xfrm>
                      <a:prstGeom prst="rect">
                        <a:avLst/>
                      </a:prstGeom>
                      <a:blipFill dpi="0" rotWithShape="1">
                        <a:blip r:embed="rId5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6" name="矩形 2"/>
          <p:cNvSpPr>
            <a:spLocks noChangeArrowheads="1"/>
          </p:cNvSpPr>
          <p:nvPr/>
        </p:nvSpPr>
        <p:spPr bwMode="auto">
          <a:xfrm>
            <a:off x="238125" y="138113"/>
            <a:ext cx="47625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latinLnBrk="1" hangingPunct="1">
              <a:lnSpc>
                <a:spcPct val="80000"/>
              </a:lnSpc>
              <a:spcBef>
                <a:spcPct val="0"/>
              </a:spcBef>
              <a:buFontTx/>
              <a:buBlip>
                <a:blip r:embed="rId6"/>
              </a:buBlip>
            </a:pPr>
            <a:r>
              <a:rPr kumimoji="1" lang="en-US" altLang="zh-CN">
                <a:latin typeface="宋体" panose="02010600030101010101" pitchFamily="2" charset="-122"/>
                <a:ea typeface="-윤명조240"/>
                <a:cs typeface="-윤명조240"/>
              </a:rPr>
              <a:t>   </a:t>
            </a:r>
            <a:endParaRPr lang="zh-CN" altLang="en-US" sz="2800">
              <a:ea typeface="楷体_GB2312" panose="02010609030101010101" pitchFamily="49" charset="-122"/>
            </a:endParaRPr>
          </a:p>
        </p:txBody>
      </p:sp>
      <p:sp>
        <p:nvSpPr>
          <p:cNvPr id="13317" name="Rectangle 30"/>
          <p:cNvSpPr>
            <a:spLocks noChangeArrowheads="1"/>
          </p:cNvSpPr>
          <p:nvPr/>
        </p:nvSpPr>
        <p:spPr bwMode="auto">
          <a:xfrm>
            <a:off x="468313" y="115888"/>
            <a:ext cx="462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400">
                <a:ea typeface="楷体_GB2312" panose="02010609030101010101" pitchFamily="49" charset="-122"/>
              </a:rPr>
              <a:t> </a:t>
            </a:r>
            <a:r>
              <a:rPr lang="zh-CN" altLang="en-US" sz="2400">
                <a:ea typeface="楷体_GB2312" panose="02010609030101010101" pitchFamily="49" charset="-122"/>
              </a:rPr>
              <a:t>例</a:t>
            </a:r>
            <a:r>
              <a:rPr lang="en-US" altLang="zh-CN" sz="2400">
                <a:ea typeface="楷体_GB2312" panose="02010609030101010101" pitchFamily="49" charset="-122"/>
              </a:rPr>
              <a:t>2</a:t>
            </a:r>
            <a:r>
              <a:rPr lang="zh-CN" altLang="en-US" sz="2400">
                <a:ea typeface="楷体_GB2312" panose="02010609030101010101" pitchFamily="49" charset="-122"/>
              </a:rPr>
              <a:t>：</a:t>
            </a:r>
            <a:r>
              <a:rPr lang="en-US" altLang="zh-CN" sz="2400">
                <a:ea typeface="楷体_GB2312" panose="02010609030101010101" pitchFamily="49" charset="-122"/>
              </a:rPr>
              <a:t>(</a:t>
            </a:r>
            <a:r>
              <a:rPr lang="en-US" altLang="zh-CN" sz="2400" b="1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zh-CN" altLang="en-US" sz="2400" b="1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是上三角矩阵</a:t>
            </a:r>
            <a:r>
              <a:rPr lang="en-US" altLang="zh-CN" sz="2400">
                <a:ea typeface="楷体_GB2312" panose="02010609030101010101" pitchFamily="49" charset="-122"/>
              </a:rPr>
              <a:t>)</a:t>
            </a: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graphicFrame>
        <p:nvGraphicFramePr>
          <p:cNvPr id="2" name="Object 28"/>
          <p:cNvGraphicFramePr>
            <a:graphicFrameLocks noChangeAspect="1"/>
          </p:cNvGraphicFramePr>
          <p:nvPr/>
        </p:nvGraphicFramePr>
        <p:xfrm>
          <a:off x="727075" y="1676400"/>
          <a:ext cx="6686550" cy="321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8" name="Equation" r:id="rId7" imgW="3733800" imgH="1727200" progId="Equation.DSMT4">
                  <p:embed/>
                </p:oleObj>
              </mc:Choice>
              <mc:Fallback>
                <p:oleObj name="Equation" r:id="rId7" imgW="3733800" imgH="17272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075" y="1676400"/>
                        <a:ext cx="6686550" cy="3217863"/>
                      </a:xfrm>
                      <a:prstGeom prst="rect">
                        <a:avLst/>
                      </a:prstGeom>
                      <a:blipFill dpi="0" rotWithShape="1">
                        <a:blip r:embed="rId9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8"/>
          <p:cNvGraphicFramePr>
            <a:graphicFrameLocks noChangeAspect="1"/>
          </p:cNvGraphicFramePr>
          <p:nvPr/>
        </p:nvGraphicFramePr>
        <p:xfrm>
          <a:off x="714375" y="5373688"/>
          <a:ext cx="5118100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Equation" r:id="rId10" imgW="2857500" imgH="584200" progId="Equation.DSMT4">
                  <p:embed/>
                </p:oleObj>
              </mc:Choice>
              <mc:Fallback>
                <p:oleObj name="Equation" r:id="rId10" imgW="2857500" imgH="5842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5" y="5373688"/>
                        <a:ext cx="5118100" cy="1089025"/>
                      </a:xfrm>
                      <a:prstGeom prst="rect">
                        <a:avLst/>
                      </a:prstGeom>
                      <a:blipFill dpi="0" rotWithShape="1">
                        <a:blip r:embed="rId9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AutoShape 6"/>
          <p:cNvSpPr>
            <a:spLocks noChangeArrowheads="1"/>
          </p:cNvSpPr>
          <p:nvPr/>
        </p:nvSpPr>
        <p:spPr bwMode="auto">
          <a:xfrm>
            <a:off x="7342188" y="2960688"/>
            <a:ext cx="1511300" cy="649287"/>
          </a:xfrm>
          <a:prstGeom prst="wedgeRoundRectCallout">
            <a:avLst>
              <a:gd name="adj1" fmla="val -202889"/>
              <a:gd name="adj2" fmla="val -113380"/>
              <a:gd name="adj3" fmla="val 16667"/>
            </a:avLst>
          </a:prstGeom>
          <a:solidFill>
            <a:srgbClr val="FF00FF"/>
          </a:solidFill>
          <a:ln w="19050">
            <a:solidFill>
              <a:schemeClr val="tx1"/>
            </a:solidFill>
            <a:miter lim="800000"/>
            <a:headEnd/>
            <a:tailEnd type="none" w="med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Clr>
                <a:schemeClr val="tx1"/>
              </a:buClr>
              <a:buSzPct val="80000"/>
            </a:pPr>
            <a:endParaRPr lang="zh-CN" altLang="en-US" sz="2400">
              <a:solidFill>
                <a:srgbClr val="000066"/>
              </a:solidFill>
            </a:endParaRPr>
          </a:p>
        </p:txBody>
      </p:sp>
      <p:graphicFrame>
        <p:nvGraphicFramePr>
          <p:cNvPr id="10" name="Object 7"/>
          <p:cNvGraphicFramePr>
            <a:graphicFrameLocks noChangeAspect="1"/>
          </p:cNvGraphicFramePr>
          <p:nvPr/>
        </p:nvGraphicFramePr>
        <p:xfrm>
          <a:off x="7488238" y="3141663"/>
          <a:ext cx="1209675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Equation" r:id="rId12" imgW="647419" imgH="203112" progId="Equation.DSMT4">
                  <p:embed/>
                </p:oleObj>
              </mc:Choice>
              <mc:Fallback>
                <p:oleObj name="Equation" r:id="rId12" imgW="647419" imgH="203112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8238" y="3141663"/>
                        <a:ext cx="1209675" cy="404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chemeClr val="tx1"/>
                            </a:solidFill>
                            <a:miter lim="800000"/>
                            <a:headEnd/>
                            <a:tailEnd type="none" w="med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sp>
        <p:nvSpPr>
          <p:cNvPr id="14339" name="矩形 2"/>
          <p:cNvSpPr>
            <a:spLocks noChangeArrowheads="1"/>
          </p:cNvSpPr>
          <p:nvPr/>
        </p:nvSpPr>
        <p:spPr bwMode="auto">
          <a:xfrm>
            <a:off x="238125" y="209550"/>
            <a:ext cx="47625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latinLnBrk="1" hangingPunct="1">
              <a:lnSpc>
                <a:spcPct val="80000"/>
              </a:lnSpc>
              <a:spcBef>
                <a:spcPct val="0"/>
              </a:spcBef>
              <a:buFontTx/>
              <a:buBlip>
                <a:blip r:embed="rId3"/>
              </a:buBlip>
            </a:pPr>
            <a:r>
              <a:rPr kumimoji="1" lang="en-US" altLang="zh-CN">
                <a:latin typeface="宋体" panose="02010600030101010101" pitchFamily="2" charset="-122"/>
                <a:ea typeface="-윤명조240"/>
                <a:cs typeface="-윤명조240"/>
              </a:rPr>
              <a:t>   </a:t>
            </a:r>
            <a:endParaRPr lang="zh-CN" altLang="en-US" sz="2800">
              <a:ea typeface="楷体_GB2312" panose="02010609030101010101" pitchFamily="49" charset="-122"/>
            </a:endParaRPr>
          </a:p>
        </p:txBody>
      </p:sp>
      <p:sp>
        <p:nvSpPr>
          <p:cNvPr id="14340" name="Rectangle 30"/>
          <p:cNvSpPr>
            <a:spLocks noChangeArrowheads="1"/>
          </p:cNvSpPr>
          <p:nvPr/>
        </p:nvSpPr>
        <p:spPr bwMode="auto">
          <a:xfrm>
            <a:off x="669925" y="188913"/>
            <a:ext cx="78628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800" b="1">
                <a:latin typeface="楷体_GB2312" panose="02010609030101010101" pitchFamily="49" charset="-122"/>
                <a:ea typeface="楷体_GB2312" panose="02010609030101010101" pitchFamily="49" charset="-122"/>
              </a:rPr>
              <a:t>问题：对一般的矩阵</a:t>
            </a:r>
            <a:r>
              <a:rPr lang="en-US" altLang="zh-CN" sz="2800" b="1"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zh-CN" altLang="en-US" sz="2800" b="1">
                <a:latin typeface="楷体_GB2312" panose="02010609030101010101" pitchFamily="49" charset="-122"/>
                <a:ea typeface="楷体_GB2312" panose="02010609030101010101" pitchFamily="49" charset="-122"/>
              </a:rPr>
              <a:t>，如何计算</a:t>
            </a:r>
            <a:r>
              <a:rPr lang="en-US" altLang="zh-CN" sz="2800" b="1">
                <a:latin typeface="楷体_GB2312" panose="02010609030101010101" pitchFamily="49" charset="-122"/>
                <a:ea typeface="楷体_GB2312" panose="02010609030101010101" pitchFamily="49" charset="-122"/>
              </a:rPr>
              <a:t>exp(At)?</a:t>
            </a:r>
          </a:p>
        </p:txBody>
      </p:sp>
      <p:sp>
        <p:nvSpPr>
          <p:cNvPr id="14341" name="Rectangle 6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graphicFrame>
        <p:nvGraphicFramePr>
          <p:cNvPr id="82972" name="Object 28"/>
          <p:cNvGraphicFramePr>
            <a:graphicFrameLocks noChangeAspect="1"/>
          </p:cNvGraphicFramePr>
          <p:nvPr/>
        </p:nvGraphicFramePr>
        <p:xfrm>
          <a:off x="742950" y="1017588"/>
          <a:ext cx="7802563" cy="558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5" name="Equation" r:id="rId4" imgW="3771900" imgH="2997200" progId="Equation.DSMT4">
                  <p:embed/>
                </p:oleObj>
              </mc:Choice>
              <mc:Fallback>
                <p:oleObj name="Equation" r:id="rId4" imgW="3771900" imgH="29972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950" y="1017588"/>
                        <a:ext cx="7802563" cy="5580062"/>
                      </a:xfrm>
                      <a:prstGeom prst="rect">
                        <a:avLst/>
                      </a:prstGeom>
                      <a:blipFill dpi="0" rotWithShape="1">
                        <a:blip r:embed="rId6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3" name="Oval 12"/>
          <p:cNvSpPr>
            <a:spLocks noChangeArrowheads="1"/>
          </p:cNvSpPr>
          <p:nvPr/>
        </p:nvSpPr>
        <p:spPr bwMode="auto">
          <a:xfrm>
            <a:off x="5867400" y="188913"/>
            <a:ext cx="1728788" cy="61912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2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584200" y="908050"/>
            <a:ext cx="8020050" cy="4249738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25400" algn="ctr">
            <a:solidFill>
              <a:srgbClr val="FF9900"/>
            </a:solidFill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sp>
        <p:nvSpPr>
          <p:cNvPr id="15363" name="Rectangle 3"/>
          <p:cNvSpPr>
            <a:spLocks noGrp="1" noRot="1" noChangeArrowheads="1"/>
          </p:cNvSpPr>
          <p:nvPr>
            <p:ph type="body" sz="half" idx="4294967295"/>
          </p:nvPr>
        </p:nvSpPr>
        <p:spPr>
          <a:xfrm>
            <a:off x="539750" y="188913"/>
            <a:ext cx="6119813" cy="5032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2400" b="1" smtClean="0">
                <a:latin typeface="楷体_GB2312" panose="02010609030101010101" pitchFamily="49" charset="-122"/>
                <a:ea typeface="楷体_GB2312" panose="02010609030101010101" pitchFamily="49" charset="-122"/>
              </a:rPr>
              <a:t>矩阵</a:t>
            </a:r>
            <a:r>
              <a:rPr lang="en-US" altLang="zh-CN" sz="2400" b="1" smtClean="0"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zh-CN" altLang="en-US" sz="2400" b="1" smtClean="0">
                <a:latin typeface="楷体_GB2312" panose="02010609030101010101" pitchFamily="49" charset="-122"/>
                <a:ea typeface="楷体_GB2312" panose="02010609030101010101" pitchFamily="49" charset="-122"/>
              </a:rPr>
              <a:t>的特征根均为单根</a:t>
            </a:r>
            <a:endParaRPr lang="en-US" altLang="zh-CN" sz="2400" smtClean="0"/>
          </a:p>
        </p:txBody>
      </p:sp>
      <p:sp>
        <p:nvSpPr>
          <p:cNvPr id="98308" name="矩形 2"/>
          <p:cNvSpPr>
            <a:spLocks noChangeArrowheads="1"/>
          </p:cNvSpPr>
          <p:nvPr/>
        </p:nvSpPr>
        <p:spPr bwMode="auto">
          <a:xfrm>
            <a:off x="107950" y="188913"/>
            <a:ext cx="47625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latinLnBrk="1" hangingPunct="1">
              <a:lnSpc>
                <a:spcPct val="80000"/>
              </a:lnSpc>
              <a:spcBef>
                <a:spcPct val="0"/>
              </a:spcBef>
              <a:buFontTx/>
              <a:buBlip>
                <a:blip r:embed="rId4"/>
              </a:buBlip>
            </a:pPr>
            <a:r>
              <a:rPr kumimoji="1" lang="en-US" altLang="zh-CN">
                <a:latin typeface="宋体" panose="02010600030101010101" pitchFamily="2" charset="-122"/>
                <a:ea typeface="-윤명조240"/>
                <a:cs typeface="-윤명조240"/>
              </a:rPr>
              <a:t>   </a:t>
            </a:r>
            <a:endParaRPr lang="zh-CN" altLang="en-US" sz="2800">
              <a:ea typeface="楷体_GB2312" panose="02010609030101010101" pitchFamily="49" charset="-122"/>
            </a:endParaRPr>
          </a:p>
        </p:txBody>
      </p:sp>
      <p:graphicFrame>
        <p:nvGraphicFramePr>
          <p:cNvPr id="15365" name="Object 28"/>
          <p:cNvGraphicFramePr>
            <a:graphicFrameLocks noChangeAspect="1"/>
          </p:cNvGraphicFramePr>
          <p:nvPr/>
        </p:nvGraphicFramePr>
        <p:xfrm>
          <a:off x="865188" y="1322388"/>
          <a:ext cx="7456487" cy="331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7" name="Equation" r:id="rId5" imgW="3657600" imgH="1651000" progId="Equation.DSMT4">
                  <p:embed/>
                </p:oleObj>
              </mc:Choice>
              <mc:Fallback>
                <p:oleObj name="Equation" r:id="rId5" imgW="3657600" imgH="16510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5188" y="1322388"/>
                        <a:ext cx="7456487" cy="3313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8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graphicFrame>
        <p:nvGraphicFramePr>
          <p:cNvPr id="16387" name="Object 28"/>
          <p:cNvGraphicFramePr>
            <a:graphicFrameLocks noChangeAspect="1"/>
          </p:cNvGraphicFramePr>
          <p:nvPr/>
        </p:nvGraphicFramePr>
        <p:xfrm>
          <a:off x="655638" y="188913"/>
          <a:ext cx="793115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5" name="Equation" r:id="rId3" imgW="4191000" imgH="457200" progId="Equation.DSMT4">
                  <p:embed/>
                </p:oleObj>
              </mc:Choice>
              <mc:Fallback>
                <p:oleObj name="Equation" r:id="rId3" imgW="4191000" imgH="4572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638" y="188913"/>
                        <a:ext cx="7931150" cy="850900"/>
                      </a:xfrm>
                      <a:prstGeom prst="rect">
                        <a:avLst/>
                      </a:prstGeom>
                      <a:blipFill dpi="0" rotWithShape="1">
                        <a:blip r:embed="rId5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8" name="矩形 2"/>
          <p:cNvSpPr>
            <a:spLocks noChangeArrowheads="1"/>
          </p:cNvSpPr>
          <p:nvPr/>
        </p:nvSpPr>
        <p:spPr bwMode="auto">
          <a:xfrm>
            <a:off x="179388" y="282575"/>
            <a:ext cx="47625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latinLnBrk="1" hangingPunct="1">
              <a:lnSpc>
                <a:spcPct val="80000"/>
              </a:lnSpc>
              <a:spcBef>
                <a:spcPct val="0"/>
              </a:spcBef>
              <a:buFontTx/>
              <a:buBlip>
                <a:blip r:embed="rId6"/>
              </a:buBlip>
            </a:pPr>
            <a:r>
              <a:rPr kumimoji="1" lang="en-US" altLang="zh-CN">
                <a:latin typeface="宋体" panose="02010600030101010101" pitchFamily="2" charset="-122"/>
                <a:ea typeface="-윤명조240"/>
                <a:cs typeface="-윤명조240"/>
              </a:rPr>
              <a:t>   </a:t>
            </a:r>
            <a:endParaRPr lang="zh-CN" altLang="en-US" sz="2800">
              <a:ea typeface="楷体_GB2312" panose="02010609030101010101" pitchFamily="49" charset="-122"/>
            </a:endParaRPr>
          </a:p>
        </p:txBody>
      </p:sp>
      <p:sp>
        <p:nvSpPr>
          <p:cNvPr id="16389" name="Rectangle 6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graphicFrame>
        <p:nvGraphicFramePr>
          <p:cNvPr id="2" name="Object 28"/>
          <p:cNvGraphicFramePr>
            <a:graphicFrameLocks noChangeAspect="1"/>
          </p:cNvGraphicFramePr>
          <p:nvPr/>
        </p:nvGraphicFramePr>
        <p:xfrm>
          <a:off x="684213" y="1052513"/>
          <a:ext cx="5616575" cy="553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6" name="Equation" r:id="rId7" imgW="3136900" imgH="2971800" progId="Equation.DSMT4">
                  <p:embed/>
                </p:oleObj>
              </mc:Choice>
              <mc:Fallback>
                <p:oleObj name="Equation" r:id="rId7" imgW="3136900" imgH="29718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1052513"/>
                        <a:ext cx="5616575" cy="5537200"/>
                      </a:xfrm>
                      <a:prstGeom prst="rect">
                        <a:avLst/>
                      </a:prstGeom>
                      <a:blipFill dpi="0" rotWithShape="1">
                        <a:blip r:embed="rId9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9337" name="AutoShape 9"/>
          <p:cNvSpPr>
            <a:spLocks noChangeArrowheads="1"/>
          </p:cNvSpPr>
          <p:nvPr/>
        </p:nvSpPr>
        <p:spPr bwMode="auto">
          <a:xfrm>
            <a:off x="6156325" y="4437063"/>
            <a:ext cx="2987675" cy="863600"/>
          </a:xfrm>
          <a:prstGeom prst="wedgeEllipseCallout">
            <a:avLst>
              <a:gd name="adj1" fmla="val -112329"/>
              <a:gd name="adj2" fmla="val -40074"/>
            </a:avLst>
          </a:prstGeom>
          <a:solidFill>
            <a:srgbClr val="FFCC99"/>
          </a:solidFill>
          <a:ln w="19050">
            <a:solidFill>
              <a:schemeClr val="tx1"/>
            </a:solidFill>
            <a:miter lim="800000"/>
            <a:headEnd/>
            <a:tailEnd type="none" w="med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Clr>
                <a:schemeClr val="tx1"/>
              </a:buClr>
              <a:buSzPct val="80000"/>
            </a:pPr>
            <a:endParaRPr lang="zh-CN" altLang="en-US" sz="2400">
              <a:solidFill>
                <a:srgbClr val="000066"/>
              </a:solidFill>
            </a:endParaRPr>
          </a:p>
        </p:txBody>
      </p:sp>
      <p:sp>
        <p:nvSpPr>
          <p:cNvPr id="3" name="Rectangle 30"/>
          <p:cNvSpPr>
            <a:spLocks noChangeArrowheads="1"/>
          </p:cNvSpPr>
          <p:nvPr/>
        </p:nvSpPr>
        <p:spPr bwMode="auto">
          <a:xfrm>
            <a:off x="6657975" y="4470400"/>
            <a:ext cx="23066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400" b="1">
                <a:ea typeface="楷体_GB2312" panose="02010609030101010101" pitchFamily="49" charset="-122"/>
              </a:rPr>
              <a:t>这是一般的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400" b="1">
                <a:ea typeface="楷体_GB2312" panose="02010609030101010101" pitchFamily="49" charset="-122"/>
              </a:rPr>
              <a:t>基解矩阵哈！</a:t>
            </a:r>
            <a:r>
              <a:rPr lang="zh-CN" altLang="en-US" sz="2400"/>
              <a:t> 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99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7" grpId="0" animBg="1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graphicFrame>
        <p:nvGraphicFramePr>
          <p:cNvPr id="17411" name="Object 28"/>
          <p:cNvGraphicFramePr>
            <a:graphicFrameLocks noChangeAspect="1"/>
          </p:cNvGraphicFramePr>
          <p:nvPr/>
        </p:nvGraphicFramePr>
        <p:xfrm>
          <a:off x="655638" y="115888"/>
          <a:ext cx="7762875" cy="1323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7" name="Equation" r:id="rId3" imgW="4102100" imgH="711200" progId="Equation.DSMT4">
                  <p:embed/>
                </p:oleObj>
              </mc:Choice>
              <mc:Fallback>
                <p:oleObj name="Equation" r:id="rId3" imgW="4102100" imgH="7112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638" y="115888"/>
                        <a:ext cx="7762875" cy="1323975"/>
                      </a:xfrm>
                      <a:prstGeom prst="rect">
                        <a:avLst/>
                      </a:prstGeom>
                      <a:blipFill dpi="0" rotWithShape="1">
                        <a:blip r:embed="rId5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2" name="矩形 2"/>
          <p:cNvSpPr>
            <a:spLocks noChangeArrowheads="1"/>
          </p:cNvSpPr>
          <p:nvPr/>
        </p:nvSpPr>
        <p:spPr bwMode="auto">
          <a:xfrm>
            <a:off x="179388" y="498475"/>
            <a:ext cx="47625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latinLnBrk="1" hangingPunct="1">
              <a:lnSpc>
                <a:spcPct val="80000"/>
              </a:lnSpc>
              <a:spcBef>
                <a:spcPct val="0"/>
              </a:spcBef>
              <a:buFontTx/>
              <a:buBlip>
                <a:blip r:embed="rId6"/>
              </a:buBlip>
            </a:pPr>
            <a:r>
              <a:rPr kumimoji="1" lang="en-US" altLang="zh-CN">
                <a:latin typeface="宋体" panose="02010600030101010101" pitchFamily="2" charset="-122"/>
                <a:ea typeface="-윤명조240"/>
                <a:cs typeface="-윤명조240"/>
              </a:rPr>
              <a:t>   </a:t>
            </a:r>
            <a:endParaRPr lang="zh-CN" altLang="en-US" sz="2800">
              <a:ea typeface="楷体_GB2312" panose="02010609030101010101" pitchFamily="49" charset="-122"/>
            </a:endParaRPr>
          </a:p>
        </p:txBody>
      </p:sp>
      <p:sp>
        <p:nvSpPr>
          <p:cNvPr id="17413" name="Rectangle 6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graphicFrame>
        <p:nvGraphicFramePr>
          <p:cNvPr id="2" name="Object 28"/>
          <p:cNvGraphicFramePr>
            <a:graphicFrameLocks noChangeAspect="1"/>
          </p:cNvGraphicFramePr>
          <p:nvPr/>
        </p:nvGraphicFramePr>
        <p:xfrm>
          <a:off x="1979613" y="1844675"/>
          <a:ext cx="4319587" cy="4068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8" name="Equation" r:id="rId7" imgW="2413000" imgH="2184400" progId="Equation.DSMT4">
                  <p:embed/>
                </p:oleObj>
              </mc:Choice>
              <mc:Fallback>
                <p:oleObj name="Equation" r:id="rId7" imgW="2413000" imgH="21844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1844675"/>
                        <a:ext cx="4319587" cy="4068763"/>
                      </a:xfrm>
                      <a:prstGeom prst="rect">
                        <a:avLst/>
                      </a:prstGeom>
                      <a:blipFill dpi="0" rotWithShape="1">
                        <a:blip r:embed="rId9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graphicFrame>
        <p:nvGraphicFramePr>
          <p:cNvPr id="18435" name="Object 28"/>
          <p:cNvGraphicFramePr>
            <a:graphicFrameLocks noChangeAspect="1"/>
          </p:cNvGraphicFramePr>
          <p:nvPr/>
        </p:nvGraphicFramePr>
        <p:xfrm>
          <a:off x="684213" y="115888"/>
          <a:ext cx="715962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5" name="Equation" r:id="rId3" imgW="3784600" imgH="457200" progId="Equation.DSMT4">
                  <p:embed/>
                </p:oleObj>
              </mc:Choice>
              <mc:Fallback>
                <p:oleObj name="Equation" r:id="rId3" imgW="3784600" imgH="4572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115888"/>
                        <a:ext cx="7159625" cy="850900"/>
                      </a:xfrm>
                      <a:prstGeom prst="rect">
                        <a:avLst/>
                      </a:prstGeom>
                      <a:blipFill dpi="0" rotWithShape="1">
                        <a:blip r:embed="rId5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6" name="矩形 2"/>
          <p:cNvSpPr>
            <a:spLocks noChangeArrowheads="1"/>
          </p:cNvSpPr>
          <p:nvPr/>
        </p:nvSpPr>
        <p:spPr bwMode="auto">
          <a:xfrm>
            <a:off x="179388" y="282575"/>
            <a:ext cx="47625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latinLnBrk="1" hangingPunct="1">
              <a:lnSpc>
                <a:spcPct val="80000"/>
              </a:lnSpc>
              <a:spcBef>
                <a:spcPct val="0"/>
              </a:spcBef>
              <a:buFontTx/>
              <a:buBlip>
                <a:blip r:embed="rId6"/>
              </a:buBlip>
            </a:pPr>
            <a:r>
              <a:rPr kumimoji="1" lang="en-US" altLang="zh-CN">
                <a:latin typeface="宋体" panose="02010600030101010101" pitchFamily="2" charset="-122"/>
                <a:ea typeface="-윤명조240"/>
                <a:cs typeface="-윤명조240"/>
              </a:rPr>
              <a:t>   </a:t>
            </a:r>
            <a:endParaRPr lang="zh-CN" altLang="en-US" sz="2800">
              <a:ea typeface="楷体_GB2312" panose="02010609030101010101" pitchFamily="49" charset="-122"/>
            </a:endParaRPr>
          </a:p>
        </p:txBody>
      </p:sp>
      <p:sp>
        <p:nvSpPr>
          <p:cNvPr id="18437" name="Rectangle 6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graphicFrame>
        <p:nvGraphicFramePr>
          <p:cNvPr id="2" name="Object 28"/>
          <p:cNvGraphicFramePr>
            <a:graphicFrameLocks noChangeAspect="1"/>
          </p:cNvGraphicFramePr>
          <p:nvPr/>
        </p:nvGraphicFramePr>
        <p:xfrm>
          <a:off x="971550" y="1196975"/>
          <a:ext cx="6138863" cy="411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6" name="Equation" r:id="rId7" imgW="3429000" imgH="2209800" progId="Equation.DSMT4">
                  <p:embed/>
                </p:oleObj>
              </mc:Choice>
              <mc:Fallback>
                <p:oleObj name="Equation" r:id="rId7" imgW="3429000" imgH="22098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1196975"/>
                        <a:ext cx="6138863" cy="4117975"/>
                      </a:xfrm>
                      <a:prstGeom prst="rect">
                        <a:avLst/>
                      </a:prstGeom>
                      <a:blipFill dpi="0" rotWithShape="1">
                        <a:blip r:embed="rId9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384" name="AutoShape 8"/>
          <p:cNvSpPr>
            <a:spLocks noChangeArrowheads="1"/>
          </p:cNvSpPr>
          <p:nvPr/>
        </p:nvSpPr>
        <p:spPr bwMode="auto">
          <a:xfrm>
            <a:off x="5799138" y="5589588"/>
            <a:ext cx="2373312" cy="685800"/>
          </a:xfrm>
          <a:prstGeom prst="wedgeEllipseCallout">
            <a:avLst>
              <a:gd name="adj1" fmla="val -103912"/>
              <a:gd name="adj2" fmla="val -121528"/>
            </a:avLst>
          </a:prstGeom>
          <a:solidFill>
            <a:srgbClr val="FFCC99"/>
          </a:solidFill>
          <a:ln w="19050">
            <a:solidFill>
              <a:schemeClr val="tx1"/>
            </a:solidFill>
            <a:miter lim="800000"/>
            <a:headEnd/>
            <a:tailEnd type="none" w="med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Clr>
                <a:schemeClr val="tx1"/>
              </a:buClr>
              <a:buSzPct val="80000"/>
            </a:pPr>
            <a:endParaRPr lang="zh-CN" altLang="en-US" sz="2400">
              <a:solidFill>
                <a:srgbClr val="000066"/>
              </a:solidFill>
            </a:endParaRPr>
          </a:p>
        </p:txBody>
      </p:sp>
      <p:sp>
        <p:nvSpPr>
          <p:cNvPr id="17417" name="Rectangle 30"/>
          <p:cNvSpPr>
            <a:spLocks noChangeArrowheads="1"/>
          </p:cNvSpPr>
          <p:nvPr/>
        </p:nvSpPr>
        <p:spPr bwMode="auto">
          <a:xfrm>
            <a:off x="6084888" y="5708650"/>
            <a:ext cx="23066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400" b="1">
                <a:ea typeface="楷体_GB2312" panose="02010609030101010101" pitchFamily="49" charset="-122"/>
              </a:rPr>
              <a:t>复基解矩阵</a:t>
            </a:r>
            <a:endParaRPr lang="zh-CN" altLang="en-US" sz="2400"/>
          </a:p>
        </p:txBody>
      </p:sp>
      <p:sp>
        <p:nvSpPr>
          <p:cNvPr id="101386" name="AutoShape 10"/>
          <p:cNvSpPr>
            <a:spLocks noChangeArrowheads="1"/>
          </p:cNvSpPr>
          <p:nvPr/>
        </p:nvSpPr>
        <p:spPr bwMode="auto">
          <a:xfrm>
            <a:off x="2125663" y="5983288"/>
            <a:ext cx="1941512" cy="541337"/>
          </a:xfrm>
          <a:prstGeom prst="wedgeEllipseCallout">
            <a:avLst>
              <a:gd name="adj1" fmla="val -14597"/>
              <a:gd name="adj2" fmla="val -185486"/>
            </a:avLst>
          </a:prstGeom>
          <a:solidFill>
            <a:srgbClr val="FFCC99"/>
          </a:solidFill>
          <a:ln w="19050">
            <a:solidFill>
              <a:schemeClr val="tx1"/>
            </a:solidFill>
            <a:miter lim="800000"/>
            <a:headEnd/>
            <a:tailEnd type="none" w="med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Clr>
                <a:schemeClr val="tx1"/>
              </a:buClr>
              <a:buSzPct val="80000"/>
            </a:pPr>
            <a:endParaRPr lang="zh-CN" altLang="en-US" sz="2400">
              <a:solidFill>
                <a:srgbClr val="000066"/>
              </a:solidFill>
            </a:endParaRPr>
          </a:p>
        </p:txBody>
      </p:sp>
      <p:sp>
        <p:nvSpPr>
          <p:cNvPr id="17419" name="Rectangle 30"/>
          <p:cNvSpPr>
            <a:spLocks noChangeArrowheads="1"/>
          </p:cNvSpPr>
          <p:nvPr/>
        </p:nvSpPr>
        <p:spPr bwMode="auto">
          <a:xfrm>
            <a:off x="2627313" y="6021388"/>
            <a:ext cx="23066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400" b="1">
                <a:ea typeface="楷体_GB2312" panose="02010609030101010101" pitchFamily="49" charset="-122"/>
              </a:rPr>
              <a:t>复值解</a:t>
            </a:r>
            <a:endParaRPr lang="zh-CN" altLang="en-US" sz="2400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01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101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4" grpId="0" animBg="1"/>
      <p:bldP spid="17417" grpId="0"/>
      <p:bldP spid="101386" grpId="0" animBg="1"/>
      <p:bldP spid="174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sp>
        <p:nvSpPr>
          <p:cNvPr id="19459" name="矩形 2"/>
          <p:cNvSpPr>
            <a:spLocks noChangeArrowheads="1"/>
          </p:cNvSpPr>
          <p:nvPr/>
        </p:nvSpPr>
        <p:spPr bwMode="auto">
          <a:xfrm>
            <a:off x="179388" y="282575"/>
            <a:ext cx="47625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latinLnBrk="1" hangingPunct="1">
              <a:lnSpc>
                <a:spcPct val="80000"/>
              </a:lnSpc>
              <a:spcBef>
                <a:spcPct val="0"/>
              </a:spcBef>
              <a:buFontTx/>
              <a:buBlip>
                <a:blip r:embed="rId3"/>
              </a:buBlip>
            </a:pPr>
            <a:r>
              <a:rPr kumimoji="1" lang="en-US" altLang="zh-CN">
                <a:latin typeface="宋体" panose="02010600030101010101" pitchFamily="2" charset="-122"/>
                <a:ea typeface="-윤명조240"/>
                <a:cs typeface="-윤명조240"/>
              </a:rPr>
              <a:t>   </a:t>
            </a:r>
            <a:endParaRPr lang="zh-CN" altLang="en-US" sz="2800">
              <a:ea typeface="楷体_GB2312" panose="02010609030101010101" pitchFamily="49" charset="-122"/>
            </a:endParaRPr>
          </a:p>
        </p:txBody>
      </p:sp>
      <p:sp>
        <p:nvSpPr>
          <p:cNvPr id="19460" name="Rectangle 30"/>
          <p:cNvSpPr>
            <a:spLocks noChangeArrowheads="1"/>
          </p:cNvSpPr>
          <p:nvPr/>
        </p:nvSpPr>
        <p:spPr bwMode="auto">
          <a:xfrm>
            <a:off x="611188" y="307975"/>
            <a:ext cx="5832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400" b="1">
                <a:ea typeface="楷体_GB2312" panose="02010609030101010101" pitchFamily="49" charset="-122"/>
              </a:rPr>
              <a:t>复基解矩阵的转化</a:t>
            </a:r>
            <a:endParaRPr lang="en-US" altLang="zh-CN" sz="2400" b="1">
              <a:ea typeface="楷体_GB2312" panose="02010609030101010101" pitchFamily="49" charset="-122"/>
            </a:endParaRPr>
          </a:p>
        </p:txBody>
      </p:sp>
      <p:graphicFrame>
        <p:nvGraphicFramePr>
          <p:cNvPr id="82972" name="Object 28"/>
          <p:cNvGraphicFramePr>
            <a:graphicFrameLocks noChangeAspect="1"/>
          </p:cNvGraphicFramePr>
          <p:nvPr/>
        </p:nvGraphicFramePr>
        <p:xfrm>
          <a:off x="423863" y="836613"/>
          <a:ext cx="7458075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7" name="Equation" r:id="rId4" imgW="4165600" imgH="457200" progId="Equation.DSMT4">
                  <p:embed/>
                </p:oleObj>
              </mc:Choice>
              <mc:Fallback>
                <p:oleObj name="Equation" r:id="rId4" imgW="4165600" imgH="4572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863" y="836613"/>
                        <a:ext cx="7458075" cy="852487"/>
                      </a:xfrm>
                      <a:prstGeom prst="rect">
                        <a:avLst/>
                      </a:prstGeom>
                      <a:blipFill dpi="0" rotWithShape="1">
                        <a:blip r:embed="rId6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28"/>
          <p:cNvGraphicFramePr>
            <a:graphicFrameLocks noChangeAspect="1"/>
          </p:cNvGraphicFramePr>
          <p:nvPr/>
        </p:nvGraphicFramePr>
        <p:xfrm>
          <a:off x="395288" y="2474913"/>
          <a:ext cx="8528050" cy="220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8" name="Equation" r:id="rId7" imgW="4762500" imgH="1181100" progId="Equation.DSMT4">
                  <p:embed/>
                </p:oleObj>
              </mc:Choice>
              <mc:Fallback>
                <p:oleObj name="Equation" r:id="rId7" imgW="4762500" imgH="11811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2474913"/>
                        <a:ext cx="8528050" cy="2203450"/>
                      </a:xfrm>
                      <a:prstGeom prst="rect">
                        <a:avLst/>
                      </a:prstGeom>
                      <a:blipFill dpi="0" rotWithShape="1">
                        <a:blip r:embed="rId9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8"/>
          <p:cNvGraphicFramePr>
            <a:graphicFrameLocks noChangeAspect="1"/>
          </p:cNvGraphicFramePr>
          <p:nvPr/>
        </p:nvGraphicFramePr>
        <p:xfrm>
          <a:off x="1071563" y="5516563"/>
          <a:ext cx="6388100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9" name="Equation" r:id="rId10" imgW="3568700" imgH="457200" progId="Equation.DSMT4">
                  <p:embed/>
                </p:oleObj>
              </mc:Choice>
              <mc:Fallback>
                <p:oleObj name="Equation" r:id="rId10" imgW="3568700" imgH="4572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563" y="5516563"/>
                        <a:ext cx="6388100" cy="852487"/>
                      </a:xfrm>
                      <a:prstGeom prst="rect">
                        <a:avLst/>
                      </a:prstGeom>
                      <a:blipFill dpi="0" rotWithShape="1">
                        <a:blip r:embed="rId6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graphicFrame>
        <p:nvGraphicFramePr>
          <p:cNvPr id="20483" name="Object 28"/>
          <p:cNvGraphicFramePr>
            <a:graphicFrameLocks noChangeAspect="1"/>
          </p:cNvGraphicFramePr>
          <p:nvPr/>
        </p:nvGraphicFramePr>
        <p:xfrm>
          <a:off x="827088" y="115888"/>
          <a:ext cx="5575300" cy="1560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9" name="Equation" r:id="rId3" imgW="2946400" imgH="838200" progId="Equation.DSMT4">
                  <p:embed/>
                </p:oleObj>
              </mc:Choice>
              <mc:Fallback>
                <p:oleObj name="Equation" r:id="rId3" imgW="2946400" imgH="8382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115888"/>
                        <a:ext cx="5575300" cy="1560512"/>
                      </a:xfrm>
                      <a:prstGeom prst="rect">
                        <a:avLst/>
                      </a:prstGeom>
                      <a:blipFill dpi="0" rotWithShape="1">
                        <a:blip r:embed="rId5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4" name="矩形 2"/>
          <p:cNvSpPr>
            <a:spLocks noChangeArrowheads="1"/>
          </p:cNvSpPr>
          <p:nvPr/>
        </p:nvSpPr>
        <p:spPr bwMode="auto">
          <a:xfrm>
            <a:off x="179388" y="569913"/>
            <a:ext cx="47625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latinLnBrk="1" hangingPunct="1">
              <a:lnSpc>
                <a:spcPct val="80000"/>
              </a:lnSpc>
              <a:spcBef>
                <a:spcPct val="0"/>
              </a:spcBef>
              <a:buFontTx/>
              <a:buBlip>
                <a:blip r:embed="rId6"/>
              </a:buBlip>
            </a:pPr>
            <a:r>
              <a:rPr kumimoji="1" lang="en-US" altLang="zh-CN">
                <a:latin typeface="宋体" panose="02010600030101010101" pitchFamily="2" charset="-122"/>
                <a:ea typeface="-윤명조240"/>
                <a:cs typeface="-윤명조240"/>
              </a:rPr>
              <a:t>   </a:t>
            </a:r>
            <a:endParaRPr lang="zh-CN" altLang="en-US" sz="2800">
              <a:ea typeface="楷体_GB2312" panose="02010609030101010101" pitchFamily="49" charset="-122"/>
            </a:endParaRPr>
          </a:p>
        </p:txBody>
      </p:sp>
      <p:sp>
        <p:nvSpPr>
          <p:cNvPr id="20485" name="Rectangle 6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graphicFrame>
        <p:nvGraphicFramePr>
          <p:cNvPr id="2" name="Object 28"/>
          <p:cNvGraphicFramePr>
            <a:graphicFrameLocks noChangeAspect="1"/>
          </p:cNvGraphicFramePr>
          <p:nvPr/>
        </p:nvGraphicFramePr>
        <p:xfrm>
          <a:off x="827088" y="1844675"/>
          <a:ext cx="7116762" cy="456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0" name="Equation" r:id="rId7" imgW="3975100" imgH="2451100" progId="Equation.DSMT4">
                  <p:embed/>
                </p:oleObj>
              </mc:Choice>
              <mc:Fallback>
                <p:oleObj name="Equation" r:id="rId7" imgW="3975100" imgH="24511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1844675"/>
                        <a:ext cx="7116762" cy="4568825"/>
                      </a:xfrm>
                      <a:prstGeom prst="rect">
                        <a:avLst/>
                      </a:prstGeom>
                      <a:blipFill dpi="0" rotWithShape="1">
                        <a:blip r:embed="rId9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graphicFrame>
        <p:nvGraphicFramePr>
          <p:cNvPr id="21507" name="Object 28"/>
          <p:cNvGraphicFramePr>
            <a:graphicFrameLocks noChangeAspect="1"/>
          </p:cNvGraphicFramePr>
          <p:nvPr/>
        </p:nvGraphicFramePr>
        <p:xfrm>
          <a:off x="755650" y="333375"/>
          <a:ext cx="5959475" cy="231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4" name="Equation" r:id="rId3" imgW="3149600" imgH="1244600" progId="Equation.DSMT4">
                  <p:embed/>
                </p:oleObj>
              </mc:Choice>
              <mc:Fallback>
                <p:oleObj name="Equation" r:id="rId3" imgW="3149600" imgH="12446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333375"/>
                        <a:ext cx="5959475" cy="2317750"/>
                      </a:xfrm>
                      <a:prstGeom prst="rect">
                        <a:avLst/>
                      </a:prstGeom>
                      <a:blipFill dpi="0" rotWithShape="1">
                        <a:blip r:embed="rId5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8" name="矩形 2"/>
          <p:cNvSpPr>
            <a:spLocks noChangeArrowheads="1"/>
          </p:cNvSpPr>
          <p:nvPr/>
        </p:nvSpPr>
        <p:spPr bwMode="auto">
          <a:xfrm>
            <a:off x="179388" y="1217613"/>
            <a:ext cx="47625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latinLnBrk="1" hangingPunct="1">
              <a:lnSpc>
                <a:spcPct val="80000"/>
              </a:lnSpc>
              <a:spcBef>
                <a:spcPct val="0"/>
              </a:spcBef>
              <a:buFontTx/>
              <a:buBlip>
                <a:blip r:embed="rId6"/>
              </a:buBlip>
            </a:pPr>
            <a:r>
              <a:rPr kumimoji="1" lang="en-US" altLang="zh-CN">
                <a:latin typeface="宋体" panose="02010600030101010101" pitchFamily="2" charset="-122"/>
                <a:ea typeface="-윤명조240"/>
                <a:cs typeface="-윤명조240"/>
              </a:rPr>
              <a:t>   </a:t>
            </a:r>
            <a:endParaRPr lang="zh-CN" altLang="en-US" sz="2800">
              <a:ea typeface="楷体_GB2312" panose="02010609030101010101" pitchFamily="49" charset="-122"/>
            </a:endParaRPr>
          </a:p>
        </p:txBody>
      </p:sp>
      <p:sp>
        <p:nvSpPr>
          <p:cNvPr id="21509" name="Rectangle 6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graphicFrame>
        <p:nvGraphicFramePr>
          <p:cNvPr id="21510" name="Object 28"/>
          <p:cNvGraphicFramePr>
            <a:graphicFrameLocks noChangeAspect="1"/>
          </p:cNvGraphicFramePr>
          <p:nvPr/>
        </p:nvGraphicFramePr>
        <p:xfrm>
          <a:off x="755650" y="3657600"/>
          <a:ext cx="6608763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5" name="Equation" r:id="rId7" imgW="3492500" imgH="457200" progId="Equation.DSMT4">
                  <p:embed/>
                </p:oleObj>
              </mc:Choice>
              <mc:Fallback>
                <p:oleObj name="Equation" r:id="rId7" imgW="3492500" imgH="4572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3657600"/>
                        <a:ext cx="6608763" cy="850900"/>
                      </a:xfrm>
                      <a:prstGeom prst="rect">
                        <a:avLst/>
                      </a:prstGeom>
                      <a:blipFill dpi="0" rotWithShape="1">
                        <a:blip r:embed="rId5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1" name="矩形 2"/>
          <p:cNvSpPr>
            <a:spLocks noChangeArrowheads="1"/>
          </p:cNvSpPr>
          <p:nvPr/>
        </p:nvSpPr>
        <p:spPr bwMode="auto">
          <a:xfrm>
            <a:off x="179388" y="3797300"/>
            <a:ext cx="47625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latinLnBrk="1" hangingPunct="1">
              <a:lnSpc>
                <a:spcPct val="80000"/>
              </a:lnSpc>
              <a:spcBef>
                <a:spcPct val="0"/>
              </a:spcBef>
              <a:buFontTx/>
              <a:buBlip>
                <a:blip r:embed="rId6"/>
              </a:buBlip>
            </a:pPr>
            <a:r>
              <a:rPr kumimoji="1" lang="en-US" altLang="zh-CN">
                <a:latin typeface="宋体" panose="02010600030101010101" pitchFamily="2" charset="-122"/>
                <a:ea typeface="-윤명조240"/>
                <a:cs typeface="-윤명조240"/>
              </a:rPr>
              <a:t>   </a:t>
            </a:r>
            <a:endParaRPr lang="zh-CN" altLang="en-US" sz="2800"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矩形 2"/>
          <p:cNvSpPr>
            <a:spLocks noChangeArrowheads="1"/>
          </p:cNvSpPr>
          <p:nvPr/>
        </p:nvSpPr>
        <p:spPr bwMode="auto">
          <a:xfrm>
            <a:off x="179388" y="214313"/>
            <a:ext cx="4333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latinLnBrk="1" hangingPunct="1">
              <a:lnSpc>
                <a:spcPct val="80000"/>
              </a:lnSpc>
              <a:spcBef>
                <a:spcPct val="0"/>
              </a:spcBef>
              <a:buFontTx/>
              <a:buBlip>
                <a:blip r:embed="rId2"/>
              </a:buBlip>
            </a:pPr>
            <a:r>
              <a:rPr kumimoji="1" lang="en-US" altLang="zh-CN">
                <a:latin typeface="宋体" panose="02010600030101010101" pitchFamily="2" charset="-122"/>
                <a:ea typeface="-윤명조240"/>
                <a:cs typeface="-윤명조240"/>
              </a:rPr>
              <a:t> </a:t>
            </a:r>
            <a:endParaRPr lang="zh-CN" altLang="en-US" sz="2800">
              <a:ea typeface="楷体_GB2312" panose="02010609030101010101" pitchFamily="49" charset="-122"/>
            </a:endParaRPr>
          </a:p>
        </p:txBody>
      </p:sp>
      <p:sp>
        <p:nvSpPr>
          <p:cNvPr id="5123" name="Rectangle 30"/>
          <p:cNvSpPr>
            <a:spLocks noChangeArrowheads="1"/>
          </p:cNvSpPr>
          <p:nvPr/>
        </p:nvSpPr>
        <p:spPr bwMode="auto">
          <a:xfrm>
            <a:off x="395288" y="1052513"/>
            <a:ext cx="8569325" cy="30480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200000"/>
              </a:lnSpc>
              <a:spcBef>
                <a:spcPct val="0"/>
              </a:spcBef>
              <a:buFontTx/>
              <a:buNone/>
            </a:pPr>
            <a:r>
              <a:rPr lang="zh-CN" altLang="en-US" sz="2400">
                <a:latin typeface="楷体_GB2312" panose="02010609030101010101" pitchFamily="49" charset="-122"/>
                <a:ea typeface="楷体_GB2312" panose="02010609030101010101" pitchFamily="49" charset="-122"/>
              </a:rPr>
              <a:t>   对一般的齐次线性方程组，即使系数矩阵</a:t>
            </a:r>
            <a:r>
              <a:rPr lang="en-US" altLang="zh-CN" sz="2400">
                <a:latin typeface="楷体_GB2312" panose="02010609030101010101" pitchFamily="49" charset="-122"/>
                <a:ea typeface="楷体_GB2312" panose="02010609030101010101" pitchFamily="49" charset="-122"/>
              </a:rPr>
              <a:t>A(t)</a:t>
            </a:r>
            <a:r>
              <a:rPr lang="zh-CN" altLang="en-US" sz="2400">
                <a:latin typeface="楷体_GB2312" panose="02010609030101010101" pitchFamily="49" charset="-122"/>
                <a:ea typeface="楷体_GB2312" panose="02010609030101010101" pitchFamily="49" charset="-122"/>
              </a:rPr>
              <a:t>只是一个两阶方阵，其基解矩阵一般也很难用初等积分法求出。所以，我们要研究一类特殊的齐次线性方程组，它的求解问题可用代数方法彻底解决。</a:t>
            </a:r>
          </a:p>
        </p:txBody>
      </p:sp>
      <p:sp>
        <p:nvSpPr>
          <p:cNvPr id="5124" name="Rectangle 30"/>
          <p:cNvSpPr>
            <a:spLocks noChangeArrowheads="1"/>
          </p:cNvSpPr>
          <p:nvPr/>
        </p:nvSpPr>
        <p:spPr bwMode="auto">
          <a:xfrm>
            <a:off x="611188" y="230188"/>
            <a:ext cx="81724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800" b="1">
                <a:ea typeface="楷体_GB2312" panose="02010609030101010101" pitchFamily="49" charset="-122"/>
              </a:rPr>
              <a:t>问题的提出</a:t>
            </a:r>
            <a:endParaRPr lang="zh-CN" altLang="en-US" sz="2800"/>
          </a:p>
        </p:txBody>
      </p:sp>
      <p:sp>
        <p:nvSpPr>
          <p:cNvPr id="7199" name="Rectangle 31"/>
          <p:cNvSpPr>
            <a:spLocks noChangeArrowheads="1"/>
          </p:cNvSpPr>
          <p:nvPr/>
        </p:nvSpPr>
        <p:spPr bwMode="auto">
          <a:xfrm>
            <a:off x="2771775" y="4797425"/>
            <a:ext cx="3816350" cy="936625"/>
          </a:xfrm>
          <a:prstGeom prst="rect">
            <a:avLst/>
          </a:prstGeom>
          <a:solidFill>
            <a:srgbClr val="FFCCFF"/>
          </a:solidFill>
          <a:ln w="25400" algn="ctr">
            <a:solidFill>
              <a:srgbClr val="FF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sp>
        <p:nvSpPr>
          <p:cNvPr id="7200" name="Rectangle 3"/>
          <p:cNvSpPr>
            <a:spLocks noRot="1" noChangeArrowheads="1"/>
          </p:cNvSpPr>
          <p:nvPr/>
        </p:nvSpPr>
        <p:spPr bwMode="auto">
          <a:xfrm>
            <a:off x="2771775" y="5014913"/>
            <a:ext cx="38893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800" b="1">
                <a:latin typeface="楷体_GB2312" panose="02010609030101010101" pitchFamily="49" charset="-122"/>
                <a:ea typeface="楷体_GB2312" panose="02010609030101010101" pitchFamily="49" charset="-122"/>
              </a:rPr>
              <a:t>常系数齐次线性方程组</a:t>
            </a:r>
            <a:endParaRPr lang="en-US" altLang="zh-CN" sz="2800"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9" grpId="0" animBg="1"/>
      <p:bldP spid="720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64" name="AutoShape 16"/>
          <p:cNvSpPr>
            <a:spLocks noChangeArrowheads="1"/>
          </p:cNvSpPr>
          <p:nvPr/>
        </p:nvSpPr>
        <p:spPr bwMode="auto">
          <a:xfrm>
            <a:off x="1908175" y="908050"/>
            <a:ext cx="3382963" cy="885825"/>
          </a:xfrm>
          <a:prstGeom prst="horizontalScroll">
            <a:avLst>
              <a:gd name="adj" fmla="val 12500"/>
            </a:avLst>
          </a:prstGeom>
          <a:solidFill>
            <a:srgbClr val="FFCC99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sp>
        <p:nvSpPr>
          <p:cNvPr id="6147" name="Rectangle 30"/>
          <p:cNvSpPr>
            <a:spLocks noChangeArrowheads="1"/>
          </p:cNvSpPr>
          <p:nvPr/>
        </p:nvSpPr>
        <p:spPr bwMode="auto">
          <a:xfrm>
            <a:off x="179388" y="188913"/>
            <a:ext cx="5111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400" b="1">
                <a:latin typeface="楷体_GB2312" panose="02010609030101010101" pitchFamily="49" charset="-122"/>
                <a:ea typeface="楷体_GB2312" panose="02010609030101010101" pitchFamily="49" charset="-122"/>
              </a:rPr>
              <a:t>常系数齐次线性方程组</a:t>
            </a:r>
          </a:p>
        </p:txBody>
      </p:sp>
      <p:sp>
        <p:nvSpPr>
          <p:cNvPr id="6148" name="矩形 2"/>
          <p:cNvSpPr>
            <a:spLocks noChangeArrowheads="1"/>
          </p:cNvSpPr>
          <p:nvPr/>
        </p:nvSpPr>
        <p:spPr bwMode="auto">
          <a:xfrm>
            <a:off x="179388" y="5178425"/>
            <a:ext cx="4333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latinLnBrk="1" hangingPunct="1">
              <a:lnSpc>
                <a:spcPct val="80000"/>
              </a:lnSpc>
              <a:spcBef>
                <a:spcPct val="0"/>
              </a:spcBef>
              <a:buFontTx/>
              <a:buBlip>
                <a:blip r:embed="rId3"/>
              </a:buBlip>
            </a:pPr>
            <a:r>
              <a:rPr kumimoji="1" lang="en-US" altLang="zh-CN">
                <a:latin typeface="宋体" panose="02010600030101010101" pitchFamily="2" charset="-122"/>
                <a:ea typeface="-윤명조240"/>
                <a:cs typeface="-윤명조240"/>
              </a:rPr>
              <a:t> </a:t>
            </a:r>
            <a:endParaRPr lang="zh-CN" altLang="en-US" sz="2800">
              <a:ea typeface="楷体_GB2312" panose="02010609030101010101" pitchFamily="49" charset="-122"/>
            </a:endParaRPr>
          </a:p>
        </p:txBody>
      </p:sp>
      <p:graphicFrame>
        <p:nvGraphicFramePr>
          <p:cNvPr id="6149" name="Object 28"/>
          <p:cNvGraphicFramePr>
            <a:graphicFrameLocks noChangeAspect="1"/>
          </p:cNvGraphicFramePr>
          <p:nvPr/>
        </p:nvGraphicFramePr>
        <p:xfrm>
          <a:off x="2987675" y="1133475"/>
          <a:ext cx="5730875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4" imgW="2616200" imgH="215900" progId="Equation.DSMT4">
                  <p:embed/>
                </p:oleObj>
              </mc:Choice>
              <mc:Fallback>
                <p:oleObj name="Equation" r:id="rId4" imgW="2616200" imgH="2159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1133475"/>
                        <a:ext cx="5730875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0" name="Rectangle 10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sp>
        <p:nvSpPr>
          <p:cNvPr id="4" name="AutoShape 16"/>
          <p:cNvSpPr>
            <a:spLocks noChangeArrowheads="1"/>
          </p:cNvSpPr>
          <p:nvPr/>
        </p:nvSpPr>
        <p:spPr bwMode="auto">
          <a:xfrm>
            <a:off x="2051050" y="3622675"/>
            <a:ext cx="3382963" cy="885825"/>
          </a:xfrm>
          <a:prstGeom prst="horizontalScroll">
            <a:avLst>
              <a:gd name="adj" fmla="val 12500"/>
            </a:avLst>
          </a:prstGeom>
          <a:solidFill>
            <a:srgbClr val="FFCC99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graphicFrame>
        <p:nvGraphicFramePr>
          <p:cNvPr id="6152" name="Object 28"/>
          <p:cNvGraphicFramePr>
            <a:graphicFrameLocks noChangeAspect="1"/>
          </p:cNvGraphicFramePr>
          <p:nvPr/>
        </p:nvGraphicFramePr>
        <p:xfrm>
          <a:off x="2673350" y="3848100"/>
          <a:ext cx="6427788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6" imgW="2933700" imgH="215900" progId="Equation.DSMT4">
                  <p:embed/>
                </p:oleObj>
              </mc:Choice>
              <mc:Fallback>
                <p:oleObj name="Equation" r:id="rId6" imgW="2933700" imgH="2159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3350" y="3848100"/>
                        <a:ext cx="6427788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3" name="Rectangle 30"/>
          <p:cNvSpPr>
            <a:spLocks noChangeArrowheads="1"/>
          </p:cNvSpPr>
          <p:nvPr/>
        </p:nvSpPr>
        <p:spPr bwMode="auto">
          <a:xfrm>
            <a:off x="179388" y="2949575"/>
            <a:ext cx="5111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400" b="1">
                <a:latin typeface="楷体_GB2312" panose="02010609030101010101" pitchFamily="49" charset="-122"/>
                <a:ea typeface="楷体_GB2312" panose="02010609030101010101" pitchFamily="49" charset="-122"/>
              </a:rPr>
              <a:t>常系数非齐次线性方程组</a:t>
            </a:r>
          </a:p>
        </p:txBody>
      </p:sp>
      <p:graphicFrame>
        <p:nvGraphicFramePr>
          <p:cNvPr id="2" name="对象 1"/>
          <p:cNvGraphicFramePr>
            <a:graphicFrameLocks noChangeAspect="1"/>
          </p:cNvGraphicFramePr>
          <p:nvPr/>
        </p:nvGraphicFramePr>
        <p:xfrm>
          <a:off x="668338" y="5195888"/>
          <a:ext cx="6148387" cy="868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8" imgW="2806700" imgH="431800" progId="Equation.DSMT4">
                  <p:embed/>
                </p:oleObj>
              </mc:Choice>
              <mc:Fallback>
                <p:oleObj name="Equation" r:id="rId8" imgW="2806700" imgH="431800" progId="Equation.DSMT4">
                  <p:embed/>
                  <p:pic>
                    <p:nvPicPr>
                      <p:cNvPr id="0" name="对象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338" y="5195888"/>
                        <a:ext cx="6148387" cy="868362"/>
                      </a:xfrm>
                      <a:prstGeom prst="rect">
                        <a:avLst/>
                      </a:prstGeom>
                      <a:blipFill dpi="0" rotWithShape="1">
                        <a:blip r:embed="rId10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4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64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64" name="AutoShape 16"/>
          <p:cNvSpPr>
            <a:spLocks noChangeArrowheads="1"/>
          </p:cNvSpPr>
          <p:nvPr/>
        </p:nvSpPr>
        <p:spPr bwMode="auto">
          <a:xfrm>
            <a:off x="1042988" y="1495425"/>
            <a:ext cx="7129462" cy="1152525"/>
          </a:xfrm>
          <a:prstGeom prst="horizontalScroll">
            <a:avLst>
              <a:gd name="adj" fmla="val 12500"/>
            </a:avLst>
          </a:prstGeom>
          <a:solidFill>
            <a:srgbClr val="FFCC99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sp>
        <p:nvSpPr>
          <p:cNvPr id="7171" name="Rectangle 30"/>
          <p:cNvSpPr>
            <a:spLocks noChangeArrowheads="1"/>
          </p:cNvSpPr>
          <p:nvPr/>
        </p:nvSpPr>
        <p:spPr bwMode="auto">
          <a:xfrm>
            <a:off x="684213" y="836613"/>
            <a:ext cx="3600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400" b="1">
                <a:latin typeface="楷体_GB2312" panose="02010609030101010101" pitchFamily="49" charset="-122"/>
                <a:ea typeface="楷体_GB2312" panose="02010609030101010101" pitchFamily="49" charset="-122"/>
              </a:rPr>
              <a:t>矩阵指数：</a:t>
            </a:r>
            <a:endParaRPr lang="en-US" altLang="zh-CN" sz="2400" b="1"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7172" name="Rectangle 30"/>
          <p:cNvSpPr>
            <a:spLocks noChangeArrowheads="1"/>
          </p:cNvSpPr>
          <p:nvPr/>
        </p:nvSpPr>
        <p:spPr bwMode="auto">
          <a:xfrm>
            <a:off x="107950" y="188913"/>
            <a:ext cx="33131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400" b="1">
                <a:ea typeface="楷体_GB2312" panose="02010609030101010101" pitchFamily="49" charset="-122"/>
              </a:rPr>
              <a:t>1. </a:t>
            </a:r>
            <a:r>
              <a:rPr lang="zh-CN" altLang="en-US" sz="2400" b="1">
                <a:ea typeface="楷体_GB2312" panose="02010609030101010101" pitchFamily="49" charset="-122"/>
              </a:rPr>
              <a:t>准备知识</a:t>
            </a:r>
            <a:endParaRPr lang="zh-CN" altLang="en-US" sz="2400"/>
          </a:p>
        </p:txBody>
      </p:sp>
      <p:graphicFrame>
        <p:nvGraphicFramePr>
          <p:cNvPr id="7173" name="Object 28"/>
          <p:cNvGraphicFramePr>
            <a:graphicFrameLocks noChangeAspect="1"/>
          </p:cNvGraphicFramePr>
          <p:nvPr/>
        </p:nvGraphicFramePr>
        <p:xfrm>
          <a:off x="1393825" y="1597025"/>
          <a:ext cx="6346825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3" imgW="2895600" imgH="444500" progId="Equation.DSMT4">
                  <p:embed/>
                </p:oleObj>
              </mc:Choice>
              <mc:Fallback>
                <p:oleObj name="Equation" r:id="rId3" imgW="2895600" imgH="4445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3825" y="1597025"/>
                        <a:ext cx="6346825" cy="89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30"/>
          <p:cNvSpPr>
            <a:spLocks noChangeArrowheads="1"/>
          </p:cNvSpPr>
          <p:nvPr/>
        </p:nvSpPr>
        <p:spPr bwMode="auto">
          <a:xfrm>
            <a:off x="395288" y="3068638"/>
            <a:ext cx="3384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400">
                <a:latin typeface="楷体_GB2312" panose="02010609030101010101" pitchFamily="49" charset="-122"/>
                <a:ea typeface="楷体_GB2312" panose="02010609030101010101" pitchFamily="49" charset="-122"/>
              </a:rPr>
              <a:t>说明：</a:t>
            </a:r>
          </a:p>
        </p:txBody>
      </p:sp>
      <p:sp>
        <p:nvSpPr>
          <p:cNvPr id="7175" name="矩形 2"/>
          <p:cNvSpPr>
            <a:spLocks noChangeArrowheads="1"/>
          </p:cNvSpPr>
          <p:nvPr/>
        </p:nvSpPr>
        <p:spPr bwMode="auto">
          <a:xfrm>
            <a:off x="179388" y="836613"/>
            <a:ext cx="4333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latinLnBrk="1" hangingPunct="1">
              <a:lnSpc>
                <a:spcPct val="80000"/>
              </a:lnSpc>
              <a:spcBef>
                <a:spcPct val="0"/>
              </a:spcBef>
              <a:buFontTx/>
              <a:buBlip>
                <a:blip r:embed="rId5"/>
              </a:buBlip>
            </a:pPr>
            <a:r>
              <a:rPr kumimoji="1" lang="en-US" altLang="zh-CN">
                <a:latin typeface="宋体" panose="02010600030101010101" pitchFamily="2" charset="-122"/>
                <a:ea typeface="-윤명조240"/>
                <a:cs typeface="-윤명조240"/>
              </a:rPr>
              <a:t> </a:t>
            </a:r>
            <a:endParaRPr lang="zh-CN" altLang="en-US" sz="2800">
              <a:ea typeface="楷体_GB2312" panose="02010609030101010101" pitchFamily="49" charset="-122"/>
            </a:endParaRPr>
          </a:p>
        </p:txBody>
      </p:sp>
      <p:graphicFrame>
        <p:nvGraphicFramePr>
          <p:cNvPr id="4" name="Object 28"/>
          <p:cNvGraphicFramePr>
            <a:graphicFrameLocks noChangeAspect="1"/>
          </p:cNvGraphicFramePr>
          <p:nvPr/>
        </p:nvGraphicFramePr>
        <p:xfrm>
          <a:off x="1525588" y="3225800"/>
          <a:ext cx="7078662" cy="337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6" imgW="3492500" imgH="1676400" progId="Equation.DSMT4">
                  <p:embed/>
                </p:oleObj>
              </mc:Choice>
              <mc:Fallback>
                <p:oleObj name="Equation" r:id="rId6" imgW="3492500" imgH="16764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5588" y="3225800"/>
                        <a:ext cx="7078662" cy="3371850"/>
                      </a:xfrm>
                      <a:prstGeom prst="rect">
                        <a:avLst/>
                      </a:prstGeom>
                      <a:blipFill dpi="0" rotWithShape="1">
                        <a:blip r:embed="rId8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83" name="Oval 12"/>
          <p:cNvSpPr>
            <a:spLocks noChangeArrowheads="1"/>
          </p:cNvSpPr>
          <p:nvPr/>
        </p:nvSpPr>
        <p:spPr bwMode="auto">
          <a:xfrm>
            <a:off x="179388" y="2997200"/>
            <a:ext cx="1152525" cy="61912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4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70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64" grpId="0" animBg="1"/>
      <p:bldP spid="3" grpId="0"/>
      <p:bldP spid="7068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0"/>
          <p:cNvSpPr>
            <a:spLocks noChangeArrowheads="1"/>
          </p:cNvSpPr>
          <p:nvPr/>
        </p:nvSpPr>
        <p:spPr bwMode="auto">
          <a:xfrm>
            <a:off x="701675" y="877888"/>
            <a:ext cx="5741988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400" b="1">
                <a:latin typeface="楷体_GB2312" panose="02010609030101010101" pitchFamily="49" charset="-122"/>
                <a:ea typeface="楷体_GB2312" panose="02010609030101010101" pitchFamily="49" charset="-122"/>
              </a:rPr>
              <a:t>范数：具有“长度”概念的函数。</a:t>
            </a:r>
            <a:endParaRPr lang="en-US" altLang="zh-CN" sz="2400" b="1"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8195" name="矩形 2"/>
          <p:cNvSpPr>
            <a:spLocks noChangeArrowheads="1"/>
          </p:cNvSpPr>
          <p:nvPr/>
        </p:nvSpPr>
        <p:spPr bwMode="auto">
          <a:xfrm>
            <a:off x="179388" y="836613"/>
            <a:ext cx="4333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latinLnBrk="1" hangingPunct="1">
              <a:lnSpc>
                <a:spcPct val="80000"/>
              </a:lnSpc>
              <a:spcBef>
                <a:spcPct val="0"/>
              </a:spcBef>
              <a:buFontTx/>
              <a:buBlip>
                <a:blip r:embed="rId2"/>
              </a:buBlip>
            </a:pPr>
            <a:r>
              <a:rPr kumimoji="1" lang="en-US" altLang="zh-CN">
                <a:latin typeface="宋体" panose="02010600030101010101" pitchFamily="2" charset="-122"/>
                <a:ea typeface="-윤명조240"/>
                <a:cs typeface="-윤명조240"/>
              </a:rPr>
              <a:t> </a:t>
            </a:r>
            <a:endParaRPr lang="zh-CN" altLang="en-US" sz="2800">
              <a:ea typeface="楷体_GB2312" panose="02010609030101010101" pitchFamily="49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30251" y="1350344"/>
            <a:ext cx="6378054" cy="4886967"/>
          </a:xfrm>
          <a:prstGeom prst="rect">
            <a:avLst/>
          </a:prstGeom>
          <a:solidFill>
            <a:srgbClr val="DAEBFE"/>
          </a:solidFill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文本框 2"/>
              <p:cNvSpPr txBox="1"/>
              <p:nvPr/>
            </p:nvSpPr>
            <p:spPr>
              <a:xfrm>
                <a:off x="-180528" y="1348477"/>
                <a:ext cx="4907174" cy="9326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lit/>
                            </m:rP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  <m:t>||</m:t>
                          </m:r>
                        </m:e>
                        <m:sub>
                          <m: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CN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p>
                        <m:e>
                          <m: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sSub>
                            <m:sSubPr>
                              <m:ctrlPr>
                                <a:rPr lang="en-US" altLang="zh-CN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</m:e>
                      </m:nary>
                    </m:oMath>
                  </m:oMathPara>
                </a14:m>
                <a:endParaRPr lang="zh-CN" altLang="en-US" sz="2000" dirty="0"/>
              </a:p>
            </p:txBody>
          </p:sp>
        </mc:Choice>
        <mc:Fallback>
          <p:sp>
            <p:nvSpPr>
              <p:cNvPr id="3" name="文本框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80528" y="1348477"/>
                <a:ext cx="4907174" cy="93262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文本框 14"/>
              <p:cNvSpPr txBox="1"/>
              <p:nvPr/>
            </p:nvSpPr>
            <p:spPr>
              <a:xfrm>
                <a:off x="2624969" y="1312547"/>
                <a:ext cx="4907174" cy="12897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lit/>
                            </m:rP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  <m:t>||</m:t>
                          </m:r>
                        </m:e>
                        <m:sub>
                          <m: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zh-CN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nary>
                            <m:naryPr>
                              <m:chr m:val="∑"/>
                              <m:ctrlPr>
                                <a:rPr lang="en-US" altLang="zh-CN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zh-CN" sz="20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p>
                            <m:e>
                              <m:sSubSup>
                                <m:sSubSupPr>
                                  <m:ctrlPr>
                                    <a:rPr lang="en-US" altLang="zh-CN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nary>
                        </m:e>
                      </m:rad>
                    </m:oMath>
                  </m:oMathPara>
                </a14:m>
                <a:endParaRPr lang="zh-CN" altLang="en-US" sz="2000" dirty="0"/>
              </a:p>
            </p:txBody>
          </p:sp>
        </mc:Choice>
        <mc:Fallback>
          <p:sp>
            <p:nvSpPr>
              <p:cNvPr id="15" name="文本框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4969" y="1312547"/>
                <a:ext cx="4907174" cy="128971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文本框 15"/>
              <p:cNvSpPr txBox="1"/>
              <p:nvPr/>
            </p:nvSpPr>
            <p:spPr>
              <a:xfrm>
                <a:off x="-15977" y="2599341"/>
                <a:ext cx="490717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lit/>
                            </m:rP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  <m:t>||</m:t>
                          </m:r>
                        </m:e>
                        <m:sub>
                          <m:r>
                            <a:rPr lang="en-US" altLang="zh-CN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b>
                      </m:sSub>
                      <m:r>
                        <a:rPr lang="en-US" altLang="zh-CN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  <m:t>𝑚𝑎𝑥</m:t>
                          </m:r>
                        </m:e>
                        <m:sub>
                          <m: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altLang="zh-CN" sz="2000" b="0" i="1" smtClean="0">
                          <a:latin typeface="Cambria Math" panose="02040503050406030204" pitchFamily="18" charset="0"/>
                        </a:rPr>
                        <m:t>|</m:t>
                      </m:r>
                      <m:sSub>
                        <m:sSubPr>
                          <m:ctrlP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altLang="zh-CN" sz="2000" b="0" i="1" smtClean="0">
                          <a:latin typeface="Cambria Math" panose="02040503050406030204" pitchFamily="18" charset="0"/>
                        </a:rPr>
                        <m:t>|</m:t>
                      </m:r>
                    </m:oMath>
                  </m:oMathPara>
                </a14:m>
                <a:endParaRPr lang="zh-CN" altLang="en-US" sz="2000" dirty="0"/>
              </a:p>
            </p:txBody>
          </p:sp>
        </mc:Choice>
        <mc:Fallback>
          <p:sp>
            <p:nvSpPr>
              <p:cNvPr id="16" name="文本框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5977" y="2599341"/>
                <a:ext cx="4907174" cy="400110"/>
              </a:xfrm>
              <a:prstGeom prst="rect">
                <a:avLst/>
              </a:prstGeom>
              <a:blipFill>
                <a:blip r:embed="rId5"/>
                <a:stretch>
                  <a:fillRect b="-1666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197" name="图片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312" y="3177338"/>
            <a:ext cx="3119890" cy="827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图片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312" y="4084294"/>
            <a:ext cx="4845701" cy="856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图片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5316" y="5007664"/>
            <a:ext cx="3626907" cy="948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0"/>
          <p:cNvSpPr>
            <a:spLocks noChangeArrowheads="1"/>
          </p:cNvSpPr>
          <p:nvPr/>
        </p:nvSpPr>
        <p:spPr bwMode="auto">
          <a:xfrm>
            <a:off x="179388" y="188913"/>
            <a:ext cx="3600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400" b="1">
                <a:latin typeface="楷体_GB2312" panose="02010609030101010101" pitchFamily="49" charset="-122"/>
                <a:ea typeface="楷体_GB2312" panose="02010609030101010101" pitchFamily="49" charset="-122"/>
              </a:rPr>
              <a:t>矩阵指数的性质：</a:t>
            </a:r>
            <a:endParaRPr lang="en-US" altLang="zh-CN" sz="2400" b="1"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graphicFrame>
        <p:nvGraphicFramePr>
          <p:cNvPr id="93193" name="Object 9"/>
          <p:cNvGraphicFramePr>
            <a:graphicFrameLocks noChangeAspect="1"/>
          </p:cNvGraphicFramePr>
          <p:nvPr/>
        </p:nvGraphicFramePr>
        <p:xfrm>
          <a:off x="395288" y="873125"/>
          <a:ext cx="835977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3" imgW="4470400" imgH="215900" progId="Equation.DSMT4">
                  <p:embed/>
                </p:oleObj>
              </mc:Choice>
              <mc:Fallback>
                <p:oleObj name="Equation" r:id="rId3" imgW="4470400" imgH="2159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873125"/>
                        <a:ext cx="8359775" cy="403225"/>
                      </a:xfrm>
                      <a:prstGeom prst="rect">
                        <a:avLst/>
                      </a:prstGeom>
                      <a:blipFill dpi="0" rotWithShape="1">
                        <a:blip r:embed="rId5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194" name="Oval 12"/>
          <p:cNvSpPr>
            <a:spLocks noChangeArrowheads="1"/>
          </p:cNvSpPr>
          <p:nvPr/>
        </p:nvSpPr>
        <p:spPr bwMode="auto">
          <a:xfrm>
            <a:off x="179388" y="765175"/>
            <a:ext cx="1152525" cy="61912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graphicFrame>
        <p:nvGraphicFramePr>
          <p:cNvPr id="93196" name="Object 12"/>
          <p:cNvGraphicFramePr>
            <a:graphicFrameLocks noChangeAspect="1"/>
          </p:cNvGraphicFramePr>
          <p:nvPr/>
        </p:nvGraphicFramePr>
        <p:xfrm>
          <a:off x="371475" y="1798638"/>
          <a:ext cx="6721475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6" imgW="3594100" imgH="228600" progId="Equation.DSMT4">
                  <p:embed/>
                </p:oleObj>
              </mc:Choice>
              <mc:Fallback>
                <p:oleObj name="Equation" r:id="rId6" imgW="3594100" imgH="2286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475" y="1798638"/>
                        <a:ext cx="6721475" cy="427037"/>
                      </a:xfrm>
                      <a:prstGeom prst="rect">
                        <a:avLst/>
                      </a:prstGeom>
                      <a:blipFill dpi="0" rotWithShape="1">
                        <a:blip r:embed="rId5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197" name="Oval 12"/>
          <p:cNvSpPr>
            <a:spLocks noChangeArrowheads="1"/>
          </p:cNvSpPr>
          <p:nvPr/>
        </p:nvSpPr>
        <p:spPr bwMode="auto">
          <a:xfrm>
            <a:off x="179388" y="1700213"/>
            <a:ext cx="1152525" cy="61912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graphicFrame>
        <p:nvGraphicFramePr>
          <p:cNvPr id="93199" name="Object 15"/>
          <p:cNvGraphicFramePr>
            <a:graphicFrameLocks noChangeAspect="1"/>
          </p:cNvGraphicFramePr>
          <p:nvPr/>
        </p:nvGraphicFramePr>
        <p:xfrm>
          <a:off x="374650" y="2828925"/>
          <a:ext cx="7150100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8" imgW="3822700" imgH="228600" progId="Equation.DSMT4">
                  <p:embed/>
                </p:oleObj>
              </mc:Choice>
              <mc:Fallback>
                <p:oleObj name="Equation" r:id="rId8" imgW="3822700" imgH="2286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50" y="2828925"/>
                        <a:ext cx="7150100" cy="427038"/>
                      </a:xfrm>
                      <a:prstGeom prst="rect">
                        <a:avLst/>
                      </a:prstGeom>
                      <a:blipFill dpi="0" rotWithShape="1">
                        <a:blip r:embed="rId5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200" name="Oval 12"/>
          <p:cNvSpPr>
            <a:spLocks noChangeArrowheads="1"/>
          </p:cNvSpPr>
          <p:nvPr/>
        </p:nvSpPr>
        <p:spPr bwMode="auto">
          <a:xfrm>
            <a:off x="179388" y="2708275"/>
            <a:ext cx="1152525" cy="61912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graphicFrame>
        <p:nvGraphicFramePr>
          <p:cNvPr id="93201" name="Object 17"/>
          <p:cNvGraphicFramePr>
            <a:graphicFrameLocks noChangeAspect="1"/>
          </p:cNvGraphicFramePr>
          <p:nvPr/>
        </p:nvGraphicFramePr>
        <p:xfrm>
          <a:off x="360363" y="3448050"/>
          <a:ext cx="6365875" cy="2609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10" imgW="3403600" imgH="1397000" progId="Equation.DSMT4">
                  <p:embed/>
                </p:oleObj>
              </mc:Choice>
              <mc:Fallback>
                <p:oleObj name="Equation" r:id="rId10" imgW="3403600" imgH="13970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363" y="3448050"/>
                        <a:ext cx="6365875" cy="2609850"/>
                      </a:xfrm>
                      <a:prstGeom prst="rect">
                        <a:avLst/>
                      </a:prstGeom>
                      <a:blipFill dpi="0" rotWithShape="1">
                        <a:blip r:embed="rId12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202" name="AutoShape 18"/>
          <p:cNvSpPr>
            <a:spLocks noChangeArrowheads="1"/>
          </p:cNvSpPr>
          <p:nvPr/>
        </p:nvSpPr>
        <p:spPr bwMode="auto">
          <a:xfrm>
            <a:off x="6334125" y="5013325"/>
            <a:ext cx="2700338" cy="598488"/>
          </a:xfrm>
          <a:prstGeom prst="wedgeEllipseCallout">
            <a:avLst>
              <a:gd name="adj1" fmla="val -45884"/>
              <a:gd name="adj2" fmla="val -347611"/>
            </a:avLst>
          </a:prstGeom>
          <a:solidFill>
            <a:srgbClr val="FFCC99"/>
          </a:solidFill>
          <a:ln w="19050">
            <a:solidFill>
              <a:schemeClr val="tx1"/>
            </a:solidFill>
            <a:miter lim="800000"/>
            <a:headEnd/>
            <a:tailEnd type="none" w="med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Clr>
                <a:schemeClr val="tx1"/>
              </a:buClr>
              <a:buSzPct val="80000"/>
            </a:pPr>
            <a:endParaRPr lang="zh-CN" altLang="en-US" sz="2400">
              <a:solidFill>
                <a:srgbClr val="000066"/>
              </a:solidFill>
            </a:endParaRPr>
          </a:p>
        </p:txBody>
      </p:sp>
      <p:sp>
        <p:nvSpPr>
          <p:cNvPr id="5" name="Rectangle 30"/>
          <p:cNvSpPr>
            <a:spLocks noChangeArrowheads="1"/>
          </p:cNvSpPr>
          <p:nvPr/>
        </p:nvSpPr>
        <p:spPr bwMode="auto">
          <a:xfrm>
            <a:off x="6300788" y="5084763"/>
            <a:ext cx="28082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400" b="1">
                <a:ea typeface="楷体_GB2312" panose="02010609030101010101" pitchFamily="49" charset="-122"/>
              </a:rPr>
              <a:t>这些性质的用处？</a:t>
            </a:r>
            <a:r>
              <a:rPr lang="zh-CN" altLang="en-US" sz="2400"/>
              <a:t> 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3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93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93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93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93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93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3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3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3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3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94" grpId="0" animBg="1"/>
      <p:bldP spid="93197" grpId="0" animBg="1"/>
      <p:bldP spid="93200" grpId="0" animBg="1"/>
      <p:bldP spid="93202" grpId="0" animBg="1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64" name="AutoShape 16"/>
          <p:cNvSpPr>
            <a:spLocks noChangeArrowheads="1"/>
          </p:cNvSpPr>
          <p:nvPr/>
        </p:nvSpPr>
        <p:spPr bwMode="auto">
          <a:xfrm>
            <a:off x="2124075" y="765175"/>
            <a:ext cx="5256213" cy="1152525"/>
          </a:xfrm>
          <a:prstGeom prst="horizontalScroll">
            <a:avLst>
              <a:gd name="adj" fmla="val 12500"/>
            </a:avLst>
          </a:prstGeom>
          <a:solidFill>
            <a:srgbClr val="FFCC99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sp>
        <p:nvSpPr>
          <p:cNvPr id="10243" name="Rectangle 30"/>
          <p:cNvSpPr>
            <a:spLocks noChangeArrowheads="1"/>
          </p:cNvSpPr>
          <p:nvPr/>
        </p:nvSpPr>
        <p:spPr bwMode="auto">
          <a:xfrm>
            <a:off x="539750" y="163513"/>
            <a:ext cx="3600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400" b="1">
                <a:latin typeface="楷体_GB2312" panose="02010609030101010101" pitchFamily="49" charset="-122"/>
                <a:ea typeface="楷体_GB2312" panose="02010609030101010101" pitchFamily="49" charset="-122"/>
              </a:rPr>
              <a:t>矩阵指数函数：</a:t>
            </a:r>
            <a:endParaRPr lang="en-US" altLang="zh-CN" sz="2400" b="1"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graphicFrame>
        <p:nvGraphicFramePr>
          <p:cNvPr id="10244" name="Object 28"/>
          <p:cNvGraphicFramePr>
            <a:graphicFrameLocks noChangeAspect="1"/>
          </p:cNvGraphicFramePr>
          <p:nvPr/>
        </p:nvGraphicFramePr>
        <p:xfrm>
          <a:off x="2938463" y="866775"/>
          <a:ext cx="3255962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3" imgW="1485255" imgH="444307" progId="Equation.DSMT4">
                  <p:embed/>
                </p:oleObj>
              </mc:Choice>
              <mc:Fallback>
                <p:oleObj name="Equation" r:id="rId3" imgW="1485255" imgH="444307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8463" y="866775"/>
                        <a:ext cx="3255962" cy="89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5" name="Rectangle 30"/>
          <p:cNvSpPr>
            <a:spLocks noChangeArrowheads="1"/>
          </p:cNvSpPr>
          <p:nvPr/>
        </p:nvSpPr>
        <p:spPr bwMode="auto">
          <a:xfrm>
            <a:off x="395288" y="3068638"/>
            <a:ext cx="3384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400">
                <a:latin typeface="楷体_GB2312" panose="02010609030101010101" pitchFamily="49" charset="-122"/>
                <a:ea typeface="楷体_GB2312" panose="02010609030101010101" pitchFamily="49" charset="-122"/>
              </a:rPr>
              <a:t>说明：</a:t>
            </a:r>
          </a:p>
        </p:txBody>
      </p:sp>
      <p:sp>
        <p:nvSpPr>
          <p:cNvPr id="10246" name="矩形 2"/>
          <p:cNvSpPr>
            <a:spLocks noChangeArrowheads="1"/>
          </p:cNvSpPr>
          <p:nvPr/>
        </p:nvSpPr>
        <p:spPr bwMode="auto">
          <a:xfrm>
            <a:off x="179388" y="115888"/>
            <a:ext cx="4333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latinLnBrk="1" hangingPunct="1">
              <a:lnSpc>
                <a:spcPct val="80000"/>
              </a:lnSpc>
              <a:spcBef>
                <a:spcPct val="0"/>
              </a:spcBef>
              <a:buFontTx/>
              <a:buBlip>
                <a:blip r:embed="rId5"/>
              </a:buBlip>
            </a:pPr>
            <a:r>
              <a:rPr kumimoji="1" lang="en-US" altLang="zh-CN">
                <a:latin typeface="宋体" panose="02010600030101010101" pitchFamily="2" charset="-122"/>
                <a:ea typeface="-윤명조240"/>
                <a:cs typeface="-윤명조240"/>
              </a:rPr>
              <a:t> </a:t>
            </a:r>
            <a:endParaRPr lang="zh-CN" altLang="en-US" sz="2800">
              <a:ea typeface="楷体_GB2312" panose="02010609030101010101" pitchFamily="49" charset="-122"/>
            </a:endParaRPr>
          </a:p>
        </p:txBody>
      </p:sp>
      <p:graphicFrame>
        <p:nvGraphicFramePr>
          <p:cNvPr id="9223" name="Object 28"/>
          <p:cNvGraphicFramePr>
            <a:graphicFrameLocks noChangeAspect="1"/>
          </p:cNvGraphicFramePr>
          <p:nvPr/>
        </p:nvGraphicFramePr>
        <p:xfrm>
          <a:off x="1346200" y="3860800"/>
          <a:ext cx="7040563" cy="204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Equation" r:id="rId6" imgW="3213100" imgH="1016000" progId="Equation.DSMT4">
                  <p:embed/>
                </p:oleObj>
              </mc:Choice>
              <mc:Fallback>
                <p:oleObj name="Equation" r:id="rId6" imgW="3213100" imgH="10160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6200" y="3860800"/>
                        <a:ext cx="7040563" cy="2043113"/>
                      </a:xfrm>
                      <a:prstGeom prst="rect">
                        <a:avLst/>
                      </a:prstGeom>
                      <a:blipFill dpi="0" rotWithShape="1">
                        <a:blip r:embed="rId8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8" name="Oval 12"/>
          <p:cNvSpPr>
            <a:spLocks noChangeArrowheads="1"/>
          </p:cNvSpPr>
          <p:nvPr/>
        </p:nvSpPr>
        <p:spPr bwMode="auto">
          <a:xfrm>
            <a:off x="179388" y="2997200"/>
            <a:ext cx="1152525" cy="61912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4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6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0"/>
          <p:cNvSpPr>
            <a:spLocks noChangeArrowheads="1"/>
          </p:cNvSpPr>
          <p:nvPr/>
        </p:nvSpPr>
        <p:spPr bwMode="auto">
          <a:xfrm>
            <a:off x="179388" y="188913"/>
            <a:ext cx="3600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400" b="1">
                <a:latin typeface="楷体_GB2312" panose="02010609030101010101" pitchFamily="49" charset="-122"/>
                <a:ea typeface="楷体_GB2312" panose="02010609030101010101" pitchFamily="49" charset="-122"/>
              </a:rPr>
              <a:t>矩阵指数函数的性质：</a:t>
            </a:r>
            <a:endParaRPr lang="en-US" altLang="zh-CN" sz="2400" b="1"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graphicFrame>
        <p:nvGraphicFramePr>
          <p:cNvPr id="95236" name="Object 4"/>
          <p:cNvGraphicFramePr>
            <a:graphicFrameLocks noChangeAspect="1"/>
          </p:cNvGraphicFramePr>
          <p:nvPr/>
        </p:nvGraphicFramePr>
        <p:xfrm>
          <a:off x="468313" y="1052513"/>
          <a:ext cx="6791325" cy="1281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3" imgW="3632200" imgH="685800" progId="Equation.DSMT4">
                  <p:embed/>
                </p:oleObj>
              </mc:Choice>
              <mc:Fallback>
                <p:oleObj name="Equation" r:id="rId3" imgW="3632200" imgH="685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1052513"/>
                        <a:ext cx="6791325" cy="1281112"/>
                      </a:xfrm>
                      <a:prstGeom prst="rect">
                        <a:avLst/>
                      </a:prstGeom>
                      <a:blipFill dpi="0" rotWithShape="1">
                        <a:blip r:embed="rId5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237" name="Oval 12"/>
          <p:cNvSpPr>
            <a:spLocks noChangeArrowheads="1"/>
          </p:cNvSpPr>
          <p:nvPr/>
        </p:nvSpPr>
        <p:spPr bwMode="auto">
          <a:xfrm>
            <a:off x="179388" y="908050"/>
            <a:ext cx="1152525" cy="61912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graphicFrame>
        <p:nvGraphicFramePr>
          <p:cNvPr id="95239" name="Object 7"/>
          <p:cNvGraphicFramePr>
            <a:graphicFrameLocks noChangeAspect="1"/>
          </p:cNvGraphicFramePr>
          <p:nvPr/>
        </p:nvGraphicFramePr>
        <p:xfrm>
          <a:off x="468313" y="3019425"/>
          <a:ext cx="60071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6" imgW="3213100" imgH="673100" progId="Equation.DSMT4">
                  <p:embed/>
                </p:oleObj>
              </mc:Choice>
              <mc:Fallback>
                <p:oleObj name="Equation" r:id="rId6" imgW="3213100" imgH="6731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3019425"/>
                        <a:ext cx="6007100" cy="1257300"/>
                      </a:xfrm>
                      <a:prstGeom prst="rect">
                        <a:avLst/>
                      </a:prstGeom>
                      <a:blipFill dpi="0" rotWithShape="1">
                        <a:blip r:embed="rId5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240" name="Oval 12"/>
          <p:cNvSpPr>
            <a:spLocks noChangeArrowheads="1"/>
          </p:cNvSpPr>
          <p:nvPr/>
        </p:nvSpPr>
        <p:spPr bwMode="auto">
          <a:xfrm>
            <a:off x="179388" y="2924175"/>
            <a:ext cx="1152525" cy="61912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graphicFrame>
        <p:nvGraphicFramePr>
          <p:cNvPr id="95242" name="Object 10"/>
          <p:cNvGraphicFramePr>
            <a:graphicFrameLocks noChangeAspect="1"/>
          </p:cNvGraphicFramePr>
          <p:nvPr/>
        </p:nvGraphicFramePr>
        <p:xfrm>
          <a:off x="395288" y="5113338"/>
          <a:ext cx="7672387" cy="1304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Equation" r:id="rId8" imgW="4102100" imgH="698500" progId="Equation.DSMT4">
                  <p:embed/>
                </p:oleObj>
              </mc:Choice>
              <mc:Fallback>
                <p:oleObj name="Equation" r:id="rId8" imgW="4102100" imgH="6985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5113338"/>
                        <a:ext cx="7672387" cy="1304925"/>
                      </a:xfrm>
                      <a:prstGeom prst="rect">
                        <a:avLst/>
                      </a:prstGeom>
                      <a:blipFill dpi="0" rotWithShape="1">
                        <a:blip r:embed="rId5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243" name="Oval 12"/>
          <p:cNvSpPr>
            <a:spLocks noChangeArrowheads="1"/>
          </p:cNvSpPr>
          <p:nvPr/>
        </p:nvSpPr>
        <p:spPr bwMode="auto">
          <a:xfrm>
            <a:off x="179388" y="4962525"/>
            <a:ext cx="1152525" cy="61912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sp>
        <p:nvSpPr>
          <p:cNvPr id="95249" name="AutoShape 17"/>
          <p:cNvSpPr>
            <a:spLocks noChangeArrowheads="1"/>
          </p:cNvSpPr>
          <p:nvPr/>
        </p:nvSpPr>
        <p:spPr bwMode="auto">
          <a:xfrm>
            <a:off x="6302375" y="2420938"/>
            <a:ext cx="2700338" cy="598487"/>
          </a:xfrm>
          <a:prstGeom prst="wedgeEllipseCallout">
            <a:avLst>
              <a:gd name="adj1" fmla="val -105731"/>
              <a:gd name="adj2" fmla="val -112866"/>
            </a:avLst>
          </a:prstGeom>
          <a:solidFill>
            <a:srgbClr val="FFCC99"/>
          </a:solidFill>
          <a:ln w="19050">
            <a:solidFill>
              <a:schemeClr val="tx1"/>
            </a:solidFill>
            <a:miter lim="800000"/>
            <a:headEnd/>
            <a:tailEnd type="none" w="med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Clr>
                <a:schemeClr val="tx1"/>
              </a:buClr>
              <a:buSzPct val="80000"/>
            </a:pPr>
            <a:endParaRPr lang="zh-CN" altLang="en-US" sz="2400">
              <a:solidFill>
                <a:srgbClr val="000066"/>
              </a:solidFill>
            </a:endParaRPr>
          </a:p>
        </p:txBody>
      </p:sp>
      <p:sp>
        <p:nvSpPr>
          <p:cNvPr id="5" name="Rectangle 30"/>
          <p:cNvSpPr>
            <a:spLocks noChangeArrowheads="1"/>
          </p:cNvSpPr>
          <p:nvPr/>
        </p:nvSpPr>
        <p:spPr bwMode="auto">
          <a:xfrm>
            <a:off x="6516688" y="2492375"/>
            <a:ext cx="23764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400" b="1">
                <a:ea typeface="楷体_GB2312" panose="02010609030101010101" pitchFamily="49" charset="-122"/>
              </a:rPr>
              <a:t>标准基解矩阵</a:t>
            </a:r>
            <a:r>
              <a:rPr lang="zh-CN" altLang="en-US" sz="2400"/>
              <a:t> </a:t>
            </a:r>
          </a:p>
        </p:txBody>
      </p:sp>
      <p:sp>
        <p:nvSpPr>
          <p:cNvPr id="95247" name="Rectangle 15"/>
          <p:cNvSpPr>
            <a:spLocks noChangeArrowheads="1"/>
          </p:cNvSpPr>
          <p:nvPr/>
        </p:nvSpPr>
        <p:spPr bwMode="auto">
          <a:xfrm>
            <a:off x="1763713" y="3716338"/>
            <a:ext cx="3168650" cy="647700"/>
          </a:xfrm>
          <a:prstGeom prst="rect">
            <a:avLst/>
          </a:prstGeom>
          <a:noFill/>
          <a:ln w="25400" algn="ctr">
            <a:solidFill>
              <a:srgbClr val="FF99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sp>
        <p:nvSpPr>
          <p:cNvPr id="95248" name="Rectangle 16"/>
          <p:cNvSpPr>
            <a:spLocks noChangeArrowheads="1"/>
          </p:cNvSpPr>
          <p:nvPr/>
        </p:nvSpPr>
        <p:spPr bwMode="auto">
          <a:xfrm>
            <a:off x="4211638" y="5805488"/>
            <a:ext cx="3168650" cy="647700"/>
          </a:xfrm>
          <a:prstGeom prst="rect">
            <a:avLst/>
          </a:prstGeom>
          <a:noFill/>
          <a:ln w="25400" algn="ctr">
            <a:solidFill>
              <a:srgbClr val="FF99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95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95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5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5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95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95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95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95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95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95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7" grpId="0" animBg="1"/>
      <p:bldP spid="95240" grpId="0" animBg="1"/>
      <p:bldP spid="95243" grpId="0" animBg="1"/>
      <p:bldP spid="95249" grpId="0" animBg="1"/>
      <p:bldP spid="5" grpId="0"/>
      <p:bldP spid="95247" grpId="0" animBg="1"/>
      <p:bldP spid="9524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8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graphicFrame>
        <p:nvGraphicFramePr>
          <p:cNvPr id="12291" name="Object 28"/>
          <p:cNvGraphicFramePr>
            <a:graphicFrameLocks noChangeAspect="1"/>
          </p:cNvGraphicFramePr>
          <p:nvPr/>
        </p:nvGraphicFramePr>
        <p:xfrm>
          <a:off x="635000" y="692150"/>
          <a:ext cx="7448550" cy="175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Equation" r:id="rId3" imgW="3937000" imgH="939800" progId="Equation.DSMT4">
                  <p:embed/>
                </p:oleObj>
              </mc:Choice>
              <mc:Fallback>
                <p:oleObj name="Equation" r:id="rId3" imgW="3937000" imgH="9398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" y="692150"/>
                        <a:ext cx="7448550" cy="1751013"/>
                      </a:xfrm>
                      <a:prstGeom prst="rect">
                        <a:avLst/>
                      </a:prstGeom>
                      <a:blipFill dpi="0" rotWithShape="1">
                        <a:blip r:embed="rId5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2" name="矩形 2"/>
          <p:cNvSpPr>
            <a:spLocks noChangeArrowheads="1"/>
          </p:cNvSpPr>
          <p:nvPr/>
        </p:nvSpPr>
        <p:spPr bwMode="auto">
          <a:xfrm>
            <a:off x="238125" y="138113"/>
            <a:ext cx="47625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latinLnBrk="1" hangingPunct="1">
              <a:lnSpc>
                <a:spcPct val="80000"/>
              </a:lnSpc>
              <a:spcBef>
                <a:spcPct val="0"/>
              </a:spcBef>
              <a:buFontTx/>
              <a:buBlip>
                <a:blip r:embed="rId6"/>
              </a:buBlip>
            </a:pPr>
            <a:r>
              <a:rPr kumimoji="1" lang="en-US" altLang="zh-CN">
                <a:latin typeface="宋体" panose="02010600030101010101" pitchFamily="2" charset="-122"/>
                <a:ea typeface="-윤명조240"/>
                <a:cs typeface="-윤명조240"/>
              </a:rPr>
              <a:t>   </a:t>
            </a:r>
            <a:endParaRPr lang="zh-CN" altLang="en-US" sz="2800">
              <a:ea typeface="楷体_GB2312" panose="02010609030101010101" pitchFamily="49" charset="-122"/>
            </a:endParaRPr>
          </a:p>
        </p:txBody>
      </p:sp>
      <p:sp>
        <p:nvSpPr>
          <p:cNvPr id="12293" name="Rectangle 30"/>
          <p:cNvSpPr>
            <a:spLocks noChangeArrowheads="1"/>
          </p:cNvSpPr>
          <p:nvPr/>
        </p:nvSpPr>
        <p:spPr bwMode="auto">
          <a:xfrm>
            <a:off x="468313" y="115888"/>
            <a:ext cx="462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400">
                <a:ea typeface="楷体_GB2312" panose="02010609030101010101" pitchFamily="49" charset="-122"/>
              </a:rPr>
              <a:t> </a:t>
            </a:r>
            <a:r>
              <a:rPr lang="zh-CN" altLang="en-US" sz="2400">
                <a:ea typeface="楷体_GB2312" panose="02010609030101010101" pitchFamily="49" charset="-122"/>
              </a:rPr>
              <a:t>例</a:t>
            </a:r>
            <a:r>
              <a:rPr lang="en-US" altLang="zh-CN" sz="2400">
                <a:ea typeface="楷体_GB2312" panose="02010609030101010101" pitchFamily="49" charset="-122"/>
              </a:rPr>
              <a:t>1</a:t>
            </a:r>
            <a:r>
              <a:rPr lang="zh-CN" altLang="en-US" sz="2400">
                <a:ea typeface="楷体_GB2312" panose="02010609030101010101" pitchFamily="49" charset="-122"/>
              </a:rPr>
              <a:t>：</a:t>
            </a:r>
            <a:r>
              <a:rPr lang="en-US" altLang="zh-CN" sz="2400">
                <a:ea typeface="楷体_GB2312" panose="02010609030101010101" pitchFamily="49" charset="-122"/>
              </a:rPr>
              <a:t>(</a:t>
            </a:r>
            <a:r>
              <a:rPr lang="en-US" altLang="zh-CN" sz="2400" b="1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zh-CN" altLang="en-US" sz="2400" b="1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是对角矩阵</a:t>
            </a:r>
            <a:r>
              <a:rPr lang="en-US" altLang="zh-CN" sz="2400">
                <a:ea typeface="楷体_GB2312" panose="02010609030101010101" pitchFamily="49" charset="-122"/>
              </a:rPr>
              <a:t>)</a:t>
            </a:r>
          </a:p>
        </p:txBody>
      </p:sp>
      <p:sp>
        <p:nvSpPr>
          <p:cNvPr id="12294" name="Rectangle 18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graphicFrame>
        <p:nvGraphicFramePr>
          <p:cNvPr id="2" name="Object 28"/>
          <p:cNvGraphicFramePr>
            <a:graphicFrameLocks noChangeAspect="1"/>
          </p:cNvGraphicFramePr>
          <p:nvPr/>
        </p:nvGraphicFramePr>
        <p:xfrm>
          <a:off x="611188" y="2636838"/>
          <a:ext cx="8101012" cy="2112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7" imgW="4864100" imgH="1219200" progId="Equation.DSMT4">
                  <p:embed/>
                </p:oleObj>
              </mc:Choice>
              <mc:Fallback>
                <p:oleObj name="Equation" r:id="rId7" imgW="4864100" imgH="12192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2636838"/>
                        <a:ext cx="8101012" cy="2112962"/>
                      </a:xfrm>
                      <a:prstGeom prst="rect">
                        <a:avLst/>
                      </a:prstGeom>
                      <a:blipFill dpi="0" rotWithShape="1">
                        <a:blip r:embed="rId9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8"/>
          <p:cNvGraphicFramePr>
            <a:graphicFrameLocks noChangeAspect="1"/>
          </p:cNvGraphicFramePr>
          <p:nvPr/>
        </p:nvGraphicFramePr>
        <p:xfrm>
          <a:off x="611188" y="5083175"/>
          <a:ext cx="4049712" cy="151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Equation" r:id="rId10" imgW="2260600" imgH="812800" progId="Equation.DSMT4">
                  <p:embed/>
                </p:oleObj>
              </mc:Choice>
              <mc:Fallback>
                <p:oleObj name="Equation" r:id="rId10" imgW="2260600" imgH="8128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5083175"/>
                        <a:ext cx="4049712" cy="1514475"/>
                      </a:xfrm>
                      <a:prstGeom prst="rect">
                        <a:avLst/>
                      </a:prstGeom>
                      <a:blipFill dpi="0" rotWithShape="1">
                        <a:blip r:embed="rId9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AutoShape 6"/>
          <p:cNvSpPr>
            <a:spLocks noChangeArrowheads="1"/>
          </p:cNvSpPr>
          <p:nvPr/>
        </p:nvSpPr>
        <p:spPr bwMode="auto">
          <a:xfrm>
            <a:off x="6156325" y="5230813"/>
            <a:ext cx="2665413" cy="1366837"/>
          </a:xfrm>
          <a:prstGeom prst="wedgeRoundRectCallout">
            <a:avLst>
              <a:gd name="adj1" fmla="val -107657"/>
              <a:gd name="adj2" fmla="val -30778"/>
              <a:gd name="adj3" fmla="val 16667"/>
            </a:avLst>
          </a:prstGeom>
          <a:solidFill>
            <a:srgbClr val="FF00FF"/>
          </a:solidFill>
          <a:ln w="19050">
            <a:solidFill>
              <a:schemeClr val="tx1"/>
            </a:solidFill>
            <a:miter lim="800000"/>
            <a:headEnd/>
            <a:tailEnd type="none" w="med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Clr>
                <a:schemeClr val="tx1"/>
              </a:buClr>
              <a:buSzPct val="80000"/>
            </a:pPr>
            <a:endParaRPr lang="zh-CN" altLang="en-US" sz="2400">
              <a:solidFill>
                <a:srgbClr val="000066"/>
              </a:solidFill>
            </a:endParaRPr>
          </a:p>
        </p:txBody>
      </p:sp>
      <p:graphicFrame>
        <p:nvGraphicFramePr>
          <p:cNvPr id="10" name="Object 7"/>
          <p:cNvGraphicFramePr>
            <a:graphicFrameLocks noChangeAspect="1"/>
          </p:cNvGraphicFramePr>
          <p:nvPr/>
        </p:nvGraphicFramePr>
        <p:xfrm>
          <a:off x="6267450" y="5230813"/>
          <a:ext cx="2439988" cy="1365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6" name="Equation" r:id="rId12" imgW="1308100" imgH="685800" progId="Equation.DSMT4">
                  <p:embed/>
                </p:oleObj>
              </mc:Choice>
              <mc:Fallback>
                <p:oleObj name="Equation" r:id="rId12" imgW="1308100" imgH="6858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7450" y="5230813"/>
                        <a:ext cx="2439988" cy="1365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chemeClr val="tx1"/>
                            </a:solidFill>
                            <a:miter lim="800000"/>
                            <a:headEnd/>
                            <a:tailEnd type="none" w="med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609600" marR="0" indent="-6096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609600" marR="0" indent="-6096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6478</TotalTime>
  <Words>258</Words>
  <Application>Microsoft Office PowerPoint</Application>
  <PresentationFormat>全屏显示(4:3)</PresentationFormat>
  <Paragraphs>46</Paragraphs>
  <Slides>18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18</vt:i4>
      </vt:variant>
    </vt:vector>
  </HeadingPairs>
  <TitlesOfParts>
    <vt:vector size="27" baseType="lpstr">
      <vt:lpstr>Arial</vt:lpstr>
      <vt:lpstr>宋体</vt:lpstr>
      <vt:lpstr>Calibri</vt:lpstr>
      <vt:lpstr>楷体_GB2312</vt:lpstr>
      <vt:lpstr>-윤명조240</vt:lpstr>
      <vt:lpstr>Wingdings</vt:lpstr>
      <vt:lpstr>默认设计模板</vt:lpstr>
      <vt:lpstr>MathType 6.0 Equation</vt:lpstr>
      <vt:lpstr>MathType 5.0 Equation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by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by</dc:creator>
  <cp:lastModifiedBy>王利利</cp:lastModifiedBy>
  <cp:revision>417</cp:revision>
  <dcterms:created xsi:type="dcterms:W3CDTF">2006-01-29T04:52:07Z</dcterms:created>
  <dcterms:modified xsi:type="dcterms:W3CDTF">2021-11-12T05:58:31Z</dcterms:modified>
</cp:coreProperties>
</file>