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771" r:id="rId2"/>
    <p:sldId id="825" r:id="rId3"/>
    <p:sldId id="837" r:id="rId4"/>
    <p:sldId id="838" r:id="rId5"/>
    <p:sldId id="839" r:id="rId6"/>
    <p:sldId id="829" r:id="rId7"/>
    <p:sldId id="830" r:id="rId8"/>
    <p:sldId id="840" r:id="rId9"/>
    <p:sldId id="841" r:id="rId10"/>
    <p:sldId id="844" r:id="rId11"/>
    <p:sldId id="833" r:id="rId12"/>
    <p:sldId id="834" r:id="rId13"/>
    <p:sldId id="835" r:id="rId14"/>
    <p:sldId id="836" r:id="rId15"/>
  </p:sldIdLst>
  <p:sldSz cx="9144000" cy="6858000" type="screen4x3"/>
  <p:notesSz cx="6858000" cy="9144000"/>
  <p:custShowLst>
    <p:custShow name="注" id="0">
      <p:sldLst/>
    </p:custShow>
    <p:custShow name="抛物线法公式推导" id="1">
      <p:sldLst/>
    </p:custShow>
  </p:custShow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楷体_GB2312" panose="0201060903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2">
          <p15:clr>
            <a:srgbClr val="A4A3A4"/>
          </p15:clr>
        </p15:guide>
        <p15:guide id="2" pos="13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FF00"/>
    <a:srgbClr val="FF33CC"/>
    <a:srgbClr val="00808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705" autoAdjust="0"/>
  </p:normalViewPr>
  <p:slideViewPr>
    <p:cSldViewPr>
      <p:cViewPr varScale="1">
        <p:scale>
          <a:sx n="78" d="100"/>
          <a:sy n="78" d="100"/>
        </p:scale>
        <p:origin x="96" y="1062"/>
      </p:cViewPr>
      <p:guideLst>
        <p:guide orient="horz" pos="1632"/>
        <p:guide pos="13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image" Target="../media/image96.emf"/><Relationship Id="rId1" Type="http://schemas.openxmlformats.org/officeDocument/2006/relationships/image" Target="../media/image95.emf"/><Relationship Id="rId6" Type="http://schemas.openxmlformats.org/officeDocument/2006/relationships/image" Target="../media/image100.emf"/><Relationship Id="rId5" Type="http://schemas.openxmlformats.org/officeDocument/2006/relationships/image" Target="../media/image99.emf"/><Relationship Id="rId4" Type="http://schemas.openxmlformats.org/officeDocument/2006/relationships/image" Target="../media/image98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emf"/><Relationship Id="rId1" Type="http://schemas.openxmlformats.org/officeDocument/2006/relationships/image" Target="../media/image101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emf"/><Relationship Id="rId2" Type="http://schemas.openxmlformats.org/officeDocument/2006/relationships/image" Target="../media/image104.emf"/><Relationship Id="rId1" Type="http://schemas.openxmlformats.org/officeDocument/2006/relationships/image" Target="../media/image103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emf"/><Relationship Id="rId7" Type="http://schemas.openxmlformats.org/officeDocument/2006/relationships/image" Target="../media/image112.emf"/><Relationship Id="rId2" Type="http://schemas.openxmlformats.org/officeDocument/2006/relationships/image" Target="../media/image107.emf"/><Relationship Id="rId1" Type="http://schemas.openxmlformats.org/officeDocument/2006/relationships/image" Target="../media/image106.emf"/><Relationship Id="rId6" Type="http://schemas.openxmlformats.org/officeDocument/2006/relationships/image" Target="../media/image111.emf"/><Relationship Id="rId5" Type="http://schemas.openxmlformats.org/officeDocument/2006/relationships/image" Target="../media/image110.emf"/><Relationship Id="rId4" Type="http://schemas.openxmlformats.org/officeDocument/2006/relationships/image" Target="../media/image109.e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emf"/><Relationship Id="rId3" Type="http://schemas.openxmlformats.org/officeDocument/2006/relationships/image" Target="../media/image115.emf"/><Relationship Id="rId7" Type="http://schemas.openxmlformats.org/officeDocument/2006/relationships/image" Target="../media/image119.emf"/><Relationship Id="rId2" Type="http://schemas.openxmlformats.org/officeDocument/2006/relationships/image" Target="../media/image114.emf"/><Relationship Id="rId1" Type="http://schemas.openxmlformats.org/officeDocument/2006/relationships/image" Target="../media/image113.emf"/><Relationship Id="rId6" Type="http://schemas.openxmlformats.org/officeDocument/2006/relationships/image" Target="../media/image118.emf"/><Relationship Id="rId5" Type="http://schemas.openxmlformats.org/officeDocument/2006/relationships/image" Target="../media/image117.emf"/><Relationship Id="rId4" Type="http://schemas.openxmlformats.org/officeDocument/2006/relationships/image" Target="../media/image116.emf"/><Relationship Id="rId9" Type="http://schemas.openxmlformats.org/officeDocument/2006/relationships/image" Target="../media/image12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5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11" Type="http://schemas.openxmlformats.org/officeDocument/2006/relationships/image" Target="../media/image24.emf"/><Relationship Id="rId5" Type="http://schemas.openxmlformats.org/officeDocument/2006/relationships/image" Target="../media/image1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13" Type="http://schemas.openxmlformats.org/officeDocument/2006/relationships/image" Target="../media/image38.emf"/><Relationship Id="rId3" Type="http://schemas.openxmlformats.org/officeDocument/2006/relationships/image" Target="../media/image28.emf"/><Relationship Id="rId7" Type="http://schemas.openxmlformats.org/officeDocument/2006/relationships/image" Target="../media/image32.emf"/><Relationship Id="rId12" Type="http://schemas.openxmlformats.org/officeDocument/2006/relationships/image" Target="../media/image37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6" Type="http://schemas.openxmlformats.org/officeDocument/2006/relationships/image" Target="../media/image31.emf"/><Relationship Id="rId11" Type="http://schemas.openxmlformats.org/officeDocument/2006/relationships/image" Target="../media/image36.emf"/><Relationship Id="rId5" Type="http://schemas.openxmlformats.org/officeDocument/2006/relationships/image" Target="../media/image30.emf"/><Relationship Id="rId10" Type="http://schemas.openxmlformats.org/officeDocument/2006/relationships/image" Target="../media/image35.emf"/><Relationship Id="rId4" Type="http://schemas.openxmlformats.org/officeDocument/2006/relationships/image" Target="../media/image29.emf"/><Relationship Id="rId9" Type="http://schemas.openxmlformats.org/officeDocument/2006/relationships/image" Target="../media/image34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3" Type="http://schemas.openxmlformats.org/officeDocument/2006/relationships/image" Target="../media/image41.emf"/><Relationship Id="rId7" Type="http://schemas.openxmlformats.org/officeDocument/2006/relationships/image" Target="../media/image45.emf"/><Relationship Id="rId2" Type="http://schemas.openxmlformats.org/officeDocument/2006/relationships/image" Target="../media/image40.emf"/><Relationship Id="rId1" Type="http://schemas.openxmlformats.org/officeDocument/2006/relationships/image" Target="../media/image39.emf"/><Relationship Id="rId6" Type="http://schemas.openxmlformats.org/officeDocument/2006/relationships/image" Target="../media/image44.emf"/><Relationship Id="rId5" Type="http://schemas.openxmlformats.org/officeDocument/2006/relationships/image" Target="../media/image43.emf"/><Relationship Id="rId4" Type="http://schemas.openxmlformats.org/officeDocument/2006/relationships/image" Target="../media/image4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7" Type="http://schemas.openxmlformats.org/officeDocument/2006/relationships/image" Target="../media/image53.emf"/><Relationship Id="rId2" Type="http://schemas.openxmlformats.org/officeDocument/2006/relationships/image" Target="../media/image48.emf"/><Relationship Id="rId1" Type="http://schemas.openxmlformats.org/officeDocument/2006/relationships/image" Target="../media/image47.emf"/><Relationship Id="rId6" Type="http://schemas.openxmlformats.org/officeDocument/2006/relationships/image" Target="../media/image52.emf"/><Relationship Id="rId5" Type="http://schemas.openxmlformats.org/officeDocument/2006/relationships/image" Target="../media/image51.emf"/><Relationship Id="rId4" Type="http://schemas.openxmlformats.org/officeDocument/2006/relationships/image" Target="../media/image50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emf"/><Relationship Id="rId13" Type="http://schemas.openxmlformats.org/officeDocument/2006/relationships/image" Target="../media/image66.emf"/><Relationship Id="rId3" Type="http://schemas.openxmlformats.org/officeDocument/2006/relationships/image" Target="../media/image56.emf"/><Relationship Id="rId7" Type="http://schemas.openxmlformats.org/officeDocument/2006/relationships/image" Target="../media/image60.emf"/><Relationship Id="rId12" Type="http://schemas.openxmlformats.org/officeDocument/2006/relationships/image" Target="../media/image65.emf"/><Relationship Id="rId2" Type="http://schemas.openxmlformats.org/officeDocument/2006/relationships/image" Target="../media/image55.emf"/><Relationship Id="rId16" Type="http://schemas.openxmlformats.org/officeDocument/2006/relationships/image" Target="../media/image69.emf"/><Relationship Id="rId1" Type="http://schemas.openxmlformats.org/officeDocument/2006/relationships/image" Target="../media/image54.emf"/><Relationship Id="rId6" Type="http://schemas.openxmlformats.org/officeDocument/2006/relationships/image" Target="../media/image59.emf"/><Relationship Id="rId11" Type="http://schemas.openxmlformats.org/officeDocument/2006/relationships/image" Target="../media/image64.emf"/><Relationship Id="rId5" Type="http://schemas.openxmlformats.org/officeDocument/2006/relationships/image" Target="../media/image58.emf"/><Relationship Id="rId15" Type="http://schemas.openxmlformats.org/officeDocument/2006/relationships/image" Target="../media/image68.emf"/><Relationship Id="rId10" Type="http://schemas.openxmlformats.org/officeDocument/2006/relationships/image" Target="../media/image63.emf"/><Relationship Id="rId4" Type="http://schemas.openxmlformats.org/officeDocument/2006/relationships/image" Target="../media/image57.emf"/><Relationship Id="rId9" Type="http://schemas.openxmlformats.org/officeDocument/2006/relationships/image" Target="../media/image62.emf"/><Relationship Id="rId14" Type="http://schemas.openxmlformats.org/officeDocument/2006/relationships/image" Target="../media/image67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emf"/><Relationship Id="rId3" Type="http://schemas.openxmlformats.org/officeDocument/2006/relationships/image" Target="../media/image72.emf"/><Relationship Id="rId7" Type="http://schemas.openxmlformats.org/officeDocument/2006/relationships/image" Target="../media/image76.emf"/><Relationship Id="rId2" Type="http://schemas.openxmlformats.org/officeDocument/2006/relationships/image" Target="../media/image71.emf"/><Relationship Id="rId1" Type="http://schemas.openxmlformats.org/officeDocument/2006/relationships/image" Target="../media/image70.emf"/><Relationship Id="rId6" Type="http://schemas.openxmlformats.org/officeDocument/2006/relationships/image" Target="../media/image75.emf"/><Relationship Id="rId5" Type="http://schemas.openxmlformats.org/officeDocument/2006/relationships/image" Target="../media/image74.emf"/><Relationship Id="rId10" Type="http://schemas.openxmlformats.org/officeDocument/2006/relationships/image" Target="../media/image79.emf"/><Relationship Id="rId4" Type="http://schemas.openxmlformats.org/officeDocument/2006/relationships/image" Target="../media/image73.emf"/><Relationship Id="rId9" Type="http://schemas.openxmlformats.org/officeDocument/2006/relationships/image" Target="../media/image78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emf"/><Relationship Id="rId13" Type="http://schemas.openxmlformats.org/officeDocument/2006/relationships/image" Target="../media/image92.emf"/><Relationship Id="rId3" Type="http://schemas.openxmlformats.org/officeDocument/2006/relationships/image" Target="../media/image82.emf"/><Relationship Id="rId7" Type="http://schemas.openxmlformats.org/officeDocument/2006/relationships/image" Target="../media/image86.emf"/><Relationship Id="rId12" Type="http://schemas.openxmlformats.org/officeDocument/2006/relationships/image" Target="../media/image91.emf"/><Relationship Id="rId2" Type="http://schemas.openxmlformats.org/officeDocument/2006/relationships/image" Target="../media/image81.emf"/><Relationship Id="rId1" Type="http://schemas.openxmlformats.org/officeDocument/2006/relationships/image" Target="../media/image80.emf"/><Relationship Id="rId6" Type="http://schemas.openxmlformats.org/officeDocument/2006/relationships/image" Target="../media/image85.emf"/><Relationship Id="rId11" Type="http://schemas.openxmlformats.org/officeDocument/2006/relationships/image" Target="../media/image90.emf"/><Relationship Id="rId5" Type="http://schemas.openxmlformats.org/officeDocument/2006/relationships/image" Target="../media/image84.emf"/><Relationship Id="rId15" Type="http://schemas.openxmlformats.org/officeDocument/2006/relationships/image" Target="../media/image94.emf"/><Relationship Id="rId10" Type="http://schemas.openxmlformats.org/officeDocument/2006/relationships/image" Target="../media/image89.emf"/><Relationship Id="rId4" Type="http://schemas.openxmlformats.org/officeDocument/2006/relationships/image" Target="../media/image83.emf"/><Relationship Id="rId9" Type="http://schemas.openxmlformats.org/officeDocument/2006/relationships/image" Target="../media/image88.emf"/><Relationship Id="rId14" Type="http://schemas.openxmlformats.org/officeDocument/2006/relationships/image" Target="../media/image9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fld id="{B0128A70-B3E8-450E-A43B-4823C318A63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6AE5B-B3FF-494C-9934-EFD2EC1BC52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622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4B533-0772-4CB2-B742-9F910E2D49F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02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FA84B4-8DC5-483F-A62A-72A23EF2684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315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A3F94-FB64-401E-B84C-C014F51AC19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939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1DB46-257E-42DB-87B4-A75F1C9008E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173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9F106-7C45-4B18-87F8-777FFC6E4FA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249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F5041-11D8-4325-91EB-2B83B56E91F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6184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D9546-61C6-4B63-910B-CC636DEF0C8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35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0322E-012F-4A6C-8750-66A8E7F195E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076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C6BF8-A6AB-42BA-8B7F-946A37E11C0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722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F0D18-52FF-4997-A58E-1419CE97185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328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fld id="{08E6317F-3DB3-44DF-A00A-19231B91287C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6513513" y="6600825"/>
            <a:ext cx="22796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zh-CN" altLang="en-US" sz="1000">
                <a:latin typeface="楷体_GB2312" panose="02010609030101010101" pitchFamily="49" charset="-122"/>
              </a:rPr>
              <a:t>目录   上页   下页   返回   结束 </a:t>
            </a:r>
          </a:p>
        </p:txBody>
      </p:sp>
      <p:pic>
        <p:nvPicPr>
          <p:cNvPr id="1032" name="Picture 8" descr="返回">
            <a:hlinkClick r:id="" action="ppaction://hlinkshowjump?jump=lastslideviewed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目录">
            <a:hlinkClick r:id="rId15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313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上一页">
            <a:hlinkClick r:id="" action="ppaction://hlinkshowjump?jump=previousslide"/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退出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663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下一页">
            <a:hlinkClick r:id="" action="ppaction://hlinkshowjump?jump=nextslide"/>
          </p:cNvPr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488" y="6376988"/>
            <a:ext cx="355600" cy="287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slide" Target="slide1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e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6.e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8.emf"/><Relationship Id="rId4" Type="http://schemas.openxmlformats.org/officeDocument/2006/relationships/image" Target="../media/image95.e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10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emf"/><Relationship Id="rId5" Type="http://schemas.openxmlformats.org/officeDocument/2006/relationships/oleObject" Target="../embeddings/oleObject93.bin"/><Relationship Id="rId4" Type="http://schemas.openxmlformats.org/officeDocument/2006/relationships/image" Target="../media/image10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emf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4.emf"/><Relationship Id="rId5" Type="http://schemas.openxmlformats.org/officeDocument/2006/relationships/oleObject" Target="../embeddings/oleObject95.bin"/><Relationship Id="rId4" Type="http://schemas.openxmlformats.org/officeDocument/2006/relationships/image" Target="../media/image103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emf"/><Relationship Id="rId13" Type="http://schemas.openxmlformats.org/officeDocument/2006/relationships/oleObject" Target="../embeddings/oleObject102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10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2.e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07.e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109.emf"/><Relationship Id="rId4" Type="http://schemas.openxmlformats.org/officeDocument/2006/relationships/image" Target="../media/image106.e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1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emf"/><Relationship Id="rId13" Type="http://schemas.openxmlformats.org/officeDocument/2006/relationships/oleObject" Target="../embeddings/oleObject109.bin"/><Relationship Id="rId18" Type="http://schemas.openxmlformats.org/officeDocument/2006/relationships/image" Target="../media/image120.emf"/><Relationship Id="rId3" Type="http://schemas.openxmlformats.org/officeDocument/2006/relationships/oleObject" Target="../embeddings/oleObject104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117.emf"/><Relationship Id="rId17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9.emf"/><Relationship Id="rId20" Type="http://schemas.openxmlformats.org/officeDocument/2006/relationships/image" Target="../media/image121.e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4.e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5" Type="http://schemas.openxmlformats.org/officeDocument/2006/relationships/oleObject" Target="../embeddings/oleObject110.bin"/><Relationship Id="rId10" Type="http://schemas.openxmlformats.org/officeDocument/2006/relationships/image" Target="../media/image116.emf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113.emf"/><Relationship Id="rId9" Type="http://schemas.openxmlformats.org/officeDocument/2006/relationships/oleObject" Target="../embeddings/oleObject107.bin"/><Relationship Id="rId14" Type="http://schemas.openxmlformats.org/officeDocument/2006/relationships/image" Target="../media/image11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1.emf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0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2.emf"/><Relationship Id="rId9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21.emf"/><Relationship Id="rId26" Type="http://schemas.openxmlformats.org/officeDocument/2006/relationships/image" Target="../media/image25.e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8.e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emf"/><Relationship Id="rId20" Type="http://schemas.openxmlformats.org/officeDocument/2006/relationships/image" Target="../media/image22.e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24.e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10" Type="http://schemas.openxmlformats.org/officeDocument/2006/relationships/image" Target="../media/image17.e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9.emf"/><Relationship Id="rId22" Type="http://schemas.openxmlformats.org/officeDocument/2006/relationships/image" Target="../media/image2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33.emf"/><Relationship Id="rId26" Type="http://schemas.openxmlformats.org/officeDocument/2006/relationships/image" Target="../media/image37.e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30.e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emf"/><Relationship Id="rId20" Type="http://schemas.openxmlformats.org/officeDocument/2006/relationships/image" Target="../media/image34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36.emf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38.emf"/><Relationship Id="rId10" Type="http://schemas.openxmlformats.org/officeDocument/2006/relationships/image" Target="../media/image29.e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31.emf"/><Relationship Id="rId22" Type="http://schemas.openxmlformats.org/officeDocument/2006/relationships/image" Target="../media/image35.emf"/><Relationship Id="rId27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46.e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3.e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42.emf"/><Relationship Id="rId4" Type="http://schemas.openxmlformats.org/officeDocument/2006/relationships/image" Target="../media/image39.e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4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5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50.emf"/><Relationship Id="rId4" Type="http://schemas.openxmlformats.org/officeDocument/2006/relationships/image" Target="../media/image47.e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52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e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61.emf"/><Relationship Id="rId26" Type="http://schemas.openxmlformats.org/officeDocument/2006/relationships/image" Target="../media/image65.e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34" Type="http://schemas.openxmlformats.org/officeDocument/2006/relationships/image" Target="../media/image69.e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8.e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56.bin"/><Relationship Id="rId3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emf"/><Relationship Id="rId20" Type="http://schemas.openxmlformats.org/officeDocument/2006/relationships/image" Target="../media/image62.emf"/><Relationship Id="rId29" Type="http://schemas.openxmlformats.org/officeDocument/2006/relationships/oleObject" Target="../embeddings/oleObject58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64.emf"/><Relationship Id="rId32" Type="http://schemas.openxmlformats.org/officeDocument/2006/relationships/image" Target="../media/image68.e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28" Type="http://schemas.openxmlformats.org/officeDocument/2006/relationships/image" Target="../media/image66.emf"/><Relationship Id="rId10" Type="http://schemas.openxmlformats.org/officeDocument/2006/relationships/image" Target="../media/image57.emf"/><Relationship Id="rId19" Type="http://schemas.openxmlformats.org/officeDocument/2006/relationships/oleObject" Target="../embeddings/oleObject53.bin"/><Relationship Id="rId31" Type="http://schemas.openxmlformats.org/officeDocument/2006/relationships/oleObject" Target="../embeddings/oleObject59.bin"/><Relationship Id="rId4" Type="http://schemas.openxmlformats.org/officeDocument/2006/relationships/image" Target="../media/image54.e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9.emf"/><Relationship Id="rId22" Type="http://schemas.openxmlformats.org/officeDocument/2006/relationships/image" Target="../media/image63.emf"/><Relationship Id="rId27" Type="http://schemas.openxmlformats.org/officeDocument/2006/relationships/oleObject" Target="../embeddings/oleObject57.bin"/><Relationship Id="rId30" Type="http://schemas.openxmlformats.org/officeDocument/2006/relationships/image" Target="../media/image6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e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77.e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74.emf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6.emf"/><Relationship Id="rId20" Type="http://schemas.openxmlformats.org/officeDocument/2006/relationships/image" Target="../media/image78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71.e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10" Type="http://schemas.openxmlformats.org/officeDocument/2006/relationships/image" Target="../media/image73.e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70.e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75.emf"/><Relationship Id="rId22" Type="http://schemas.openxmlformats.org/officeDocument/2006/relationships/image" Target="../media/image7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e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87.emf"/><Relationship Id="rId26" Type="http://schemas.openxmlformats.org/officeDocument/2006/relationships/image" Target="../media/image91.emf"/><Relationship Id="rId3" Type="http://schemas.openxmlformats.org/officeDocument/2006/relationships/oleObject" Target="../embeddings/oleObject71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84.emf"/><Relationship Id="rId17" Type="http://schemas.openxmlformats.org/officeDocument/2006/relationships/oleObject" Target="../embeddings/oleObject78.bin"/><Relationship Id="rId25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6.emf"/><Relationship Id="rId20" Type="http://schemas.openxmlformats.org/officeDocument/2006/relationships/image" Target="../media/image88.emf"/><Relationship Id="rId29" Type="http://schemas.openxmlformats.org/officeDocument/2006/relationships/oleObject" Target="../embeddings/oleObject84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81.emf"/><Relationship Id="rId11" Type="http://schemas.openxmlformats.org/officeDocument/2006/relationships/oleObject" Target="../embeddings/oleObject75.bin"/><Relationship Id="rId24" Type="http://schemas.openxmlformats.org/officeDocument/2006/relationships/image" Target="../media/image90.emf"/><Relationship Id="rId32" Type="http://schemas.openxmlformats.org/officeDocument/2006/relationships/image" Target="../media/image94.emf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23" Type="http://schemas.openxmlformats.org/officeDocument/2006/relationships/oleObject" Target="../embeddings/oleObject81.bin"/><Relationship Id="rId28" Type="http://schemas.openxmlformats.org/officeDocument/2006/relationships/image" Target="../media/image92.emf"/><Relationship Id="rId10" Type="http://schemas.openxmlformats.org/officeDocument/2006/relationships/image" Target="../media/image83.emf"/><Relationship Id="rId19" Type="http://schemas.openxmlformats.org/officeDocument/2006/relationships/oleObject" Target="../embeddings/oleObject79.bin"/><Relationship Id="rId31" Type="http://schemas.openxmlformats.org/officeDocument/2006/relationships/oleObject" Target="../embeddings/oleObject85.bin"/><Relationship Id="rId4" Type="http://schemas.openxmlformats.org/officeDocument/2006/relationships/image" Target="../media/image80.e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85.emf"/><Relationship Id="rId22" Type="http://schemas.openxmlformats.org/officeDocument/2006/relationships/image" Target="../media/image89.emf"/><Relationship Id="rId27" Type="http://schemas.openxmlformats.org/officeDocument/2006/relationships/oleObject" Target="../embeddings/oleObject83.bin"/><Relationship Id="rId30" Type="http://schemas.openxmlformats.org/officeDocument/2006/relationships/image" Target="../media/image9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ChangeArrowheads="1"/>
          </p:cNvSpPr>
          <p:nvPr/>
        </p:nvSpPr>
        <p:spPr bwMode="auto">
          <a:xfrm>
            <a:off x="0" y="0"/>
            <a:ext cx="9144000" cy="2057400"/>
          </a:xfrm>
          <a:prstGeom prst="rect">
            <a:avLst/>
          </a:prstGeom>
          <a:gradFill rotWithShape="0">
            <a:gsLst>
              <a:gs pos="0">
                <a:srgbClr val="00009B"/>
              </a:gs>
              <a:gs pos="100000">
                <a:srgbClr val="0000FF"/>
              </a:gs>
            </a:gsLst>
            <a:lin ang="5400000" scaled="1"/>
          </a:gradFill>
          <a:ln w="38100" cmpd="dbl">
            <a:solidFill>
              <a:srgbClr val="00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8131" name="Text Box 3"/>
          <p:cNvSpPr txBox="1">
            <a:spLocks noChangeArrowheads="1"/>
          </p:cNvSpPr>
          <p:nvPr/>
        </p:nvSpPr>
        <p:spPr bwMode="auto">
          <a:xfrm>
            <a:off x="1266825" y="1081088"/>
            <a:ext cx="63690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4800">
                <a:solidFill>
                  <a:schemeClr val="tx2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差分与差分方程的概念</a:t>
            </a:r>
            <a:r>
              <a:rPr lang="zh-CN" altLang="en-US"/>
              <a:t> </a:t>
            </a:r>
          </a:p>
        </p:txBody>
      </p:sp>
      <p:sp>
        <p:nvSpPr>
          <p:cNvPr id="68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2362200" cy="914400"/>
          </a:xfrm>
        </p:spPr>
        <p:txBody>
          <a:bodyPr/>
          <a:lstStyle/>
          <a:p>
            <a:pPr algn="l"/>
            <a:r>
              <a:rPr lang="zh-CN" altLang="en-US" sz="4800" dirty="0" smtClean="0">
                <a:latin typeface="华文行楷" panose="02010800040101010101" pitchFamily="2" charset="-122"/>
                <a:ea typeface="华文行楷" panose="02010800040101010101" pitchFamily="2" charset="-122"/>
              </a:rPr>
              <a:t>第八章</a:t>
            </a:r>
            <a:endParaRPr lang="zh-CN" altLang="en-US" sz="4800" dirty="0"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graphicFrame>
        <p:nvGraphicFramePr>
          <p:cNvPr id="688138" name="Object 10"/>
          <p:cNvGraphicFramePr>
            <a:graphicFrameLocks noChangeAspect="1"/>
          </p:cNvGraphicFramePr>
          <p:nvPr/>
        </p:nvGraphicFramePr>
        <p:xfrm>
          <a:off x="238125" y="4572000"/>
          <a:ext cx="15906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154" name="BMP 图象" r:id="rId3" imgW="3390476" imgH="3409524" progId="Paint.Picture">
                  <p:embed/>
                </p:oleObj>
              </mc:Choice>
              <mc:Fallback>
                <p:oleObj name="BMP 图象" r:id="rId3" imgW="3390476" imgH="3409524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" y="4572000"/>
                        <a:ext cx="1590675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8140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19250" y="2636838"/>
            <a:ext cx="1944688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连续变量</a:t>
            </a:r>
          </a:p>
        </p:txBody>
      </p:sp>
      <p:sp>
        <p:nvSpPr>
          <p:cNvPr id="688142" name="Line 14"/>
          <p:cNvSpPr>
            <a:spLocks noChangeShapeType="1"/>
          </p:cNvSpPr>
          <p:nvPr/>
        </p:nvSpPr>
        <p:spPr bwMode="auto">
          <a:xfrm>
            <a:off x="3635375" y="2997200"/>
            <a:ext cx="19446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88143" name="AutoShape 1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24525" y="2565400"/>
            <a:ext cx="1223963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微分</a:t>
            </a:r>
          </a:p>
        </p:txBody>
      </p:sp>
      <p:sp>
        <p:nvSpPr>
          <p:cNvPr id="688144" name="AutoShape 1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19250" y="3357563"/>
            <a:ext cx="2016125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离散变量</a:t>
            </a:r>
          </a:p>
        </p:txBody>
      </p:sp>
      <p:sp>
        <p:nvSpPr>
          <p:cNvPr id="688146" name="AutoShape 1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24525" y="3357563"/>
            <a:ext cx="1223963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差分</a:t>
            </a:r>
          </a:p>
        </p:txBody>
      </p:sp>
      <p:sp>
        <p:nvSpPr>
          <p:cNvPr id="688147" name="Rectangle 19"/>
          <p:cNvSpPr>
            <a:spLocks noChangeArrowheads="1"/>
          </p:cNvSpPr>
          <p:nvPr/>
        </p:nvSpPr>
        <p:spPr bwMode="auto">
          <a:xfrm>
            <a:off x="3679825" y="2349500"/>
            <a:ext cx="1612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/>
              <a:t>变化规律</a:t>
            </a:r>
          </a:p>
        </p:txBody>
      </p:sp>
      <p:sp>
        <p:nvSpPr>
          <p:cNvPr id="688148" name="Line 20"/>
          <p:cNvSpPr>
            <a:spLocks noChangeShapeType="1"/>
          </p:cNvSpPr>
          <p:nvPr/>
        </p:nvSpPr>
        <p:spPr bwMode="auto">
          <a:xfrm>
            <a:off x="3706813" y="3756025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88149" name="AutoShape 2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059113" y="4148138"/>
            <a:ext cx="3817937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一、差分的概念</a:t>
            </a:r>
          </a:p>
        </p:txBody>
      </p:sp>
      <p:sp>
        <p:nvSpPr>
          <p:cNvPr id="688150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59113" y="5013325"/>
            <a:ext cx="4321175" cy="6858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zh-CN" altLang="en-US" sz="3200" b="1"/>
              <a:t>二、差分方程的概念</a:t>
            </a:r>
            <a:r>
              <a:rPr lang="zh-CN" altLang="en-US" sz="32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8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8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8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8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8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40" grpId="0"/>
      <p:bldP spid="688143" grpId="0"/>
      <p:bldP spid="688144" grpId="0"/>
      <p:bldP spid="688146" grpId="0"/>
      <p:bldP spid="688147" grpId="0"/>
      <p:bldP spid="688149" grpId="0"/>
      <p:bldP spid="6881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15888"/>
            <a:ext cx="3887788" cy="431800"/>
          </a:xfrm>
        </p:spPr>
        <p:txBody>
          <a:bodyPr/>
          <a:lstStyle/>
          <a:p>
            <a:pPr algn="l"/>
            <a:r>
              <a:rPr lang="zh-CN" altLang="en-US" sz="2800" b="1">
                <a:ea typeface="楷体_GB2312" panose="02010609030101010101" pitchFamily="49" charset="-122"/>
              </a:rPr>
              <a:t>二、差分方程的概念</a:t>
            </a:r>
          </a:p>
        </p:txBody>
      </p:sp>
      <p:sp>
        <p:nvSpPr>
          <p:cNvPr id="778243" name="Rectangle 3"/>
          <p:cNvSpPr>
            <a:spLocks noChangeArrowheads="1"/>
          </p:cNvSpPr>
          <p:nvPr/>
        </p:nvSpPr>
        <p:spPr bwMode="auto">
          <a:xfrm>
            <a:off x="323850" y="571500"/>
            <a:ext cx="1077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定义</a:t>
            </a:r>
            <a:r>
              <a:rPr lang="en-US" altLang="zh-CN" b="1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778244" name="Rectangle 4"/>
          <p:cNvSpPr>
            <a:spLocks noChangeArrowheads="1"/>
          </p:cNvSpPr>
          <p:nvPr/>
        </p:nvSpPr>
        <p:spPr bwMode="auto">
          <a:xfrm>
            <a:off x="1389063" y="549275"/>
            <a:ext cx="2317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表示自变量、</a:t>
            </a:r>
          </a:p>
        </p:txBody>
      </p:sp>
      <p:sp>
        <p:nvSpPr>
          <p:cNvPr id="778245" name="Rectangle 5"/>
          <p:cNvSpPr>
            <a:spLocks noChangeArrowheads="1"/>
          </p:cNvSpPr>
          <p:nvPr/>
        </p:nvSpPr>
        <p:spPr bwMode="auto">
          <a:xfrm>
            <a:off x="4930775" y="571500"/>
            <a:ext cx="2673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及未知函数差分</a:t>
            </a:r>
          </a:p>
        </p:txBody>
      </p:sp>
      <p:sp>
        <p:nvSpPr>
          <p:cNvPr id="778246" name="Rectangle 6"/>
          <p:cNvSpPr>
            <a:spLocks noChangeArrowheads="1"/>
          </p:cNvSpPr>
          <p:nvPr/>
        </p:nvSpPr>
        <p:spPr bwMode="auto">
          <a:xfrm>
            <a:off x="107950" y="102393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的等式，</a:t>
            </a:r>
          </a:p>
        </p:txBody>
      </p:sp>
      <p:sp>
        <p:nvSpPr>
          <p:cNvPr id="778247" name="Rectangle 7"/>
          <p:cNvSpPr>
            <a:spLocks noChangeArrowheads="1"/>
          </p:cNvSpPr>
          <p:nvPr/>
        </p:nvSpPr>
        <p:spPr bwMode="auto">
          <a:xfrm>
            <a:off x="3473450" y="5715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未知函数</a:t>
            </a:r>
          </a:p>
        </p:txBody>
      </p:sp>
      <p:sp>
        <p:nvSpPr>
          <p:cNvPr id="778248" name="Rectangle 8"/>
          <p:cNvSpPr>
            <a:spLocks noChangeArrowheads="1"/>
          </p:cNvSpPr>
          <p:nvPr/>
        </p:nvSpPr>
        <p:spPr bwMode="auto">
          <a:xfrm>
            <a:off x="7464425" y="585788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之间关系</a:t>
            </a:r>
          </a:p>
        </p:txBody>
      </p:sp>
      <p:sp>
        <p:nvSpPr>
          <p:cNvPr id="778249" name="Rectangle 9"/>
          <p:cNvSpPr>
            <a:spLocks noChangeArrowheads="1"/>
          </p:cNvSpPr>
          <p:nvPr/>
        </p:nvSpPr>
        <p:spPr bwMode="auto">
          <a:xfrm>
            <a:off x="1403350" y="1038225"/>
            <a:ext cx="2673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称为差分方程。</a:t>
            </a:r>
          </a:p>
        </p:txBody>
      </p:sp>
      <p:sp>
        <p:nvSpPr>
          <p:cNvPr id="778250" name="Rectangle 10"/>
          <p:cNvSpPr>
            <a:spLocks noChangeArrowheads="1"/>
          </p:cNvSpPr>
          <p:nvPr/>
        </p:nvSpPr>
        <p:spPr bwMode="auto">
          <a:xfrm>
            <a:off x="3843338" y="103822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一般形式为</a:t>
            </a:r>
          </a:p>
        </p:txBody>
      </p:sp>
      <p:graphicFrame>
        <p:nvGraphicFramePr>
          <p:cNvPr id="778251" name="Object 11"/>
          <p:cNvGraphicFramePr>
            <a:graphicFrameLocks noChangeAspect="1"/>
          </p:cNvGraphicFramePr>
          <p:nvPr/>
        </p:nvGraphicFramePr>
        <p:xfrm>
          <a:off x="1604963" y="1554163"/>
          <a:ext cx="47005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1" name="公式" r:id="rId3" imgW="1968480" imgH="241200" progId="Equation.3">
                  <p:embed/>
                </p:oleObj>
              </mc:Choice>
              <mc:Fallback>
                <p:oleObj name="公式" r:id="rId3" imgW="196848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1554163"/>
                        <a:ext cx="470058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52" name="Rectangle 12"/>
          <p:cNvSpPr>
            <a:spLocks noChangeArrowheads="1"/>
          </p:cNvSpPr>
          <p:nvPr/>
        </p:nvSpPr>
        <p:spPr bwMode="auto">
          <a:xfrm>
            <a:off x="179388" y="20605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或</a:t>
            </a:r>
          </a:p>
        </p:txBody>
      </p:sp>
      <p:graphicFrame>
        <p:nvGraphicFramePr>
          <p:cNvPr id="778253" name="Object 13"/>
          <p:cNvGraphicFramePr>
            <a:graphicFrameLocks noChangeAspect="1"/>
          </p:cNvGraphicFramePr>
          <p:nvPr/>
        </p:nvGraphicFramePr>
        <p:xfrm>
          <a:off x="1606550" y="2163763"/>
          <a:ext cx="45497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2" name="公式" r:id="rId5" imgW="1904760" imgH="228600" progId="Equation.3">
                  <p:embed/>
                </p:oleObj>
              </mc:Choice>
              <mc:Fallback>
                <p:oleObj name="公式" r:id="rId5" imgW="190476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2163763"/>
                        <a:ext cx="454977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54" name="Rectangle 14"/>
          <p:cNvSpPr>
            <a:spLocks noChangeArrowheads="1"/>
          </p:cNvSpPr>
          <p:nvPr/>
        </p:nvSpPr>
        <p:spPr bwMode="auto">
          <a:xfrm>
            <a:off x="107950" y="2693988"/>
            <a:ext cx="5873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由差分的定义，二者可以相互转换。</a:t>
            </a:r>
          </a:p>
        </p:txBody>
      </p:sp>
      <p:sp>
        <p:nvSpPr>
          <p:cNvPr id="778255" name="Rectangle 15"/>
          <p:cNvSpPr>
            <a:spLocks noChangeArrowheads="1"/>
          </p:cNvSpPr>
          <p:nvPr/>
        </p:nvSpPr>
        <p:spPr bwMode="auto">
          <a:xfrm>
            <a:off x="323850" y="3292475"/>
            <a:ext cx="1077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定义</a:t>
            </a:r>
            <a:r>
              <a:rPr lang="en-US" altLang="zh-CN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778256" name="Rectangle 16"/>
          <p:cNvSpPr>
            <a:spLocks noChangeArrowheads="1"/>
          </p:cNvSpPr>
          <p:nvPr/>
        </p:nvSpPr>
        <p:spPr bwMode="auto">
          <a:xfrm>
            <a:off x="1389063" y="3270250"/>
            <a:ext cx="7296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差分方程所含未知函数的差分的实际最高阶数</a:t>
            </a:r>
          </a:p>
        </p:txBody>
      </p:sp>
      <p:sp>
        <p:nvSpPr>
          <p:cNvPr id="778257" name="Rectangle 17"/>
          <p:cNvSpPr>
            <a:spLocks noChangeArrowheads="1"/>
          </p:cNvSpPr>
          <p:nvPr/>
        </p:nvSpPr>
        <p:spPr bwMode="auto">
          <a:xfrm>
            <a:off x="107950" y="3798888"/>
            <a:ext cx="3384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称为差分方程的</a:t>
            </a:r>
            <a:r>
              <a:rPr lang="zh-CN" altLang="en-US">
                <a:solidFill>
                  <a:schemeClr val="tx2"/>
                </a:solidFill>
              </a:rPr>
              <a:t>阶</a:t>
            </a:r>
            <a:r>
              <a:rPr lang="zh-CN" altLang="en-US"/>
              <a:t>。</a:t>
            </a:r>
          </a:p>
        </p:txBody>
      </p:sp>
      <p:sp>
        <p:nvSpPr>
          <p:cNvPr id="778258" name="Rectangle 18"/>
          <p:cNvSpPr>
            <a:spLocks noChangeArrowheads="1"/>
          </p:cNvSpPr>
          <p:nvPr/>
        </p:nvSpPr>
        <p:spPr bwMode="auto">
          <a:xfrm>
            <a:off x="7812088" y="216376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②</a:t>
            </a:r>
          </a:p>
        </p:txBody>
      </p:sp>
      <p:sp>
        <p:nvSpPr>
          <p:cNvPr id="778259" name="Rectangle 19"/>
          <p:cNvSpPr>
            <a:spLocks noChangeArrowheads="1"/>
          </p:cNvSpPr>
          <p:nvPr/>
        </p:nvSpPr>
        <p:spPr bwMode="auto">
          <a:xfrm>
            <a:off x="7812088" y="15875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①</a:t>
            </a:r>
          </a:p>
        </p:txBody>
      </p:sp>
      <p:sp>
        <p:nvSpPr>
          <p:cNvPr id="778260" name="Rectangle 20"/>
          <p:cNvSpPr>
            <a:spLocks noChangeArrowheads="1"/>
          </p:cNvSpPr>
          <p:nvPr/>
        </p:nvSpPr>
        <p:spPr bwMode="auto">
          <a:xfrm>
            <a:off x="3276600" y="3775075"/>
            <a:ext cx="3740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对于②，差分方程的阶</a:t>
            </a:r>
          </a:p>
        </p:txBody>
      </p:sp>
      <p:sp>
        <p:nvSpPr>
          <p:cNvPr id="778261" name="Rectangle 21"/>
          <p:cNvSpPr>
            <a:spLocks noChangeArrowheads="1"/>
          </p:cNvSpPr>
          <p:nvPr/>
        </p:nvSpPr>
        <p:spPr bwMode="auto">
          <a:xfrm>
            <a:off x="107950" y="4278313"/>
            <a:ext cx="6229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未知函数</a:t>
            </a:r>
            <a:r>
              <a:rPr lang="zh-CN" altLang="en-US">
                <a:solidFill>
                  <a:schemeClr val="tx2"/>
                </a:solidFill>
              </a:rPr>
              <a:t>下标的最大值与最小值之差</a:t>
            </a:r>
            <a:r>
              <a:rPr lang="zh-CN" altLang="en-US"/>
              <a:t>。</a:t>
            </a:r>
          </a:p>
        </p:txBody>
      </p:sp>
      <p:sp>
        <p:nvSpPr>
          <p:cNvPr id="778262" name="Rectangle 22"/>
          <p:cNvSpPr>
            <a:spLocks noChangeArrowheads="1"/>
          </p:cNvSpPr>
          <p:nvPr/>
        </p:nvSpPr>
        <p:spPr bwMode="auto">
          <a:xfrm>
            <a:off x="6877050" y="377507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等于方程中</a:t>
            </a:r>
          </a:p>
        </p:txBody>
      </p:sp>
      <p:sp>
        <p:nvSpPr>
          <p:cNvPr id="778263" name="Rectangle 23"/>
          <p:cNvSpPr>
            <a:spLocks noChangeArrowheads="1"/>
          </p:cNvSpPr>
          <p:nvPr/>
        </p:nvSpPr>
        <p:spPr bwMode="auto">
          <a:xfrm>
            <a:off x="323850" y="4852988"/>
            <a:ext cx="592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例</a:t>
            </a:r>
            <a:endParaRPr lang="zh-CN" altLang="en-US"/>
          </a:p>
        </p:txBody>
      </p:sp>
      <p:graphicFrame>
        <p:nvGraphicFramePr>
          <p:cNvPr id="778264" name="Object 24"/>
          <p:cNvGraphicFramePr>
            <a:graphicFrameLocks noChangeAspect="1"/>
          </p:cNvGraphicFramePr>
          <p:nvPr/>
        </p:nvGraphicFramePr>
        <p:xfrm>
          <a:off x="2393950" y="4870450"/>
          <a:ext cx="41941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3" name="公式" r:id="rId7" imgW="1663560" imgH="228600" progId="Equation.3">
                  <p:embed/>
                </p:oleObj>
              </mc:Choice>
              <mc:Fallback>
                <p:oleObj name="公式" r:id="rId7" imgW="166356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4870450"/>
                        <a:ext cx="41941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65" name="Rectangle 25"/>
          <p:cNvSpPr>
            <a:spLocks noChangeArrowheads="1"/>
          </p:cNvSpPr>
          <p:nvPr/>
        </p:nvSpPr>
        <p:spPr bwMode="auto">
          <a:xfrm>
            <a:off x="6372225" y="4868863"/>
            <a:ext cx="2228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是</a:t>
            </a:r>
            <a:r>
              <a:rPr lang="en-US" altLang="zh-CN"/>
              <a:t>___</a:t>
            </a:r>
            <a:r>
              <a:rPr lang="zh-CN" altLang="en-US"/>
              <a:t>阶方程</a:t>
            </a:r>
            <a:r>
              <a:rPr lang="en-US" altLang="zh-CN"/>
              <a:t>.</a:t>
            </a:r>
          </a:p>
        </p:txBody>
      </p:sp>
      <p:sp>
        <p:nvSpPr>
          <p:cNvPr id="778266" name="Rectangle 26"/>
          <p:cNvSpPr>
            <a:spLocks noChangeArrowheads="1"/>
          </p:cNvSpPr>
          <p:nvPr/>
        </p:nvSpPr>
        <p:spPr bwMode="auto">
          <a:xfrm>
            <a:off x="850900" y="485775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差分方程</a:t>
            </a:r>
          </a:p>
        </p:txBody>
      </p:sp>
      <p:sp>
        <p:nvSpPr>
          <p:cNvPr id="778267" name="Rectangle 27"/>
          <p:cNvSpPr>
            <a:spLocks noChangeArrowheads="1"/>
          </p:cNvSpPr>
          <p:nvPr/>
        </p:nvSpPr>
        <p:spPr bwMode="auto">
          <a:xfrm>
            <a:off x="107950" y="5387975"/>
            <a:ext cx="4303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可以令</a:t>
            </a:r>
            <a:r>
              <a:rPr lang="en-US" altLang="zh-CN" i="1"/>
              <a:t>t</a:t>
            </a:r>
            <a:r>
              <a:rPr lang="en-US" altLang="zh-CN"/>
              <a:t>=</a:t>
            </a:r>
            <a:r>
              <a:rPr lang="en-US" altLang="zh-CN" i="1"/>
              <a:t>x</a:t>
            </a:r>
            <a:r>
              <a:rPr lang="en-US" altLang="zh-CN"/>
              <a:t>-1, </a:t>
            </a:r>
            <a:r>
              <a:rPr lang="zh-CN" altLang="en-US"/>
              <a:t>再把 </a:t>
            </a:r>
            <a:r>
              <a:rPr lang="en-US" altLang="zh-CN" i="1"/>
              <a:t>t</a:t>
            </a:r>
            <a:r>
              <a:rPr lang="en-US" altLang="zh-CN"/>
              <a:t> </a:t>
            </a:r>
            <a:r>
              <a:rPr lang="zh-CN" altLang="en-US"/>
              <a:t>写成 </a:t>
            </a:r>
            <a:r>
              <a:rPr lang="en-US" altLang="zh-CN" i="1"/>
              <a:t>x</a:t>
            </a:r>
            <a:r>
              <a:rPr lang="en-US" altLang="zh-CN"/>
              <a:t>, </a:t>
            </a:r>
          </a:p>
        </p:txBody>
      </p:sp>
      <p:graphicFrame>
        <p:nvGraphicFramePr>
          <p:cNvPr id="778268" name="Object 28"/>
          <p:cNvGraphicFramePr>
            <a:graphicFrameLocks noChangeAspect="1"/>
          </p:cNvGraphicFramePr>
          <p:nvPr/>
        </p:nvGraphicFramePr>
        <p:xfrm>
          <a:off x="1692275" y="5807075"/>
          <a:ext cx="27225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4" name="公式" r:id="rId9" imgW="1079280" imgH="228600" progId="Equation.3">
                  <p:embed/>
                </p:oleObj>
              </mc:Choice>
              <mc:Fallback>
                <p:oleObj name="公式" r:id="rId9" imgW="107928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807075"/>
                        <a:ext cx="2722563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69" name="Rectangle 29"/>
          <p:cNvSpPr>
            <a:spLocks noChangeArrowheads="1"/>
          </p:cNvSpPr>
          <p:nvPr/>
        </p:nvSpPr>
        <p:spPr bwMode="auto">
          <a:xfrm>
            <a:off x="4319588" y="53736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即</a:t>
            </a:r>
          </a:p>
        </p:txBody>
      </p:sp>
      <p:sp>
        <p:nvSpPr>
          <p:cNvPr id="778270" name="Rectangle 30"/>
          <p:cNvSpPr>
            <a:spLocks noChangeArrowheads="1"/>
          </p:cNvSpPr>
          <p:nvPr/>
        </p:nvSpPr>
        <p:spPr bwMode="auto">
          <a:xfrm>
            <a:off x="6877050" y="47974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3</a:t>
            </a:r>
          </a:p>
        </p:txBody>
      </p:sp>
      <p:graphicFrame>
        <p:nvGraphicFramePr>
          <p:cNvPr id="778271" name="Object 31"/>
          <p:cNvGraphicFramePr>
            <a:graphicFrameLocks noChangeAspect="1"/>
          </p:cNvGraphicFramePr>
          <p:nvPr/>
        </p:nvGraphicFramePr>
        <p:xfrm>
          <a:off x="4427538" y="5856288"/>
          <a:ext cx="15430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5" name="公式" r:id="rId11" imgW="596880" imgH="203040" progId="Equation.3">
                  <p:embed/>
                </p:oleObj>
              </mc:Choice>
              <mc:Fallback>
                <p:oleObj name="公式" r:id="rId11" imgW="596880" imgH="20304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856288"/>
                        <a:ext cx="15430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2" name="Object 32"/>
          <p:cNvGraphicFramePr>
            <a:graphicFrameLocks noChangeAspect="1"/>
          </p:cNvGraphicFramePr>
          <p:nvPr/>
        </p:nvGraphicFramePr>
        <p:xfrm>
          <a:off x="5940425" y="5876925"/>
          <a:ext cx="6254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96" name="公式" r:id="rId13" imgW="241200" imgH="177480" progId="Equation.3">
                  <p:embed/>
                </p:oleObj>
              </mc:Choice>
              <mc:Fallback>
                <p:oleObj name="公式" r:id="rId13" imgW="241200" imgH="17748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876925"/>
                        <a:ext cx="625475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7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7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7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7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7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7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7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7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7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7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7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7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7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78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7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7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7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7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77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7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7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7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77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77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77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3" grpId="0"/>
      <p:bldP spid="778244" grpId="0"/>
      <p:bldP spid="778245" grpId="0"/>
      <p:bldP spid="778246" grpId="0"/>
      <p:bldP spid="778247" grpId="0"/>
      <p:bldP spid="778248" grpId="0"/>
      <p:bldP spid="778249" grpId="0"/>
      <p:bldP spid="778250" grpId="0"/>
      <p:bldP spid="778252" grpId="0"/>
      <p:bldP spid="778254" grpId="0"/>
      <p:bldP spid="778255" grpId="0"/>
      <p:bldP spid="778256" grpId="0"/>
      <p:bldP spid="778257" grpId="0"/>
      <p:bldP spid="778258" grpId="0"/>
      <p:bldP spid="778259" grpId="0"/>
      <p:bldP spid="778260" grpId="0"/>
      <p:bldP spid="778261" grpId="0"/>
      <p:bldP spid="778262" grpId="0"/>
      <p:bldP spid="778263" grpId="0"/>
      <p:bldP spid="778265" grpId="0"/>
      <p:bldP spid="778266" grpId="0"/>
      <p:bldP spid="778267" grpId="0"/>
      <p:bldP spid="778269" grpId="0"/>
      <p:bldP spid="7782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25" name="Text Box 21"/>
          <p:cNvSpPr txBox="1">
            <a:spLocks noChangeArrowheads="1"/>
          </p:cNvSpPr>
          <p:nvPr/>
        </p:nvSpPr>
        <p:spPr bwMode="auto">
          <a:xfrm>
            <a:off x="250825" y="1254125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  <a:latin typeface="楷体_GB2312" panose="02010609030101010101" pitchFamily="49" charset="-122"/>
              </a:rPr>
              <a:t>通解</a:t>
            </a:r>
            <a:endParaRPr lang="zh-CN" altLang="en-US"/>
          </a:p>
        </p:txBody>
      </p:sp>
      <p:sp>
        <p:nvSpPr>
          <p:cNvPr id="763926" name="Text Box 22"/>
          <p:cNvSpPr txBox="1">
            <a:spLocks noChangeArrowheads="1"/>
          </p:cNvSpPr>
          <p:nvPr/>
        </p:nvSpPr>
        <p:spPr bwMode="auto">
          <a:xfrm>
            <a:off x="1571625" y="1773238"/>
            <a:ext cx="3432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与方程</a:t>
            </a:r>
            <a:r>
              <a:rPr lang="zh-CN" altLang="en-US">
                <a:latin typeface="楷体_GB2312" panose="02010609030101010101" pitchFamily="49" charset="-122"/>
              </a:rPr>
              <a:t>的阶数相同</a:t>
            </a:r>
            <a:r>
              <a:rPr lang="en-US" altLang="zh-CN">
                <a:latin typeface="楷体_GB2312" panose="02010609030101010101" pitchFamily="49" charset="-122"/>
              </a:rPr>
              <a:t>.</a:t>
            </a:r>
          </a:p>
        </p:txBody>
      </p:sp>
      <p:sp>
        <p:nvSpPr>
          <p:cNvPr id="763927" name="Rectangle 23"/>
          <p:cNvSpPr>
            <a:spLocks noChangeArrowheads="1"/>
          </p:cNvSpPr>
          <p:nvPr/>
        </p:nvSpPr>
        <p:spPr bwMode="auto">
          <a:xfrm>
            <a:off x="1116013" y="1270000"/>
            <a:ext cx="7632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b="1"/>
              <a:t>— </a:t>
            </a:r>
            <a:r>
              <a:rPr lang="zh-CN" altLang="en-US"/>
              <a:t>差分方程的解中含有独立的任意常数的个数</a:t>
            </a:r>
          </a:p>
        </p:txBody>
      </p:sp>
      <p:sp>
        <p:nvSpPr>
          <p:cNvPr id="763929" name="Text Box 25"/>
          <p:cNvSpPr txBox="1">
            <a:spLocks noChangeArrowheads="1"/>
          </p:cNvSpPr>
          <p:nvPr/>
        </p:nvSpPr>
        <p:spPr bwMode="auto">
          <a:xfrm>
            <a:off x="250825" y="2462213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  <a:latin typeface="楷体_GB2312" panose="02010609030101010101" pitchFamily="49" charset="-122"/>
              </a:rPr>
              <a:t>特解</a:t>
            </a:r>
          </a:p>
        </p:txBody>
      </p:sp>
      <p:sp>
        <p:nvSpPr>
          <p:cNvPr id="763930" name="Text Box 26"/>
          <p:cNvSpPr txBox="1">
            <a:spLocks noChangeArrowheads="1"/>
          </p:cNvSpPr>
          <p:nvPr/>
        </p:nvSpPr>
        <p:spPr bwMode="auto">
          <a:xfrm>
            <a:off x="1122363" y="2478088"/>
            <a:ext cx="40068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 b="1"/>
              <a:t>—</a:t>
            </a:r>
            <a:r>
              <a:rPr lang="en-US" altLang="zh-CN" i="1"/>
              <a:t>  </a:t>
            </a:r>
            <a:r>
              <a:rPr lang="zh-CN" altLang="en-US"/>
              <a:t>不含有</a:t>
            </a:r>
            <a:r>
              <a:rPr lang="zh-CN" altLang="zh-CN"/>
              <a:t>任意常数的解.</a:t>
            </a:r>
          </a:p>
        </p:txBody>
      </p:sp>
      <p:graphicFrame>
        <p:nvGraphicFramePr>
          <p:cNvPr id="763931" name="Object 27"/>
          <p:cNvGraphicFramePr>
            <a:graphicFrameLocks noChangeAspect="1"/>
          </p:cNvGraphicFramePr>
          <p:nvPr/>
        </p:nvGraphicFramePr>
        <p:xfrm>
          <a:off x="684213" y="4437063"/>
          <a:ext cx="8208962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46" name="公式" r:id="rId3" imgW="3174840" imgH="253800" progId="Equation.3">
                  <p:embed/>
                </p:oleObj>
              </mc:Choice>
              <mc:Fallback>
                <p:oleObj name="公式" r:id="rId3" imgW="3174840" imgH="2538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437063"/>
                        <a:ext cx="8208962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3932" name="Text Box 28"/>
          <p:cNvSpPr txBox="1">
            <a:spLocks noChangeArrowheads="1"/>
          </p:cNvSpPr>
          <p:nvPr/>
        </p:nvSpPr>
        <p:spPr bwMode="auto">
          <a:xfrm>
            <a:off x="323850" y="3789363"/>
            <a:ext cx="42005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/>
              <a:t>n </a:t>
            </a:r>
            <a:r>
              <a:rPr lang="zh-CN" altLang="en-US">
                <a:latin typeface="楷体_GB2312" panose="02010609030101010101" pitchFamily="49" charset="-122"/>
              </a:rPr>
              <a:t>阶差分方程的</a:t>
            </a:r>
            <a:r>
              <a:rPr lang="zh-CN" altLang="en-US" b="1">
                <a:solidFill>
                  <a:schemeClr val="tx2"/>
                </a:solidFill>
                <a:latin typeface="楷体_GB2312" panose="02010609030101010101" pitchFamily="49" charset="-122"/>
              </a:rPr>
              <a:t>初始条件</a:t>
            </a:r>
            <a:endParaRPr lang="zh-CN" altLang="en-US"/>
          </a:p>
        </p:txBody>
      </p:sp>
      <p:sp>
        <p:nvSpPr>
          <p:cNvPr id="763933" name="Text Box 29"/>
          <p:cNvSpPr txBox="1">
            <a:spLocks noChangeArrowheads="1"/>
          </p:cNvSpPr>
          <p:nvPr/>
        </p:nvSpPr>
        <p:spPr bwMode="auto">
          <a:xfrm>
            <a:off x="250825" y="3141663"/>
            <a:ext cx="20732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  <a:latin typeface="楷体_GB2312" panose="02010609030101010101" pitchFamily="49" charset="-122"/>
              </a:rPr>
              <a:t>初值问题</a:t>
            </a:r>
            <a:r>
              <a:rPr lang="en-US" altLang="zh-CN" b="1">
                <a:solidFill>
                  <a:schemeClr val="tx2"/>
                </a:solidFill>
                <a:latin typeface="楷体_GB2312" panose="02010609030101010101" pitchFamily="49" charset="-122"/>
              </a:rPr>
              <a:t>:</a:t>
            </a:r>
            <a:endParaRPr lang="en-US" altLang="zh-CN"/>
          </a:p>
        </p:txBody>
      </p:sp>
      <p:sp>
        <p:nvSpPr>
          <p:cNvPr id="763934" name="Rectangle 30"/>
          <p:cNvSpPr>
            <a:spLocks noChangeArrowheads="1"/>
          </p:cNvSpPr>
          <p:nvPr/>
        </p:nvSpPr>
        <p:spPr bwMode="auto">
          <a:xfrm>
            <a:off x="1892300" y="3141663"/>
            <a:ext cx="5962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求差分方程满足初始条件的解的问题</a:t>
            </a:r>
            <a:r>
              <a:rPr lang="en-US" altLang="zh-CN"/>
              <a:t>.</a:t>
            </a:r>
          </a:p>
        </p:txBody>
      </p:sp>
      <p:sp>
        <p:nvSpPr>
          <p:cNvPr id="763935" name="Text Box 31"/>
          <p:cNvSpPr txBox="1">
            <a:spLocks noChangeArrowheads="1"/>
          </p:cNvSpPr>
          <p:nvPr/>
        </p:nvSpPr>
        <p:spPr bwMode="auto">
          <a:xfrm>
            <a:off x="179388" y="5084763"/>
            <a:ext cx="720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>
                <a:latin typeface="楷体_GB2312" panose="02010609030101010101" pitchFamily="49" charset="-122"/>
              </a:rPr>
              <a:t>或</a:t>
            </a:r>
            <a:endParaRPr lang="zh-CN" altLang="en-US"/>
          </a:p>
        </p:txBody>
      </p:sp>
      <p:graphicFrame>
        <p:nvGraphicFramePr>
          <p:cNvPr id="763936" name="Object 32"/>
          <p:cNvGraphicFramePr>
            <a:graphicFrameLocks noChangeAspect="1"/>
          </p:cNvGraphicFramePr>
          <p:nvPr/>
        </p:nvGraphicFramePr>
        <p:xfrm>
          <a:off x="684213" y="5541963"/>
          <a:ext cx="8077200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47" name="公式" r:id="rId5" imgW="3124080" imgH="241200" progId="Equation.3">
                  <p:embed/>
                </p:oleObj>
              </mc:Choice>
              <mc:Fallback>
                <p:oleObj name="公式" r:id="rId5" imgW="3124080" imgH="2412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541963"/>
                        <a:ext cx="8077200" cy="623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3938" name="Rectangle 34"/>
          <p:cNvSpPr>
            <a:spLocks noChangeArrowheads="1"/>
          </p:cNvSpPr>
          <p:nvPr/>
        </p:nvSpPr>
        <p:spPr bwMode="auto">
          <a:xfrm>
            <a:off x="236538" y="101600"/>
            <a:ext cx="8007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使得等式成立的自变量的范围称为方程的</a:t>
            </a:r>
            <a:r>
              <a:rPr lang="zh-CN" altLang="en-US">
                <a:solidFill>
                  <a:schemeClr val="tx2"/>
                </a:solidFill>
              </a:rPr>
              <a:t>定义域</a:t>
            </a:r>
            <a:r>
              <a:rPr lang="zh-CN" altLang="en-US"/>
              <a:t>。</a:t>
            </a:r>
          </a:p>
        </p:txBody>
      </p:sp>
      <p:sp>
        <p:nvSpPr>
          <p:cNvPr id="763939" name="Rectangle 35"/>
          <p:cNvSpPr>
            <a:spLocks noChangeArrowheads="1"/>
          </p:cNvSpPr>
          <p:nvPr/>
        </p:nvSpPr>
        <p:spPr bwMode="auto">
          <a:xfrm>
            <a:off x="250825" y="677863"/>
            <a:ext cx="6229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满足差分方程的函数称为该方程的</a:t>
            </a:r>
            <a:r>
              <a:rPr lang="zh-CN" altLang="en-US">
                <a:solidFill>
                  <a:schemeClr val="tx2"/>
                </a:solidFill>
              </a:rPr>
              <a:t>解</a:t>
            </a:r>
            <a:r>
              <a:rPr lang="zh-CN" altLang="en-US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3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3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3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3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63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63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3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63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63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63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63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639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63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3925" grpId="0" build="p" autoUpdateAnimBg="0" advAuto="0"/>
      <p:bldP spid="763926" grpId="0" build="p" autoUpdateAnimBg="0" advAuto="0"/>
      <p:bldP spid="763927" grpId="0"/>
      <p:bldP spid="763929" grpId="0"/>
      <p:bldP spid="763930" grpId="0" build="p" autoUpdateAnimBg="0"/>
      <p:bldP spid="763932" grpId="0" build="p" autoUpdateAnimBg="0"/>
      <p:bldP spid="763933" grpId="0" build="p" autoUpdateAnimBg="0"/>
      <p:bldP spid="763934" grpId="0"/>
      <p:bldP spid="763935" grpId="0" build="p" autoUpdateAnimBg="0"/>
      <p:bldP spid="763938" grpId="0"/>
      <p:bldP spid="7639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6551613" cy="587375"/>
          </a:xfrm>
        </p:spPr>
        <p:txBody>
          <a:bodyPr/>
          <a:lstStyle/>
          <a:p>
            <a:pPr algn="l"/>
            <a:r>
              <a:rPr lang="zh-CN" altLang="en-US" sz="3200" b="1">
                <a:ea typeface="楷体_GB2312" panose="02010609030101010101" pitchFamily="49" charset="-122"/>
              </a:rPr>
              <a:t>三、线性差分方程解的结构</a:t>
            </a:r>
          </a:p>
        </p:txBody>
      </p:sp>
      <p:sp>
        <p:nvSpPr>
          <p:cNvPr id="764948" name="Rectangle 20"/>
          <p:cNvSpPr>
            <a:spLocks noChangeArrowheads="1"/>
          </p:cNvSpPr>
          <p:nvPr/>
        </p:nvSpPr>
        <p:spPr bwMode="auto">
          <a:xfrm>
            <a:off x="638175" y="885825"/>
            <a:ext cx="3740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如果未知函数及其差分</a:t>
            </a:r>
          </a:p>
        </p:txBody>
      </p:sp>
      <p:sp>
        <p:nvSpPr>
          <p:cNvPr id="764949" name="Rectangle 21"/>
          <p:cNvSpPr>
            <a:spLocks noChangeArrowheads="1"/>
          </p:cNvSpPr>
          <p:nvPr/>
        </p:nvSpPr>
        <p:spPr bwMode="auto">
          <a:xfrm>
            <a:off x="684213" y="2132013"/>
            <a:ext cx="5073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i="1"/>
              <a:t>n </a:t>
            </a:r>
            <a:r>
              <a:rPr lang="zh-CN" altLang="en-US"/>
              <a:t>阶线性差分方程的一般形式：</a:t>
            </a:r>
          </a:p>
        </p:txBody>
      </p:sp>
      <p:sp>
        <p:nvSpPr>
          <p:cNvPr id="764950" name="Rectangle 22"/>
          <p:cNvSpPr>
            <a:spLocks noChangeArrowheads="1"/>
          </p:cNvSpPr>
          <p:nvPr/>
        </p:nvSpPr>
        <p:spPr bwMode="auto">
          <a:xfrm>
            <a:off x="223838" y="146843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都是一次的，</a:t>
            </a:r>
          </a:p>
        </p:txBody>
      </p:sp>
      <p:sp>
        <p:nvSpPr>
          <p:cNvPr id="764951" name="Rectangle 23"/>
          <p:cNvSpPr>
            <a:spLocks noChangeArrowheads="1"/>
          </p:cNvSpPr>
          <p:nvPr/>
        </p:nvSpPr>
        <p:spPr bwMode="auto">
          <a:xfrm>
            <a:off x="2298700" y="1482725"/>
            <a:ext cx="4451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则称方程为</a:t>
            </a:r>
            <a:r>
              <a:rPr lang="zh-CN" altLang="en-US" b="1">
                <a:solidFill>
                  <a:schemeClr val="tx2"/>
                </a:solidFill>
              </a:rPr>
              <a:t>线性差分方程</a:t>
            </a:r>
            <a:r>
              <a:rPr lang="zh-CN" altLang="en-US"/>
              <a:t>。</a:t>
            </a:r>
          </a:p>
        </p:txBody>
      </p:sp>
      <p:graphicFrame>
        <p:nvGraphicFramePr>
          <p:cNvPr id="764952" name="Object 24"/>
          <p:cNvGraphicFramePr>
            <a:graphicFrameLocks noChangeAspect="1"/>
          </p:cNvGraphicFramePr>
          <p:nvPr/>
        </p:nvGraphicFramePr>
        <p:xfrm>
          <a:off x="538163" y="2763838"/>
          <a:ext cx="734853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79" name="公式" r:id="rId3" imgW="3225600" imgH="228600" progId="Equation.3">
                  <p:embed/>
                </p:oleObj>
              </mc:Choice>
              <mc:Fallback>
                <p:oleObj name="公式" r:id="rId3" imgW="322560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763838"/>
                        <a:ext cx="7348537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4953" name="Object 25"/>
          <p:cNvGraphicFramePr>
            <a:graphicFrameLocks noChangeAspect="1"/>
          </p:cNvGraphicFramePr>
          <p:nvPr/>
        </p:nvGraphicFramePr>
        <p:xfrm>
          <a:off x="323850" y="3463925"/>
          <a:ext cx="6256338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80" name="公式" r:id="rId5" imgW="2539800" imgH="228600" progId="Equation.3">
                  <p:embed/>
                </p:oleObj>
              </mc:Choice>
              <mc:Fallback>
                <p:oleObj name="公式" r:id="rId5" imgW="2539800" imgH="2286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463925"/>
                        <a:ext cx="6256338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4954" name="Rectangle 26"/>
          <p:cNvSpPr>
            <a:spLocks noChangeArrowheads="1"/>
          </p:cNvSpPr>
          <p:nvPr/>
        </p:nvSpPr>
        <p:spPr bwMode="auto">
          <a:xfrm>
            <a:off x="8172450" y="27082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sp>
        <p:nvSpPr>
          <p:cNvPr id="764955" name="Text Box 27"/>
          <p:cNvSpPr txBox="1">
            <a:spLocks noChangeArrowheads="1"/>
          </p:cNvSpPr>
          <p:nvPr/>
        </p:nvSpPr>
        <p:spPr bwMode="auto">
          <a:xfrm>
            <a:off x="598488" y="4133850"/>
            <a:ext cx="32845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在①中若 </a:t>
            </a:r>
            <a:r>
              <a:rPr lang="en-US" altLang="zh-CN" i="1"/>
              <a:t>f 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en-US" altLang="zh-CN">
                <a:sym typeface="Symbol" panose="05050102010706020507" pitchFamily="18" charset="2"/>
              </a:rPr>
              <a:t></a:t>
            </a:r>
            <a:r>
              <a:rPr lang="en-US" altLang="zh-CN"/>
              <a:t> 0, </a:t>
            </a:r>
          </a:p>
        </p:txBody>
      </p:sp>
      <p:grpSp>
        <p:nvGrpSpPr>
          <p:cNvPr id="764961" name="Group 33"/>
          <p:cNvGrpSpPr>
            <a:grpSpLocks/>
          </p:cNvGrpSpPr>
          <p:nvPr/>
        </p:nvGrpSpPr>
        <p:grpSpPr bwMode="auto">
          <a:xfrm>
            <a:off x="598488" y="4797425"/>
            <a:ext cx="3429000" cy="533400"/>
            <a:chOff x="377" y="2822"/>
            <a:chExt cx="2160" cy="336"/>
          </a:xfrm>
        </p:grpSpPr>
        <p:sp>
          <p:nvSpPr>
            <p:cNvPr id="764957" name="Text Box 29"/>
            <p:cNvSpPr txBox="1">
              <a:spLocks noChangeArrowheads="1"/>
            </p:cNvSpPr>
            <p:nvPr/>
          </p:nvSpPr>
          <p:spPr bwMode="auto">
            <a:xfrm>
              <a:off x="377" y="2822"/>
              <a:ext cx="21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/>
                <a:t>在①中若 </a:t>
              </a:r>
              <a:r>
                <a:rPr lang="en-US" altLang="zh-CN" i="1"/>
                <a:t>f </a:t>
              </a:r>
              <a:r>
                <a:rPr lang="en-US" altLang="zh-CN"/>
                <a:t>(</a:t>
              </a:r>
              <a:r>
                <a:rPr lang="en-US" altLang="zh-CN" i="1"/>
                <a:t>x</a:t>
              </a:r>
              <a:r>
                <a:rPr lang="en-US" altLang="zh-CN"/>
                <a:t>) </a:t>
              </a:r>
              <a:r>
                <a:rPr lang="en-US" altLang="zh-CN">
                  <a:sym typeface="Symbol" panose="05050102010706020507" pitchFamily="18" charset="2"/>
                </a:rPr>
                <a:t></a:t>
              </a:r>
              <a:r>
                <a:rPr lang="en-US" altLang="zh-CN"/>
                <a:t> 0, </a:t>
              </a:r>
            </a:p>
          </p:txBody>
        </p:sp>
        <p:sp>
          <p:nvSpPr>
            <p:cNvPr id="764958" name="Line 30"/>
            <p:cNvSpPr>
              <a:spLocks noChangeShapeType="1"/>
            </p:cNvSpPr>
            <p:nvPr/>
          </p:nvSpPr>
          <p:spPr bwMode="auto">
            <a:xfrm flipH="1">
              <a:off x="1837" y="2840"/>
              <a:ext cx="85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64959" name="Text Box 31"/>
          <p:cNvSpPr txBox="1">
            <a:spLocks noChangeArrowheads="1"/>
          </p:cNvSpPr>
          <p:nvPr/>
        </p:nvSpPr>
        <p:spPr bwMode="auto">
          <a:xfrm>
            <a:off x="3492500" y="4797425"/>
            <a:ext cx="3063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称为</a:t>
            </a:r>
            <a:r>
              <a:rPr lang="zh-CN" altLang="en-US" b="1">
                <a:solidFill>
                  <a:schemeClr val="tx2"/>
                </a:solidFill>
              </a:rPr>
              <a:t>非齐次方程</a:t>
            </a:r>
            <a:r>
              <a:rPr lang="zh-CN" altLang="en-US"/>
              <a:t> </a:t>
            </a:r>
            <a:r>
              <a:rPr lang="en-US" altLang="zh-CN"/>
              <a:t>.</a:t>
            </a:r>
          </a:p>
        </p:txBody>
      </p:sp>
      <p:sp>
        <p:nvSpPr>
          <p:cNvPr id="764960" name="Text Box 32"/>
          <p:cNvSpPr txBox="1">
            <a:spLocks noChangeArrowheads="1"/>
          </p:cNvSpPr>
          <p:nvPr/>
        </p:nvSpPr>
        <p:spPr bwMode="auto">
          <a:xfrm>
            <a:off x="3524250" y="4124325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称为</a:t>
            </a:r>
            <a:r>
              <a:rPr lang="zh-CN" altLang="en-US" b="1">
                <a:solidFill>
                  <a:schemeClr val="tx2"/>
                </a:solidFill>
              </a:rPr>
              <a:t>齐次方程</a:t>
            </a:r>
            <a:r>
              <a:rPr lang="zh-CN" altLang="en-US"/>
              <a:t> </a:t>
            </a:r>
            <a:r>
              <a:rPr lang="en-US" altLang="zh-CN"/>
              <a:t>;</a:t>
            </a:r>
          </a:p>
        </p:txBody>
      </p:sp>
      <p:grpSp>
        <p:nvGrpSpPr>
          <p:cNvPr id="764967" name="Group 39"/>
          <p:cNvGrpSpPr>
            <a:grpSpLocks/>
          </p:cNvGrpSpPr>
          <p:nvPr/>
        </p:nvGrpSpPr>
        <p:grpSpPr bwMode="auto">
          <a:xfrm>
            <a:off x="6516688" y="3429000"/>
            <a:ext cx="1595437" cy="539750"/>
            <a:chOff x="4105" y="2478"/>
            <a:chExt cx="1005" cy="340"/>
          </a:xfrm>
        </p:grpSpPr>
        <p:sp>
          <p:nvSpPr>
            <p:cNvPr id="764964" name="Line 36"/>
            <p:cNvSpPr>
              <a:spLocks noChangeShapeType="1"/>
            </p:cNvSpPr>
            <p:nvPr/>
          </p:nvSpPr>
          <p:spPr bwMode="auto">
            <a:xfrm flipH="1">
              <a:off x="4740" y="2478"/>
              <a:ext cx="85" cy="3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764965" name="Object 37"/>
            <p:cNvGraphicFramePr>
              <a:graphicFrameLocks noChangeAspect="1"/>
            </p:cNvGraphicFramePr>
            <p:nvPr/>
          </p:nvGraphicFramePr>
          <p:xfrm>
            <a:off x="4105" y="2478"/>
            <a:ext cx="1005" cy="3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64981" name="公式" r:id="rId7" imgW="647640" imgH="228600" progId="Equation.3">
                    <p:embed/>
                  </p:oleObj>
                </mc:Choice>
                <mc:Fallback>
                  <p:oleObj name="公式" r:id="rId7" imgW="647640" imgH="228600" progId="Equation.3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05" y="2478"/>
                          <a:ext cx="1005" cy="3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64968" name="Rectangle 40"/>
          <p:cNvSpPr>
            <a:spLocks noChangeArrowheads="1"/>
          </p:cNvSpPr>
          <p:nvPr/>
        </p:nvSpPr>
        <p:spPr bwMode="auto">
          <a:xfrm>
            <a:off x="323850" y="5516563"/>
            <a:ext cx="8362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/>
              <a:t>线性差分方程解的性质和结构</a:t>
            </a:r>
            <a:r>
              <a:rPr lang="zh-CN" altLang="en-US" b="1">
                <a:solidFill>
                  <a:schemeClr val="tx2"/>
                </a:solidFill>
              </a:rPr>
              <a:t>与线性微分方程类似。</a:t>
            </a:r>
          </a:p>
        </p:txBody>
      </p:sp>
      <p:sp>
        <p:nvSpPr>
          <p:cNvPr id="764969" name="Rectangle 41"/>
          <p:cNvSpPr>
            <a:spLocks noChangeArrowheads="1"/>
          </p:cNvSpPr>
          <p:nvPr/>
        </p:nvSpPr>
        <p:spPr bwMode="auto">
          <a:xfrm>
            <a:off x="4265613" y="893763"/>
            <a:ext cx="39782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/>
              <a:t>(</a:t>
            </a:r>
            <a:r>
              <a:rPr lang="zh-CN" altLang="en-US"/>
              <a:t>或下标形式的未知函数</a:t>
            </a:r>
            <a:r>
              <a:rPr lang="en-US" altLang="zh-CN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4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4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64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4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64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6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4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76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64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64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64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64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64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64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48" grpId="0"/>
      <p:bldP spid="764949" grpId="0"/>
      <p:bldP spid="764950" grpId="0"/>
      <p:bldP spid="764951" grpId="0"/>
      <p:bldP spid="764954" grpId="0"/>
      <p:bldP spid="764955" grpId="0" autoUpdateAnimBg="0"/>
      <p:bldP spid="764959" grpId="0" autoUpdateAnimBg="0"/>
      <p:bldP spid="764960" grpId="0" autoUpdateAnimBg="0"/>
      <p:bldP spid="764968" grpId="0"/>
      <p:bldP spid="7649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5969" name="Object 17"/>
          <p:cNvGraphicFramePr>
            <a:graphicFrameLocks noChangeAspect="1"/>
          </p:cNvGraphicFramePr>
          <p:nvPr/>
        </p:nvGraphicFramePr>
        <p:xfrm>
          <a:off x="1631950" y="325438"/>
          <a:ext cx="3006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19" name="Equation" r:id="rId3" imgW="3009600" imgH="457200" progId="Equation.3">
                  <p:embed/>
                </p:oleObj>
              </mc:Choice>
              <mc:Fallback>
                <p:oleObj name="Equation" r:id="rId3" imgW="30096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325438"/>
                        <a:ext cx="3006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70" name="Text Box 18"/>
          <p:cNvSpPr txBox="1">
            <a:spLocks noChangeArrowheads="1"/>
          </p:cNvSpPr>
          <p:nvPr/>
        </p:nvSpPr>
        <p:spPr bwMode="auto">
          <a:xfrm>
            <a:off x="4603750" y="246063"/>
            <a:ext cx="44688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 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阶线性齐次差分方程①</a:t>
            </a:r>
          </a:p>
        </p:txBody>
      </p:sp>
      <p:sp>
        <p:nvSpPr>
          <p:cNvPr id="765972" name="Text Box 20"/>
          <p:cNvSpPr txBox="1">
            <a:spLocks noChangeArrowheads="1"/>
          </p:cNvSpPr>
          <p:nvPr/>
        </p:nvSpPr>
        <p:spPr bwMode="auto">
          <a:xfrm>
            <a:off x="107950" y="814388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的两个解</a:t>
            </a:r>
            <a:r>
              <a:rPr lang="en-US" altLang="zh-CN"/>
              <a:t>,</a:t>
            </a:r>
          </a:p>
        </p:txBody>
      </p:sp>
      <p:sp>
        <p:nvSpPr>
          <p:cNvPr id="765973" name="Text Box 21"/>
          <p:cNvSpPr txBox="1">
            <a:spLocks noChangeArrowheads="1"/>
          </p:cNvSpPr>
          <p:nvPr/>
        </p:nvSpPr>
        <p:spPr bwMode="auto">
          <a:xfrm>
            <a:off x="107950" y="1412875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也是该方程的解</a:t>
            </a:r>
            <a:r>
              <a:rPr lang="en-US" altLang="zh-CN"/>
              <a:t>.</a:t>
            </a:r>
          </a:p>
        </p:txBody>
      </p:sp>
      <p:graphicFrame>
        <p:nvGraphicFramePr>
          <p:cNvPr id="765974" name="Object 22"/>
          <p:cNvGraphicFramePr>
            <a:graphicFrameLocks noChangeAspect="1"/>
          </p:cNvGraphicFramePr>
          <p:nvPr/>
        </p:nvGraphicFramePr>
        <p:xfrm>
          <a:off x="1860550" y="903288"/>
          <a:ext cx="3708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0" name="Equation" r:id="rId5" imgW="3708360" imgH="444240" progId="Equation.3">
                  <p:embed/>
                </p:oleObj>
              </mc:Choice>
              <mc:Fallback>
                <p:oleObj name="Equation" r:id="rId5" imgW="3708360" imgH="4442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550" y="903288"/>
                        <a:ext cx="3708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5975" name="Object 23"/>
          <p:cNvGraphicFramePr>
            <a:graphicFrameLocks noChangeAspect="1"/>
          </p:cNvGraphicFramePr>
          <p:nvPr/>
        </p:nvGraphicFramePr>
        <p:xfrm>
          <a:off x="5594350" y="890588"/>
          <a:ext cx="312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1" name="Equation" r:id="rId7" imgW="3124080" imgH="469800" progId="Equation.3">
                  <p:embed/>
                </p:oleObj>
              </mc:Choice>
              <mc:Fallback>
                <p:oleObj name="Equation" r:id="rId7" imgW="3124080" imgH="4698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890588"/>
                        <a:ext cx="312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76" name="Text Box 24"/>
          <p:cNvSpPr txBox="1">
            <a:spLocks noChangeArrowheads="1"/>
          </p:cNvSpPr>
          <p:nvPr/>
        </p:nvSpPr>
        <p:spPr bwMode="auto">
          <a:xfrm>
            <a:off x="412750" y="263525"/>
            <a:ext cx="1165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b="1">
                <a:solidFill>
                  <a:schemeClr val="tx2"/>
                </a:solidFill>
              </a:rPr>
              <a:t>定理</a:t>
            </a:r>
            <a:r>
              <a:rPr lang="en-US" altLang="zh-CN" b="1">
                <a:solidFill>
                  <a:schemeClr val="tx2"/>
                </a:solidFill>
              </a:rPr>
              <a:t>1.</a:t>
            </a:r>
          </a:p>
        </p:txBody>
      </p:sp>
      <p:sp>
        <p:nvSpPr>
          <p:cNvPr id="765978" name="Line 26"/>
          <p:cNvSpPr>
            <a:spLocks noChangeShapeType="1"/>
          </p:cNvSpPr>
          <p:nvPr/>
        </p:nvSpPr>
        <p:spPr bwMode="auto">
          <a:xfrm>
            <a:off x="179388" y="5229225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65979" name="Object 27"/>
          <p:cNvGraphicFramePr>
            <a:graphicFrameLocks noChangeAspect="1"/>
          </p:cNvGraphicFramePr>
          <p:nvPr/>
        </p:nvGraphicFramePr>
        <p:xfrm>
          <a:off x="150813" y="5427663"/>
          <a:ext cx="676751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2" name="公式" r:id="rId9" imgW="2971800" imgH="228600" progId="Equation.3">
                  <p:embed/>
                </p:oleObj>
              </mc:Choice>
              <mc:Fallback>
                <p:oleObj name="公式" r:id="rId9" imgW="2971800" imgH="228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5427663"/>
                        <a:ext cx="6767512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5986" name="Object 34"/>
          <p:cNvGraphicFramePr>
            <a:graphicFrameLocks noChangeAspect="1"/>
          </p:cNvGraphicFramePr>
          <p:nvPr/>
        </p:nvGraphicFramePr>
        <p:xfrm>
          <a:off x="1763713" y="2136775"/>
          <a:ext cx="2787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3" name="公式" r:id="rId11" imgW="1117440" imgH="228600" progId="Equation.3">
                  <p:embed/>
                </p:oleObj>
              </mc:Choice>
              <mc:Fallback>
                <p:oleObj name="公式" r:id="rId11" imgW="1117440" imgH="2286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2136775"/>
                        <a:ext cx="2787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88" name="Text Box 36"/>
          <p:cNvSpPr txBox="1">
            <a:spLocks noChangeArrowheads="1"/>
          </p:cNvSpPr>
          <p:nvPr/>
        </p:nvSpPr>
        <p:spPr bwMode="auto">
          <a:xfrm>
            <a:off x="107950" y="2765425"/>
            <a:ext cx="340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的 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个线性无关特解</a:t>
            </a:r>
            <a:r>
              <a:rPr lang="en-US" altLang="zh-CN"/>
              <a:t>, </a:t>
            </a:r>
          </a:p>
        </p:txBody>
      </p:sp>
      <p:graphicFrame>
        <p:nvGraphicFramePr>
          <p:cNvPr id="765989" name="Object 37"/>
          <p:cNvGraphicFramePr>
            <a:graphicFrameLocks noChangeAspect="1"/>
          </p:cNvGraphicFramePr>
          <p:nvPr/>
        </p:nvGraphicFramePr>
        <p:xfrm>
          <a:off x="1619250" y="3398838"/>
          <a:ext cx="525621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4" name="公式" r:id="rId13" imgW="2247840" imgH="228600" progId="Equation.3">
                  <p:embed/>
                </p:oleObj>
              </mc:Choice>
              <mc:Fallback>
                <p:oleObj name="公式" r:id="rId13" imgW="2247840" imgH="2286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3398838"/>
                        <a:ext cx="525621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90" name="Text Box 38"/>
          <p:cNvSpPr txBox="1">
            <a:spLocks noChangeArrowheads="1"/>
          </p:cNvSpPr>
          <p:nvPr/>
        </p:nvSpPr>
        <p:spPr bwMode="auto">
          <a:xfrm>
            <a:off x="3779838" y="4076700"/>
            <a:ext cx="3097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是该方程的通解</a:t>
            </a:r>
            <a:r>
              <a:rPr lang="en-US" altLang="zh-CN"/>
              <a:t>.</a:t>
            </a:r>
          </a:p>
        </p:txBody>
      </p:sp>
      <p:graphicFrame>
        <p:nvGraphicFramePr>
          <p:cNvPr id="765991" name="Object 39"/>
          <p:cNvGraphicFramePr>
            <a:graphicFrameLocks noChangeAspect="1"/>
          </p:cNvGraphicFramePr>
          <p:nvPr/>
        </p:nvGraphicFramePr>
        <p:xfrm>
          <a:off x="323850" y="4092575"/>
          <a:ext cx="36623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025" name="公式" r:id="rId15" imgW="1574640" imgH="241200" progId="Equation.3">
                  <p:embed/>
                </p:oleObj>
              </mc:Choice>
              <mc:Fallback>
                <p:oleObj name="公式" r:id="rId15" imgW="1574640" imgH="2412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092575"/>
                        <a:ext cx="3662363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5992" name="Text Box 40"/>
          <p:cNvSpPr txBox="1">
            <a:spLocks noChangeArrowheads="1"/>
          </p:cNvSpPr>
          <p:nvPr/>
        </p:nvSpPr>
        <p:spPr bwMode="auto">
          <a:xfrm>
            <a:off x="3563938" y="276542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/>
              <a:t>则</a:t>
            </a:r>
          </a:p>
        </p:txBody>
      </p:sp>
      <p:sp>
        <p:nvSpPr>
          <p:cNvPr id="765994" name="Text Box 42"/>
          <p:cNvSpPr txBox="1">
            <a:spLocks noChangeArrowheads="1"/>
          </p:cNvSpPr>
          <p:nvPr/>
        </p:nvSpPr>
        <p:spPr bwMode="auto">
          <a:xfrm>
            <a:off x="468313" y="2117725"/>
            <a:ext cx="1165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CN" altLang="en-US" b="1">
                <a:solidFill>
                  <a:schemeClr val="tx2"/>
                </a:solidFill>
              </a:rPr>
              <a:t>定理</a:t>
            </a:r>
            <a:r>
              <a:rPr lang="en-US" altLang="zh-CN" b="1">
                <a:solidFill>
                  <a:schemeClr val="tx2"/>
                </a:solidFill>
              </a:rPr>
              <a:t>2.</a:t>
            </a:r>
          </a:p>
        </p:txBody>
      </p:sp>
      <p:sp>
        <p:nvSpPr>
          <p:cNvPr id="765995" name="Text Box 43"/>
          <p:cNvSpPr txBox="1">
            <a:spLocks noChangeArrowheads="1"/>
          </p:cNvSpPr>
          <p:nvPr/>
        </p:nvSpPr>
        <p:spPr bwMode="auto">
          <a:xfrm>
            <a:off x="4500563" y="2117725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 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阶线性齐次差分方程①</a:t>
            </a:r>
          </a:p>
        </p:txBody>
      </p:sp>
      <p:sp>
        <p:nvSpPr>
          <p:cNvPr id="765996" name="Rectangle 44"/>
          <p:cNvSpPr>
            <a:spLocks noChangeArrowheads="1"/>
          </p:cNvSpPr>
          <p:nvPr/>
        </p:nvSpPr>
        <p:spPr bwMode="auto">
          <a:xfrm>
            <a:off x="7848600" y="543083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sp>
        <p:nvSpPr>
          <p:cNvPr id="765997" name="Text Box 45"/>
          <p:cNvSpPr txBox="1">
            <a:spLocks noChangeArrowheads="1"/>
          </p:cNvSpPr>
          <p:nvPr/>
        </p:nvSpPr>
        <p:spPr bwMode="auto">
          <a:xfrm>
            <a:off x="2843213" y="1458913"/>
            <a:ext cx="360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>
                <a:solidFill>
                  <a:schemeClr val="accent2"/>
                </a:solidFill>
              </a:rPr>
              <a:t>(</a:t>
            </a:r>
            <a:r>
              <a:rPr lang="zh-CN" altLang="en-US" sz="2400">
                <a:solidFill>
                  <a:schemeClr val="accent2"/>
                </a:solidFill>
              </a:rPr>
              <a:t>齐次方程解的叠加原理</a:t>
            </a:r>
            <a:r>
              <a:rPr lang="en-US" altLang="zh-CN" sz="2400">
                <a:solidFill>
                  <a:schemeClr val="accent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5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65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65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6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6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65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65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65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6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65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6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659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6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76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6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5970" grpId="0" build="p" autoUpdateAnimBg="0" advAuto="0"/>
      <p:bldP spid="765972" grpId="0" build="p" autoUpdateAnimBg="0" advAuto="0"/>
      <p:bldP spid="765973" grpId="0" build="p" autoUpdateAnimBg="0" advAuto="0"/>
      <p:bldP spid="765976" grpId="0" build="p" autoUpdateAnimBg="0"/>
      <p:bldP spid="765988" grpId="0" autoUpdateAnimBg="0"/>
      <p:bldP spid="765990" grpId="0" autoUpdateAnimBg="0"/>
      <p:bldP spid="765992" grpId="0" build="p" autoUpdateAnimBg="0"/>
      <p:bldP spid="765994" grpId="0" build="p" autoUpdateAnimBg="0"/>
      <p:bldP spid="765995" grpId="0" build="p" autoUpdateAnimBg="0" advAuto="0"/>
      <p:bldP spid="765997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985" name="Line 9"/>
          <p:cNvSpPr>
            <a:spLocks noChangeShapeType="1"/>
          </p:cNvSpPr>
          <p:nvPr/>
        </p:nvSpPr>
        <p:spPr bwMode="auto">
          <a:xfrm>
            <a:off x="179388" y="5157788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66986" name="Object 10"/>
          <p:cNvGraphicFramePr>
            <a:graphicFrameLocks noChangeAspect="1"/>
          </p:cNvGraphicFramePr>
          <p:nvPr/>
        </p:nvGraphicFramePr>
        <p:xfrm>
          <a:off x="107950" y="5227638"/>
          <a:ext cx="68548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59" name="公式" r:id="rId3" imgW="3009600" imgH="228600" progId="Equation.3">
                  <p:embed/>
                </p:oleObj>
              </mc:Choice>
              <mc:Fallback>
                <p:oleObj name="公式" r:id="rId3" imgW="30096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5227638"/>
                        <a:ext cx="68548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6998" name="Rectangle 22"/>
          <p:cNvSpPr>
            <a:spLocks noChangeArrowheads="1"/>
          </p:cNvSpPr>
          <p:nvPr/>
        </p:nvSpPr>
        <p:spPr bwMode="auto">
          <a:xfrm>
            <a:off x="8604250" y="51577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66999" name="Object 23"/>
          <p:cNvGraphicFramePr>
            <a:graphicFrameLocks noChangeAspect="1"/>
          </p:cNvGraphicFramePr>
          <p:nvPr/>
        </p:nvGraphicFramePr>
        <p:xfrm>
          <a:off x="147638" y="5788025"/>
          <a:ext cx="72612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0" name="公式" r:id="rId5" imgW="3187440" imgH="228600" progId="Equation.3">
                  <p:embed/>
                </p:oleObj>
              </mc:Choice>
              <mc:Fallback>
                <p:oleObj name="公式" r:id="rId5" imgW="318744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8" y="5788025"/>
                        <a:ext cx="7261225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03" name="Rectangle 27"/>
          <p:cNvSpPr>
            <a:spLocks noChangeArrowheads="1"/>
          </p:cNvSpPr>
          <p:nvPr/>
        </p:nvSpPr>
        <p:spPr bwMode="auto">
          <a:xfrm>
            <a:off x="8604250" y="57181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graphicFrame>
        <p:nvGraphicFramePr>
          <p:cNvPr id="767004" name="Object 28"/>
          <p:cNvGraphicFramePr>
            <a:graphicFrameLocks noChangeAspect="1"/>
          </p:cNvGraphicFramePr>
          <p:nvPr/>
        </p:nvGraphicFramePr>
        <p:xfrm>
          <a:off x="1771650" y="217488"/>
          <a:ext cx="1384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1" name="Equation" r:id="rId7" imgW="1384200" imgH="431640" progId="Equation.3">
                  <p:embed/>
                </p:oleObj>
              </mc:Choice>
              <mc:Fallback>
                <p:oleObj name="Equation" r:id="rId7" imgW="1384200" imgH="4316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17488"/>
                        <a:ext cx="13843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05" name="Text Box 29"/>
          <p:cNvSpPr txBox="1">
            <a:spLocks noChangeArrowheads="1"/>
          </p:cNvSpPr>
          <p:nvPr/>
        </p:nvSpPr>
        <p:spPr bwMode="auto">
          <a:xfrm>
            <a:off x="3148013" y="115888"/>
            <a:ext cx="5940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是线性非齐次差分方程②的一个特解</a:t>
            </a:r>
          </a:p>
        </p:txBody>
      </p:sp>
      <p:graphicFrame>
        <p:nvGraphicFramePr>
          <p:cNvPr id="767007" name="Object 31"/>
          <p:cNvGraphicFramePr>
            <a:graphicFrameLocks noChangeAspect="1"/>
          </p:cNvGraphicFramePr>
          <p:nvPr/>
        </p:nvGraphicFramePr>
        <p:xfrm>
          <a:off x="2533650" y="1263650"/>
          <a:ext cx="256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2" name="Equation" r:id="rId9" imgW="2565360" imgH="406080" progId="Equation.3">
                  <p:embed/>
                </p:oleObj>
              </mc:Choice>
              <mc:Fallback>
                <p:oleObj name="Equation" r:id="rId9" imgW="2565360" imgH="4060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1263650"/>
                        <a:ext cx="256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08" name="Text Box 32"/>
          <p:cNvSpPr txBox="1">
            <a:spLocks noChangeArrowheads="1"/>
          </p:cNvSpPr>
          <p:nvPr/>
        </p:nvSpPr>
        <p:spPr bwMode="auto">
          <a:xfrm>
            <a:off x="111125" y="677863"/>
            <a:ext cx="480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/>
              <a:t>Y 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zh-CN" altLang="en-US"/>
              <a:t>是相应齐次方程的通解</a:t>
            </a:r>
            <a:r>
              <a:rPr lang="en-US" altLang="zh-CN"/>
              <a:t>,</a:t>
            </a:r>
          </a:p>
        </p:txBody>
      </p:sp>
      <p:sp>
        <p:nvSpPr>
          <p:cNvPr id="767009" name="Text Box 33"/>
          <p:cNvSpPr txBox="1">
            <a:spLocks noChangeArrowheads="1"/>
          </p:cNvSpPr>
          <p:nvPr/>
        </p:nvSpPr>
        <p:spPr bwMode="auto">
          <a:xfrm>
            <a:off x="323850" y="115888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定理 </a:t>
            </a:r>
            <a:r>
              <a:rPr lang="en-US" altLang="zh-CN" b="1">
                <a:solidFill>
                  <a:schemeClr val="tx2"/>
                </a:solidFill>
              </a:rPr>
              <a:t>3.</a:t>
            </a:r>
            <a:endParaRPr lang="en-US" altLang="zh-CN"/>
          </a:p>
        </p:txBody>
      </p:sp>
      <p:sp>
        <p:nvSpPr>
          <p:cNvPr id="767011" name="Text Box 35"/>
          <p:cNvSpPr txBox="1">
            <a:spLocks noChangeArrowheads="1"/>
          </p:cNvSpPr>
          <p:nvPr/>
        </p:nvSpPr>
        <p:spPr bwMode="auto">
          <a:xfrm>
            <a:off x="4678363" y="650875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则</a:t>
            </a:r>
          </a:p>
        </p:txBody>
      </p:sp>
      <p:sp>
        <p:nvSpPr>
          <p:cNvPr id="767012" name="Text Box 36"/>
          <p:cNvSpPr txBox="1">
            <a:spLocks noChangeArrowheads="1"/>
          </p:cNvSpPr>
          <p:nvPr/>
        </p:nvSpPr>
        <p:spPr bwMode="auto">
          <a:xfrm>
            <a:off x="104775" y="1757363"/>
            <a:ext cx="3962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是非齐次方程②的通解 </a:t>
            </a:r>
            <a:r>
              <a:rPr lang="en-US" altLang="zh-CN"/>
              <a:t>.</a:t>
            </a:r>
          </a:p>
        </p:txBody>
      </p:sp>
      <p:sp>
        <p:nvSpPr>
          <p:cNvPr id="767013" name="Text Box 37"/>
          <p:cNvSpPr txBox="1">
            <a:spLocks noChangeArrowheads="1"/>
          </p:cNvSpPr>
          <p:nvPr/>
        </p:nvSpPr>
        <p:spPr bwMode="auto">
          <a:xfrm>
            <a:off x="6480175" y="118110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CN"/>
              <a:t>③</a:t>
            </a:r>
          </a:p>
        </p:txBody>
      </p:sp>
      <p:graphicFrame>
        <p:nvGraphicFramePr>
          <p:cNvPr id="767016" name="Object 40"/>
          <p:cNvGraphicFramePr>
            <a:graphicFrameLocks noChangeAspect="1"/>
          </p:cNvGraphicFramePr>
          <p:nvPr/>
        </p:nvGraphicFramePr>
        <p:xfrm>
          <a:off x="1841500" y="2349500"/>
          <a:ext cx="3721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3" name="公式" r:id="rId11" imgW="3720960" imgH="533160" progId="Equation.3">
                  <p:embed/>
                </p:oleObj>
              </mc:Choice>
              <mc:Fallback>
                <p:oleObj name="公式" r:id="rId11" imgW="3720960" imgH="53316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349500"/>
                        <a:ext cx="3721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17" name="Text Box 41"/>
          <p:cNvSpPr txBox="1">
            <a:spLocks noChangeArrowheads="1"/>
          </p:cNvSpPr>
          <p:nvPr/>
        </p:nvSpPr>
        <p:spPr bwMode="auto">
          <a:xfrm>
            <a:off x="5607050" y="2349500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分别是方程</a:t>
            </a:r>
          </a:p>
        </p:txBody>
      </p:sp>
      <p:sp>
        <p:nvSpPr>
          <p:cNvPr id="767018" name="Text Box 42"/>
          <p:cNvSpPr txBox="1">
            <a:spLocks noChangeArrowheads="1"/>
          </p:cNvSpPr>
          <p:nvPr/>
        </p:nvSpPr>
        <p:spPr bwMode="auto">
          <a:xfrm>
            <a:off x="106363" y="3789363"/>
            <a:ext cx="12969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的解</a:t>
            </a:r>
            <a:r>
              <a:rPr lang="en-US" altLang="zh-CN"/>
              <a:t>,</a:t>
            </a:r>
          </a:p>
        </p:txBody>
      </p:sp>
      <p:sp>
        <p:nvSpPr>
          <p:cNvPr id="767019" name="Text Box 43"/>
          <p:cNvSpPr txBox="1">
            <a:spLocks noChangeArrowheads="1"/>
          </p:cNvSpPr>
          <p:nvPr/>
        </p:nvSpPr>
        <p:spPr bwMode="auto">
          <a:xfrm>
            <a:off x="2916238" y="3716338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是方程</a:t>
            </a:r>
          </a:p>
        </p:txBody>
      </p:sp>
      <p:graphicFrame>
        <p:nvGraphicFramePr>
          <p:cNvPr id="767021" name="Object 45"/>
          <p:cNvGraphicFramePr>
            <a:graphicFrameLocks noChangeAspect="1"/>
          </p:cNvGraphicFramePr>
          <p:nvPr/>
        </p:nvGraphicFramePr>
        <p:xfrm>
          <a:off x="1612900" y="3557588"/>
          <a:ext cx="13684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4" name="公式" r:id="rId13" imgW="622080" imgH="431640" progId="Equation.3">
                  <p:embed/>
                </p:oleObj>
              </mc:Choice>
              <mc:Fallback>
                <p:oleObj name="公式" r:id="rId13" imgW="622080" imgH="43164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3557588"/>
                        <a:ext cx="136842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23" name="Text Box 47"/>
          <p:cNvSpPr txBox="1">
            <a:spLocks noChangeArrowheads="1"/>
          </p:cNvSpPr>
          <p:nvPr/>
        </p:nvSpPr>
        <p:spPr bwMode="auto">
          <a:xfrm>
            <a:off x="387350" y="238125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</a:rPr>
              <a:t>定理 </a:t>
            </a:r>
            <a:r>
              <a:rPr lang="en-US" altLang="zh-CN" b="1">
                <a:solidFill>
                  <a:schemeClr val="tx2"/>
                </a:solidFill>
              </a:rPr>
              <a:t>4.</a:t>
            </a:r>
            <a:endParaRPr lang="en-US" altLang="zh-CN"/>
          </a:p>
        </p:txBody>
      </p:sp>
      <p:graphicFrame>
        <p:nvGraphicFramePr>
          <p:cNvPr id="767024" name="Object 48"/>
          <p:cNvGraphicFramePr>
            <a:graphicFrameLocks noChangeAspect="1"/>
          </p:cNvGraphicFramePr>
          <p:nvPr/>
        </p:nvGraphicFramePr>
        <p:xfrm>
          <a:off x="250825" y="2982913"/>
          <a:ext cx="7434263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5" name="公式" r:id="rId15" imgW="3263760" imgH="228600" progId="Equation.3">
                  <p:embed/>
                </p:oleObj>
              </mc:Choice>
              <mc:Fallback>
                <p:oleObj name="公式" r:id="rId15" imgW="3263760" imgH="2286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2982913"/>
                        <a:ext cx="7434263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7027" name="Object 51"/>
          <p:cNvGraphicFramePr>
            <a:graphicFrameLocks noChangeAspect="1"/>
          </p:cNvGraphicFramePr>
          <p:nvPr/>
        </p:nvGraphicFramePr>
        <p:xfrm>
          <a:off x="6588125" y="3573463"/>
          <a:ext cx="2082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6" name="公式" r:id="rId17" imgW="914400" imgH="203040" progId="Equation.3">
                  <p:embed/>
                </p:oleObj>
              </mc:Choice>
              <mc:Fallback>
                <p:oleObj name="公式" r:id="rId17" imgW="914400" imgH="20304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3573463"/>
                        <a:ext cx="20828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7029" name="Object 53"/>
          <p:cNvGraphicFramePr>
            <a:graphicFrameLocks noChangeAspect="1"/>
          </p:cNvGraphicFramePr>
          <p:nvPr/>
        </p:nvGraphicFramePr>
        <p:xfrm>
          <a:off x="179388" y="4100513"/>
          <a:ext cx="7780337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7067" name="公式" r:id="rId19" imgW="3416040" imgH="431640" progId="Equation.3">
                  <p:embed/>
                </p:oleObj>
              </mc:Choice>
              <mc:Fallback>
                <p:oleObj name="公式" r:id="rId19" imgW="3416040" imgH="43164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100513"/>
                        <a:ext cx="7780337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7030" name="Text Box 54"/>
          <p:cNvSpPr txBox="1">
            <a:spLocks noChangeArrowheads="1"/>
          </p:cNvSpPr>
          <p:nvPr/>
        </p:nvSpPr>
        <p:spPr bwMode="auto">
          <a:xfrm>
            <a:off x="1116013" y="3773488"/>
            <a:ext cx="576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则</a:t>
            </a:r>
          </a:p>
        </p:txBody>
      </p:sp>
      <p:sp>
        <p:nvSpPr>
          <p:cNvPr id="767031" name="Text Box 55"/>
          <p:cNvSpPr txBox="1">
            <a:spLocks noChangeArrowheads="1"/>
          </p:cNvSpPr>
          <p:nvPr/>
        </p:nvSpPr>
        <p:spPr bwMode="auto">
          <a:xfrm>
            <a:off x="7885113" y="4292600"/>
            <a:ext cx="10795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的解</a:t>
            </a:r>
            <a:r>
              <a:rPr lang="en-US" altLang="zh-CN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6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6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6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6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6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67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6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6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76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6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6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67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6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6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67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6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6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6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7005" grpId="0" autoUpdateAnimBg="0"/>
      <p:bldP spid="767008" grpId="0" autoUpdateAnimBg="0"/>
      <p:bldP spid="767011" grpId="0" autoUpdateAnimBg="0"/>
      <p:bldP spid="767012" grpId="0" autoUpdateAnimBg="0"/>
      <p:bldP spid="767013" grpId="0" build="p" autoUpdateAnimBg="0" advAuto="0"/>
      <p:bldP spid="767017" grpId="0" autoUpdateAnimBg="0"/>
      <p:bldP spid="767018" grpId="0" autoUpdateAnimBg="0"/>
      <p:bldP spid="767019" grpId="0" autoUpdateAnimBg="0"/>
      <p:bldP spid="767023" grpId="0"/>
      <p:bldP spid="767030" grpId="0" autoUpdateAnimBg="0"/>
      <p:bldP spid="76703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3240088" cy="587375"/>
          </a:xfrm>
        </p:spPr>
        <p:txBody>
          <a:bodyPr/>
          <a:lstStyle/>
          <a:p>
            <a:r>
              <a:rPr lang="zh-CN" altLang="en-US" sz="3200" b="1">
                <a:ea typeface="楷体_GB2312" panose="02010609030101010101" pitchFamily="49" charset="-122"/>
              </a:rPr>
              <a:t>一、差分的概念</a:t>
            </a:r>
          </a:p>
        </p:txBody>
      </p:sp>
      <p:pic>
        <p:nvPicPr>
          <p:cNvPr id="7536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763838"/>
            <a:ext cx="5761037" cy="56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3671" name="Rectangle 7"/>
          <p:cNvSpPr>
            <a:spLocks noChangeArrowheads="1"/>
          </p:cNvSpPr>
          <p:nvPr/>
        </p:nvSpPr>
        <p:spPr bwMode="auto">
          <a:xfrm>
            <a:off x="398463" y="779463"/>
            <a:ext cx="1073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 b="1">
                <a:solidFill>
                  <a:schemeClr val="tx2"/>
                </a:solidFill>
              </a:rPr>
              <a:t>定义</a:t>
            </a:r>
            <a:r>
              <a:rPr lang="en-US" altLang="zh-CN" b="1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753672" name="Rectangle 8"/>
          <p:cNvSpPr>
            <a:spLocks noChangeArrowheads="1"/>
          </p:cNvSpPr>
          <p:nvPr/>
        </p:nvSpPr>
        <p:spPr bwMode="auto">
          <a:xfrm>
            <a:off x="1509713" y="779463"/>
            <a:ext cx="2457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设函数 </a:t>
            </a:r>
            <a:r>
              <a:rPr lang="en-US" altLang="zh-CN" i="1"/>
              <a:t>y </a:t>
            </a:r>
            <a:r>
              <a:rPr lang="en-US" altLang="zh-CN"/>
              <a:t>=</a:t>
            </a:r>
            <a:r>
              <a:rPr lang="en-US" altLang="zh-CN" i="1"/>
              <a:t>f 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),</a:t>
            </a:r>
          </a:p>
        </p:txBody>
      </p:sp>
      <p:sp>
        <p:nvSpPr>
          <p:cNvPr id="753673" name="Rectangle 9"/>
          <p:cNvSpPr>
            <a:spLocks noChangeArrowheads="1"/>
          </p:cNvSpPr>
          <p:nvPr/>
        </p:nvSpPr>
        <p:spPr bwMode="auto">
          <a:xfrm>
            <a:off x="3844925" y="779463"/>
            <a:ext cx="33639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当 </a:t>
            </a:r>
            <a:r>
              <a:rPr lang="en-US" altLang="zh-CN" i="1"/>
              <a:t>x </a:t>
            </a:r>
            <a:r>
              <a:rPr lang="zh-CN" altLang="en-US"/>
              <a:t>取非负整数时，</a:t>
            </a:r>
          </a:p>
        </p:txBody>
      </p:sp>
      <p:sp>
        <p:nvSpPr>
          <p:cNvPr id="753676" name="Rectangle 12"/>
          <p:cNvSpPr>
            <a:spLocks noChangeArrowheads="1"/>
          </p:cNvSpPr>
          <p:nvPr/>
        </p:nvSpPr>
        <p:spPr bwMode="auto">
          <a:xfrm>
            <a:off x="6931025" y="765175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相应的函数</a:t>
            </a:r>
          </a:p>
        </p:txBody>
      </p:sp>
      <p:sp>
        <p:nvSpPr>
          <p:cNvPr id="753677" name="Rectangle 13"/>
          <p:cNvSpPr>
            <a:spLocks noChangeArrowheads="1"/>
          </p:cNvSpPr>
          <p:nvPr/>
        </p:nvSpPr>
        <p:spPr bwMode="auto">
          <a:xfrm>
            <a:off x="107950" y="1254125"/>
            <a:ext cx="3740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值可以排成一个数列，</a:t>
            </a:r>
          </a:p>
        </p:txBody>
      </p:sp>
      <p:sp>
        <p:nvSpPr>
          <p:cNvPr id="753678" name="Rectangle 14"/>
          <p:cNvSpPr>
            <a:spLocks noChangeArrowheads="1"/>
          </p:cNvSpPr>
          <p:nvPr/>
        </p:nvSpPr>
        <p:spPr bwMode="auto">
          <a:xfrm>
            <a:off x="874713" y="1803400"/>
            <a:ext cx="6777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i="1"/>
              <a:t>f </a:t>
            </a:r>
            <a:r>
              <a:rPr lang="en-US" altLang="zh-CN"/>
              <a:t>(0)</a:t>
            </a:r>
            <a:r>
              <a:rPr lang="zh-CN" altLang="en-US"/>
              <a:t>，</a:t>
            </a:r>
            <a:r>
              <a:rPr lang="en-US" altLang="zh-CN" i="1"/>
              <a:t>f </a:t>
            </a:r>
            <a:r>
              <a:rPr lang="en-US" altLang="zh-CN"/>
              <a:t>(1)</a:t>
            </a:r>
            <a:r>
              <a:rPr lang="zh-CN" altLang="en-US"/>
              <a:t>，</a:t>
            </a:r>
            <a:r>
              <a:rPr lang="en-US" altLang="zh-CN" i="1"/>
              <a:t>f </a:t>
            </a:r>
            <a:r>
              <a:rPr lang="en-US" altLang="zh-CN"/>
              <a:t>(2)</a:t>
            </a:r>
            <a:r>
              <a:rPr lang="zh-CN" altLang="en-US"/>
              <a:t>，</a:t>
            </a:r>
            <a:r>
              <a:rPr lang="en-US" altLang="zh-CN"/>
              <a:t>…</a:t>
            </a:r>
            <a:r>
              <a:rPr lang="zh-CN" altLang="en-US"/>
              <a:t>，</a:t>
            </a:r>
            <a:r>
              <a:rPr lang="en-US" altLang="zh-CN" i="1"/>
              <a:t>f 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</a:t>
            </a:r>
            <a:r>
              <a:rPr lang="zh-CN" altLang="en-US"/>
              <a:t>，</a:t>
            </a:r>
            <a:r>
              <a:rPr lang="en-US" altLang="zh-CN" i="1"/>
              <a:t>f </a:t>
            </a:r>
            <a:r>
              <a:rPr lang="en-US" altLang="zh-CN"/>
              <a:t>(</a:t>
            </a:r>
            <a:r>
              <a:rPr lang="en-US" altLang="zh-CN" i="1"/>
              <a:t>x+</a:t>
            </a:r>
            <a:r>
              <a:rPr lang="en-US" altLang="zh-CN"/>
              <a:t>1)</a:t>
            </a:r>
            <a:r>
              <a:rPr lang="zh-CN" altLang="en-US"/>
              <a:t>，</a:t>
            </a:r>
            <a:r>
              <a:rPr lang="en-US" altLang="zh-CN"/>
              <a:t>…</a:t>
            </a:r>
            <a:r>
              <a:rPr lang="zh-CN" altLang="en-US"/>
              <a:t>，</a:t>
            </a:r>
          </a:p>
        </p:txBody>
      </p:sp>
      <p:sp>
        <p:nvSpPr>
          <p:cNvPr id="753679" name="Rectangle 15"/>
          <p:cNvSpPr>
            <a:spLocks noChangeArrowheads="1"/>
          </p:cNvSpPr>
          <p:nvPr/>
        </p:nvSpPr>
        <p:spPr bwMode="auto">
          <a:xfrm>
            <a:off x="107950" y="2306638"/>
            <a:ext cx="1250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简记为</a:t>
            </a:r>
          </a:p>
        </p:txBody>
      </p:sp>
      <p:pic>
        <p:nvPicPr>
          <p:cNvPr id="75368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833813"/>
            <a:ext cx="1512888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3696" name="Rectangle 32"/>
          <p:cNvSpPr>
            <a:spLocks noChangeArrowheads="1"/>
          </p:cNvSpPr>
          <p:nvPr/>
        </p:nvSpPr>
        <p:spPr bwMode="auto">
          <a:xfrm>
            <a:off x="52388" y="3344863"/>
            <a:ext cx="394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自变量由 </a:t>
            </a:r>
            <a:r>
              <a:rPr lang="en-US" altLang="zh-CN" b="1" i="1"/>
              <a:t>x </a:t>
            </a:r>
            <a:r>
              <a:rPr lang="zh-CN" altLang="en-US"/>
              <a:t>变到</a:t>
            </a:r>
            <a:r>
              <a:rPr lang="en-US" altLang="zh-CN" b="1" i="1"/>
              <a:t>x+</a:t>
            </a:r>
            <a:r>
              <a:rPr lang="en-US" altLang="zh-CN" b="1"/>
              <a:t>1</a:t>
            </a:r>
            <a:r>
              <a:rPr lang="zh-CN" altLang="en-US"/>
              <a:t>时，</a:t>
            </a:r>
          </a:p>
        </p:txBody>
      </p:sp>
      <p:sp>
        <p:nvSpPr>
          <p:cNvPr id="753699" name="Rectangle 35"/>
          <p:cNvSpPr>
            <a:spLocks noChangeArrowheads="1"/>
          </p:cNvSpPr>
          <p:nvPr/>
        </p:nvSpPr>
        <p:spPr bwMode="auto">
          <a:xfrm>
            <a:off x="107950" y="4424363"/>
            <a:ext cx="43418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称为函数 </a:t>
            </a:r>
            <a:r>
              <a:rPr lang="en-US" altLang="zh-CN" b="1" i="1"/>
              <a:t>y</a:t>
            </a:r>
            <a:r>
              <a:rPr lang="zh-CN" altLang="en-US"/>
              <a:t>在点 </a:t>
            </a:r>
            <a:r>
              <a:rPr lang="en-US" altLang="zh-CN" b="1" i="1"/>
              <a:t>x </a:t>
            </a:r>
            <a:r>
              <a:rPr lang="zh-CN" altLang="en-US"/>
              <a:t>的</a:t>
            </a:r>
            <a:r>
              <a:rPr lang="zh-CN" altLang="en-US" b="1">
                <a:solidFill>
                  <a:schemeClr val="tx2"/>
                </a:solidFill>
              </a:rPr>
              <a:t>差分</a:t>
            </a:r>
            <a:r>
              <a:rPr lang="zh-CN" altLang="en-US"/>
              <a:t>，</a:t>
            </a:r>
          </a:p>
        </p:txBody>
      </p:sp>
      <p:sp>
        <p:nvSpPr>
          <p:cNvPr id="753700" name="Rectangle 36"/>
          <p:cNvSpPr>
            <a:spLocks noChangeArrowheads="1"/>
          </p:cNvSpPr>
          <p:nvPr/>
        </p:nvSpPr>
        <p:spPr bwMode="auto">
          <a:xfrm>
            <a:off x="4205288" y="4410075"/>
            <a:ext cx="2673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/>
              <a:t>也称</a:t>
            </a:r>
            <a:r>
              <a:rPr lang="zh-CN" altLang="en-US" b="1">
                <a:solidFill>
                  <a:schemeClr val="tx2"/>
                </a:solidFill>
              </a:rPr>
              <a:t>一阶差分</a:t>
            </a:r>
            <a:r>
              <a:rPr lang="zh-CN" altLang="en-US"/>
              <a:t>，</a:t>
            </a:r>
          </a:p>
        </p:txBody>
      </p:sp>
      <p:sp>
        <p:nvSpPr>
          <p:cNvPr id="753701" name="Rectangle 37"/>
          <p:cNvSpPr>
            <a:spLocks noChangeArrowheads="1"/>
          </p:cNvSpPr>
          <p:nvPr/>
        </p:nvSpPr>
        <p:spPr bwMode="auto">
          <a:xfrm>
            <a:off x="3779838" y="3330575"/>
            <a:ext cx="2317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函数的改变量</a:t>
            </a:r>
          </a:p>
        </p:txBody>
      </p:sp>
      <p:pic>
        <p:nvPicPr>
          <p:cNvPr id="753702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970463"/>
            <a:ext cx="2376488" cy="52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3704" name="Rectangle 40"/>
          <p:cNvSpPr>
            <a:spLocks noChangeArrowheads="1"/>
          </p:cNvSpPr>
          <p:nvPr/>
        </p:nvSpPr>
        <p:spPr bwMode="auto">
          <a:xfrm>
            <a:off x="6659563" y="4424363"/>
            <a:ext cx="895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记作</a:t>
            </a:r>
          </a:p>
        </p:txBody>
      </p:sp>
      <p:graphicFrame>
        <p:nvGraphicFramePr>
          <p:cNvPr id="753705" name="Object 41"/>
          <p:cNvGraphicFramePr>
            <a:graphicFrameLocks noChangeAspect="1"/>
          </p:cNvGraphicFramePr>
          <p:nvPr/>
        </p:nvGraphicFramePr>
        <p:xfrm>
          <a:off x="5341938" y="4994275"/>
          <a:ext cx="2109787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718" name="公式" r:id="rId6" imgW="838080" imgH="203040" progId="Equation.3">
                  <p:embed/>
                </p:oleObj>
              </mc:Choice>
              <mc:Fallback>
                <p:oleObj name="公式" r:id="rId6" imgW="838080" imgH="20304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4994275"/>
                        <a:ext cx="2109787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3706" name="Object 42"/>
          <p:cNvGraphicFramePr>
            <a:graphicFrameLocks noChangeAspect="1"/>
          </p:cNvGraphicFramePr>
          <p:nvPr/>
        </p:nvGraphicFramePr>
        <p:xfrm>
          <a:off x="261938" y="5594350"/>
          <a:ext cx="35179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719" name="公式" r:id="rId8" imgW="1473120" imgH="228600" progId="Equation.3">
                  <p:embed/>
                </p:oleObj>
              </mc:Choice>
              <mc:Fallback>
                <p:oleObj name="公式" r:id="rId8" imgW="1473120" imgH="2286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8" y="5594350"/>
                        <a:ext cx="351790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3708" name="Object 44"/>
          <p:cNvGraphicFramePr>
            <a:graphicFrameLocks noChangeAspect="1"/>
          </p:cNvGraphicFramePr>
          <p:nvPr/>
        </p:nvGraphicFramePr>
        <p:xfrm>
          <a:off x="3995738" y="5649913"/>
          <a:ext cx="3819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3720" name="公式" r:id="rId10" imgW="1600200" imgH="228600" progId="Equation.3">
                  <p:embed/>
                </p:oleObj>
              </mc:Choice>
              <mc:Fallback>
                <p:oleObj name="公式" r:id="rId10" imgW="1600200" imgH="228600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649913"/>
                        <a:ext cx="3819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5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5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5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5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5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53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5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3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53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53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5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5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5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53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53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3671" grpId="0"/>
      <p:bldP spid="753672" grpId="0"/>
      <p:bldP spid="753673" grpId="0"/>
      <p:bldP spid="753676" grpId="0"/>
      <p:bldP spid="753677" grpId="0"/>
      <p:bldP spid="753678" grpId="0"/>
      <p:bldP spid="753679" grpId="0"/>
      <p:bldP spid="753696" grpId="0"/>
      <p:bldP spid="753699" grpId="0"/>
      <p:bldP spid="753700" grpId="0"/>
      <p:bldP spid="753701" grpId="0"/>
      <p:bldP spid="7537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ChangeArrowheads="1"/>
          </p:cNvSpPr>
          <p:nvPr/>
        </p:nvSpPr>
        <p:spPr bwMode="auto">
          <a:xfrm>
            <a:off x="1044575" y="579438"/>
            <a:ext cx="86201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endParaRPr lang="zh-CN" altLang="en-US" sz="280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1763713" y="5492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</a:t>
            </a:r>
          </a:p>
        </p:txBody>
      </p:sp>
      <p:graphicFrame>
        <p:nvGraphicFramePr>
          <p:cNvPr id="770052" name="Object 4"/>
          <p:cNvGraphicFramePr>
            <a:graphicFrameLocks noChangeAspect="1"/>
          </p:cNvGraphicFramePr>
          <p:nvPr/>
        </p:nvGraphicFramePr>
        <p:xfrm>
          <a:off x="2266950" y="563563"/>
          <a:ext cx="11525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05" name="公式" r:id="rId3" imgW="457200" imgH="228600" progId="Equation.3">
                  <p:embed/>
                </p:oleObj>
              </mc:Choice>
              <mc:Fallback>
                <p:oleObj name="公式" r:id="rId3" imgW="457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563563"/>
                        <a:ext cx="11525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53" name="Object 5"/>
          <p:cNvGraphicFramePr>
            <a:graphicFrameLocks noChangeAspect="1"/>
          </p:cNvGraphicFramePr>
          <p:nvPr/>
        </p:nvGraphicFramePr>
        <p:xfrm>
          <a:off x="5362575" y="595313"/>
          <a:ext cx="1152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06" name="公式" r:id="rId5" imgW="482400" imgH="228600" progId="Equation.3">
                  <p:embed/>
                </p:oleObj>
              </mc:Choice>
              <mc:Fallback>
                <p:oleObj name="公式" r:id="rId5" imgW="482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2575" y="595313"/>
                        <a:ext cx="1152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54" name="Rectangle 6"/>
          <p:cNvSpPr>
            <a:spLocks noChangeArrowheads="1"/>
          </p:cNvSpPr>
          <p:nvPr/>
        </p:nvSpPr>
        <p:spPr bwMode="auto">
          <a:xfrm>
            <a:off x="3419475" y="549275"/>
            <a:ext cx="1903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(</a:t>
            </a:r>
            <a:r>
              <a:rPr lang="en-US" altLang="zh-CN" i="1"/>
              <a:t>C </a:t>
            </a:r>
            <a:r>
              <a:rPr lang="zh-CN" altLang="en-US"/>
              <a:t>为常数</a:t>
            </a:r>
            <a:r>
              <a:rPr lang="en-US" altLang="zh-CN"/>
              <a:t>),</a:t>
            </a:r>
          </a:p>
        </p:txBody>
      </p:sp>
      <p:sp>
        <p:nvSpPr>
          <p:cNvPr id="770055" name="Rectangle 7"/>
          <p:cNvSpPr>
            <a:spLocks noChangeArrowheads="1"/>
          </p:cNvSpPr>
          <p:nvPr/>
        </p:nvSpPr>
        <p:spPr bwMode="auto">
          <a:xfrm>
            <a:off x="1042988" y="1325563"/>
            <a:ext cx="747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r>
              <a:rPr lang="en-US" altLang="zh-CN"/>
              <a:t> </a:t>
            </a:r>
          </a:p>
        </p:txBody>
      </p:sp>
      <p:graphicFrame>
        <p:nvGraphicFramePr>
          <p:cNvPr id="770056" name="Object 8"/>
          <p:cNvGraphicFramePr>
            <a:graphicFrameLocks noChangeAspect="1"/>
          </p:cNvGraphicFramePr>
          <p:nvPr/>
        </p:nvGraphicFramePr>
        <p:xfrm>
          <a:off x="2566988" y="1268413"/>
          <a:ext cx="16970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07" name="公式" r:id="rId7" imgW="672840" imgH="228600" progId="Equation.3">
                  <p:embed/>
                </p:oleObj>
              </mc:Choice>
              <mc:Fallback>
                <p:oleObj name="公式" r:id="rId7" imgW="6728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8" y="1268413"/>
                        <a:ext cx="169703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57" name="Object 9"/>
          <p:cNvGraphicFramePr>
            <a:graphicFrameLocks noChangeAspect="1"/>
          </p:cNvGraphicFramePr>
          <p:nvPr/>
        </p:nvGraphicFramePr>
        <p:xfrm>
          <a:off x="1919288" y="1300163"/>
          <a:ext cx="606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08" name="公式" r:id="rId9" imgW="253800" imgH="228600" progId="Equation.3">
                  <p:embed/>
                </p:oleObj>
              </mc:Choice>
              <mc:Fallback>
                <p:oleObj name="公式" r:id="rId9" imgW="2538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1300163"/>
                        <a:ext cx="6064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58" name="Object 10"/>
          <p:cNvGraphicFramePr>
            <a:graphicFrameLocks noChangeAspect="1"/>
          </p:cNvGraphicFramePr>
          <p:nvPr/>
        </p:nvGraphicFramePr>
        <p:xfrm>
          <a:off x="4295775" y="1323975"/>
          <a:ext cx="1279525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09" name="公式" r:id="rId11" imgW="507960" imgH="177480" progId="Equation.3">
                  <p:embed/>
                </p:oleObj>
              </mc:Choice>
              <mc:Fallback>
                <p:oleObj name="公式" r:id="rId11" imgW="50796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1323975"/>
                        <a:ext cx="1279525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59" name="Object 11"/>
          <p:cNvGraphicFramePr>
            <a:graphicFrameLocks noChangeAspect="1"/>
          </p:cNvGraphicFramePr>
          <p:nvPr/>
        </p:nvGraphicFramePr>
        <p:xfrm>
          <a:off x="5591175" y="1341438"/>
          <a:ext cx="6365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0" name="公式" r:id="rId13" imgW="266400" imgH="177480" progId="Equation.3">
                  <p:embed/>
                </p:oleObj>
              </mc:Choice>
              <mc:Fallback>
                <p:oleObj name="公式" r:id="rId13" imgW="266400" imgH="177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1341438"/>
                        <a:ext cx="636588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60" name="Rectangle 12"/>
          <p:cNvSpPr>
            <a:spLocks noChangeArrowheads="1"/>
          </p:cNvSpPr>
          <p:nvPr/>
        </p:nvSpPr>
        <p:spPr bwMode="auto">
          <a:xfrm>
            <a:off x="1042988" y="2287588"/>
            <a:ext cx="5413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 b="1">
                <a:solidFill>
                  <a:schemeClr val="tx2"/>
                </a:solidFill>
              </a:rPr>
              <a:t>例</a:t>
            </a:r>
            <a:endParaRPr lang="zh-CN" altLang="en-US"/>
          </a:p>
        </p:txBody>
      </p:sp>
      <p:graphicFrame>
        <p:nvGraphicFramePr>
          <p:cNvPr id="770061" name="Object 13"/>
          <p:cNvGraphicFramePr>
            <a:graphicFrameLocks noChangeAspect="1"/>
          </p:cNvGraphicFramePr>
          <p:nvPr/>
        </p:nvGraphicFramePr>
        <p:xfrm>
          <a:off x="2403475" y="2278063"/>
          <a:ext cx="131286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1" name="公式" r:id="rId15" imgW="520560" imgH="241200" progId="Equation.3">
                  <p:embed/>
                </p:oleObj>
              </mc:Choice>
              <mc:Fallback>
                <p:oleObj name="公式" r:id="rId15" imgW="520560" imgH="241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2278063"/>
                        <a:ext cx="1312863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2" name="Object 14"/>
          <p:cNvGraphicFramePr>
            <a:graphicFrameLocks noChangeAspect="1"/>
          </p:cNvGraphicFramePr>
          <p:nvPr/>
        </p:nvGraphicFramePr>
        <p:xfrm>
          <a:off x="3851275" y="2309813"/>
          <a:ext cx="1152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2" name="公式" r:id="rId17" imgW="482400" imgH="228600" progId="Equation.3">
                  <p:embed/>
                </p:oleObj>
              </mc:Choice>
              <mc:Fallback>
                <p:oleObj name="公式" r:id="rId17" imgW="4824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309813"/>
                        <a:ext cx="1152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63" name="Rectangle 15"/>
          <p:cNvSpPr>
            <a:spLocks noChangeArrowheads="1"/>
          </p:cNvSpPr>
          <p:nvPr/>
        </p:nvSpPr>
        <p:spPr bwMode="auto">
          <a:xfrm>
            <a:off x="1073150" y="3068638"/>
            <a:ext cx="7477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r>
              <a:rPr lang="en-US" altLang="zh-CN"/>
              <a:t> </a:t>
            </a:r>
          </a:p>
        </p:txBody>
      </p:sp>
      <p:graphicFrame>
        <p:nvGraphicFramePr>
          <p:cNvPr id="770064" name="Object 16"/>
          <p:cNvGraphicFramePr>
            <a:graphicFrameLocks noChangeAspect="1"/>
          </p:cNvGraphicFramePr>
          <p:nvPr/>
        </p:nvGraphicFramePr>
        <p:xfrm>
          <a:off x="2524125" y="3068638"/>
          <a:ext cx="16970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3" name="公式" r:id="rId19" imgW="672840" imgH="228600" progId="Equation.3">
                  <p:embed/>
                </p:oleObj>
              </mc:Choice>
              <mc:Fallback>
                <p:oleObj name="公式" r:id="rId19" imgW="67284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3068638"/>
                        <a:ext cx="169703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5" name="Object 17"/>
          <p:cNvGraphicFramePr>
            <a:graphicFrameLocks noChangeAspect="1"/>
          </p:cNvGraphicFramePr>
          <p:nvPr/>
        </p:nvGraphicFramePr>
        <p:xfrm>
          <a:off x="1876425" y="3068638"/>
          <a:ext cx="606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4" name="公式" r:id="rId21" imgW="253800" imgH="228600" progId="Equation.3">
                  <p:embed/>
                </p:oleObj>
              </mc:Choice>
              <mc:Fallback>
                <p:oleObj name="公式" r:id="rId21" imgW="2538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3068638"/>
                        <a:ext cx="6064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6" name="Object 18"/>
          <p:cNvGraphicFramePr>
            <a:graphicFrameLocks noChangeAspect="1"/>
          </p:cNvGraphicFramePr>
          <p:nvPr/>
        </p:nvGraphicFramePr>
        <p:xfrm>
          <a:off x="4211638" y="3046413"/>
          <a:ext cx="1630362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5" name="公式" r:id="rId23" imgW="647640" imgH="203040" progId="Equation.3">
                  <p:embed/>
                </p:oleObj>
              </mc:Choice>
              <mc:Fallback>
                <p:oleObj name="公式" r:id="rId23" imgW="647640" imgH="2030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046413"/>
                        <a:ext cx="1630362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0067" name="Object 19"/>
          <p:cNvGraphicFramePr>
            <a:graphicFrameLocks noChangeAspect="1"/>
          </p:cNvGraphicFramePr>
          <p:nvPr/>
        </p:nvGraphicFramePr>
        <p:xfrm>
          <a:off x="5867400" y="3046413"/>
          <a:ext cx="11223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116" name="公式" r:id="rId25" imgW="469800" imgH="203040" progId="Equation.3">
                  <p:embed/>
                </p:oleObj>
              </mc:Choice>
              <mc:Fallback>
                <p:oleObj name="公式" r:id="rId25" imgW="469800" imgH="2030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046413"/>
                        <a:ext cx="112236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0068" name="Rectangle 20"/>
          <p:cNvSpPr>
            <a:spLocks noChangeArrowheads="1"/>
          </p:cNvSpPr>
          <p:nvPr/>
        </p:nvSpPr>
        <p:spPr bwMode="auto">
          <a:xfrm>
            <a:off x="1906588" y="229552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7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7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7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77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77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7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77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77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77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77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7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5" grpId="0"/>
      <p:bldP spid="770060" grpId="0"/>
      <p:bldP spid="770063" grpId="0"/>
      <p:bldP spid="7700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7800"/>
            <a:ext cx="3816350" cy="442913"/>
          </a:xfrm>
        </p:spPr>
        <p:txBody>
          <a:bodyPr/>
          <a:lstStyle/>
          <a:p>
            <a:pPr algn="l"/>
            <a:r>
              <a:rPr lang="en-US" altLang="zh-CN" sz="2800" b="1">
                <a:ea typeface="楷体_GB2312" panose="02010609030101010101" pitchFamily="49" charset="-122"/>
              </a:rPr>
              <a:t>2</a:t>
            </a:r>
            <a:r>
              <a:rPr lang="en-US" alt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. </a:t>
            </a:r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差分的运算法则</a:t>
            </a:r>
            <a:r>
              <a:rPr lang="zh-CN" altLang="en-US" sz="2800"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</a:p>
        </p:txBody>
      </p:sp>
      <p:sp>
        <p:nvSpPr>
          <p:cNvPr id="771075" name="Rectangle 3"/>
          <p:cNvSpPr>
            <a:spLocks noChangeArrowheads="1"/>
          </p:cNvSpPr>
          <p:nvPr/>
        </p:nvSpPr>
        <p:spPr bwMode="auto">
          <a:xfrm>
            <a:off x="412750" y="692150"/>
            <a:ext cx="2439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>
                <a:ea typeface="楷体_GB2312" panose="02010609030101010101" pitchFamily="49" charset="-122"/>
              </a:rPr>
              <a:t>(1)    Δ(</a:t>
            </a:r>
            <a:r>
              <a:rPr lang="en-US" altLang="zh-CN" sz="2800" i="1">
                <a:ea typeface="楷体_GB2312" panose="02010609030101010101" pitchFamily="49" charset="-122"/>
              </a:rPr>
              <a:t>C</a:t>
            </a:r>
            <a:r>
              <a:rPr lang="en-US" altLang="zh-CN" sz="2800">
                <a:ea typeface="楷体_GB2312" panose="02010609030101010101" pitchFamily="49" charset="-122"/>
              </a:rPr>
              <a:t>) = 0;</a:t>
            </a:r>
          </a:p>
        </p:txBody>
      </p:sp>
      <p:sp>
        <p:nvSpPr>
          <p:cNvPr id="771076" name="Rectangle 4"/>
          <p:cNvSpPr>
            <a:spLocks noChangeArrowheads="1"/>
          </p:cNvSpPr>
          <p:nvPr/>
        </p:nvSpPr>
        <p:spPr bwMode="auto">
          <a:xfrm>
            <a:off x="401638" y="2492375"/>
            <a:ext cx="2295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4770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zh-CN" sz="2800">
                <a:ea typeface="楷体_GB2312" panose="02010609030101010101" pitchFamily="49" charset="-122"/>
              </a:rPr>
              <a:t>(4)    Δ( </a:t>
            </a:r>
            <a:r>
              <a:rPr lang="en-US" altLang="zh-CN" sz="2800" i="1">
                <a:ea typeface="楷体_GB2312" panose="02010609030101010101" pitchFamily="49" charset="-122"/>
              </a:rPr>
              <a:t>y</a:t>
            </a:r>
            <a:r>
              <a:rPr lang="en-US" altLang="zh-CN" sz="2800" i="1" baseline="-25000">
                <a:ea typeface="楷体_GB2312" panose="02010609030101010101" pitchFamily="49" charset="-122"/>
              </a:rPr>
              <a:t>x</a:t>
            </a:r>
            <a:r>
              <a:rPr lang="en-US" altLang="zh-CN" sz="2800">
                <a:ea typeface="楷体_GB2312" panose="02010609030101010101" pitchFamily="49" charset="-122"/>
              </a:rPr>
              <a:t> </a:t>
            </a:r>
            <a:r>
              <a:rPr lang="en-US" altLang="zh-CN" sz="2800" i="1">
                <a:ea typeface="楷体_GB2312" panose="02010609030101010101" pitchFamily="49" charset="-122"/>
              </a:rPr>
              <a:t>z</a:t>
            </a:r>
            <a:r>
              <a:rPr lang="en-US" altLang="zh-CN" sz="2800" i="1" baseline="-25000">
                <a:ea typeface="楷体_GB2312" panose="02010609030101010101" pitchFamily="49" charset="-122"/>
              </a:rPr>
              <a:t>x </a:t>
            </a:r>
            <a:r>
              <a:rPr lang="en-US" altLang="zh-CN" sz="2800">
                <a:ea typeface="楷体_GB2312" panose="02010609030101010101" pitchFamily="49" charset="-122"/>
              </a:rPr>
              <a:t>)</a:t>
            </a:r>
          </a:p>
        </p:txBody>
      </p:sp>
      <p:sp>
        <p:nvSpPr>
          <p:cNvPr id="771077" name="Rectangle 5"/>
          <p:cNvSpPr>
            <a:spLocks noChangeArrowheads="1"/>
          </p:cNvSpPr>
          <p:nvPr/>
        </p:nvSpPr>
        <p:spPr bwMode="auto">
          <a:xfrm>
            <a:off x="395288" y="1268413"/>
            <a:ext cx="20494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(2)    Δ(</a:t>
            </a:r>
            <a:r>
              <a:rPr lang="en-US" altLang="zh-CN" i="1"/>
              <a:t>Cy</a:t>
            </a:r>
            <a:r>
              <a:rPr lang="en-US" altLang="zh-CN" i="1" baseline="-25000"/>
              <a:t>x</a:t>
            </a:r>
            <a:r>
              <a:rPr lang="en-US" altLang="zh-CN"/>
              <a:t>)</a:t>
            </a:r>
          </a:p>
        </p:txBody>
      </p:sp>
      <p:sp>
        <p:nvSpPr>
          <p:cNvPr id="771078" name="Rectangle 6"/>
          <p:cNvSpPr>
            <a:spLocks noChangeArrowheads="1"/>
          </p:cNvSpPr>
          <p:nvPr/>
        </p:nvSpPr>
        <p:spPr bwMode="auto">
          <a:xfrm>
            <a:off x="395288" y="1844675"/>
            <a:ext cx="2790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(3)    Δ(</a:t>
            </a:r>
            <a:r>
              <a:rPr lang="en-US" altLang="zh-CN" i="1"/>
              <a:t>ay</a:t>
            </a:r>
            <a:r>
              <a:rPr lang="en-US" altLang="zh-CN" i="1" baseline="-25000"/>
              <a:t>x</a:t>
            </a:r>
            <a:r>
              <a:rPr lang="en-US" altLang="zh-CN"/>
              <a:t>+</a:t>
            </a:r>
            <a:r>
              <a:rPr lang="en-US" altLang="zh-CN" i="1"/>
              <a:t> b</a:t>
            </a:r>
            <a:r>
              <a:rPr lang="en-US" altLang="zh-CN"/>
              <a:t> </a:t>
            </a:r>
            <a:r>
              <a:rPr lang="en-US" altLang="zh-CN" i="1"/>
              <a:t>z</a:t>
            </a:r>
            <a:r>
              <a:rPr lang="en-US" altLang="zh-CN" i="1" baseline="-25000"/>
              <a:t>x</a:t>
            </a:r>
            <a:r>
              <a:rPr lang="en-US" altLang="zh-CN"/>
              <a:t>)</a:t>
            </a:r>
          </a:p>
        </p:txBody>
      </p:sp>
      <p:sp>
        <p:nvSpPr>
          <p:cNvPr id="771079" name="Rectangle 7"/>
          <p:cNvSpPr>
            <a:spLocks noChangeArrowheads="1"/>
          </p:cNvSpPr>
          <p:nvPr/>
        </p:nvSpPr>
        <p:spPr bwMode="auto">
          <a:xfrm>
            <a:off x="2636838" y="3140075"/>
            <a:ext cx="2871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= </a:t>
            </a:r>
            <a:r>
              <a:rPr lang="en-US" altLang="zh-CN" i="1"/>
              <a:t>y</a:t>
            </a:r>
            <a:r>
              <a:rPr lang="en-US" altLang="zh-CN" i="1" baseline="-25000"/>
              <a:t>x+</a:t>
            </a:r>
            <a:r>
              <a:rPr lang="en-US" altLang="zh-CN" baseline="-25000"/>
              <a:t>1</a:t>
            </a:r>
            <a:r>
              <a:rPr lang="en-US" altLang="zh-CN"/>
              <a:t>Δ</a:t>
            </a:r>
            <a:r>
              <a:rPr lang="en-US" altLang="zh-CN" i="1"/>
              <a:t>z</a:t>
            </a:r>
            <a:r>
              <a:rPr lang="en-US" altLang="zh-CN" i="1" baseline="-25000"/>
              <a:t>x</a:t>
            </a:r>
            <a:r>
              <a:rPr lang="en-US" altLang="zh-CN"/>
              <a:t>+</a:t>
            </a:r>
            <a:r>
              <a:rPr lang="en-US" altLang="zh-CN" i="1"/>
              <a:t>z</a:t>
            </a:r>
            <a:r>
              <a:rPr lang="en-US" altLang="zh-CN" i="1" baseline="-25000"/>
              <a:t>x</a:t>
            </a:r>
            <a:r>
              <a:rPr lang="en-US" altLang="zh-CN" i="1"/>
              <a:t> </a:t>
            </a:r>
            <a:r>
              <a:rPr lang="en-US" altLang="zh-CN"/>
              <a:t>Δ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en-US" altLang="zh-CN"/>
              <a:t>;</a:t>
            </a:r>
          </a:p>
        </p:txBody>
      </p:sp>
      <p:sp>
        <p:nvSpPr>
          <p:cNvPr id="771080" name="Rectangle 8"/>
          <p:cNvSpPr>
            <a:spLocks noChangeArrowheads="1"/>
          </p:cNvSpPr>
          <p:nvPr/>
        </p:nvSpPr>
        <p:spPr bwMode="auto">
          <a:xfrm>
            <a:off x="468313" y="3986213"/>
            <a:ext cx="6889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/>
              <a:t>(5) </a:t>
            </a:r>
          </a:p>
        </p:txBody>
      </p:sp>
      <p:sp>
        <p:nvSpPr>
          <p:cNvPr id="771081" name="Rectangle 9"/>
          <p:cNvSpPr>
            <a:spLocks noChangeArrowheads="1"/>
          </p:cNvSpPr>
          <p:nvPr/>
        </p:nvSpPr>
        <p:spPr bwMode="auto">
          <a:xfrm>
            <a:off x="2384425" y="1268413"/>
            <a:ext cx="16652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= </a:t>
            </a:r>
            <a:r>
              <a:rPr lang="en-US" altLang="zh-CN" i="1"/>
              <a:t>C</a:t>
            </a:r>
            <a:r>
              <a:rPr lang="en-US" altLang="zh-CN"/>
              <a:t>Δ(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en-US" altLang="zh-CN"/>
              <a:t>);</a:t>
            </a:r>
          </a:p>
        </p:txBody>
      </p:sp>
      <p:sp>
        <p:nvSpPr>
          <p:cNvPr id="771082" name="Rectangle 10"/>
          <p:cNvSpPr>
            <a:spLocks noChangeArrowheads="1"/>
          </p:cNvSpPr>
          <p:nvPr/>
        </p:nvSpPr>
        <p:spPr bwMode="auto">
          <a:xfrm>
            <a:off x="3132138" y="1844675"/>
            <a:ext cx="2524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= </a:t>
            </a:r>
            <a:r>
              <a:rPr lang="en-US" altLang="zh-CN" i="1"/>
              <a:t>a</a:t>
            </a:r>
            <a:r>
              <a:rPr lang="en-US" altLang="zh-CN"/>
              <a:t>Δ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en-US" altLang="zh-CN"/>
              <a:t>+</a:t>
            </a:r>
            <a:r>
              <a:rPr lang="en-US" altLang="zh-CN" i="1"/>
              <a:t> b</a:t>
            </a:r>
            <a:r>
              <a:rPr lang="en-US" altLang="zh-CN"/>
              <a:t>Δ</a:t>
            </a:r>
            <a:r>
              <a:rPr lang="en-US" altLang="zh-CN" i="1"/>
              <a:t>z</a:t>
            </a:r>
            <a:r>
              <a:rPr lang="en-US" altLang="zh-CN" i="1" baseline="-25000"/>
              <a:t>x</a:t>
            </a:r>
            <a:r>
              <a:rPr lang="en-US" altLang="zh-CN"/>
              <a:t> ;</a:t>
            </a:r>
          </a:p>
        </p:txBody>
      </p:sp>
      <p:graphicFrame>
        <p:nvGraphicFramePr>
          <p:cNvPr id="771083" name="Object 11"/>
          <p:cNvGraphicFramePr>
            <a:graphicFrameLocks noChangeAspect="1"/>
          </p:cNvGraphicFramePr>
          <p:nvPr/>
        </p:nvGraphicFramePr>
        <p:xfrm>
          <a:off x="395288" y="5086350"/>
          <a:ext cx="12827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0" name="公式" r:id="rId3" imgW="520560" imgH="228600" progId="Equation.3">
                  <p:embed/>
                </p:oleObj>
              </mc:Choice>
              <mc:Fallback>
                <p:oleObj name="公式" r:id="rId3" imgW="52056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086350"/>
                        <a:ext cx="128270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4" name="Object 12"/>
          <p:cNvGraphicFramePr>
            <a:graphicFrameLocks noChangeAspect="1"/>
          </p:cNvGraphicFramePr>
          <p:nvPr/>
        </p:nvGraphicFramePr>
        <p:xfrm>
          <a:off x="1716088" y="5086350"/>
          <a:ext cx="247173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1" name="公式" r:id="rId5" imgW="1002960" imgH="228600" progId="Equation.3">
                  <p:embed/>
                </p:oleObj>
              </mc:Choice>
              <mc:Fallback>
                <p:oleObj name="公式" r:id="rId5" imgW="100296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5086350"/>
                        <a:ext cx="2471737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5" name="Object 13"/>
          <p:cNvGraphicFramePr>
            <a:graphicFrameLocks noChangeAspect="1"/>
          </p:cNvGraphicFramePr>
          <p:nvPr/>
        </p:nvGraphicFramePr>
        <p:xfrm>
          <a:off x="4275138" y="5086350"/>
          <a:ext cx="3441700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2" name="公式" r:id="rId7" imgW="1396800" imgH="228600" progId="Equation.3">
                  <p:embed/>
                </p:oleObj>
              </mc:Choice>
              <mc:Fallback>
                <p:oleObj name="公式" r:id="rId7" imgW="13968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5086350"/>
                        <a:ext cx="3441700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6" name="Object 14"/>
          <p:cNvGraphicFramePr>
            <a:graphicFrameLocks noChangeAspect="1"/>
          </p:cNvGraphicFramePr>
          <p:nvPr/>
        </p:nvGraphicFramePr>
        <p:xfrm>
          <a:off x="1739900" y="5618163"/>
          <a:ext cx="36607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3" name="公式" r:id="rId9" imgW="1485720" imgH="228600" progId="Equation.3">
                  <p:embed/>
                </p:oleObj>
              </mc:Choice>
              <mc:Fallback>
                <p:oleObj name="公式" r:id="rId9" imgW="148572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5618163"/>
                        <a:ext cx="36607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7" name="Object 15"/>
          <p:cNvGraphicFramePr>
            <a:graphicFrameLocks noChangeAspect="1"/>
          </p:cNvGraphicFramePr>
          <p:nvPr/>
        </p:nvGraphicFramePr>
        <p:xfrm>
          <a:off x="5414963" y="5618163"/>
          <a:ext cx="266065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4" name="公式" r:id="rId11" imgW="1079280" imgH="228600" progId="Equation.3">
                  <p:embed/>
                </p:oleObj>
              </mc:Choice>
              <mc:Fallback>
                <p:oleObj name="公式" r:id="rId11" imgW="107928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963" y="5618163"/>
                        <a:ext cx="2660650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8" name="Object 16"/>
          <p:cNvGraphicFramePr>
            <a:graphicFrameLocks noChangeAspect="1"/>
          </p:cNvGraphicFramePr>
          <p:nvPr/>
        </p:nvGraphicFramePr>
        <p:xfrm>
          <a:off x="1258888" y="3716338"/>
          <a:ext cx="1157287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5" name="公式" r:id="rId13" imgW="469800" imgH="482400" progId="Equation.3">
                  <p:embed/>
                </p:oleObj>
              </mc:Choice>
              <mc:Fallback>
                <p:oleObj name="公式" r:id="rId13" imgW="469800" imgH="482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716338"/>
                        <a:ext cx="1157287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89" name="Object 17"/>
          <p:cNvGraphicFramePr>
            <a:graphicFrameLocks noChangeAspect="1"/>
          </p:cNvGraphicFramePr>
          <p:nvPr/>
        </p:nvGraphicFramePr>
        <p:xfrm>
          <a:off x="2411413" y="3789363"/>
          <a:ext cx="253365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6" name="公式" r:id="rId15" imgW="1028520" imgH="431640" progId="Equation.3">
                  <p:embed/>
                </p:oleObj>
              </mc:Choice>
              <mc:Fallback>
                <p:oleObj name="公式" r:id="rId15" imgW="1028520" imgH="4316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789363"/>
                        <a:ext cx="253365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0" name="Object 18"/>
          <p:cNvGraphicFramePr>
            <a:graphicFrameLocks noChangeAspect="1"/>
          </p:cNvGraphicFramePr>
          <p:nvPr/>
        </p:nvGraphicFramePr>
        <p:xfrm>
          <a:off x="4930775" y="3763963"/>
          <a:ext cx="2970213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7" name="公式" r:id="rId17" imgW="1206360" imgH="431640" progId="Equation.3">
                  <p:embed/>
                </p:oleObj>
              </mc:Choice>
              <mc:Fallback>
                <p:oleObj name="公式" r:id="rId17" imgW="1206360" imgH="43164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3763963"/>
                        <a:ext cx="2970213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091" name="Line 19"/>
          <p:cNvSpPr>
            <a:spLocks noChangeShapeType="1"/>
          </p:cNvSpPr>
          <p:nvPr/>
        </p:nvSpPr>
        <p:spPr bwMode="auto">
          <a:xfrm flipV="1">
            <a:off x="395288" y="4941888"/>
            <a:ext cx="7416800" cy="714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1092" name="Rectangle 20"/>
          <p:cNvSpPr>
            <a:spLocks noChangeArrowheads="1"/>
          </p:cNvSpPr>
          <p:nvPr/>
        </p:nvSpPr>
        <p:spPr bwMode="auto">
          <a:xfrm>
            <a:off x="2636838" y="2492375"/>
            <a:ext cx="2773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= </a:t>
            </a:r>
            <a:r>
              <a:rPr lang="en-US" altLang="zh-CN" i="1"/>
              <a:t>z</a:t>
            </a:r>
            <a:r>
              <a:rPr lang="en-US" altLang="zh-CN" i="1" baseline="-25000"/>
              <a:t>x+</a:t>
            </a:r>
            <a:r>
              <a:rPr lang="en-US" altLang="zh-CN" baseline="-25000"/>
              <a:t>1</a:t>
            </a:r>
            <a:r>
              <a:rPr lang="en-US" altLang="zh-CN"/>
              <a:t>Δ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en-US" altLang="zh-CN"/>
              <a:t>+</a:t>
            </a:r>
            <a:r>
              <a:rPr lang="en-US" altLang="zh-CN" i="1"/>
              <a:t>y</a:t>
            </a:r>
            <a:r>
              <a:rPr lang="en-US" altLang="zh-CN" i="1" baseline="-25000"/>
              <a:t>x</a:t>
            </a:r>
            <a:r>
              <a:rPr lang="en-US" altLang="zh-CN" i="1"/>
              <a:t> </a:t>
            </a:r>
            <a:r>
              <a:rPr lang="en-US" altLang="zh-CN"/>
              <a:t>Δ</a:t>
            </a:r>
            <a:r>
              <a:rPr lang="en-US" altLang="zh-CN" i="1"/>
              <a:t>z</a:t>
            </a:r>
            <a:r>
              <a:rPr lang="en-US" altLang="zh-CN" i="1" baseline="-25000"/>
              <a:t>x</a:t>
            </a:r>
          </a:p>
        </p:txBody>
      </p:sp>
      <p:sp>
        <p:nvSpPr>
          <p:cNvPr id="771093" name="Rectangle 21"/>
          <p:cNvSpPr>
            <a:spLocks noChangeArrowheads="1"/>
          </p:cNvSpPr>
          <p:nvPr/>
        </p:nvSpPr>
        <p:spPr bwMode="auto">
          <a:xfrm>
            <a:off x="179388" y="4870450"/>
            <a:ext cx="8569325" cy="12954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CN" altLang="zh-CN"/>
          </a:p>
        </p:txBody>
      </p:sp>
      <p:graphicFrame>
        <p:nvGraphicFramePr>
          <p:cNvPr id="771094" name="Object 22"/>
          <p:cNvGraphicFramePr>
            <a:graphicFrameLocks noChangeAspect="1"/>
          </p:cNvGraphicFramePr>
          <p:nvPr/>
        </p:nvGraphicFramePr>
        <p:xfrm>
          <a:off x="323850" y="5157788"/>
          <a:ext cx="8445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8" name="公式" r:id="rId19" imgW="342720" imgH="279360" progId="Equation.3">
                  <p:embed/>
                </p:oleObj>
              </mc:Choice>
              <mc:Fallback>
                <p:oleObj name="公式" r:id="rId19" imgW="342720" imgH="27936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157788"/>
                        <a:ext cx="844550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5" name="Object 23"/>
          <p:cNvGraphicFramePr>
            <a:graphicFrameLocks noChangeAspect="1"/>
          </p:cNvGraphicFramePr>
          <p:nvPr/>
        </p:nvGraphicFramePr>
        <p:xfrm>
          <a:off x="1187450" y="5013325"/>
          <a:ext cx="178435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49" name="公式" r:id="rId21" imgW="609480" imgH="279360" progId="Equation.3">
                  <p:embed/>
                </p:oleObj>
              </mc:Choice>
              <mc:Fallback>
                <p:oleObj name="公式" r:id="rId21" imgW="609480" imgH="27936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5013325"/>
                        <a:ext cx="178435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6" name="Object 24"/>
          <p:cNvGraphicFramePr>
            <a:graphicFrameLocks noChangeAspect="1"/>
          </p:cNvGraphicFramePr>
          <p:nvPr/>
        </p:nvGraphicFramePr>
        <p:xfrm>
          <a:off x="2957513" y="5013325"/>
          <a:ext cx="2119312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0" name="公式" r:id="rId23" imgW="723600" imgH="279360" progId="Equation.3">
                  <p:embed/>
                </p:oleObj>
              </mc:Choice>
              <mc:Fallback>
                <p:oleObj name="公式" r:id="rId23" imgW="723600" imgH="27936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013325"/>
                        <a:ext cx="2119312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7" name="Object 25"/>
          <p:cNvGraphicFramePr>
            <a:graphicFrameLocks noChangeAspect="1"/>
          </p:cNvGraphicFramePr>
          <p:nvPr/>
        </p:nvGraphicFramePr>
        <p:xfrm>
          <a:off x="1204913" y="5661025"/>
          <a:ext cx="34194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1" name="公式" r:id="rId25" imgW="1168200" imgH="279360" progId="Equation.3">
                  <p:embed/>
                </p:oleObj>
              </mc:Choice>
              <mc:Fallback>
                <p:oleObj name="公式" r:id="rId25" imgW="1168200" imgH="27936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5661025"/>
                        <a:ext cx="3419475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1098" name="Object 26"/>
          <p:cNvGraphicFramePr>
            <a:graphicFrameLocks noChangeAspect="1"/>
          </p:cNvGraphicFramePr>
          <p:nvPr/>
        </p:nvGraphicFramePr>
        <p:xfrm>
          <a:off x="4643438" y="5659438"/>
          <a:ext cx="2043112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152" name="公式" r:id="rId27" imgW="698400" imgH="279360" progId="Equation.3">
                  <p:embed/>
                </p:oleObj>
              </mc:Choice>
              <mc:Fallback>
                <p:oleObj name="公式" r:id="rId27" imgW="698400" imgH="27936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659438"/>
                        <a:ext cx="2043112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099" name="Line 27"/>
          <p:cNvSpPr>
            <a:spLocks noChangeShapeType="1"/>
          </p:cNvSpPr>
          <p:nvPr/>
        </p:nvSpPr>
        <p:spPr bwMode="auto">
          <a:xfrm flipV="1">
            <a:off x="395288" y="5013325"/>
            <a:ext cx="8137525" cy="71438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1100" name="Rectangle 28"/>
          <p:cNvSpPr>
            <a:spLocks noChangeArrowheads="1"/>
          </p:cNvSpPr>
          <p:nvPr/>
        </p:nvSpPr>
        <p:spPr bwMode="auto">
          <a:xfrm>
            <a:off x="5724525" y="1916113"/>
            <a:ext cx="3130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sz="2400">
                <a:solidFill>
                  <a:schemeClr val="accent2"/>
                </a:solidFill>
              </a:rPr>
              <a:t>(</a:t>
            </a:r>
            <a:r>
              <a:rPr lang="zh-CN" altLang="en-US" sz="2400">
                <a:solidFill>
                  <a:schemeClr val="accent2"/>
                </a:solidFill>
              </a:rPr>
              <a:t>差分运算的线性性质</a:t>
            </a:r>
            <a:r>
              <a:rPr lang="en-US" altLang="zh-CN" sz="2400">
                <a:solidFill>
                  <a:schemeClr val="accent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7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7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7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7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7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77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77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771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7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77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77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77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71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771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771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771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771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77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77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77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77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77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5" grpId="0"/>
      <p:bldP spid="771076" grpId="0"/>
      <p:bldP spid="771077" grpId="0"/>
      <p:bldP spid="771078" grpId="0"/>
      <p:bldP spid="771079" grpId="0"/>
      <p:bldP spid="771080" grpId="0"/>
      <p:bldP spid="771081" grpId="0"/>
      <p:bldP spid="771082" grpId="0"/>
      <p:bldP spid="771092" grpId="0"/>
      <p:bldP spid="771093" grpId="0" animBg="1"/>
      <p:bldP spid="7711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ChangeArrowheads="1"/>
          </p:cNvSpPr>
          <p:nvPr/>
        </p:nvSpPr>
        <p:spPr bwMode="auto">
          <a:xfrm>
            <a:off x="261938" y="5492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 b="1">
                <a:solidFill>
                  <a:schemeClr val="tx2"/>
                </a:solidFill>
              </a:rPr>
              <a:t>二阶差分</a:t>
            </a:r>
          </a:p>
        </p:txBody>
      </p:sp>
      <p:sp>
        <p:nvSpPr>
          <p:cNvPr id="773123" name="Rectangle 3"/>
          <p:cNvSpPr>
            <a:spLocks noChangeArrowheads="1"/>
          </p:cNvSpPr>
          <p:nvPr/>
        </p:nvSpPr>
        <p:spPr bwMode="auto">
          <a:xfrm>
            <a:off x="1835150" y="571500"/>
            <a:ext cx="42941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当自变量由 </a:t>
            </a:r>
            <a:r>
              <a:rPr lang="en-US" altLang="zh-CN" i="1"/>
              <a:t>x</a:t>
            </a:r>
            <a:r>
              <a:rPr lang="zh-CN" altLang="en-US"/>
              <a:t>变到 </a:t>
            </a:r>
            <a:r>
              <a:rPr lang="en-US" altLang="zh-CN" i="1"/>
              <a:t>x+</a:t>
            </a:r>
            <a:r>
              <a:rPr lang="en-US" altLang="zh-CN"/>
              <a:t>1</a:t>
            </a:r>
            <a:r>
              <a:rPr lang="zh-CN" altLang="en-US"/>
              <a:t>时，</a:t>
            </a:r>
          </a:p>
        </p:txBody>
      </p:sp>
      <p:sp>
        <p:nvSpPr>
          <p:cNvPr id="773124" name="Rectangle 4"/>
          <p:cNvSpPr>
            <a:spLocks noChangeArrowheads="1"/>
          </p:cNvSpPr>
          <p:nvPr/>
        </p:nvSpPr>
        <p:spPr bwMode="auto">
          <a:xfrm>
            <a:off x="5973763" y="557213"/>
            <a:ext cx="267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一阶差分的差分</a:t>
            </a:r>
          </a:p>
        </p:txBody>
      </p:sp>
      <p:graphicFrame>
        <p:nvGraphicFramePr>
          <p:cNvPr id="773125" name="Object 5"/>
          <p:cNvGraphicFramePr>
            <a:graphicFrameLocks noChangeAspect="1"/>
          </p:cNvGraphicFramePr>
          <p:nvPr/>
        </p:nvGraphicFramePr>
        <p:xfrm>
          <a:off x="1146175" y="1212850"/>
          <a:ext cx="11525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1" name="公式" r:id="rId3" imgW="482400" imgH="228600" progId="Equation.3">
                  <p:embed/>
                </p:oleObj>
              </mc:Choice>
              <mc:Fallback>
                <p:oleObj name="公式" r:id="rId3" imgW="482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1212850"/>
                        <a:ext cx="11525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26" name="Object 6"/>
          <p:cNvGraphicFramePr>
            <a:graphicFrameLocks noChangeAspect="1"/>
          </p:cNvGraphicFramePr>
          <p:nvPr/>
        </p:nvGraphicFramePr>
        <p:xfrm>
          <a:off x="2268538" y="1211263"/>
          <a:ext cx="22399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2" name="公式" r:id="rId5" imgW="888840" imgH="228600" progId="Equation.3">
                  <p:embed/>
                </p:oleObj>
              </mc:Choice>
              <mc:Fallback>
                <p:oleObj name="公式" r:id="rId5" imgW="88884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211263"/>
                        <a:ext cx="223996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27" name="Object 7"/>
          <p:cNvGraphicFramePr>
            <a:graphicFrameLocks noChangeAspect="1"/>
          </p:cNvGraphicFramePr>
          <p:nvPr/>
        </p:nvGraphicFramePr>
        <p:xfrm>
          <a:off x="2301875" y="2363788"/>
          <a:ext cx="41624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3" name="公式" r:id="rId7" imgW="1650960" imgH="228600" progId="Equation.3">
                  <p:embed/>
                </p:oleObj>
              </mc:Choice>
              <mc:Fallback>
                <p:oleObj name="公式" r:id="rId7" imgW="165096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2363788"/>
                        <a:ext cx="41624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28" name="Object 8"/>
          <p:cNvGraphicFramePr>
            <a:graphicFrameLocks noChangeAspect="1"/>
          </p:cNvGraphicFramePr>
          <p:nvPr/>
        </p:nvGraphicFramePr>
        <p:xfrm>
          <a:off x="2301875" y="2940050"/>
          <a:ext cx="284956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4" name="公式" r:id="rId9" imgW="1130040" imgH="228600" progId="Equation.3">
                  <p:embed/>
                </p:oleObj>
              </mc:Choice>
              <mc:Fallback>
                <p:oleObj name="公式" r:id="rId9" imgW="11300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2940050"/>
                        <a:ext cx="284956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29" name="Rectangle 9"/>
          <p:cNvSpPr>
            <a:spLocks noChangeArrowheads="1"/>
          </p:cNvSpPr>
          <p:nvPr/>
        </p:nvSpPr>
        <p:spPr bwMode="auto">
          <a:xfrm>
            <a:off x="395288" y="3587750"/>
            <a:ext cx="49641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称为函数 </a:t>
            </a:r>
            <a:r>
              <a:rPr lang="en-US" altLang="zh-CN" b="1" i="1"/>
              <a:t>y</a:t>
            </a:r>
            <a:r>
              <a:rPr lang="zh-CN" altLang="en-US"/>
              <a:t>在点 </a:t>
            </a:r>
            <a:r>
              <a:rPr lang="en-US" altLang="zh-CN" b="1" i="1"/>
              <a:t>x</a:t>
            </a:r>
            <a:r>
              <a:rPr lang="zh-CN" altLang="en-US"/>
              <a:t>的</a:t>
            </a:r>
            <a:r>
              <a:rPr lang="zh-CN" altLang="en-US" b="1">
                <a:solidFill>
                  <a:schemeClr val="tx2"/>
                </a:solidFill>
              </a:rPr>
              <a:t>二阶差分</a:t>
            </a:r>
            <a:r>
              <a:rPr lang="zh-CN" altLang="en-US"/>
              <a:t>，</a:t>
            </a:r>
          </a:p>
        </p:txBody>
      </p:sp>
      <p:graphicFrame>
        <p:nvGraphicFramePr>
          <p:cNvPr id="773130" name="Object 10"/>
          <p:cNvGraphicFramePr>
            <a:graphicFrameLocks noChangeAspect="1"/>
          </p:cNvGraphicFramePr>
          <p:nvPr/>
        </p:nvGraphicFramePr>
        <p:xfrm>
          <a:off x="2378075" y="4149725"/>
          <a:ext cx="8509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5" name="公式" r:id="rId11" imgW="355320" imgH="241200" progId="Equation.3">
                  <p:embed/>
                </p:oleObj>
              </mc:Choice>
              <mc:Fallback>
                <p:oleObj name="公式" r:id="rId11" imgW="35532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4149725"/>
                        <a:ext cx="8509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3131" name="Object 11"/>
          <p:cNvGraphicFramePr>
            <a:graphicFrameLocks noChangeAspect="1"/>
          </p:cNvGraphicFramePr>
          <p:nvPr/>
        </p:nvGraphicFramePr>
        <p:xfrm>
          <a:off x="3149600" y="4149725"/>
          <a:ext cx="2944813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6" name="公式" r:id="rId13" imgW="1168200" imgH="228600" progId="Equation.3">
                  <p:embed/>
                </p:oleObj>
              </mc:Choice>
              <mc:Fallback>
                <p:oleObj name="公式" r:id="rId13" imgW="11682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4149725"/>
                        <a:ext cx="2944813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32" name="Rectangle 12"/>
          <p:cNvSpPr>
            <a:spLocks noChangeArrowheads="1"/>
          </p:cNvSpPr>
          <p:nvPr/>
        </p:nvSpPr>
        <p:spPr bwMode="auto">
          <a:xfrm>
            <a:off x="5127625" y="3559175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记作</a:t>
            </a:r>
          </a:p>
        </p:txBody>
      </p:sp>
      <p:sp>
        <p:nvSpPr>
          <p:cNvPr id="773133" name="Rectangle 13"/>
          <p:cNvSpPr>
            <a:spLocks noChangeArrowheads="1"/>
          </p:cNvSpPr>
          <p:nvPr/>
        </p:nvSpPr>
        <p:spPr bwMode="auto">
          <a:xfrm>
            <a:off x="477838" y="4783138"/>
            <a:ext cx="1962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二阶差分是</a:t>
            </a:r>
          </a:p>
        </p:txBody>
      </p:sp>
      <p:graphicFrame>
        <p:nvGraphicFramePr>
          <p:cNvPr id="773134" name="Object 14"/>
          <p:cNvGraphicFramePr>
            <a:graphicFrameLocks noChangeAspect="1"/>
          </p:cNvGraphicFramePr>
          <p:nvPr/>
        </p:nvGraphicFramePr>
        <p:xfrm>
          <a:off x="2351088" y="4783138"/>
          <a:ext cx="19526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7" name="公式" r:id="rId15" imgW="774360" imgH="228600" progId="Equation.3">
                  <p:embed/>
                </p:oleObj>
              </mc:Choice>
              <mc:Fallback>
                <p:oleObj name="公式" r:id="rId15" imgW="77436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1088" y="4783138"/>
                        <a:ext cx="19526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35" name="Rectangle 15"/>
          <p:cNvSpPr>
            <a:spLocks noChangeArrowheads="1"/>
          </p:cNvSpPr>
          <p:nvPr/>
        </p:nvSpPr>
        <p:spPr bwMode="auto">
          <a:xfrm>
            <a:off x="4217988" y="4854575"/>
            <a:ext cx="3028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的一个线性组合。</a:t>
            </a:r>
          </a:p>
        </p:txBody>
      </p:sp>
      <p:graphicFrame>
        <p:nvGraphicFramePr>
          <p:cNvPr id="773136" name="Object 16"/>
          <p:cNvGraphicFramePr>
            <a:graphicFrameLocks noChangeAspect="1"/>
          </p:cNvGraphicFramePr>
          <p:nvPr/>
        </p:nvGraphicFramePr>
        <p:xfrm>
          <a:off x="2268538" y="1773238"/>
          <a:ext cx="20812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68" name="公式" r:id="rId17" imgW="825480" imgH="228600" progId="Equation.3">
                  <p:embed/>
                </p:oleObj>
              </mc:Choice>
              <mc:Fallback>
                <p:oleObj name="公式" r:id="rId17" imgW="82548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773238"/>
                        <a:ext cx="208121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7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7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7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77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7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77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77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77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77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7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7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23" grpId="0"/>
      <p:bldP spid="773124" grpId="0"/>
      <p:bldP spid="773129" grpId="0"/>
      <p:bldP spid="773132" grpId="0"/>
      <p:bldP spid="773133" grpId="0"/>
      <p:bldP spid="7731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786" name="Object 2"/>
          <p:cNvGraphicFramePr>
            <a:graphicFrameLocks noChangeAspect="1"/>
          </p:cNvGraphicFramePr>
          <p:nvPr/>
        </p:nvGraphicFramePr>
        <p:xfrm>
          <a:off x="1692275" y="1127125"/>
          <a:ext cx="300355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3" name="公式" r:id="rId3" imgW="1218960" imgH="241200" progId="Equation.3">
                  <p:embed/>
                </p:oleObj>
              </mc:Choice>
              <mc:Fallback>
                <p:oleObj name="公式" r:id="rId3" imgW="121896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127125"/>
                        <a:ext cx="3003550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87" name="Object 3"/>
          <p:cNvGraphicFramePr>
            <a:graphicFrameLocks noChangeAspect="1"/>
          </p:cNvGraphicFramePr>
          <p:nvPr/>
        </p:nvGraphicFramePr>
        <p:xfrm>
          <a:off x="2051050" y="2713038"/>
          <a:ext cx="247015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4" name="公式" r:id="rId5" imgW="1002960" imgH="419040" progId="Equation.3">
                  <p:embed/>
                </p:oleObj>
              </mc:Choice>
              <mc:Fallback>
                <p:oleObj name="公式" r:id="rId5" imgW="100296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713038"/>
                        <a:ext cx="247015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788" name="Rectangle 4"/>
          <p:cNvSpPr>
            <a:spLocks noChangeArrowheads="1"/>
          </p:cNvSpPr>
          <p:nvPr/>
        </p:nvSpPr>
        <p:spPr bwMode="auto">
          <a:xfrm>
            <a:off x="323850" y="477838"/>
            <a:ext cx="1517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zh-CN" altLang="en-US"/>
              <a:t>一般地</a:t>
            </a:r>
            <a:r>
              <a:rPr kumimoji="0" lang="en-US" altLang="zh-CN"/>
              <a:t>,  </a:t>
            </a:r>
          </a:p>
        </p:txBody>
      </p:sp>
      <p:graphicFrame>
        <p:nvGraphicFramePr>
          <p:cNvPr id="758789" name="Object 5"/>
          <p:cNvGraphicFramePr>
            <a:graphicFrameLocks noChangeAspect="1"/>
          </p:cNvGraphicFramePr>
          <p:nvPr/>
        </p:nvGraphicFramePr>
        <p:xfrm>
          <a:off x="5741988" y="2060575"/>
          <a:ext cx="23161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5" name="公式" r:id="rId7" imgW="939600" imgH="203040" progId="Equation.3">
                  <p:embed/>
                </p:oleObj>
              </mc:Choice>
              <mc:Fallback>
                <p:oleObj name="公式" r:id="rId7" imgW="93960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1988" y="2060575"/>
                        <a:ext cx="2316162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8790" name="Object 6"/>
          <p:cNvGraphicFramePr>
            <a:graphicFrameLocks noChangeAspect="1"/>
          </p:cNvGraphicFramePr>
          <p:nvPr/>
        </p:nvGraphicFramePr>
        <p:xfrm>
          <a:off x="2536825" y="1747838"/>
          <a:ext cx="297180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6" name="公式" r:id="rId9" imgW="1206360" imgH="431640" progId="Equation.3">
                  <p:embed/>
                </p:oleObj>
              </mc:Choice>
              <mc:Fallback>
                <p:oleObj name="公式" r:id="rId9" imgW="120636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1747838"/>
                        <a:ext cx="297180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791" name="Rectangle 7"/>
          <p:cNvSpPr>
            <a:spLocks noChangeArrowheads="1"/>
          </p:cNvSpPr>
          <p:nvPr/>
        </p:nvSpPr>
        <p:spPr bwMode="auto">
          <a:xfrm>
            <a:off x="250825" y="2909888"/>
            <a:ext cx="895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CN" altLang="en-US"/>
              <a:t>这里</a:t>
            </a:r>
          </a:p>
        </p:txBody>
      </p:sp>
      <p:sp>
        <p:nvSpPr>
          <p:cNvPr id="758792" name="Rectangle 8"/>
          <p:cNvSpPr>
            <a:spLocks noChangeArrowheads="1"/>
          </p:cNvSpPr>
          <p:nvPr/>
        </p:nvSpPr>
        <p:spPr bwMode="auto">
          <a:xfrm>
            <a:off x="250825" y="4654550"/>
            <a:ext cx="29194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函数 </a:t>
            </a:r>
            <a:r>
              <a:rPr lang="en-US" altLang="zh-CN" b="1" i="1"/>
              <a:t>y</a:t>
            </a:r>
            <a:r>
              <a:rPr lang="zh-CN" altLang="en-US"/>
              <a:t>的 </a:t>
            </a:r>
            <a:r>
              <a:rPr lang="en-US" altLang="zh-CN" i="1"/>
              <a:t>n </a:t>
            </a:r>
            <a:r>
              <a:rPr lang="zh-CN" altLang="en-US"/>
              <a:t>阶差分</a:t>
            </a:r>
          </a:p>
        </p:txBody>
      </p:sp>
      <p:graphicFrame>
        <p:nvGraphicFramePr>
          <p:cNvPr id="758797" name="Object 13"/>
          <p:cNvGraphicFramePr>
            <a:graphicFrameLocks noChangeAspect="1"/>
          </p:cNvGraphicFramePr>
          <p:nvPr/>
        </p:nvGraphicFramePr>
        <p:xfrm>
          <a:off x="3117850" y="4668838"/>
          <a:ext cx="7826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7" name="公式" r:id="rId11" imgW="317160" imgH="241200" progId="Equation.3">
                  <p:embed/>
                </p:oleObj>
              </mc:Choice>
              <mc:Fallback>
                <p:oleObj name="公式" r:id="rId11" imgW="317160" imgH="241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4668838"/>
                        <a:ext cx="782638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799" name="Rectangle 15"/>
          <p:cNvSpPr>
            <a:spLocks noChangeArrowheads="1"/>
          </p:cNvSpPr>
          <p:nvPr/>
        </p:nvSpPr>
        <p:spPr bwMode="auto">
          <a:xfrm>
            <a:off x="250825" y="5373688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的线性组合。</a:t>
            </a:r>
          </a:p>
        </p:txBody>
      </p:sp>
      <p:sp>
        <p:nvSpPr>
          <p:cNvPr id="758800" name="Rectangle 16"/>
          <p:cNvSpPr>
            <a:spLocks noChangeArrowheads="1"/>
          </p:cNvSpPr>
          <p:nvPr/>
        </p:nvSpPr>
        <p:spPr bwMode="auto">
          <a:xfrm>
            <a:off x="2265363" y="5373688"/>
            <a:ext cx="6051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因此函数</a:t>
            </a:r>
            <a:r>
              <a:rPr lang="en-US" altLang="zh-CN" i="1"/>
              <a:t>y</a:t>
            </a:r>
            <a:r>
              <a:rPr lang="en-US" altLang="zh-CN"/>
              <a:t>=</a:t>
            </a:r>
            <a:r>
              <a:rPr lang="en-US" altLang="zh-CN" i="1"/>
              <a:t>y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</a:t>
            </a:r>
            <a:r>
              <a:rPr lang="zh-CN" altLang="en-US"/>
              <a:t>的差分也是 </a:t>
            </a:r>
            <a:r>
              <a:rPr lang="en-US" altLang="zh-CN" i="1"/>
              <a:t>x</a:t>
            </a:r>
            <a:r>
              <a:rPr lang="en-US" altLang="zh-CN"/>
              <a:t> </a:t>
            </a:r>
            <a:r>
              <a:rPr lang="zh-CN" altLang="en-US"/>
              <a:t>的函数。</a:t>
            </a:r>
          </a:p>
        </p:txBody>
      </p:sp>
      <p:sp>
        <p:nvSpPr>
          <p:cNvPr id="758803" name="Rectangle 19"/>
          <p:cNvSpPr>
            <a:spLocks noChangeArrowheads="1"/>
          </p:cNvSpPr>
          <p:nvPr/>
        </p:nvSpPr>
        <p:spPr bwMode="auto">
          <a:xfrm>
            <a:off x="8388350" y="198913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graphicFrame>
        <p:nvGraphicFramePr>
          <p:cNvPr id="758807" name="Object 23"/>
          <p:cNvGraphicFramePr>
            <a:graphicFrameLocks noChangeAspect="1"/>
          </p:cNvGraphicFramePr>
          <p:nvPr/>
        </p:nvGraphicFramePr>
        <p:xfrm>
          <a:off x="2081213" y="3790950"/>
          <a:ext cx="162718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8" name="公式" r:id="rId13" imgW="660240" imgH="241200" progId="Equation.3">
                  <p:embed/>
                </p:oleObj>
              </mc:Choice>
              <mc:Fallback>
                <p:oleObj name="公式" r:id="rId13" imgW="660240" imgH="2412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3790950"/>
                        <a:ext cx="162718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8808" name="Rectangle 24"/>
          <p:cNvSpPr>
            <a:spLocks noChangeArrowheads="1"/>
          </p:cNvSpPr>
          <p:nvPr/>
        </p:nvSpPr>
        <p:spPr bwMode="auto">
          <a:xfrm>
            <a:off x="250825" y="3775075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zh-CN" altLang="en-US"/>
              <a:t>规定</a:t>
            </a:r>
          </a:p>
        </p:txBody>
      </p:sp>
      <p:sp>
        <p:nvSpPr>
          <p:cNvPr id="758809" name="Rectangle 25"/>
          <p:cNvSpPr>
            <a:spLocks noChangeArrowheads="1"/>
          </p:cNvSpPr>
          <p:nvPr/>
        </p:nvSpPr>
        <p:spPr bwMode="auto">
          <a:xfrm>
            <a:off x="1619250" y="476250"/>
            <a:ext cx="49768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en-US" altLang="zh-CN" b="1" i="1">
                <a:solidFill>
                  <a:schemeClr val="tx2"/>
                </a:solidFill>
              </a:rPr>
              <a:t>n </a:t>
            </a:r>
            <a:r>
              <a:rPr kumimoji="0" lang="zh-CN" altLang="en-US" b="1">
                <a:solidFill>
                  <a:schemeClr val="tx2"/>
                </a:solidFill>
              </a:rPr>
              <a:t>阶差分</a:t>
            </a:r>
            <a:r>
              <a:rPr kumimoji="0" lang="zh-CN" altLang="en-US"/>
              <a:t> </a:t>
            </a:r>
            <a:r>
              <a:rPr kumimoji="0" lang="en-US" altLang="zh-CN"/>
              <a:t>(</a:t>
            </a:r>
            <a:r>
              <a:rPr kumimoji="0" lang="en-US" altLang="zh-CN" i="1"/>
              <a:t>n</a:t>
            </a:r>
            <a:r>
              <a:rPr kumimoji="0" lang="zh-CN" altLang="en-US"/>
              <a:t>为非负整数</a:t>
            </a:r>
            <a:r>
              <a:rPr kumimoji="0" lang="en-US" altLang="zh-CN"/>
              <a:t>) </a:t>
            </a:r>
            <a:r>
              <a:rPr kumimoji="0" lang="zh-CN" altLang="en-US"/>
              <a:t>定义为</a:t>
            </a:r>
          </a:p>
        </p:txBody>
      </p:sp>
      <p:graphicFrame>
        <p:nvGraphicFramePr>
          <p:cNvPr id="758811" name="Object 27"/>
          <p:cNvGraphicFramePr>
            <a:graphicFrameLocks noChangeAspect="1"/>
          </p:cNvGraphicFramePr>
          <p:nvPr/>
        </p:nvGraphicFramePr>
        <p:xfrm>
          <a:off x="3924300" y="4652963"/>
          <a:ext cx="374332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839" name="公式" r:id="rId15" imgW="1485720" imgH="228600" progId="Equation.3">
                  <p:embed/>
                </p:oleObj>
              </mc:Choice>
              <mc:Fallback>
                <p:oleObj name="公式" r:id="rId15" imgW="1485720" imgH="2286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652963"/>
                        <a:ext cx="374332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5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8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5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5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58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5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5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5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58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5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791" grpId="0"/>
      <p:bldP spid="758792" grpId="0"/>
      <p:bldP spid="758799" grpId="0"/>
      <p:bldP spid="758800" grpId="0"/>
      <p:bldP spid="758803" grpId="0"/>
      <p:bldP spid="758808" grpId="0"/>
      <p:bldP spid="7588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2" name="Rectangle 14"/>
          <p:cNvSpPr>
            <a:spLocks noChangeArrowheads="1"/>
          </p:cNvSpPr>
          <p:nvPr/>
        </p:nvSpPr>
        <p:spPr bwMode="auto">
          <a:xfrm>
            <a:off x="388938" y="260350"/>
            <a:ext cx="1962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另一方面，</a:t>
            </a:r>
          </a:p>
        </p:txBody>
      </p:sp>
      <p:sp>
        <p:nvSpPr>
          <p:cNvPr id="759824" name="Rectangle 16"/>
          <p:cNvSpPr>
            <a:spLocks noChangeArrowheads="1"/>
          </p:cNvSpPr>
          <p:nvPr/>
        </p:nvSpPr>
        <p:spPr bwMode="auto">
          <a:xfrm>
            <a:off x="2124075" y="260350"/>
            <a:ext cx="1695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由① 式，</a:t>
            </a:r>
          </a:p>
        </p:txBody>
      </p:sp>
      <p:sp>
        <p:nvSpPr>
          <p:cNvPr id="759825" name="Rectangle 17"/>
          <p:cNvSpPr>
            <a:spLocks noChangeArrowheads="1"/>
          </p:cNvSpPr>
          <p:nvPr/>
        </p:nvSpPr>
        <p:spPr bwMode="auto">
          <a:xfrm>
            <a:off x="34925" y="836613"/>
            <a:ext cx="2317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的线性组合。</a:t>
            </a: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179388" y="5373688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759827" name="Object 19"/>
          <p:cNvGraphicFramePr>
            <a:graphicFrameLocks noChangeAspect="1"/>
          </p:cNvGraphicFramePr>
          <p:nvPr/>
        </p:nvGraphicFramePr>
        <p:xfrm>
          <a:off x="684213" y="5589588"/>
          <a:ext cx="7826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5" name="公式" r:id="rId3" imgW="317160" imgH="241200" progId="Equation.3">
                  <p:embed/>
                </p:oleObj>
              </mc:Choice>
              <mc:Fallback>
                <p:oleObj name="公式" r:id="rId3" imgW="317160" imgH="241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589588"/>
                        <a:ext cx="7826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28" name="Object 20"/>
          <p:cNvGraphicFramePr>
            <a:graphicFrameLocks noChangeAspect="1"/>
          </p:cNvGraphicFramePr>
          <p:nvPr/>
        </p:nvGraphicFramePr>
        <p:xfrm>
          <a:off x="1498600" y="5373688"/>
          <a:ext cx="2971800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6" name="公式" r:id="rId5" imgW="1206360" imgH="431640" progId="Equation.3">
                  <p:embed/>
                </p:oleObj>
              </mc:Choice>
              <mc:Fallback>
                <p:oleObj name="公式" r:id="rId5" imgW="1206360" imgH="4316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5373688"/>
                        <a:ext cx="2971800" cy="1033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6732588" y="55895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①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6254750" y="260350"/>
            <a:ext cx="2317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及其各阶差分</a:t>
            </a:r>
          </a:p>
        </p:txBody>
      </p:sp>
      <p:graphicFrame>
        <p:nvGraphicFramePr>
          <p:cNvPr id="759831" name="Object 23"/>
          <p:cNvGraphicFramePr>
            <a:graphicFrameLocks noChangeAspect="1"/>
          </p:cNvGraphicFramePr>
          <p:nvPr/>
        </p:nvGraphicFramePr>
        <p:xfrm>
          <a:off x="1258888" y="1412875"/>
          <a:ext cx="6572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7" name="公式" r:id="rId7" imgW="266400" imgH="228600" progId="Equation.3">
                  <p:embed/>
                </p:oleObj>
              </mc:Choice>
              <mc:Fallback>
                <p:oleObj name="公式" r:id="rId7" imgW="2664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412875"/>
                        <a:ext cx="6572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32" name="Object 24"/>
          <p:cNvGraphicFramePr>
            <a:graphicFrameLocks noChangeAspect="1"/>
          </p:cNvGraphicFramePr>
          <p:nvPr/>
        </p:nvGraphicFramePr>
        <p:xfrm>
          <a:off x="1908175" y="1455738"/>
          <a:ext cx="75088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8" name="公式" r:id="rId9" imgW="304560" imgH="228600" progId="Equation.3">
                  <p:embed/>
                </p:oleObj>
              </mc:Choice>
              <mc:Fallback>
                <p:oleObj name="公式" r:id="rId9" imgW="30456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455738"/>
                        <a:ext cx="750888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33" name="Object 25"/>
          <p:cNvGraphicFramePr>
            <a:graphicFrameLocks noChangeAspect="1"/>
          </p:cNvGraphicFramePr>
          <p:nvPr/>
        </p:nvGraphicFramePr>
        <p:xfrm>
          <a:off x="2654300" y="1455738"/>
          <a:ext cx="909638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09" name="公式" r:id="rId11" imgW="368280" imgH="228600" progId="Equation.3">
                  <p:embed/>
                </p:oleObj>
              </mc:Choice>
              <mc:Fallback>
                <p:oleObj name="公式" r:id="rId11" imgW="368280" imgH="2286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1455738"/>
                        <a:ext cx="909638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9835" name="Rectangle 27"/>
          <p:cNvSpPr>
            <a:spLocks noChangeArrowheads="1"/>
          </p:cNvSpPr>
          <p:nvPr/>
        </p:nvSpPr>
        <p:spPr bwMode="auto">
          <a:xfrm>
            <a:off x="2114550" y="836613"/>
            <a:ext cx="2673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有如下的</a:t>
            </a:r>
            <a:r>
              <a:rPr lang="zh-CN" altLang="en-US">
                <a:solidFill>
                  <a:schemeClr val="tx2"/>
                </a:solidFill>
              </a:rPr>
              <a:t>递推</a:t>
            </a:r>
            <a:r>
              <a:rPr lang="zh-CN" altLang="en-US"/>
              <a:t>：</a:t>
            </a:r>
          </a:p>
        </p:txBody>
      </p:sp>
      <p:graphicFrame>
        <p:nvGraphicFramePr>
          <p:cNvPr id="759836" name="Object 28"/>
          <p:cNvGraphicFramePr>
            <a:graphicFrameLocks noChangeAspect="1"/>
          </p:cNvGraphicFramePr>
          <p:nvPr/>
        </p:nvGraphicFramePr>
        <p:xfrm>
          <a:off x="1244600" y="2016125"/>
          <a:ext cx="68738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0" name="公式" r:id="rId13" imgW="279360" imgH="228600" progId="Equation.3">
                  <p:embed/>
                </p:oleObj>
              </mc:Choice>
              <mc:Fallback>
                <p:oleObj name="公式" r:id="rId13" imgW="27936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016125"/>
                        <a:ext cx="687388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37" name="Object 29"/>
          <p:cNvGraphicFramePr>
            <a:graphicFrameLocks noChangeAspect="1"/>
          </p:cNvGraphicFramePr>
          <p:nvPr/>
        </p:nvGraphicFramePr>
        <p:xfrm>
          <a:off x="1908175" y="2058988"/>
          <a:ext cx="96996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1" name="公式" r:id="rId15" imgW="393480" imgH="228600" progId="Equation.3">
                  <p:embed/>
                </p:oleObj>
              </mc:Choice>
              <mc:Fallback>
                <p:oleObj name="公式" r:id="rId15" imgW="393480" imgH="2286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058988"/>
                        <a:ext cx="969963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38" name="Object 30"/>
          <p:cNvGraphicFramePr>
            <a:graphicFrameLocks noChangeAspect="1"/>
          </p:cNvGraphicFramePr>
          <p:nvPr/>
        </p:nvGraphicFramePr>
        <p:xfrm>
          <a:off x="2867025" y="2058988"/>
          <a:ext cx="112871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2" name="公式" r:id="rId17" imgW="457200" imgH="228600" progId="Equation.3">
                  <p:embed/>
                </p:oleObj>
              </mc:Choice>
              <mc:Fallback>
                <p:oleObj name="公式" r:id="rId17" imgW="45720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2058988"/>
                        <a:ext cx="1128713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39" name="Object 31"/>
          <p:cNvGraphicFramePr>
            <a:graphicFrameLocks noChangeAspect="1"/>
          </p:cNvGraphicFramePr>
          <p:nvPr/>
        </p:nvGraphicFramePr>
        <p:xfrm>
          <a:off x="1908175" y="2708275"/>
          <a:ext cx="19399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3" name="公式" r:id="rId19" imgW="787320" imgH="228600" progId="Equation.3">
                  <p:embed/>
                </p:oleObj>
              </mc:Choice>
              <mc:Fallback>
                <p:oleObj name="公式" r:id="rId19" imgW="78732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708275"/>
                        <a:ext cx="1939925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40" name="Object 32"/>
          <p:cNvGraphicFramePr>
            <a:graphicFrameLocks noChangeAspect="1"/>
          </p:cNvGraphicFramePr>
          <p:nvPr/>
        </p:nvGraphicFramePr>
        <p:xfrm>
          <a:off x="3779838" y="2751138"/>
          <a:ext cx="6270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4" name="公式" r:id="rId21" imgW="253800" imgH="164880" progId="Equation.3">
                  <p:embed/>
                </p:oleObj>
              </mc:Choice>
              <mc:Fallback>
                <p:oleObj name="公式" r:id="rId21" imgW="253800" imgH="16488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751138"/>
                        <a:ext cx="6270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42" name="Object 34"/>
          <p:cNvGraphicFramePr>
            <a:graphicFrameLocks noChangeAspect="1"/>
          </p:cNvGraphicFramePr>
          <p:nvPr/>
        </p:nvGraphicFramePr>
        <p:xfrm>
          <a:off x="1908175" y="3270250"/>
          <a:ext cx="2849563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5" name="公式" r:id="rId23" imgW="1155600" imgH="241200" progId="Equation.3">
                  <p:embed/>
                </p:oleObj>
              </mc:Choice>
              <mc:Fallback>
                <p:oleObj name="公式" r:id="rId23" imgW="1155600" imgH="2412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270250"/>
                        <a:ext cx="2849563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59851" name="Group 43"/>
          <p:cNvGrpSpPr>
            <a:grpSpLocks/>
          </p:cNvGrpSpPr>
          <p:nvPr/>
        </p:nvGrpSpPr>
        <p:grpSpPr bwMode="auto">
          <a:xfrm>
            <a:off x="1258888" y="3744913"/>
            <a:ext cx="1081087" cy="519112"/>
            <a:chOff x="793" y="2359"/>
            <a:chExt cx="681" cy="327"/>
          </a:xfrm>
        </p:grpSpPr>
        <p:sp>
          <p:nvSpPr>
            <p:cNvPr id="759844" name="Rectangle 36"/>
            <p:cNvSpPr>
              <a:spLocks noChangeArrowheads="1"/>
            </p:cNvSpPr>
            <p:nvPr/>
          </p:nvSpPr>
          <p:spPr bwMode="auto">
            <a:xfrm>
              <a:off x="793" y="2359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/>
                <a:t>…</a:t>
              </a:r>
            </a:p>
          </p:txBody>
        </p:sp>
        <p:sp>
          <p:nvSpPr>
            <p:cNvPr id="759845" name="Rectangle 37"/>
            <p:cNvSpPr>
              <a:spLocks noChangeArrowheads="1"/>
            </p:cNvSpPr>
            <p:nvPr/>
          </p:nvSpPr>
          <p:spPr bwMode="auto">
            <a:xfrm>
              <a:off x="1134" y="2359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/>
                <a:t>…</a:t>
              </a:r>
            </a:p>
          </p:txBody>
        </p:sp>
      </p:grpSp>
      <p:graphicFrame>
        <p:nvGraphicFramePr>
          <p:cNvPr id="759847" name="Object 39"/>
          <p:cNvGraphicFramePr>
            <a:graphicFrameLocks noChangeAspect="1"/>
          </p:cNvGraphicFramePr>
          <p:nvPr/>
        </p:nvGraphicFramePr>
        <p:xfrm>
          <a:off x="4381500" y="2708275"/>
          <a:ext cx="163036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6" name="公式" r:id="rId25" imgW="660240" imgH="228600" progId="Equation.3">
                  <p:embed/>
                </p:oleObj>
              </mc:Choice>
              <mc:Fallback>
                <p:oleObj name="公式" r:id="rId25" imgW="660240" imgH="2286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2708275"/>
                        <a:ext cx="1630363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48" name="Object 40"/>
          <p:cNvGraphicFramePr>
            <a:graphicFrameLocks noChangeAspect="1"/>
          </p:cNvGraphicFramePr>
          <p:nvPr/>
        </p:nvGraphicFramePr>
        <p:xfrm>
          <a:off x="1331913" y="4335463"/>
          <a:ext cx="7191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7" name="公式" r:id="rId27" imgW="291960" imgH="228600" progId="Equation.3">
                  <p:embed/>
                </p:oleObj>
              </mc:Choice>
              <mc:Fallback>
                <p:oleObj name="公式" r:id="rId27" imgW="291960" imgH="2286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335463"/>
                        <a:ext cx="719137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49" name="Object 41"/>
          <p:cNvGraphicFramePr>
            <a:graphicFrameLocks noChangeAspect="1"/>
          </p:cNvGraphicFramePr>
          <p:nvPr/>
        </p:nvGraphicFramePr>
        <p:xfrm>
          <a:off x="1979613" y="4191000"/>
          <a:ext cx="1728787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8" name="公式" r:id="rId29" imgW="787320" imgH="431640" progId="Equation.3">
                  <p:embed/>
                </p:oleObj>
              </mc:Choice>
              <mc:Fallback>
                <p:oleObj name="公式" r:id="rId29" imgW="787320" imgH="43164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191000"/>
                        <a:ext cx="1728787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9850" name="Rectangle 42"/>
          <p:cNvSpPr>
            <a:spLocks noChangeArrowheads="1"/>
          </p:cNvSpPr>
          <p:nvPr/>
        </p:nvSpPr>
        <p:spPr bwMode="auto">
          <a:xfrm>
            <a:off x="6732588" y="43926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②</a:t>
            </a:r>
          </a:p>
        </p:txBody>
      </p:sp>
      <p:sp>
        <p:nvSpPr>
          <p:cNvPr id="759852" name="Rectangle 44"/>
          <p:cNvSpPr>
            <a:spLocks noChangeArrowheads="1"/>
          </p:cNvSpPr>
          <p:nvPr/>
        </p:nvSpPr>
        <p:spPr bwMode="auto">
          <a:xfrm>
            <a:off x="4284663" y="26035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可表示为</a:t>
            </a:r>
          </a:p>
        </p:txBody>
      </p:sp>
      <p:graphicFrame>
        <p:nvGraphicFramePr>
          <p:cNvPr id="759854" name="Object 46"/>
          <p:cNvGraphicFramePr>
            <a:graphicFrameLocks noChangeAspect="1"/>
          </p:cNvGraphicFramePr>
          <p:nvPr/>
        </p:nvGraphicFramePr>
        <p:xfrm>
          <a:off x="5868988" y="260350"/>
          <a:ext cx="4476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19" name="公式" r:id="rId31" imgW="177480" imgH="228600" progId="Equation.3">
                  <p:embed/>
                </p:oleObj>
              </mc:Choice>
              <mc:Fallback>
                <p:oleObj name="公式" r:id="rId31" imgW="177480" imgH="2286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988" y="260350"/>
                        <a:ext cx="447675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9856" name="Object 48"/>
          <p:cNvGraphicFramePr>
            <a:graphicFrameLocks noChangeAspect="1"/>
          </p:cNvGraphicFramePr>
          <p:nvPr/>
        </p:nvGraphicFramePr>
        <p:xfrm>
          <a:off x="3563938" y="188913"/>
          <a:ext cx="73660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920" name="公式" r:id="rId33" imgW="291960" imgH="228600" progId="Equation.3">
                  <p:embed/>
                </p:oleObj>
              </mc:Choice>
              <mc:Fallback>
                <p:oleObj name="公式" r:id="rId33" imgW="291960" imgH="22860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88913"/>
                        <a:ext cx="73660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59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59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9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9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59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59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5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59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59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5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5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5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59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75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59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5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59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59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59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59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59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822" grpId="0"/>
      <p:bldP spid="759824" grpId="0"/>
      <p:bldP spid="759825" grpId="0"/>
      <p:bldP spid="759830" grpId="0"/>
      <p:bldP spid="759835" grpId="0"/>
      <p:bldP spid="759850" grpId="0"/>
      <p:bldP spid="7598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147638"/>
            <a:ext cx="862013" cy="442912"/>
          </a:xfrm>
        </p:spPr>
        <p:txBody>
          <a:bodyPr/>
          <a:lstStyle/>
          <a:p>
            <a:pPr algn="l"/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774147" name="Rectangle 3"/>
          <p:cNvSpPr>
            <a:spLocks noChangeArrowheads="1"/>
          </p:cNvSpPr>
          <p:nvPr/>
        </p:nvSpPr>
        <p:spPr bwMode="auto">
          <a:xfrm>
            <a:off x="1116013" y="11747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</a:t>
            </a:r>
          </a:p>
        </p:txBody>
      </p:sp>
      <p:graphicFrame>
        <p:nvGraphicFramePr>
          <p:cNvPr id="774148" name="Object 4"/>
          <p:cNvGraphicFramePr>
            <a:graphicFrameLocks noChangeAspect="1"/>
          </p:cNvGraphicFramePr>
          <p:nvPr/>
        </p:nvGraphicFramePr>
        <p:xfrm>
          <a:off x="1587500" y="115888"/>
          <a:ext cx="121602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198" name="公式" r:id="rId3" imgW="482400" imgH="241200" progId="Equation.3">
                  <p:embed/>
                </p:oleObj>
              </mc:Choice>
              <mc:Fallback>
                <p:oleObj name="公式" r:id="rId3" imgW="482400" imgH="241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115888"/>
                        <a:ext cx="1216025" cy="608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4149" name="Object 5"/>
          <p:cNvGraphicFramePr>
            <a:graphicFrameLocks noChangeAspect="1"/>
          </p:cNvGraphicFramePr>
          <p:nvPr/>
        </p:nvGraphicFramePr>
        <p:xfrm>
          <a:off x="5291138" y="163513"/>
          <a:ext cx="1152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199" name="公式" r:id="rId5" imgW="482400" imgH="228600" progId="Equation.3">
                  <p:embed/>
                </p:oleObj>
              </mc:Choice>
              <mc:Fallback>
                <p:oleObj name="公式" r:id="rId5" imgW="482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163513"/>
                        <a:ext cx="1152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50" name="Rectangle 6"/>
          <p:cNvSpPr>
            <a:spLocks noChangeArrowheads="1"/>
          </p:cNvSpPr>
          <p:nvPr/>
        </p:nvSpPr>
        <p:spPr bwMode="auto">
          <a:xfrm>
            <a:off x="2733675" y="117475"/>
            <a:ext cx="2555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/>
              <a:t>(</a:t>
            </a:r>
            <a:r>
              <a:rPr lang="en-US" altLang="zh-CN" i="1"/>
              <a:t>n </a:t>
            </a:r>
            <a:r>
              <a:rPr lang="zh-CN" altLang="en-US"/>
              <a:t>为正整数数</a:t>
            </a:r>
            <a:r>
              <a:rPr lang="en-US" altLang="zh-CN"/>
              <a:t>),</a:t>
            </a:r>
          </a:p>
        </p:txBody>
      </p:sp>
      <p:sp>
        <p:nvSpPr>
          <p:cNvPr id="774151" name="Rectangle 7"/>
          <p:cNvSpPr>
            <a:spLocks noChangeArrowheads="1"/>
          </p:cNvSpPr>
          <p:nvPr/>
        </p:nvSpPr>
        <p:spPr bwMode="auto">
          <a:xfrm>
            <a:off x="395288" y="766763"/>
            <a:ext cx="747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r>
              <a:rPr lang="en-US" altLang="zh-CN"/>
              <a:t> </a:t>
            </a:r>
          </a:p>
        </p:txBody>
      </p:sp>
      <p:graphicFrame>
        <p:nvGraphicFramePr>
          <p:cNvPr id="774152" name="Object 8"/>
          <p:cNvGraphicFramePr>
            <a:graphicFrameLocks noChangeAspect="1"/>
          </p:cNvGraphicFramePr>
          <p:nvPr/>
        </p:nvGraphicFramePr>
        <p:xfrm>
          <a:off x="1919288" y="766763"/>
          <a:ext cx="16970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0" name="公式" r:id="rId7" imgW="672840" imgH="228600" progId="Equation.3">
                  <p:embed/>
                </p:oleObj>
              </mc:Choice>
              <mc:Fallback>
                <p:oleObj name="公式" r:id="rId7" imgW="6728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766763"/>
                        <a:ext cx="169703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4153" name="Object 9"/>
          <p:cNvGraphicFramePr>
            <a:graphicFrameLocks noChangeAspect="1"/>
          </p:cNvGraphicFramePr>
          <p:nvPr/>
        </p:nvGraphicFramePr>
        <p:xfrm>
          <a:off x="1271588" y="766763"/>
          <a:ext cx="606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1" name="公式" r:id="rId9" imgW="253800" imgH="228600" progId="Equation.3">
                  <p:embed/>
                </p:oleObj>
              </mc:Choice>
              <mc:Fallback>
                <p:oleObj name="公式" r:id="rId9" imgW="2538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766763"/>
                        <a:ext cx="6064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4154" name="Object 10"/>
          <p:cNvGraphicFramePr>
            <a:graphicFrameLocks noChangeAspect="1"/>
          </p:cNvGraphicFramePr>
          <p:nvPr/>
        </p:nvGraphicFramePr>
        <p:xfrm>
          <a:off x="3600450" y="766763"/>
          <a:ext cx="21748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2" name="公式" r:id="rId11" imgW="863280" imgH="228600" progId="Equation.3">
                  <p:embed/>
                </p:oleObj>
              </mc:Choice>
              <mc:Fallback>
                <p:oleObj name="公式" r:id="rId11" imgW="86328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766763"/>
                        <a:ext cx="21748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4155" name="Object 11"/>
          <p:cNvGraphicFramePr>
            <a:graphicFrameLocks noChangeAspect="1"/>
          </p:cNvGraphicFramePr>
          <p:nvPr/>
        </p:nvGraphicFramePr>
        <p:xfrm>
          <a:off x="5795963" y="550863"/>
          <a:ext cx="1755775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3" name="公式" r:id="rId13" imgW="736560" imgH="431640" progId="Equation.3">
                  <p:embed/>
                </p:oleObj>
              </mc:Choice>
              <mc:Fallback>
                <p:oleObj name="公式" r:id="rId13" imgW="736560" imgH="431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550863"/>
                        <a:ext cx="1755775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56" name="Rectangle 12"/>
          <p:cNvSpPr>
            <a:spLocks noChangeArrowheads="1"/>
          </p:cNvSpPr>
          <p:nvPr/>
        </p:nvSpPr>
        <p:spPr bwMode="auto">
          <a:xfrm>
            <a:off x="179388" y="3559175"/>
            <a:ext cx="1250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 b="1">
                <a:solidFill>
                  <a:schemeClr val="tx2"/>
                </a:solidFill>
              </a:rPr>
              <a:t>推论：</a:t>
            </a:r>
            <a:endParaRPr lang="zh-CN" altLang="en-US"/>
          </a:p>
        </p:txBody>
      </p:sp>
      <p:graphicFrame>
        <p:nvGraphicFramePr>
          <p:cNvPr id="774157" name="Object 13"/>
          <p:cNvGraphicFramePr>
            <a:graphicFrameLocks noChangeAspect="1"/>
          </p:cNvGraphicFramePr>
          <p:nvPr/>
        </p:nvGraphicFramePr>
        <p:xfrm>
          <a:off x="7524750" y="746125"/>
          <a:ext cx="7366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4" name="公式" r:id="rId15" imgW="291960" imgH="203040" progId="Equation.3">
                  <p:embed/>
                </p:oleObj>
              </mc:Choice>
              <mc:Fallback>
                <p:oleObj name="公式" r:id="rId15" imgW="291960" imgH="203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746125"/>
                        <a:ext cx="736600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4158" name="Object 14"/>
          <p:cNvGraphicFramePr>
            <a:graphicFrameLocks noChangeAspect="1"/>
          </p:cNvGraphicFramePr>
          <p:nvPr/>
        </p:nvGraphicFramePr>
        <p:xfrm>
          <a:off x="1979613" y="1558925"/>
          <a:ext cx="505618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5" name="公式" r:id="rId17" imgW="2120760" imgH="241200" progId="Equation.3">
                  <p:embed/>
                </p:oleObj>
              </mc:Choice>
              <mc:Fallback>
                <p:oleObj name="公式" r:id="rId17" imgW="2120760" imgH="241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558925"/>
                        <a:ext cx="505618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59" name="Rectangle 15"/>
          <p:cNvSpPr>
            <a:spLocks noChangeArrowheads="1"/>
          </p:cNvSpPr>
          <p:nvPr/>
        </p:nvSpPr>
        <p:spPr bwMode="auto">
          <a:xfrm>
            <a:off x="1146175" y="2911475"/>
            <a:ext cx="32369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是 </a:t>
            </a:r>
            <a:r>
              <a:rPr lang="en-US" altLang="zh-CN" i="1"/>
              <a:t>n</a:t>
            </a:r>
            <a:r>
              <a:rPr lang="en-US" altLang="zh-CN"/>
              <a:t>-1</a:t>
            </a:r>
            <a:r>
              <a:rPr lang="zh-CN" altLang="en-US"/>
              <a:t>阶的多项式，</a:t>
            </a:r>
          </a:p>
        </p:txBody>
      </p:sp>
      <p:graphicFrame>
        <p:nvGraphicFramePr>
          <p:cNvPr id="774160" name="Object 16"/>
          <p:cNvGraphicFramePr>
            <a:graphicFrameLocks noChangeAspect="1"/>
          </p:cNvGraphicFramePr>
          <p:nvPr/>
        </p:nvGraphicFramePr>
        <p:xfrm>
          <a:off x="539750" y="2911475"/>
          <a:ext cx="6064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6" name="公式" r:id="rId19" imgW="253800" imgH="228600" progId="Equation.3">
                  <p:embed/>
                </p:oleObj>
              </mc:Choice>
              <mc:Fallback>
                <p:oleObj name="公式" r:id="rId19" imgW="2538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911475"/>
                        <a:ext cx="6064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61" name="Rectangle 17"/>
          <p:cNvSpPr>
            <a:spLocks noChangeArrowheads="1"/>
          </p:cNvSpPr>
          <p:nvPr/>
        </p:nvSpPr>
        <p:spPr bwMode="auto">
          <a:xfrm>
            <a:off x="4130675" y="2936875"/>
            <a:ext cx="2673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差分后阶数降</a:t>
            </a:r>
            <a:r>
              <a:rPr lang="en-US" altLang="zh-CN"/>
              <a:t>1. </a:t>
            </a:r>
          </a:p>
        </p:txBody>
      </p:sp>
      <p:sp>
        <p:nvSpPr>
          <p:cNvPr id="774162" name="Rectangle 18"/>
          <p:cNvSpPr>
            <a:spLocks noChangeArrowheads="1"/>
          </p:cNvSpPr>
          <p:nvPr/>
        </p:nvSpPr>
        <p:spPr bwMode="auto">
          <a:xfrm>
            <a:off x="1179513" y="3575050"/>
            <a:ext cx="4175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设 </a:t>
            </a:r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zh-CN" altLang="en-US"/>
              <a:t>为 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次多项式，则</a:t>
            </a:r>
          </a:p>
        </p:txBody>
      </p:sp>
      <p:sp>
        <p:nvSpPr>
          <p:cNvPr id="774163" name="Rectangle 19"/>
          <p:cNvSpPr>
            <a:spLocks noChangeArrowheads="1"/>
          </p:cNvSpPr>
          <p:nvPr/>
        </p:nvSpPr>
        <p:spPr bwMode="auto">
          <a:xfrm>
            <a:off x="5305425" y="4191000"/>
            <a:ext cx="37306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zh-CN" altLang="en-US"/>
              <a:t>的 </a:t>
            </a:r>
            <a:r>
              <a:rPr lang="en-US" altLang="zh-CN" i="1"/>
              <a:t>n</a:t>
            </a:r>
            <a:r>
              <a:rPr lang="en-US" altLang="zh-CN"/>
              <a:t> </a:t>
            </a:r>
            <a:r>
              <a:rPr lang="zh-CN" altLang="en-US"/>
              <a:t>阶差分为常数</a:t>
            </a:r>
          </a:p>
        </p:txBody>
      </p:sp>
      <p:sp>
        <p:nvSpPr>
          <p:cNvPr id="774164" name="Rectangle 20"/>
          <p:cNvSpPr>
            <a:spLocks noChangeArrowheads="1"/>
          </p:cNvSpPr>
          <p:nvPr/>
        </p:nvSpPr>
        <p:spPr bwMode="auto">
          <a:xfrm>
            <a:off x="179388" y="4840288"/>
            <a:ext cx="3794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zh-CN" altLang="en-US"/>
              <a:t>的 </a:t>
            </a:r>
            <a:r>
              <a:rPr lang="en-US" altLang="zh-CN" i="1"/>
              <a:t>m</a:t>
            </a:r>
            <a:r>
              <a:rPr lang="en-US" altLang="zh-CN"/>
              <a:t> </a:t>
            </a:r>
            <a:r>
              <a:rPr lang="zh-CN" altLang="en-US"/>
              <a:t>阶差分 </a:t>
            </a:r>
            <a:r>
              <a:rPr lang="en-US" altLang="zh-CN"/>
              <a:t>(</a:t>
            </a:r>
            <a:r>
              <a:rPr lang="en-US" altLang="zh-CN" i="1"/>
              <a:t>m</a:t>
            </a:r>
            <a:r>
              <a:rPr lang="en-US" altLang="zh-CN"/>
              <a:t>&gt;</a:t>
            </a:r>
            <a:r>
              <a:rPr lang="en-US" altLang="zh-CN" i="1"/>
              <a:t>n</a:t>
            </a:r>
            <a:r>
              <a:rPr lang="en-US" altLang="zh-CN"/>
              <a:t>) </a:t>
            </a:r>
          </a:p>
        </p:txBody>
      </p:sp>
      <p:sp>
        <p:nvSpPr>
          <p:cNvPr id="774165" name="Rectangle 21"/>
          <p:cNvSpPr>
            <a:spLocks noChangeArrowheads="1"/>
          </p:cNvSpPr>
          <p:nvPr/>
        </p:nvSpPr>
        <p:spPr bwMode="auto">
          <a:xfrm>
            <a:off x="3765550" y="4854575"/>
            <a:ext cx="806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/>
              <a:t>为</a:t>
            </a:r>
            <a:r>
              <a:rPr lang="en-US" altLang="zh-CN"/>
              <a:t>0.</a:t>
            </a:r>
          </a:p>
        </p:txBody>
      </p:sp>
      <p:graphicFrame>
        <p:nvGraphicFramePr>
          <p:cNvPr id="774166" name="Object 22"/>
          <p:cNvGraphicFramePr>
            <a:graphicFrameLocks noChangeAspect="1"/>
          </p:cNvGraphicFramePr>
          <p:nvPr/>
        </p:nvGraphicFramePr>
        <p:xfrm>
          <a:off x="1979613" y="2263775"/>
          <a:ext cx="35131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207" name="公式" r:id="rId21" imgW="1473120" imgH="241200" progId="Equation.3">
                  <p:embed/>
                </p:oleObj>
              </mc:Choice>
              <mc:Fallback>
                <p:oleObj name="公式" r:id="rId21" imgW="1473120" imgH="24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2263775"/>
                        <a:ext cx="351313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4167" name="Rectangle 23"/>
          <p:cNvSpPr>
            <a:spLocks noChangeArrowheads="1"/>
          </p:cNvSpPr>
          <p:nvPr/>
        </p:nvSpPr>
        <p:spPr bwMode="auto">
          <a:xfrm>
            <a:off x="219075" y="4206875"/>
            <a:ext cx="5360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CN" i="1"/>
              <a:t>P</a:t>
            </a:r>
            <a:r>
              <a:rPr lang="en-US" altLang="zh-CN"/>
              <a:t>(</a:t>
            </a:r>
            <a:r>
              <a:rPr lang="en-US" altLang="zh-CN" i="1"/>
              <a:t>x</a:t>
            </a:r>
            <a:r>
              <a:rPr lang="en-US" altLang="zh-CN"/>
              <a:t>) </a:t>
            </a:r>
            <a:r>
              <a:rPr lang="zh-CN" altLang="en-US"/>
              <a:t>的</a:t>
            </a:r>
            <a:r>
              <a:rPr lang="zh-CN" altLang="en-US" i="1"/>
              <a:t>一</a:t>
            </a:r>
            <a:r>
              <a:rPr lang="zh-CN" altLang="en-US"/>
              <a:t>阶差分是 </a:t>
            </a:r>
            <a:r>
              <a:rPr lang="en-US" altLang="zh-CN" i="1"/>
              <a:t>n</a:t>
            </a:r>
            <a:r>
              <a:rPr lang="en-US" altLang="zh-CN"/>
              <a:t>-1</a:t>
            </a:r>
            <a:r>
              <a:rPr lang="zh-CN" altLang="en-US"/>
              <a:t>阶多项式，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7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7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7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7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7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77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77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77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77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7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77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77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77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77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4151" grpId="0"/>
      <p:bldP spid="774156" grpId="0"/>
      <p:bldP spid="774159" grpId="0"/>
      <p:bldP spid="774161" grpId="0"/>
      <p:bldP spid="774162" grpId="0"/>
      <p:bldP spid="774163" grpId="0"/>
      <p:bldP spid="774164" grpId="0"/>
      <p:bldP spid="774165" grpId="0"/>
      <p:bldP spid="7741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ChangeArrowheads="1"/>
          </p:cNvSpPr>
          <p:nvPr/>
        </p:nvSpPr>
        <p:spPr bwMode="auto">
          <a:xfrm>
            <a:off x="307975" y="622300"/>
            <a:ext cx="952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例</a:t>
            </a:r>
            <a:endParaRPr lang="zh-CN" altLang="en-US"/>
          </a:p>
        </p:txBody>
      </p:sp>
      <p:graphicFrame>
        <p:nvGraphicFramePr>
          <p:cNvPr id="775171" name="Object 3"/>
          <p:cNvGraphicFramePr>
            <a:graphicFrameLocks noChangeAspect="1"/>
          </p:cNvGraphicFramePr>
          <p:nvPr/>
        </p:nvGraphicFramePr>
        <p:xfrm>
          <a:off x="1692275" y="587375"/>
          <a:ext cx="29781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1" name="公式" r:id="rId3" imgW="1180800" imgH="241200" progId="Equation.3">
                  <p:embed/>
                </p:oleObj>
              </mc:Choice>
              <mc:Fallback>
                <p:oleObj name="公式" r:id="rId3" imgW="118080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87375"/>
                        <a:ext cx="29781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72" name="Object 4"/>
          <p:cNvGraphicFramePr>
            <a:graphicFrameLocks noChangeAspect="1"/>
          </p:cNvGraphicFramePr>
          <p:nvPr/>
        </p:nvGraphicFramePr>
        <p:xfrm>
          <a:off x="4716463" y="650875"/>
          <a:ext cx="11525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2" name="公式" r:id="rId5" imgW="482400" imgH="228600" progId="Equation.3">
                  <p:embed/>
                </p:oleObj>
              </mc:Choice>
              <mc:Fallback>
                <p:oleObj name="公式" r:id="rId5" imgW="4824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650875"/>
                        <a:ext cx="1152525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5173" name="Rectangle 5"/>
          <p:cNvSpPr>
            <a:spLocks noChangeArrowheads="1"/>
          </p:cNvSpPr>
          <p:nvPr/>
        </p:nvSpPr>
        <p:spPr bwMode="auto">
          <a:xfrm>
            <a:off x="427038" y="1268413"/>
            <a:ext cx="747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r>
              <a:rPr lang="en-US" altLang="zh-CN"/>
              <a:t> </a:t>
            </a:r>
          </a:p>
        </p:txBody>
      </p:sp>
      <p:graphicFrame>
        <p:nvGraphicFramePr>
          <p:cNvPr id="775174" name="Object 6"/>
          <p:cNvGraphicFramePr>
            <a:graphicFrameLocks noChangeAspect="1"/>
          </p:cNvGraphicFramePr>
          <p:nvPr/>
        </p:nvGraphicFramePr>
        <p:xfrm>
          <a:off x="1230313" y="1268413"/>
          <a:ext cx="606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3" name="公式" r:id="rId7" imgW="253800" imgH="228600" progId="Equation.3">
                  <p:embed/>
                </p:oleObj>
              </mc:Choice>
              <mc:Fallback>
                <p:oleObj name="公式" r:id="rId7" imgW="2538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268413"/>
                        <a:ext cx="6064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75" name="Object 7"/>
          <p:cNvGraphicFramePr>
            <a:graphicFrameLocks noChangeAspect="1"/>
          </p:cNvGraphicFramePr>
          <p:nvPr/>
        </p:nvGraphicFramePr>
        <p:xfrm>
          <a:off x="1908175" y="1258888"/>
          <a:ext cx="1693863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4" name="公式" r:id="rId9" imgW="672840" imgH="203040" progId="Equation.3">
                  <p:embed/>
                </p:oleObj>
              </mc:Choice>
              <mc:Fallback>
                <p:oleObj name="公式" r:id="rId9" imgW="672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258888"/>
                        <a:ext cx="1693863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76" name="Object 8"/>
          <p:cNvGraphicFramePr>
            <a:graphicFrameLocks noChangeAspect="1"/>
          </p:cNvGraphicFramePr>
          <p:nvPr/>
        </p:nvGraphicFramePr>
        <p:xfrm>
          <a:off x="3594100" y="1300163"/>
          <a:ext cx="16986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5" name="公式" r:id="rId11" imgW="711000" imgH="228600" progId="Equation.3">
                  <p:embed/>
                </p:oleObj>
              </mc:Choice>
              <mc:Fallback>
                <p:oleObj name="公式" r:id="rId11" imgW="7110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1300163"/>
                        <a:ext cx="16986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5177" name="Rectangle 9"/>
          <p:cNvSpPr>
            <a:spLocks noChangeArrowheads="1"/>
          </p:cNvSpPr>
          <p:nvPr/>
        </p:nvSpPr>
        <p:spPr bwMode="auto">
          <a:xfrm>
            <a:off x="1260475" y="6080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</a:t>
            </a:r>
          </a:p>
        </p:txBody>
      </p:sp>
      <p:grpSp>
        <p:nvGrpSpPr>
          <p:cNvPr id="775178" name="Group 10"/>
          <p:cNvGrpSpPr>
            <a:grpSpLocks/>
          </p:cNvGrpSpPr>
          <p:nvPr/>
        </p:nvGrpSpPr>
        <p:grpSpPr bwMode="auto">
          <a:xfrm>
            <a:off x="5997575" y="660400"/>
            <a:ext cx="2808288" cy="1079500"/>
            <a:chOff x="3742" y="3249"/>
            <a:chExt cx="1769" cy="680"/>
          </a:xfrm>
        </p:grpSpPr>
        <p:sp>
          <p:nvSpPr>
            <p:cNvPr id="775179" name="Rectangle 11"/>
            <p:cNvSpPr>
              <a:spLocks noChangeArrowheads="1"/>
            </p:cNvSpPr>
            <p:nvPr/>
          </p:nvSpPr>
          <p:spPr bwMode="auto">
            <a:xfrm>
              <a:off x="3787" y="3294"/>
              <a:ext cx="1684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/>
                <a:t>指数函数的差分</a:t>
              </a:r>
            </a:p>
            <a:p>
              <a:pPr algn="ctr"/>
              <a:r>
                <a:rPr lang="zh-CN" altLang="en-US"/>
                <a:t>仍为指数函数</a:t>
              </a:r>
            </a:p>
          </p:txBody>
        </p:sp>
        <p:sp>
          <p:nvSpPr>
            <p:cNvPr id="775180" name="Rectangle 12"/>
            <p:cNvSpPr>
              <a:spLocks noChangeArrowheads="1"/>
            </p:cNvSpPr>
            <p:nvPr/>
          </p:nvSpPr>
          <p:spPr bwMode="auto">
            <a:xfrm>
              <a:off x="3742" y="3249"/>
              <a:ext cx="1769" cy="680"/>
            </a:xfrm>
            <a:prstGeom prst="rect">
              <a:avLst/>
            </a:prstGeom>
            <a:noFill/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75181" name="Rectangle 13"/>
          <p:cNvSpPr>
            <a:spLocks noChangeArrowheads="1"/>
          </p:cNvSpPr>
          <p:nvPr/>
        </p:nvSpPr>
        <p:spPr bwMode="auto">
          <a:xfrm>
            <a:off x="323850" y="2668588"/>
            <a:ext cx="862013" cy="44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endParaRPr lang="zh-CN" altLang="en-US" sz="2800">
              <a:ea typeface="楷体_GB2312" panose="02010609030101010101" pitchFamily="49" charset="-122"/>
            </a:endParaRPr>
          </a:p>
        </p:txBody>
      </p:sp>
      <p:sp>
        <p:nvSpPr>
          <p:cNvPr id="775182" name="Rectangle 14"/>
          <p:cNvSpPr>
            <a:spLocks noChangeArrowheads="1"/>
          </p:cNvSpPr>
          <p:nvPr/>
        </p:nvSpPr>
        <p:spPr bwMode="auto">
          <a:xfrm>
            <a:off x="1116013" y="2638425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zh-CN" altLang="en-US"/>
              <a:t>设</a:t>
            </a:r>
          </a:p>
        </p:txBody>
      </p:sp>
      <p:graphicFrame>
        <p:nvGraphicFramePr>
          <p:cNvPr id="775183" name="Object 15"/>
          <p:cNvGraphicFramePr>
            <a:graphicFrameLocks noChangeAspect="1"/>
          </p:cNvGraphicFramePr>
          <p:nvPr/>
        </p:nvGraphicFramePr>
        <p:xfrm>
          <a:off x="1555750" y="2565400"/>
          <a:ext cx="32321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6" name="公式" r:id="rId13" imgW="1282680" imgH="241200" progId="Equation.3">
                  <p:embed/>
                </p:oleObj>
              </mc:Choice>
              <mc:Fallback>
                <p:oleObj name="公式" r:id="rId13" imgW="1282680" imgH="241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2565400"/>
                        <a:ext cx="323215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84" name="Object 16"/>
          <p:cNvGraphicFramePr>
            <a:graphicFrameLocks noChangeAspect="1"/>
          </p:cNvGraphicFramePr>
          <p:nvPr/>
        </p:nvGraphicFramePr>
        <p:xfrm>
          <a:off x="4738688" y="2638425"/>
          <a:ext cx="12731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7" name="公式" r:id="rId15" imgW="533160" imgH="241200" progId="Equation.3">
                  <p:embed/>
                </p:oleObj>
              </mc:Choice>
              <mc:Fallback>
                <p:oleObj name="公式" r:id="rId15" imgW="533160" imgH="241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638425"/>
                        <a:ext cx="127317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5185" name="Rectangle 17"/>
          <p:cNvSpPr>
            <a:spLocks noChangeArrowheads="1"/>
          </p:cNvSpPr>
          <p:nvPr/>
        </p:nvSpPr>
        <p:spPr bwMode="auto">
          <a:xfrm>
            <a:off x="395288" y="3287713"/>
            <a:ext cx="7477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b="1">
                <a:solidFill>
                  <a:schemeClr val="tx2"/>
                </a:solidFill>
              </a:rPr>
              <a:t>解</a:t>
            </a:r>
            <a:r>
              <a:rPr lang="en-US" altLang="zh-CN" b="1">
                <a:solidFill>
                  <a:schemeClr val="tx2"/>
                </a:solidFill>
              </a:rPr>
              <a:t>:</a:t>
            </a:r>
            <a:r>
              <a:rPr lang="en-US" altLang="zh-CN"/>
              <a:t> </a:t>
            </a:r>
          </a:p>
        </p:txBody>
      </p:sp>
      <p:graphicFrame>
        <p:nvGraphicFramePr>
          <p:cNvPr id="775186" name="Object 18"/>
          <p:cNvGraphicFramePr>
            <a:graphicFrameLocks noChangeAspect="1"/>
          </p:cNvGraphicFramePr>
          <p:nvPr/>
        </p:nvGraphicFramePr>
        <p:xfrm>
          <a:off x="2062163" y="3317875"/>
          <a:ext cx="2143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8" name="公式" r:id="rId17" imgW="88560" imgH="164880" progId="Equation.3">
                  <p:embed/>
                </p:oleObj>
              </mc:Choice>
              <mc:Fallback>
                <p:oleObj name="公式" r:id="rId17" imgW="88560" imgH="1648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3" y="3317875"/>
                        <a:ext cx="214312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87" name="Object 19"/>
          <p:cNvGraphicFramePr>
            <a:graphicFrameLocks noChangeAspect="1"/>
          </p:cNvGraphicFramePr>
          <p:nvPr/>
        </p:nvGraphicFramePr>
        <p:xfrm>
          <a:off x="1104900" y="3287713"/>
          <a:ext cx="939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49" name="公式" r:id="rId19" imgW="393480" imgH="228600" progId="Equation.3">
                  <p:embed/>
                </p:oleObj>
              </mc:Choice>
              <mc:Fallback>
                <p:oleObj name="公式" r:id="rId19" imgW="393480" imgH="2286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3287713"/>
                        <a:ext cx="939800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88" name="Object 20"/>
          <p:cNvGraphicFramePr>
            <a:graphicFrameLocks noChangeAspect="1"/>
          </p:cNvGraphicFramePr>
          <p:nvPr/>
        </p:nvGraphicFramePr>
        <p:xfrm>
          <a:off x="3927475" y="3228975"/>
          <a:ext cx="10890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0" name="公式" r:id="rId21" imgW="431640" imgH="203040" progId="Equation.3">
                  <p:embed/>
                </p:oleObj>
              </mc:Choice>
              <mc:Fallback>
                <p:oleObj name="公式" r:id="rId21" imgW="431640" imgH="20304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3228975"/>
                        <a:ext cx="1089025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89" name="Object 21"/>
          <p:cNvGraphicFramePr>
            <a:graphicFrameLocks noChangeAspect="1"/>
          </p:cNvGraphicFramePr>
          <p:nvPr/>
        </p:nvGraphicFramePr>
        <p:xfrm>
          <a:off x="4973638" y="3213100"/>
          <a:ext cx="233838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1" name="公式" r:id="rId23" imgW="927000" imgH="203040" progId="Equation.3">
                  <p:embed/>
                </p:oleObj>
              </mc:Choice>
              <mc:Fallback>
                <p:oleObj name="公式" r:id="rId23" imgW="927000" imgH="2030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3213100"/>
                        <a:ext cx="2338387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90" name="Object 22"/>
          <p:cNvGraphicFramePr>
            <a:graphicFrameLocks noChangeAspect="1"/>
          </p:cNvGraphicFramePr>
          <p:nvPr/>
        </p:nvGraphicFramePr>
        <p:xfrm>
          <a:off x="2124075" y="4076700"/>
          <a:ext cx="3206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2" name="公式" r:id="rId25" imgW="126720" imgH="164880" progId="Equation.3">
                  <p:embed/>
                </p:oleObj>
              </mc:Choice>
              <mc:Fallback>
                <p:oleObj name="公式" r:id="rId25" imgW="126720" imgH="1648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076700"/>
                        <a:ext cx="3206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91" name="Object 23"/>
          <p:cNvGraphicFramePr>
            <a:graphicFrameLocks noChangeAspect="1"/>
          </p:cNvGraphicFramePr>
          <p:nvPr/>
        </p:nvGraphicFramePr>
        <p:xfrm>
          <a:off x="1031875" y="4006850"/>
          <a:ext cx="10922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3" name="公式" r:id="rId27" imgW="457200" imgH="241200" progId="Equation.3">
                  <p:embed/>
                </p:oleObj>
              </mc:Choice>
              <mc:Fallback>
                <p:oleObj name="公式" r:id="rId27" imgW="457200" imgH="2412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4006850"/>
                        <a:ext cx="10922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92" name="Object 24"/>
          <p:cNvGraphicFramePr>
            <a:graphicFrameLocks noChangeAspect="1"/>
          </p:cNvGraphicFramePr>
          <p:nvPr/>
        </p:nvGraphicFramePr>
        <p:xfrm>
          <a:off x="2411413" y="4002088"/>
          <a:ext cx="10795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4" name="公式" r:id="rId29" imgW="431640" imgH="203040" progId="Equation.3">
                  <p:embed/>
                </p:oleObj>
              </mc:Choice>
              <mc:Fallback>
                <p:oleObj name="公式" r:id="rId29" imgW="431640" imgH="2030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002088"/>
                        <a:ext cx="10795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5195" name="Object 27"/>
          <p:cNvGraphicFramePr>
            <a:graphicFrameLocks noChangeAspect="1"/>
          </p:cNvGraphicFramePr>
          <p:nvPr/>
        </p:nvGraphicFramePr>
        <p:xfrm>
          <a:off x="2268538" y="3298825"/>
          <a:ext cx="165893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255" name="公式" r:id="rId31" imgW="685800" imgH="203040" progId="Equation.3">
                  <p:embed/>
                </p:oleObj>
              </mc:Choice>
              <mc:Fallback>
                <p:oleObj name="公式" r:id="rId31" imgW="685800" imgH="2030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298825"/>
                        <a:ext cx="1658937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7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7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77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7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77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77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77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77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7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775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77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77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75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77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77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77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77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5173" grpId="0"/>
      <p:bldP spid="775181" grpId="0"/>
      <p:bldP spid="775182" grpId="0"/>
      <p:bldP spid="775185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00FF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楷体_GB2312" panose="0201060903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楷体_GB2312" panose="02010609030101010101" pitchFamily="49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17202</TotalTime>
  <Words>736</Words>
  <Application>Microsoft Office PowerPoint</Application>
  <PresentationFormat>全屏显示(4:3)</PresentationFormat>
  <Paragraphs>158</Paragraphs>
  <Slides>14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14</vt:i4>
      </vt:variant>
      <vt:variant>
        <vt:lpstr>自定义放映</vt:lpstr>
      </vt:variant>
      <vt:variant>
        <vt:i4>2</vt:i4>
      </vt:variant>
    </vt:vector>
  </HeadingPairs>
  <TitlesOfParts>
    <vt:vector size="26" baseType="lpstr">
      <vt:lpstr>华文行楷</vt:lpstr>
      <vt:lpstr>楷体_GB2312</vt:lpstr>
      <vt:lpstr>宋体</vt:lpstr>
      <vt:lpstr>Arial</vt:lpstr>
      <vt:lpstr>Symbol</vt:lpstr>
      <vt:lpstr>Times New Roman</vt:lpstr>
      <vt:lpstr>默认设计模板</vt:lpstr>
      <vt:lpstr>BMP 图象</vt:lpstr>
      <vt:lpstr>公式</vt:lpstr>
      <vt:lpstr>Equation</vt:lpstr>
      <vt:lpstr>第八章</vt:lpstr>
      <vt:lpstr>一、差分的概念</vt:lpstr>
      <vt:lpstr>PowerPoint 演示文稿</vt:lpstr>
      <vt:lpstr>2. 差分的运算法则 </vt:lpstr>
      <vt:lpstr>PowerPoint 演示文稿</vt:lpstr>
      <vt:lpstr>PowerPoint 演示文稿</vt:lpstr>
      <vt:lpstr>PowerPoint 演示文稿</vt:lpstr>
      <vt:lpstr>例</vt:lpstr>
      <vt:lpstr>PowerPoint 演示文稿</vt:lpstr>
      <vt:lpstr>二、差分方程的概念</vt:lpstr>
      <vt:lpstr>PowerPoint 演示文稿</vt:lpstr>
      <vt:lpstr>三、线性差分方程解的结构</vt:lpstr>
      <vt:lpstr>PowerPoint 演示文稿</vt:lpstr>
      <vt:lpstr>PowerPoint 演示文稿</vt:lpstr>
      <vt:lpstr>注</vt:lpstr>
      <vt:lpstr>抛物线法公式推导</vt:lpstr>
    </vt:vector>
  </TitlesOfParts>
  <Company>CUMT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第十二章</dc:title>
  <dc:creator>admin</dc:creator>
  <cp:lastModifiedBy>王利利</cp:lastModifiedBy>
  <cp:revision>592</cp:revision>
  <dcterms:created xsi:type="dcterms:W3CDTF">2002-06-12T10:22:51Z</dcterms:created>
  <dcterms:modified xsi:type="dcterms:W3CDTF">2021-11-19T09:19:40Z</dcterms:modified>
</cp:coreProperties>
</file>