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771" r:id="rId2"/>
    <p:sldId id="852" r:id="rId3"/>
    <p:sldId id="854" r:id="rId4"/>
    <p:sldId id="853" r:id="rId5"/>
    <p:sldId id="838" r:id="rId6"/>
    <p:sldId id="839" r:id="rId7"/>
    <p:sldId id="840" r:id="rId8"/>
    <p:sldId id="841" r:id="rId9"/>
    <p:sldId id="842" r:id="rId10"/>
    <p:sldId id="846" r:id="rId11"/>
    <p:sldId id="847" r:id="rId12"/>
    <p:sldId id="843" r:id="rId13"/>
    <p:sldId id="844" r:id="rId14"/>
    <p:sldId id="845" r:id="rId15"/>
    <p:sldId id="855" r:id="rId16"/>
    <p:sldId id="848" r:id="rId17"/>
    <p:sldId id="849" r:id="rId18"/>
    <p:sldId id="850" r:id="rId19"/>
    <p:sldId id="851" r:id="rId20"/>
  </p:sldIdLst>
  <p:sldSz cx="9144000" cy="6858000" type="screen4x3"/>
  <p:notesSz cx="6858000" cy="9144000"/>
  <p:custShowLst>
    <p:custShow name="注" id="0">
      <p:sldLst/>
    </p:custShow>
    <p:custShow name="抛物线法公式推导" id="1">
      <p:sldLst/>
    </p:custShow>
  </p:custShow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2">
          <p15:clr>
            <a:srgbClr val="A4A3A4"/>
          </p15:clr>
        </p15:guide>
        <p15:guide id="2" pos="13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FF00"/>
    <a:srgbClr val="FF33CC"/>
    <a:srgbClr val="00808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705" autoAdjust="0"/>
  </p:normalViewPr>
  <p:slideViewPr>
    <p:cSldViewPr>
      <p:cViewPr varScale="1">
        <p:scale>
          <a:sx n="123" d="100"/>
          <a:sy n="123" d="100"/>
        </p:scale>
        <p:origin x="1098" y="90"/>
      </p:cViewPr>
      <p:guideLst>
        <p:guide orient="horz" pos="1632"/>
        <p:guide pos="13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emf"/><Relationship Id="rId7" Type="http://schemas.openxmlformats.org/officeDocument/2006/relationships/image" Target="../media/image78.emf"/><Relationship Id="rId2" Type="http://schemas.openxmlformats.org/officeDocument/2006/relationships/image" Target="../media/image73.emf"/><Relationship Id="rId1" Type="http://schemas.openxmlformats.org/officeDocument/2006/relationships/image" Target="../media/image72.emf"/><Relationship Id="rId6" Type="http://schemas.openxmlformats.org/officeDocument/2006/relationships/image" Target="../media/image77.emf"/><Relationship Id="rId5" Type="http://schemas.openxmlformats.org/officeDocument/2006/relationships/image" Target="../media/image76.emf"/><Relationship Id="rId4" Type="http://schemas.openxmlformats.org/officeDocument/2006/relationships/image" Target="../media/image75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emf"/><Relationship Id="rId3" Type="http://schemas.openxmlformats.org/officeDocument/2006/relationships/image" Target="../media/image81.emf"/><Relationship Id="rId7" Type="http://schemas.openxmlformats.org/officeDocument/2006/relationships/image" Target="../media/image85.emf"/><Relationship Id="rId2" Type="http://schemas.openxmlformats.org/officeDocument/2006/relationships/image" Target="../media/image80.emf"/><Relationship Id="rId1" Type="http://schemas.openxmlformats.org/officeDocument/2006/relationships/image" Target="../media/image79.emf"/><Relationship Id="rId6" Type="http://schemas.openxmlformats.org/officeDocument/2006/relationships/image" Target="../media/image84.emf"/><Relationship Id="rId11" Type="http://schemas.openxmlformats.org/officeDocument/2006/relationships/image" Target="../media/image89.emf"/><Relationship Id="rId5" Type="http://schemas.openxmlformats.org/officeDocument/2006/relationships/image" Target="../media/image83.emf"/><Relationship Id="rId10" Type="http://schemas.openxmlformats.org/officeDocument/2006/relationships/image" Target="../media/image88.emf"/><Relationship Id="rId4" Type="http://schemas.openxmlformats.org/officeDocument/2006/relationships/image" Target="../media/image82.emf"/><Relationship Id="rId9" Type="http://schemas.openxmlformats.org/officeDocument/2006/relationships/image" Target="../media/image87.e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7.emf"/><Relationship Id="rId3" Type="http://schemas.openxmlformats.org/officeDocument/2006/relationships/image" Target="../media/image92.emf"/><Relationship Id="rId7" Type="http://schemas.openxmlformats.org/officeDocument/2006/relationships/image" Target="../media/image96.emf"/><Relationship Id="rId2" Type="http://schemas.openxmlformats.org/officeDocument/2006/relationships/image" Target="../media/image91.emf"/><Relationship Id="rId1" Type="http://schemas.openxmlformats.org/officeDocument/2006/relationships/image" Target="../media/image90.emf"/><Relationship Id="rId6" Type="http://schemas.openxmlformats.org/officeDocument/2006/relationships/image" Target="../media/image95.emf"/><Relationship Id="rId5" Type="http://schemas.openxmlformats.org/officeDocument/2006/relationships/image" Target="../media/image94.emf"/><Relationship Id="rId4" Type="http://schemas.openxmlformats.org/officeDocument/2006/relationships/image" Target="../media/image93.emf"/><Relationship Id="rId9" Type="http://schemas.openxmlformats.org/officeDocument/2006/relationships/image" Target="../media/image98.e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emf"/><Relationship Id="rId3" Type="http://schemas.openxmlformats.org/officeDocument/2006/relationships/image" Target="../media/image101.emf"/><Relationship Id="rId7" Type="http://schemas.openxmlformats.org/officeDocument/2006/relationships/image" Target="../media/image105.emf"/><Relationship Id="rId2" Type="http://schemas.openxmlformats.org/officeDocument/2006/relationships/image" Target="../media/image100.emf"/><Relationship Id="rId1" Type="http://schemas.openxmlformats.org/officeDocument/2006/relationships/image" Target="../media/image99.emf"/><Relationship Id="rId6" Type="http://schemas.openxmlformats.org/officeDocument/2006/relationships/image" Target="../media/image104.emf"/><Relationship Id="rId5" Type="http://schemas.openxmlformats.org/officeDocument/2006/relationships/image" Target="../media/image103.emf"/><Relationship Id="rId4" Type="http://schemas.openxmlformats.org/officeDocument/2006/relationships/image" Target="../media/image102.emf"/><Relationship Id="rId9" Type="http://schemas.openxmlformats.org/officeDocument/2006/relationships/image" Target="../media/image107.e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emf"/><Relationship Id="rId3" Type="http://schemas.openxmlformats.org/officeDocument/2006/relationships/image" Target="../media/image110.emf"/><Relationship Id="rId7" Type="http://schemas.openxmlformats.org/officeDocument/2006/relationships/image" Target="../media/image114.emf"/><Relationship Id="rId12" Type="http://schemas.openxmlformats.org/officeDocument/2006/relationships/image" Target="../media/image119.emf"/><Relationship Id="rId2" Type="http://schemas.openxmlformats.org/officeDocument/2006/relationships/image" Target="../media/image109.emf"/><Relationship Id="rId1" Type="http://schemas.openxmlformats.org/officeDocument/2006/relationships/image" Target="../media/image108.emf"/><Relationship Id="rId6" Type="http://schemas.openxmlformats.org/officeDocument/2006/relationships/image" Target="../media/image113.emf"/><Relationship Id="rId11" Type="http://schemas.openxmlformats.org/officeDocument/2006/relationships/image" Target="../media/image118.emf"/><Relationship Id="rId5" Type="http://schemas.openxmlformats.org/officeDocument/2006/relationships/image" Target="../media/image112.emf"/><Relationship Id="rId10" Type="http://schemas.openxmlformats.org/officeDocument/2006/relationships/image" Target="../media/image117.emf"/><Relationship Id="rId4" Type="http://schemas.openxmlformats.org/officeDocument/2006/relationships/image" Target="../media/image111.emf"/><Relationship Id="rId9" Type="http://schemas.openxmlformats.org/officeDocument/2006/relationships/image" Target="../media/image116.e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emf"/><Relationship Id="rId13" Type="http://schemas.openxmlformats.org/officeDocument/2006/relationships/image" Target="../media/image132.emf"/><Relationship Id="rId3" Type="http://schemas.openxmlformats.org/officeDocument/2006/relationships/image" Target="../media/image122.emf"/><Relationship Id="rId7" Type="http://schemas.openxmlformats.org/officeDocument/2006/relationships/image" Target="../media/image126.emf"/><Relationship Id="rId12" Type="http://schemas.openxmlformats.org/officeDocument/2006/relationships/image" Target="../media/image131.emf"/><Relationship Id="rId2" Type="http://schemas.openxmlformats.org/officeDocument/2006/relationships/image" Target="../media/image121.emf"/><Relationship Id="rId1" Type="http://schemas.openxmlformats.org/officeDocument/2006/relationships/image" Target="../media/image120.emf"/><Relationship Id="rId6" Type="http://schemas.openxmlformats.org/officeDocument/2006/relationships/image" Target="../media/image125.emf"/><Relationship Id="rId11" Type="http://schemas.openxmlformats.org/officeDocument/2006/relationships/image" Target="../media/image130.emf"/><Relationship Id="rId5" Type="http://schemas.openxmlformats.org/officeDocument/2006/relationships/image" Target="../media/image124.emf"/><Relationship Id="rId10" Type="http://schemas.openxmlformats.org/officeDocument/2006/relationships/image" Target="../media/image129.emf"/><Relationship Id="rId4" Type="http://schemas.openxmlformats.org/officeDocument/2006/relationships/image" Target="../media/image123.emf"/><Relationship Id="rId9" Type="http://schemas.openxmlformats.org/officeDocument/2006/relationships/image" Target="../media/image128.emf"/><Relationship Id="rId14" Type="http://schemas.openxmlformats.org/officeDocument/2006/relationships/image" Target="../media/image133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emf"/><Relationship Id="rId2" Type="http://schemas.openxmlformats.org/officeDocument/2006/relationships/image" Target="../media/image135.emf"/><Relationship Id="rId1" Type="http://schemas.openxmlformats.org/officeDocument/2006/relationships/image" Target="../media/image134.emf"/><Relationship Id="rId5" Type="http://schemas.openxmlformats.org/officeDocument/2006/relationships/image" Target="../media/image138.emf"/><Relationship Id="rId4" Type="http://schemas.openxmlformats.org/officeDocument/2006/relationships/image" Target="../media/image137.e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emf"/><Relationship Id="rId2" Type="http://schemas.openxmlformats.org/officeDocument/2006/relationships/image" Target="../media/image140.emf"/><Relationship Id="rId1" Type="http://schemas.openxmlformats.org/officeDocument/2006/relationships/image" Target="../media/image139.emf"/><Relationship Id="rId4" Type="http://schemas.openxmlformats.org/officeDocument/2006/relationships/image" Target="../media/image142.e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emf"/><Relationship Id="rId3" Type="http://schemas.openxmlformats.org/officeDocument/2006/relationships/image" Target="../media/image145.emf"/><Relationship Id="rId7" Type="http://schemas.openxmlformats.org/officeDocument/2006/relationships/image" Target="../media/image149.emf"/><Relationship Id="rId2" Type="http://schemas.openxmlformats.org/officeDocument/2006/relationships/image" Target="../media/image144.emf"/><Relationship Id="rId1" Type="http://schemas.openxmlformats.org/officeDocument/2006/relationships/image" Target="../media/image143.emf"/><Relationship Id="rId6" Type="http://schemas.openxmlformats.org/officeDocument/2006/relationships/image" Target="../media/image148.emf"/><Relationship Id="rId11" Type="http://schemas.openxmlformats.org/officeDocument/2006/relationships/image" Target="../media/image153.emf"/><Relationship Id="rId5" Type="http://schemas.openxmlformats.org/officeDocument/2006/relationships/image" Target="../media/image147.emf"/><Relationship Id="rId10" Type="http://schemas.openxmlformats.org/officeDocument/2006/relationships/image" Target="../media/image152.emf"/><Relationship Id="rId4" Type="http://schemas.openxmlformats.org/officeDocument/2006/relationships/image" Target="../media/image146.emf"/><Relationship Id="rId9" Type="http://schemas.openxmlformats.org/officeDocument/2006/relationships/image" Target="../media/image151.e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emf"/><Relationship Id="rId3" Type="http://schemas.openxmlformats.org/officeDocument/2006/relationships/image" Target="../media/image156.emf"/><Relationship Id="rId7" Type="http://schemas.openxmlformats.org/officeDocument/2006/relationships/image" Target="../media/image160.emf"/><Relationship Id="rId2" Type="http://schemas.openxmlformats.org/officeDocument/2006/relationships/image" Target="../media/image155.emf"/><Relationship Id="rId1" Type="http://schemas.openxmlformats.org/officeDocument/2006/relationships/image" Target="../media/image154.emf"/><Relationship Id="rId6" Type="http://schemas.openxmlformats.org/officeDocument/2006/relationships/image" Target="../media/image159.emf"/><Relationship Id="rId11" Type="http://schemas.openxmlformats.org/officeDocument/2006/relationships/image" Target="../media/image164.emf"/><Relationship Id="rId5" Type="http://schemas.openxmlformats.org/officeDocument/2006/relationships/image" Target="../media/image158.emf"/><Relationship Id="rId10" Type="http://schemas.openxmlformats.org/officeDocument/2006/relationships/image" Target="../media/image163.emf"/><Relationship Id="rId4" Type="http://schemas.openxmlformats.org/officeDocument/2006/relationships/image" Target="../media/image157.emf"/><Relationship Id="rId9" Type="http://schemas.openxmlformats.org/officeDocument/2006/relationships/image" Target="../media/image16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Relationship Id="rId4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emf"/><Relationship Id="rId11" Type="http://schemas.openxmlformats.org/officeDocument/2006/relationships/image" Target="../media/image22.emf"/><Relationship Id="rId5" Type="http://schemas.openxmlformats.org/officeDocument/2006/relationships/image" Target="../media/image16.emf"/><Relationship Id="rId10" Type="http://schemas.openxmlformats.org/officeDocument/2006/relationships/image" Target="../media/image21.emf"/><Relationship Id="rId4" Type="http://schemas.openxmlformats.org/officeDocument/2006/relationships/image" Target="../media/image15.emf"/><Relationship Id="rId9" Type="http://schemas.openxmlformats.org/officeDocument/2006/relationships/image" Target="../media/image2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7" Type="http://schemas.openxmlformats.org/officeDocument/2006/relationships/image" Target="../media/image29.emf"/><Relationship Id="rId2" Type="http://schemas.openxmlformats.org/officeDocument/2006/relationships/image" Target="../media/image24.emf"/><Relationship Id="rId1" Type="http://schemas.openxmlformats.org/officeDocument/2006/relationships/image" Target="../media/image23.emf"/><Relationship Id="rId6" Type="http://schemas.openxmlformats.org/officeDocument/2006/relationships/image" Target="../media/image28.emf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12" Type="http://schemas.openxmlformats.org/officeDocument/2006/relationships/image" Target="../media/image51.emf"/><Relationship Id="rId2" Type="http://schemas.openxmlformats.org/officeDocument/2006/relationships/image" Target="../media/image41.emf"/><Relationship Id="rId1" Type="http://schemas.openxmlformats.org/officeDocument/2006/relationships/image" Target="../media/image40.emf"/><Relationship Id="rId6" Type="http://schemas.openxmlformats.org/officeDocument/2006/relationships/image" Target="../media/image45.emf"/><Relationship Id="rId11" Type="http://schemas.openxmlformats.org/officeDocument/2006/relationships/image" Target="../media/image50.emf"/><Relationship Id="rId5" Type="http://schemas.openxmlformats.org/officeDocument/2006/relationships/image" Target="../media/image44.emf"/><Relationship Id="rId10" Type="http://schemas.openxmlformats.org/officeDocument/2006/relationships/image" Target="../media/image49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emf"/><Relationship Id="rId3" Type="http://schemas.openxmlformats.org/officeDocument/2006/relationships/image" Target="../media/image54.emf"/><Relationship Id="rId7" Type="http://schemas.openxmlformats.org/officeDocument/2006/relationships/image" Target="../media/image58.emf"/><Relationship Id="rId2" Type="http://schemas.openxmlformats.org/officeDocument/2006/relationships/image" Target="../media/image53.emf"/><Relationship Id="rId1" Type="http://schemas.openxmlformats.org/officeDocument/2006/relationships/image" Target="../media/image52.emf"/><Relationship Id="rId6" Type="http://schemas.openxmlformats.org/officeDocument/2006/relationships/image" Target="../media/image57.emf"/><Relationship Id="rId11" Type="http://schemas.openxmlformats.org/officeDocument/2006/relationships/image" Target="../media/image62.emf"/><Relationship Id="rId5" Type="http://schemas.openxmlformats.org/officeDocument/2006/relationships/image" Target="../media/image56.emf"/><Relationship Id="rId10" Type="http://schemas.openxmlformats.org/officeDocument/2006/relationships/image" Target="../media/image61.emf"/><Relationship Id="rId4" Type="http://schemas.openxmlformats.org/officeDocument/2006/relationships/image" Target="../media/image55.emf"/><Relationship Id="rId9" Type="http://schemas.openxmlformats.org/officeDocument/2006/relationships/image" Target="../media/image60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3" Type="http://schemas.openxmlformats.org/officeDocument/2006/relationships/image" Target="../media/image65.emf"/><Relationship Id="rId7" Type="http://schemas.openxmlformats.org/officeDocument/2006/relationships/image" Target="../media/image69.emf"/><Relationship Id="rId2" Type="http://schemas.openxmlformats.org/officeDocument/2006/relationships/image" Target="../media/image64.emf"/><Relationship Id="rId1" Type="http://schemas.openxmlformats.org/officeDocument/2006/relationships/image" Target="../media/image63.emf"/><Relationship Id="rId6" Type="http://schemas.openxmlformats.org/officeDocument/2006/relationships/image" Target="../media/image68.emf"/><Relationship Id="rId5" Type="http://schemas.openxmlformats.org/officeDocument/2006/relationships/image" Target="../media/image67.emf"/><Relationship Id="rId4" Type="http://schemas.openxmlformats.org/officeDocument/2006/relationships/image" Target="../media/image66.emf"/><Relationship Id="rId9" Type="http://schemas.openxmlformats.org/officeDocument/2006/relationships/image" Target="../media/image7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fld id="{FE8C3DFD-F316-46AF-BB81-55527823978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0E67B-CF68-46DF-B40F-335317CE646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945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49A6D-3EDA-4B0F-98E5-C01FFB60CA1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198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9CB1C-32A8-4CE0-848A-2E7CFC703B0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899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3B0BF-1DD2-4B6B-B95D-1FD79CC60F1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802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3528F-F719-42D2-86F7-65F17949345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13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4CC95-327C-4FDC-ACA2-C176AA29A35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7949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78CB0-585E-440C-84A7-5B44ACFBBDE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767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356C2-0BCA-4141-8A11-3859DC25E09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027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932FD-264F-4F2F-96CE-059D729ABB2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6152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1D187-821F-4161-A2FC-C72A094E4DE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488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189BA-2A61-42C1-BAD5-456667AD1A1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243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fld id="{1574EE35-5B55-429D-9249-4B43B0C476A5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6513513" y="6600825"/>
            <a:ext cx="2279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zh-CN" altLang="en-US" sz="1000">
                <a:latin typeface="楷体_GB2312" panose="02010609030101010101" pitchFamily="49" charset="-122"/>
              </a:rPr>
              <a:t>目录   上页   下页   返回   结束 </a:t>
            </a:r>
          </a:p>
        </p:txBody>
      </p:sp>
      <p:pic>
        <p:nvPicPr>
          <p:cNvPr id="1032" name="Picture 8" descr="返回">
            <a:hlinkClick r:id="" action="ppaction://hlinkshowjump?jump=lastslideviewed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目录">
            <a:hlinkClick r:id="rId15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313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上一页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退出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663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下一页">
            <a:hlinkClick r:id="" action="ppaction://hlinkshowjump?jump=nextslide"/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slide" Target="slide16.xml"/><Relationship Id="rId5" Type="http://schemas.openxmlformats.org/officeDocument/2006/relationships/slide" Target="slide1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e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6.e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78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3.e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5" Type="http://schemas.openxmlformats.org/officeDocument/2006/relationships/oleObject" Target="../embeddings/oleObject72.bin"/><Relationship Id="rId10" Type="http://schemas.openxmlformats.org/officeDocument/2006/relationships/image" Target="../media/image75.emf"/><Relationship Id="rId4" Type="http://schemas.openxmlformats.org/officeDocument/2006/relationships/image" Target="../media/image72.e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7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6.e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83.e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85.emf"/><Relationship Id="rId20" Type="http://schemas.openxmlformats.org/officeDocument/2006/relationships/image" Target="../media/image87.e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0.e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9.e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10" Type="http://schemas.openxmlformats.org/officeDocument/2006/relationships/image" Target="../media/image82.e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9.e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4.emf"/><Relationship Id="rId22" Type="http://schemas.openxmlformats.org/officeDocument/2006/relationships/image" Target="../media/image88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emf"/><Relationship Id="rId13" Type="http://schemas.openxmlformats.org/officeDocument/2006/relationships/oleObject" Target="../embeddings/oleObject89.bin"/><Relationship Id="rId18" Type="http://schemas.openxmlformats.org/officeDocument/2006/relationships/image" Target="../media/image97.e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4.emf"/><Relationship Id="rId17" Type="http://schemas.openxmlformats.org/officeDocument/2006/relationships/oleObject" Target="../embeddings/oleObject9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96.emf"/><Relationship Id="rId20" Type="http://schemas.openxmlformats.org/officeDocument/2006/relationships/image" Target="../media/image98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1.e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0.bin"/><Relationship Id="rId10" Type="http://schemas.openxmlformats.org/officeDocument/2006/relationships/image" Target="../media/image93.emf"/><Relationship Id="rId19" Type="http://schemas.openxmlformats.org/officeDocument/2006/relationships/oleObject" Target="../embeddings/oleObject92.bin"/><Relationship Id="rId4" Type="http://schemas.openxmlformats.org/officeDocument/2006/relationships/image" Target="../media/image90.e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5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106.e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103.emf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05.emf"/><Relationship Id="rId20" Type="http://schemas.openxmlformats.org/officeDocument/2006/relationships/image" Target="../media/image107.e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0.e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10" Type="http://schemas.openxmlformats.org/officeDocument/2006/relationships/image" Target="../media/image102.emf"/><Relationship Id="rId19" Type="http://schemas.openxmlformats.org/officeDocument/2006/relationships/oleObject" Target="../embeddings/oleObject101.bin"/><Relationship Id="rId4" Type="http://schemas.openxmlformats.org/officeDocument/2006/relationships/image" Target="../media/image99.e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104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115.emf"/><Relationship Id="rId26" Type="http://schemas.openxmlformats.org/officeDocument/2006/relationships/image" Target="../media/image119.emf"/><Relationship Id="rId3" Type="http://schemas.openxmlformats.org/officeDocument/2006/relationships/oleObject" Target="../embeddings/oleObject102.bin"/><Relationship Id="rId21" Type="http://schemas.openxmlformats.org/officeDocument/2006/relationships/oleObject" Target="../embeddings/oleObject111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112.e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14.emf"/><Relationship Id="rId20" Type="http://schemas.openxmlformats.org/officeDocument/2006/relationships/image" Target="../media/image116.e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9.e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118.emf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10" Type="http://schemas.openxmlformats.org/officeDocument/2006/relationships/image" Target="../media/image111.e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108.e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113.emf"/><Relationship Id="rId22" Type="http://schemas.openxmlformats.org/officeDocument/2006/relationships/image" Target="../media/image117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emf"/><Relationship Id="rId13" Type="http://schemas.openxmlformats.org/officeDocument/2006/relationships/oleObject" Target="../embeddings/oleObject119.bin"/><Relationship Id="rId18" Type="http://schemas.openxmlformats.org/officeDocument/2006/relationships/image" Target="../media/image127.emf"/><Relationship Id="rId26" Type="http://schemas.openxmlformats.org/officeDocument/2006/relationships/image" Target="../media/image131.emf"/><Relationship Id="rId3" Type="http://schemas.openxmlformats.org/officeDocument/2006/relationships/oleObject" Target="../embeddings/oleObject114.bin"/><Relationship Id="rId21" Type="http://schemas.openxmlformats.org/officeDocument/2006/relationships/oleObject" Target="../embeddings/oleObject123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24.emf"/><Relationship Id="rId17" Type="http://schemas.openxmlformats.org/officeDocument/2006/relationships/oleObject" Target="../embeddings/oleObject121.bin"/><Relationship Id="rId25" Type="http://schemas.openxmlformats.org/officeDocument/2006/relationships/oleObject" Target="../embeddings/oleObject12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26.emf"/><Relationship Id="rId20" Type="http://schemas.openxmlformats.org/officeDocument/2006/relationships/image" Target="../media/image128.emf"/><Relationship Id="rId29" Type="http://schemas.openxmlformats.org/officeDocument/2006/relationships/oleObject" Target="../embeddings/oleObject127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1.emf"/><Relationship Id="rId11" Type="http://schemas.openxmlformats.org/officeDocument/2006/relationships/oleObject" Target="../embeddings/oleObject118.bin"/><Relationship Id="rId24" Type="http://schemas.openxmlformats.org/officeDocument/2006/relationships/image" Target="../media/image130.emf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0.bin"/><Relationship Id="rId23" Type="http://schemas.openxmlformats.org/officeDocument/2006/relationships/oleObject" Target="../embeddings/oleObject124.bin"/><Relationship Id="rId28" Type="http://schemas.openxmlformats.org/officeDocument/2006/relationships/image" Target="../media/image132.emf"/><Relationship Id="rId10" Type="http://schemas.openxmlformats.org/officeDocument/2006/relationships/image" Target="../media/image123.emf"/><Relationship Id="rId19" Type="http://schemas.openxmlformats.org/officeDocument/2006/relationships/oleObject" Target="../embeddings/oleObject122.bin"/><Relationship Id="rId4" Type="http://schemas.openxmlformats.org/officeDocument/2006/relationships/image" Target="../media/image120.e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25.emf"/><Relationship Id="rId22" Type="http://schemas.openxmlformats.org/officeDocument/2006/relationships/image" Target="../media/image129.emf"/><Relationship Id="rId27" Type="http://schemas.openxmlformats.org/officeDocument/2006/relationships/oleObject" Target="../embeddings/oleObject126.bin"/><Relationship Id="rId30" Type="http://schemas.openxmlformats.org/officeDocument/2006/relationships/image" Target="../media/image13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emf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138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35.e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9.bin"/><Relationship Id="rId10" Type="http://schemas.openxmlformats.org/officeDocument/2006/relationships/image" Target="../media/image137.emf"/><Relationship Id="rId4" Type="http://schemas.openxmlformats.org/officeDocument/2006/relationships/image" Target="../media/image134.emf"/><Relationship Id="rId9" Type="http://schemas.openxmlformats.org/officeDocument/2006/relationships/oleObject" Target="../embeddings/oleObject13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emf"/><Relationship Id="rId3" Type="http://schemas.openxmlformats.org/officeDocument/2006/relationships/oleObject" Target="../embeddings/oleObject133.bin"/><Relationship Id="rId7" Type="http://schemas.openxmlformats.org/officeDocument/2006/relationships/oleObject" Target="../embeddings/oleObject1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40.emf"/><Relationship Id="rId5" Type="http://schemas.openxmlformats.org/officeDocument/2006/relationships/oleObject" Target="../embeddings/oleObject134.bin"/><Relationship Id="rId10" Type="http://schemas.openxmlformats.org/officeDocument/2006/relationships/image" Target="../media/image142.emf"/><Relationship Id="rId4" Type="http://schemas.openxmlformats.org/officeDocument/2006/relationships/image" Target="../media/image139.emf"/><Relationship Id="rId9" Type="http://schemas.openxmlformats.org/officeDocument/2006/relationships/oleObject" Target="../embeddings/oleObject1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emf"/><Relationship Id="rId13" Type="http://schemas.openxmlformats.org/officeDocument/2006/relationships/oleObject" Target="../embeddings/oleObject142.bin"/><Relationship Id="rId18" Type="http://schemas.openxmlformats.org/officeDocument/2006/relationships/image" Target="../media/image150.emf"/><Relationship Id="rId3" Type="http://schemas.openxmlformats.org/officeDocument/2006/relationships/oleObject" Target="../embeddings/oleObject137.bin"/><Relationship Id="rId21" Type="http://schemas.openxmlformats.org/officeDocument/2006/relationships/oleObject" Target="../embeddings/oleObject146.bin"/><Relationship Id="rId7" Type="http://schemas.openxmlformats.org/officeDocument/2006/relationships/oleObject" Target="../embeddings/oleObject139.bin"/><Relationship Id="rId12" Type="http://schemas.openxmlformats.org/officeDocument/2006/relationships/image" Target="../media/image147.emf"/><Relationship Id="rId17" Type="http://schemas.openxmlformats.org/officeDocument/2006/relationships/oleObject" Target="../embeddings/oleObject1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9.emf"/><Relationship Id="rId20" Type="http://schemas.openxmlformats.org/officeDocument/2006/relationships/image" Target="../media/image151.e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44.emf"/><Relationship Id="rId11" Type="http://schemas.openxmlformats.org/officeDocument/2006/relationships/oleObject" Target="../embeddings/oleObject141.bin"/><Relationship Id="rId24" Type="http://schemas.openxmlformats.org/officeDocument/2006/relationships/image" Target="../media/image153.emf"/><Relationship Id="rId5" Type="http://schemas.openxmlformats.org/officeDocument/2006/relationships/oleObject" Target="../embeddings/oleObject138.bin"/><Relationship Id="rId15" Type="http://schemas.openxmlformats.org/officeDocument/2006/relationships/oleObject" Target="../embeddings/oleObject143.bin"/><Relationship Id="rId23" Type="http://schemas.openxmlformats.org/officeDocument/2006/relationships/oleObject" Target="../embeddings/oleObject147.bin"/><Relationship Id="rId10" Type="http://schemas.openxmlformats.org/officeDocument/2006/relationships/image" Target="../media/image146.emf"/><Relationship Id="rId19" Type="http://schemas.openxmlformats.org/officeDocument/2006/relationships/oleObject" Target="../embeddings/oleObject145.bin"/><Relationship Id="rId4" Type="http://schemas.openxmlformats.org/officeDocument/2006/relationships/image" Target="../media/image143.emf"/><Relationship Id="rId9" Type="http://schemas.openxmlformats.org/officeDocument/2006/relationships/oleObject" Target="../embeddings/oleObject140.bin"/><Relationship Id="rId14" Type="http://schemas.openxmlformats.org/officeDocument/2006/relationships/image" Target="../media/image148.emf"/><Relationship Id="rId22" Type="http://schemas.openxmlformats.org/officeDocument/2006/relationships/image" Target="../media/image152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6.emf"/><Relationship Id="rId13" Type="http://schemas.openxmlformats.org/officeDocument/2006/relationships/oleObject" Target="../embeddings/oleObject153.bin"/><Relationship Id="rId18" Type="http://schemas.openxmlformats.org/officeDocument/2006/relationships/image" Target="../media/image161.emf"/><Relationship Id="rId3" Type="http://schemas.openxmlformats.org/officeDocument/2006/relationships/oleObject" Target="../embeddings/oleObject148.bin"/><Relationship Id="rId21" Type="http://schemas.openxmlformats.org/officeDocument/2006/relationships/oleObject" Target="../embeddings/oleObject157.bin"/><Relationship Id="rId7" Type="http://schemas.openxmlformats.org/officeDocument/2006/relationships/oleObject" Target="../embeddings/oleObject150.bin"/><Relationship Id="rId12" Type="http://schemas.openxmlformats.org/officeDocument/2006/relationships/image" Target="../media/image158.emf"/><Relationship Id="rId17" Type="http://schemas.openxmlformats.org/officeDocument/2006/relationships/oleObject" Target="../embeddings/oleObject15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0.emf"/><Relationship Id="rId20" Type="http://schemas.openxmlformats.org/officeDocument/2006/relationships/image" Target="../media/image162.e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55.emf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164.emf"/><Relationship Id="rId5" Type="http://schemas.openxmlformats.org/officeDocument/2006/relationships/oleObject" Target="../embeddings/oleObject149.bin"/><Relationship Id="rId15" Type="http://schemas.openxmlformats.org/officeDocument/2006/relationships/oleObject" Target="../embeddings/oleObject154.bin"/><Relationship Id="rId23" Type="http://schemas.openxmlformats.org/officeDocument/2006/relationships/oleObject" Target="../embeddings/oleObject158.bin"/><Relationship Id="rId10" Type="http://schemas.openxmlformats.org/officeDocument/2006/relationships/image" Target="../media/image157.emf"/><Relationship Id="rId19" Type="http://schemas.openxmlformats.org/officeDocument/2006/relationships/oleObject" Target="../embeddings/oleObject156.bin"/><Relationship Id="rId4" Type="http://schemas.openxmlformats.org/officeDocument/2006/relationships/image" Target="../media/image154.emf"/><Relationship Id="rId9" Type="http://schemas.openxmlformats.org/officeDocument/2006/relationships/oleObject" Target="../embeddings/oleObject151.bin"/><Relationship Id="rId14" Type="http://schemas.openxmlformats.org/officeDocument/2006/relationships/image" Target="../media/image159.emf"/><Relationship Id="rId22" Type="http://schemas.openxmlformats.org/officeDocument/2006/relationships/image" Target="../media/image16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1.e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9.e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20" Type="http://schemas.openxmlformats.org/officeDocument/2006/relationships/image" Target="../media/image20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22.e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15.e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12.e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7.emf"/><Relationship Id="rId22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e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6.emf"/><Relationship Id="rId4" Type="http://schemas.openxmlformats.org/officeDocument/2006/relationships/image" Target="../media/image23.e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e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3.emf"/><Relationship Id="rId4" Type="http://schemas.openxmlformats.org/officeDocument/2006/relationships/image" Target="../media/image30.emf"/><Relationship Id="rId9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8.emf"/><Relationship Id="rId4" Type="http://schemas.openxmlformats.org/officeDocument/2006/relationships/image" Target="../media/image35.emf"/><Relationship Id="rId9" Type="http://schemas.openxmlformats.org/officeDocument/2006/relationships/oleObject" Target="../embeddings/oleObject3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7.emf"/><Relationship Id="rId26" Type="http://schemas.openxmlformats.org/officeDocument/2006/relationships/image" Target="../media/image51.e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4.e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emf"/><Relationship Id="rId20" Type="http://schemas.openxmlformats.org/officeDocument/2006/relationships/image" Target="../media/image48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e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50.emf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10" Type="http://schemas.openxmlformats.org/officeDocument/2006/relationships/image" Target="../media/image43.e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40.e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5.emf"/><Relationship Id="rId22" Type="http://schemas.openxmlformats.org/officeDocument/2006/relationships/image" Target="../media/image49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e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9.e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6.e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58.emf"/><Relationship Id="rId20" Type="http://schemas.openxmlformats.org/officeDocument/2006/relationships/image" Target="../media/image60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62.e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10" Type="http://schemas.openxmlformats.org/officeDocument/2006/relationships/image" Target="../media/image55.e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7.emf"/><Relationship Id="rId22" Type="http://schemas.openxmlformats.org/officeDocument/2006/relationships/image" Target="../media/image6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e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70.e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7.e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69.emf"/><Relationship Id="rId20" Type="http://schemas.openxmlformats.org/officeDocument/2006/relationships/image" Target="../media/image71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e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6.e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63.e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ChangeArrowheads="1"/>
          </p:cNvSpPr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gradFill rotWithShape="0">
            <a:gsLst>
              <a:gs pos="0">
                <a:srgbClr val="00009B"/>
              </a:gs>
              <a:gs pos="100000">
                <a:srgbClr val="0000FF"/>
              </a:gs>
            </a:gsLst>
            <a:lin ang="5400000" scaled="1"/>
          </a:gradFill>
          <a:ln w="38100" cmpd="dbl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8131" name="Text Box 3"/>
          <p:cNvSpPr txBox="1">
            <a:spLocks noChangeArrowheads="1"/>
          </p:cNvSpPr>
          <p:nvPr/>
        </p:nvSpPr>
        <p:spPr bwMode="auto">
          <a:xfrm>
            <a:off x="1266825" y="1063625"/>
            <a:ext cx="68897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4800">
                <a:solidFill>
                  <a:schemeClr val="tx2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一阶常系数线性差分方程</a:t>
            </a:r>
            <a:endParaRPr lang="zh-CN" altLang="en-US"/>
          </a:p>
        </p:txBody>
      </p:sp>
      <p:graphicFrame>
        <p:nvGraphicFramePr>
          <p:cNvPr id="688138" name="Object 10"/>
          <p:cNvGraphicFramePr>
            <a:graphicFrameLocks noChangeAspect="1"/>
          </p:cNvGraphicFramePr>
          <p:nvPr/>
        </p:nvGraphicFramePr>
        <p:xfrm>
          <a:off x="238125" y="4572000"/>
          <a:ext cx="15906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151" name="BMP 图象" r:id="rId3" imgW="3390476" imgH="3409524" progId="Paint.Picture">
                  <p:embed/>
                </p:oleObj>
              </mc:Choice>
              <mc:Fallback>
                <p:oleObj name="BMP 图象" r:id="rId3" imgW="3390476" imgH="3409524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" y="4572000"/>
                        <a:ext cx="159067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8149" name="AutoShape 2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700338" y="2924175"/>
            <a:ext cx="3455987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一、齐次方程</a:t>
            </a:r>
          </a:p>
        </p:txBody>
      </p:sp>
      <p:sp>
        <p:nvSpPr>
          <p:cNvPr id="688150" name="AutoShape 22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700338" y="3789363"/>
            <a:ext cx="3455987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二、非齐次方程</a:t>
            </a:r>
            <a:r>
              <a:rPr lang="zh-CN" altLang="en-US" sz="32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4.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sp>
        <p:nvSpPr>
          <p:cNvPr id="779268" name="Text Box 4"/>
          <p:cNvSpPr txBox="1">
            <a:spLocks noChangeArrowheads="1"/>
          </p:cNvSpPr>
          <p:nvPr/>
        </p:nvSpPr>
        <p:spPr bwMode="auto">
          <a:xfrm>
            <a:off x="179388" y="1851025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79269" name="Text Box 5"/>
          <p:cNvSpPr txBox="1">
            <a:spLocks noChangeArrowheads="1"/>
          </p:cNvSpPr>
          <p:nvPr/>
        </p:nvSpPr>
        <p:spPr bwMode="auto">
          <a:xfrm>
            <a:off x="757238" y="1844675"/>
            <a:ext cx="4246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1. </a:t>
            </a:r>
            <a:r>
              <a:rPr lang="zh-CN" altLang="en-US"/>
              <a:t>设</a:t>
            </a:r>
            <a:r>
              <a:rPr lang="en-US" altLang="zh-CN" i="1"/>
              <a:t>x</a:t>
            </a:r>
            <a:r>
              <a:rPr lang="en-US" altLang="zh-CN"/>
              <a:t> </a:t>
            </a:r>
            <a:r>
              <a:rPr lang="zh-CN" altLang="en-US"/>
              <a:t>年后的本利和为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zh-CN" altLang="en-US" i="1" baseline="-25000"/>
              <a:t>，</a:t>
            </a:r>
          </a:p>
        </p:txBody>
      </p:sp>
      <p:sp>
        <p:nvSpPr>
          <p:cNvPr id="779271" name="Text Box 7"/>
          <p:cNvSpPr txBox="1">
            <a:spLocks noChangeArrowheads="1"/>
          </p:cNvSpPr>
          <p:nvPr/>
        </p:nvSpPr>
        <p:spPr bwMode="auto">
          <a:xfrm>
            <a:off x="179388" y="3762375"/>
            <a:ext cx="55451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为一阶常系数线性齐次差分方程，</a:t>
            </a:r>
          </a:p>
        </p:txBody>
      </p:sp>
      <p:sp>
        <p:nvSpPr>
          <p:cNvPr id="779277" name="Text Box 13"/>
          <p:cNvSpPr txBox="1">
            <a:spLocks noChangeArrowheads="1"/>
          </p:cNvSpPr>
          <p:nvPr/>
        </p:nvSpPr>
        <p:spPr bwMode="auto">
          <a:xfrm>
            <a:off x="4787900" y="1844675"/>
            <a:ext cx="2016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根据题意有</a:t>
            </a:r>
          </a:p>
        </p:txBody>
      </p:sp>
      <p:graphicFrame>
        <p:nvGraphicFramePr>
          <p:cNvPr id="779278" name="Object 14"/>
          <p:cNvGraphicFramePr>
            <a:graphicFrameLocks noChangeAspect="1"/>
          </p:cNvGraphicFramePr>
          <p:nvPr/>
        </p:nvGraphicFramePr>
        <p:xfrm>
          <a:off x="2120900" y="2381250"/>
          <a:ext cx="24511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2" name="公式" r:id="rId3" imgW="977760" imgH="228600" progId="Equation.3">
                  <p:embed/>
                </p:oleObj>
              </mc:Choice>
              <mc:Fallback>
                <p:oleObj name="公式" r:id="rId3" imgW="97776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381250"/>
                        <a:ext cx="24511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287" name="Text Box 23"/>
          <p:cNvSpPr txBox="1">
            <a:spLocks noChangeArrowheads="1"/>
          </p:cNvSpPr>
          <p:nvPr/>
        </p:nvSpPr>
        <p:spPr bwMode="auto">
          <a:xfrm>
            <a:off x="903288" y="150813"/>
            <a:ext cx="75961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设有一笔投资</a:t>
            </a:r>
            <a:r>
              <a:rPr lang="en-US" altLang="zh-CN"/>
              <a:t>(</a:t>
            </a:r>
            <a:r>
              <a:rPr lang="zh-CN" altLang="en-US"/>
              <a:t>本金</a:t>
            </a:r>
            <a:r>
              <a:rPr lang="en-US" altLang="zh-CN"/>
              <a:t>)</a:t>
            </a:r>
            <a:r>
              <a:rPr lang="en-US" altLang="zh-CN" i="1"/>
              <a:t>y</a:t>
            </a:r>
            <a:r>
              <a:rPr lang="en-US" altLang="zh-CN" baseline="-25000"/>
              <a:t>0</a:t>
            </a:r>
            <a:r>
              <a:rPr lang="en-US" altLang="zh-CN"/>
              <a:t>, </a:t>
            </a:r>
            <a:r>
              <a:rPr lang="zh-CN" altLang="en-US"/>
              <a:t>按年利率</a:t>
            </a:r>
            <a:r>
              <a:rPr lang="en-US" altLang="zh-CN" i="1"/>
              <a:t>r</a:t>
            </a:r>
            <a:r>
              <a:rPr lang="en-US" altLang="zh-CN"/>
              <a:t> </a:t>
            </a:r>
            <a:r>
              <a:rPr lang="zh-CN" altLang="en-US"/>
              <a:t>的复利计算，</a:t>
            </a:r>
          </a:p>
        </p:txBody>
      </p:sp>
      <p:sp>
        <p:nvSpPr>
          <p:cNvPr id="779288" name="Text Box 24"/>
          <p:cNvSpPr txBox="1">
            <a:spLocks noChangeArrowheads="1"/>
          </p:cNvSpPr>
          <p:nvPr/>
        </p:nvSpPr>
        <p:spPr bwMode="auto">
          <a:xfrm>
            <a:off x="900113" y="692150"/>
            <a:ext cx="43926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1. </a:t>
            </a:r>
            <a:r>
              <a:rPr lang="en-US" altLang="zh-CN" i="1"/>
              <a:t>x</a:t>
            </a:r>
            <a:r>
              <a:rPr lang="zh-CN" altLang="en-US"/>
              <a:t>年后的本利和为多少？</a:t>
            </a:r>
          </a:p>
        </p:txBody>
      </p:sp>
      <p:sp>
        <p:nvSpPr>
          <p:cNvPr id="779289" name="Rectangle 25"/>
          <p:cNvSpPr>
            <a:spLocks noChangeArrowheads="1"/>
          </p:cNvSpPr>
          <p:nvPr/>
        </p:nvSpPr>
        <p:spPr bwMode="auto">
          <a:xfrm>
            <a:off x="900113" y="1254125"/>
            <a:ext cx="7920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2. </a:t>
            </a:r>
            <a:r>
              <a:rPr lang="zh-CN" altLang="en-US"/>
              <a:t>若每年再追加投资</a:t>
            </a:r>
            <a:r>
              <a:rPr lang="en-US" altLang="zh-CN" i="1"/>
              <a:t>y</a:t>
            </a:r>
            <a:r>
              <a:rPr lang="en-US" altLang="zh-CN" baseline="-25000"/>
              <a:t>0</a:t>
            </a:r>
            <a:r>
              <a:rPr lang="en-US" altLang="zh-CN"/>
              <a:t>,  </a:t>
            </a:r>
            <a:r>
              <a:rPr lang="en-US" altLang="zh-CN" i="1"/>
              <a:t>x</a:t>
            </a:r>
            <a:r>
              <a:rPr lang="zh-CN" altLang="en-US"/>
              <a:t>年后的本利和为多少？ </a:t>
            </a:r>
          </a:p>
        </p:txBody>
      </p:sp>
      <p:sp>
        <p:nvSpPr>
          <p:cNvPr id="779290" name="Text Box 26"/>
          <p:cNvSpPr txBox="1">
            <a:spLocks noChangeArrowheads="1"/>
          </p:cNvSpPr>
          <p:nvPr/>
        </p:nvSpPr>
        <p:spPr bwMode="auto">
          <a:xfrm>
            <a:off x="179388" y="2738438"/>
            <a:ext cx="647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</a:t>
            </a:r>
          </a:p>
        </p:txBody>
      </p:sp>
      <p:graphicFrame>
        <p:nvGraphicFramePr>
          <p:cNvPr id="779291" name="Object 27"/>
          <p:cNvGraphicFramePr>
            <a:graphicFrameLocks noChangeAspect="1"/>
          </p:cNvGraphicFramePr>
          <p:nvPr/>
        </p:nvGraphicFramePr>
        <p:xfrm>
          <a:off x="1835150" y="31734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3" name="公式" r:id="rId5" imgW="1180800" imgH="228600" progId="Equation.3">
                  <p:embed/>
                </p:oleObj>
              </mc:Choice>
              <mc:Fallback>
                <p:oleObj name="公式" r:id="rId5" imgW="1180800" imgH="228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1734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293" name="Text Box 29"/>
          <p:cNvSpPr txBox="1">
            <a:spLocks noChangeArrowheads="1"/>
          </p:cNvSpPr>
          <p:nvPr/>
        </p:nvSpPr>
        <p:spPr bwMode="auto">
          <a:xfrm>
            <a:off x="179388" y="4322763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79294" name="Object 30"/>
          <p:cNvGraphicFramePr>
            <a:graphicFrameLocks noChangeAspect="1"/>
          </p:cNvGraphicFramePr>
          <p:nvPr/>
        </p:nvGraphicFramePr>
        <p:xfrm>
          <a:off x="2051050" y="4387850"/>
          <a:ext cx="23288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4" name="公式" r:id="rId7" imgW="927000" imgH="203040" progId="Equation.3">
                  <p:embed/>
                </p:oleObj>
              </mc:Choice>
              <mc:Fallback>
                <p:oleObj name="公式" r:id="rId7" imgW="927000" imgH="20304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387850"/>
                        <a:ext cx="2328863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9295" name="Object 31"/>
          <p:cNvGraphicFramePr>
            <a:graphicFrameLocks noChangeAspect="1"/>
          </p:cNvGraphicFramePr>
          <p:nvPr/>
        </p:nvGraphicFramePr>
        <p:xfrm>
          <a:off x="4432300" y="4394200"/>
          <a:ext cx="28765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5" name="公式" r:id="rId9" imgW="1231560" imgH="215640" progId="Equation.3">
                  <p:embed/>
                </p:oleObj>
              </mc:Choice>
              <mc:Fallback>
                <p:oleObj name="公式" r:id="rId9" imgW="1231560" imgH="2156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4394200"/>
                        <a:ext cx="287655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296" name="Text Box 32"/>
          <p:cNvSpPr txBox="1">
            <a:spLocks noChangeArrowheads="1"/>
          </p:cNvSpPr>
          <p:nvPr/>
        </p:nvSpPr>
        <p:spPr bwMode="auto">
          <a:xfrm>
            <a:off x="179388" y="5041900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79297" name="Object 33"/>
          <p:cNvGraphicFramePr>
            <a:graphicFrameLocks noChangeAspect="1"/>
          </p:cNvGraphicFramePr>
          <p:nvPr/>
        </p:nvGraphicFramePr>
        <p:xfrm>
          <a:off x="2484438" y="5013325"/>
          <a:ext cx="22923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6" name="公式" r:id="rId11" imgW="914400" imgH="241200" progId="Equation.3">
                  <p:embed/>
                </p:oleObj>
              </mc:Choice>
              <mc:Fallback>
                <p:oleObj name="公式" r:id="rId11" imgW="914400" imgH="2412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013325"/>
                        <a:ext cx="22923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298" name="Text Box 34"/>
          <p:cNvSpPr txBox="1">
            <a:spLocks noChangeArrowheads="1"/>
          </p:cNvSpPr>
          <p:nvPr/>
        </p:nvSpPr>
        <p:spPr bwMode="auto">
          <a:xfrm>
            <a:off x="5435600" y="3746500"/>
            <a:ext cx="2160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初始条件为</a:t>
            </a:r>
          </a:p>
        </p:txBody>
      </p:sp>
      <p:graphicFrame>
        <p:nvGraphicFramePr>
          <p:cNvPr id="779300" name="Object 36"/>
          <p:cNvGraphicFramePr>
            <a:graphicFrameLocks noChangeAspect="1"/>
          </p:cNvGraphicFramePr>
          <p:nvPr/>
        </p:nvGraphicFramePr>
        <p:xfrm>
          <a:off x="7308850" y="3746500"/>
          <a:ext cx="168751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7" name="公式" r:id="rId13" imgW="672840" imgH="228600" progId="Equation.3">
                  <p:embed/>
                </p:oleObj>
              </mc:Choice>
              <mc:Fallback>
                <p:oleObj name="公式" r:id="rId13" imgW="672840" imgH="2286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3746500"/>
                        <a:ext cx="168751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301" name="Rectangle 37"/>
          <p:cNvSpPr>
            <a:spLocks noChangeArrowheads="1"/>
          </p:cNvSpPr>
          <p:nvPr/>
        </p:nvSpPr>
        <p:spPr bwMode="auto">
          <a:xfrm>
            <a:off x="5903913" y="31734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①</a:t>
            </a:r>
          </a:p>
        </p:txBody>
      </p:sp>
      <p:graphicFrame>
        <p:nvGraphicFramePr>
          <p:cNvPr id="779309" name="Object 45"/>
          <p:cNvGraphicFramePr>
            <a:graphicFrameLocks noChangeAspect="1"/>
          </p:cNvGraphicFramePr>
          <p:nvPr/>
        </p:nvGraphicFramePr>
        <p:xfrm>
          <a:off x="3079750" y="5618163"/>
          <a:ext cx="23558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18" name="公式" r:id="rId15" imgW="939600" imgH="241200" progId="Equation.3">
                  <p:embed/>
                </p:oleObj>
              </mc:Choice>
              <mc:Fallback>
                <p:oleObj name="公式" r:id="rId15" imgW="939600" imgH="2412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5618163"/>
                        <a:ext cx="235585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310" name="Text Box 46"/>
          <p:cNvSpPr txBox="1">
            <a:spLocks noChangeArrowheads="1"/>
          </p:cNvSpPr>
          <p:nvPr/>
        </p:nvSpPr>
        <p:spPr bwMode="auto">
          <a:xfrm>
            <a:off x="4859338" y="5041900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代入初始条件得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79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7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7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7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7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7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7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7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7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7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7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7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8" grpId="0" autoUpdateAnimBg="0"/>
      <p:bldP spid="779269" grpId="0" autoUpdateAnimBg="0"/>
      <p:bldP spid="779271" grpId="0" autoUpdateAnimBg="0"/>
      <p:bldP spid="779277" grpId="0" autoUpdateAnimBg="0"/>
      <p:bldP spid="779288" grpId="0"/>
      <p:bldP spid="779289" grpId="0"/>
      <p:bldP spid="779290" grpId="0" autoUpdateAnimBg="0"/>
      <p:bldP spid="779293" grpId="0" autoUpdateAnimBg="0"/>
      <p:bldP spid="779296" grpId="0" autoUpdateAnimBg="0"/>
      <p:bldP spid="779298" grpId="0" autoUpdateAnimBg="0"/>
      <p:bldP spid="779301" grpId="0"/>
      <p:bldP spid="7793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1" name="Text Box 3"/>
          <p:cNvSpPr txBox="1">
            <a:spLocks noChangeArrowheads="1"/>
          </p:cNvSpPr>
          <p:nvPr/>
        </p:nvSpPr>
        <p:spPr bwMode="auto">
          <a:xfrm>
            <a:off x="179388" y="698500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80298" name="Rectangle 10"/>
          <p:cNvSpPr>
            <a:spLocks noChangeArrowheads="1"/>
          </p:cNvSpPr>
          <p:nvPr/>
        </p:nvSpPr>
        <p:spPr bwMode="auto">
          <a:xfrm>
            <a:off x="539750" y="173038"/>
            <a:ext cx="79200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2. </a:t>
            </a:r>
            <a:r>
              <a:rPr lang="zh-CN" altLang="en-US"/>
              <a:t>若每年再追加投资</a:t>
            </a:r>
            <a:r>
              <a:rPr lang="en-US" altLang="zh-CN" i="1"/>
              <a:t>y</a:t>
            </a:r>
            <a:r>
              <a:rPr lang="en-US" altLang="zh-CN" baseline="-25000"/>
              <a:t>0</a:t>
            </a:r>
            <a:r>
              <a:rPr lang="en-US" altLang="zh-CN"/>
              <a:t>,  </a:t>
            </a:r>
            <a:r>
              <a:rPr lang="en-US" altLang="zh-CN" i="1"/>
              <a:t>x</a:t>
            </a:r>
            <a:r>
              <a:rPr lang="zh-CN" altLang="en-US"/>
              <a:t>年后的本利和为多少？ </a:t>
            </a:r>
          </a:p>
        </p:txBody>
      </p:sp>
      <p:sp>
        <p:nvSpPr>
          <p:cNvPr id="780309" name="Text Box 21"/>
          <p:cNvSpPr txBox="1">
            <a:spLocks noChangeArrowheads="1"/>
          </p:cNvSpPr>
          <p:nvPr/>
        </p:nvSpPr>
        <p:spPr bwMode="auto">
          <a:xfrm>
            <a:off x="828675" y="692150"/>
            <a:ext cx="3094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根据题意得到方程</a:t>
            </a:r>
            <a:endParaRPr lang="zh-CN" altLang="en-US" i="1" baseline="-25000"/>
          </a:p>
        </p:txBody>
      </p:sp>
      <p:graphicFrame>
        <p:nvGraphicFramePr>
          <p:cNvPr id="780310" name="Object 22"/>
          <p:cNvGraphicFramePr>
            <a:graphicFrameLocks noChangeAspect="1"/>
          </p:cNvGraphicFramePr>
          <p:nvPr/>
        </p:nvGraphicFramePr>
        <p:xfrm>
          <a:off x="3797300" y="715963"/>
          <a:ext cx="31511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0" name="公式" r:id="rId3" imgW="1257120" imgH="228600" progId="Equation.3">
                  <p:embed/>
                </p:oleObj>
              </mc:Choice>
              <mc:Fallback>
                <p:oleObj name="公式" r:id="rId3" imgW="125712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715963"/>
                        <a:ext cx="315118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11" name="Text Box 23"/>
          <p:cNvSpPr txBox="1">
            <a:spLocks noChangeArrowheads="1"/>
          </p:cNvSpPr>
          <p:nvPr/>
        </p:nvSpPr>
        <p:spPr bwMode="auto">
          <a:xfrm>
            <a:off x="7019925" y="712788"/>
            <a:ext cx="647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</a:t>
            </a:r>
          </a:p>
        </p:txBody>
      </p:sp>
      <p:graphicFrame>
        <p:nvGraphicFramePr>
          <p:cNvPr id="780312" name="Object 24"/>
          <p:cNvGraphicFramePr>
            <a:graphicFrameLocks noChangeAspect="1"/>
          </p:cNvGraphicFramePr>
          <p:nvPr/>
        </p:nvGraphicFramePr>
        <p:xfrm>
          <a:off x="2046288" y="1271588"/>
          <a:ext cx="31496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1" name="公式" r:id="rId5" imgW="1257120" imgH="228600" progId="Equation.3">
                  <p:embed/>
                </p:oleObj>
              </mc:Choice>
              <mc:Fallback>
                <p:oleObj name="公式" r:id="rId5" imgW="125712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1271588"/>
                        <a:ext cx="31496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13" name="Rectangle 25"/>
          <p:cNvSpPr>
            <a:spLocks noChangeArrowheads="1"/>
          </p:cNvSpPr>
          <p:nvPr/>
        </p:nvSpPr>
        <p:spPr bwMode="auto">
          <a:xfrm>
            <a:off x="6553200" y="12715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②</a:t>
            </a:r>
          </a:p>
        </p:txBody>
      </p:sp>
      <p:sp>
        <p:nvSpPr>
          <p:cNvPr id="780314" name="Text Box 26"/>
          <p:cNvSpPr txBox="1">
            <a:spLocks noChangeArrowheads="1"/>
          </p:cNvSpPr>
          <p:nvPr/>
        </p:nvSpPr>
        <p:spPr bwMode="auto">
          <a:xfrm>
            <a:off x="246063" y="1830388"/>
            <a:ext cx="59039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为一阶常系数线性非齐次差分方程，</a:t>
            </a:r>
          </a:p>
        </p:txBody>
      </p:sp>
      <p:sp>
        <p:nvSpPr>
          <p:cNvPr id="780316" name="Text Box 28"/>
          <p:cNvSpPr txBox="1">
            <a:spLocks noChangeArrowheads="1"/>
          </p:cNvSpPr>
          <p:nvPr/>
        </p:nvSpPr>
        <p:spPr bwMode="auto">
          <a:xfrm>
            <a:off x="246063" y="2349500"/>
            <a:ext cx="4248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由①，齐次方程的通解为</a:t>
            </a:r>
          </a:p>
        </p:txBody>
      </p:sp>
      <p:graphicFrame>
        <p:nvGraphicFramePr>
          <p:cNvPr id="780317" name="Object 29"/>
          <p:cNvGraphicFramePr>
            <a:graphicFrameLocks noChangeAspect="1"/>
          </p:cNvGraphicFramePr>
          <p:nvPr/>
        </p:nvGraphicFramePr>
        <p:xfrm>
          <a:off x="4284663" y="2320925"/>
          <a:ext cx="22923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2" name="公式" r:id="rId7" imgW="914400" imgH="241200" progId="Equation.3">
                  <p:embed/>
                </p:oleObj>
              </mc:Choice>
              <mc:Fallback>
                <p:oleObj name="公式" r:id="rId7" imgW="914400" imgH="241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320925"/>
                        <a:ext cx="22923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18" name="Text Box 30"/>
          <p:cNvSpPr txBox="1">
            <a:spLocks noChangeArrowheads="1"/>
          </p:cNvSpPr>
          <p:nvPr/>
        </p:nvSpPr>
        <p:spPr bwMode="auto">
          <a:xfrm>
            <a:off x="246063" y="2955925"/>
            <a:ext cx="381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</a:t>
            </a:r>
            <a:r>
              <a:rPr lang="zh-CN" altLang="en-US"/>
              <a:t>不是特征方程的根，</a:t>
            </a:r>
          </a:p>
        </p:txBody>
      </p:sp>
      <p:sp>
        <p:nvSpPr>
          <p:cNvPr id="780319" name="Text Box 31"/>
          <p:cNvSpPr txBox="1">
            <a:spLocks noChangeArrowheads="1"/>
          </p:cNvSpPr>
          <p:nvPr/>
        </p:nvSpPr>
        <p:spPr bwMode="auto">
          <a:xfrm>
            <a:off x="3630613" y="2924175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80320" name="Object 32"/>
          <p:cNvGraphicFramePr>
            <a:graphicFrameLocks noChangeAspect="1"/>
          </p:cNvGraphicFramePr>
          <p:nvPr/>
        </p:nvGraphicFramePr>
        <p:xfrm>
          <a:off x="2217738" y="3475038"/>
          <a:ext cx="12303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3" name="公式" r:id="rId9" imgW="482400" imgH="241200" progId="Equation.3">
                  <p:embed/>
                </p:oleObj>
              </mc:Choice>
              <mc:Fallback>
                <p:oleObj name="公式" r:id="rId9" imgW="482400" imgH="2412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3475038"/>
                        <a:ext cx="12303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21" name="Text Box 33"/>
          <p:cNvSpPr txBox="1">
            <a:spLocks noChangeArrowheads="1"/>
          </p:cNvSpPr>
          <p:nvPr/>
        </p:nvSpPr>
        <p:spPr bwMode="auto">
          <a:xfrm>
            <a:off x="3802063" y="35306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代入方程得 </a:t>
            </a:r>
            <a:r>
              <a:rPr lang="en-US" altLang="zh-CN"/>
              <a:t>:</a:t>
            </a:r>
          </a:p>
        </p:txBody>
      </p:sp>
      <p:graphicFrame>
        <p:nvGraphicFramePr>
          <p:cNvPr id="780322" name="Object 34"/>
          <p:cNvGraphicFramePr>
            <a:graphicFrameLocks noChangeAspect="1"/>
          </p:cNvGraphicFramePr>
          <p:nvPr/>
        </p:nvGraphicFramePr>
        <p:xfrm>
          <a:off x="395288" y="4092575"/>
          <a:ext cx="27051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4" name="公式" r:id="rId11" imgW="1079280" imgH="228600" progId="Equation.3">
                  <p:embed/>
                </p:oleObj>
              </mc:Choice>
              <mc:Fallback>
                <p:oleObj name="公式" r:id="rId11" imgW="1079280" imgH="2286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092575"/>
                        <a:ext cx="27051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0324" name="Object 36"/>
          <p:cNvGraphicFramePr>
            <a:graphicFrameLocks noChangeAspect="1"/>
          </p:cNvGraphicFramePr>
          <p:nvPr/>
        </p:nvGraphicFramePr>
        <p:xfrm>
          <a:off x="4233863" y="4062413"/>
          <a:ext cx="1417637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5" name="公式" r:id="rId13" imgW="571320" imgH="253800" progId="Equation.3">
                  <p:embed/>
                </p:oleObj>
              </mc:Choice>
              <mc:Fallback>
                <p:oleObj name="公式" r:id="rId13" imgW="571320" imgH="2538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3" y="4062413"/>
                        <a:ext cx="1417637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25" name="AutoShape 37"/>
          <p:cNvSpPr>
            <a:spLocks noChangeArrowheads="1"/>
          </p:cNvSpPr>
          <p:nvPr/>
        </p:nvSpPr>
        <p:spPr bwMode="auto">
          <a:xfrm>
            <a:off x="3203575" y="4308475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0326" name="Text Box 38"/>
          <p:cNvSpPr txBox="1">
            <a:spLocks noChangeArrowheads="1"/>
          </p:cNvSpPr>
          <p:nvPr/>
        </p:nvSpPr>
        <p:spPr bwMode="auto">
          <a:xfrm>
            <a:off x="5724525" y="4133850"/>
            <a:ext cx="1728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即特解为</a:t>
            </a:r>
          </a:p>
        </p:txBody>
      </p:sp>
      <p:graphicFrame>
        <p:nvGraphicFramePr>
          <p:cNvPr id="780327" name="Object 39"/>
          <p:cNvGraphicFramePr>
            <a:graphicFrameLocks noChangeAspect="1"/>
          </p:cNvGraphicFramePr>
          <p:nvPr/>
        </p:nvGraphicFramePr>
        <p:xfrm>
          <a:off x="7232650" y="4060825"/>
          <a:ext cx="15875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6" name="公式" r:id="rId15" imgW="622080" imgH="253800" progId="Equation.3">
                  <p:embed/>
                </p:oleObj>
              </mc:Choice>
              <mc:Fallback>
                <p:oleObj name="公式" r:id="rId15" imgW="622080" imgH="2538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2650" y="4060825"/>
                        <a:ext cx="15875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28" name="Text Box 40"/>
          <p:cNvSpPr txBox="1">
            <a:spLocks noChangeArrowheads="1"/>
          </p:cNvSpPr>
          <p:nvPr/>
        </p:nvSpPr>
        <p:spPr bwMode="auto">
          <a:xfrm>
            <a:off x="323850" y="4638675"/>
            <a:ext cx="2376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80329" name="Object 41"/>
          <p:cNvGraphicFramePr>
            <a:graphicFrameLocks noChangeAspect="1"/>
          </p:cNvGraphicFramePr>
          <p:nvPr/>
        </p:nvGraphicFramePr>
        <p:xfrm>
          <a:off x="2592388" y="4581525"/>
          <a:ext cx="291623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7" name="公式" r:id="rId17" imgW="1143000" imgH="253800" progId="Equation.3">
                  <p:embed/>
                </p:oleObj>
              </mc:Choice>
              <mc:Fallback>
                <p:oleObj name="公式" r:id="rId17" imgW="1143000" imgH="2538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2388" y="4581525"/>
                        <a:ext cx="2916237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30" name="Text Box 42"/>
          <p:cNvSpPr txBox="1">
            <a:spLocks noChangeArrowheads="1"/>
          </p:cNvSpPr>
          <p:nvPr/>
        </p:nvSpPr>
        <p:spPr bwMode="auto">
          <a:xfrm>
            <a:off x="323850" y="5172075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代入初始条件</a:t>
            </a:r>
          </a:p>
        </p:txBody>
      </p:sp>
      <p:sp>
        <p:nvSpPr>
          <p:cNvPr id="780332" name="Text Box 44"/>
          <p:cNvSpPr txBox="1">
            <a:spLocks noChangeArrowheads="1"/>
          </p:cNvSpPr>
          <p:nvPr/>
        </p:nvSpPr>
        <p:spPr bwMode="auto">
          <a:xfrm>
            <a:off x="322263" y="5718175"/>
            <a:ext cx="208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问题的解为</a:t>
            </a:r>
          </a:p>
        </p:txBody>
      </p:sp>
      <p:graphicFrame>
        <p:nvGraphicFramePr>
          <p:cNvPr id="780333" name="Object 45"/>
          <p:cNvGraphicFramePr>
            <a:graphicFrameLocks noChangeAspect="1"/>
          </p:cNvGraphicFramePr>
          <p:nvPr/>
        </p:nvGraphicFramePr>
        <p:xfrm>
          <a:off x="2635250" y="5661025"/>
          <a:ext cx="33051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8" name="公式" r:id="rId19" imgW="1295280" imgH="253800" progId="Equation.3">
                  <p:embed/>
                </p:oleObj>
              </mc:Choice>
              <mc:Fallback>
                <p:oleObj name="公式" r:id="rId19" imgW="1295280" imgH="2538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5661025"/>
                        <a:ext cx="33051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34" name="Text Box 46"/>
          <p:cNvSpPr txBox="1">
            <a:spLocks noChangeArrowheads="1"/>
          </p:cNvSpPr>
          <p:nvPr/>
        </p:nvSpPr>
        <p:spPr bwMode="auto">
          <a:xfrm>
            <a:off x="5580063" y="465296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80336" name="Object 48"/>
          <p:cNvGraphicFramePr>
            <a:graphicFrameLocks noChangeAspect="1"/>
          </p:cNvGraphicFramePr>
          <p:nvPr/>
        </p:nvGraphicFramePr>
        <p:xfrm>
          <a:off x="2555875" y="5160963"/>
          <a:ext cx="17827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49" name="公式" r:id="rId21" imgW="711000" imgH="228600" progId="Equation.3">
                  <p:embed/>
                </p:oleObj>
              </mc:Choice>
              <mc:Fallback>
                <p:oleObj name="公式" r:id="rId21" imgW="711000" imgH="2286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5160963"/>
                        <a:ext cx="1782763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0337" name="AutoShape 49"/>
          <p:cNvSpPr>
            <a:spLocks noChangeArrowheads="1"/>
          </p:cNvSpPr>
          <p:nvPr/>
        </p:nvSpPr>
        <p:spPr bwMode="auto">
          <a:xfrm>
            <a:off x="4356100" y="5373688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80338" name="Object 50"/>
          <p:cNvGraphicFramePr>
            <a:graphicFrameLocks noChangeAspect="1"/>
          </p:cNvGraphicFramePr>
          <p:nvPr/>
        </p:nvGraphicFramePr>
        <p:xfrm>
          <a:off x="5435600" y="5219700"/>
          <a:ext cx="165417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0350" name="公式" r:id="rId23" imgW="647640" imgH="228600" progId="Equation.3">
                  <p:embed/>
                </p:oleObj>
              </mc:Choice>
              <mc:Fallback>
                <p:oleObj name="公式" r:id="rId23" imgW="647640" imgH="22860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5219700"/>
                        <a:ext cx="1654175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8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8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8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8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8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8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8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8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8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80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8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8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8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8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8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80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80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80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8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80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0291" grpId="0" autoUpdateAnimBg="0"/>
      <p:bldP spid="780309" grpId="0" autoUpdateAnimBg="0"/>
      <p:bldP spid="780311" grpId="0" autoUpdateAnimBg="0"/>
      <p:bldP spid="780313" grpId="0"/>
      <p:bldP spid="780314" grpId="0" autoUpdateAnimBg="0"/>
      <p:bldP spid="780316" grpId="0" autoUpdateAnimBg="0"/>
      <p:bldP spid="780318" grpId="0" autoUpdateAnimBg="0"/>
      <p:bldP spid="780319" grpId="0" autoUpdateAnimBg="0"/>
      <p:bldP spid="780321" grpId="0" autoUpdateAnimBg="0"/>
      <p:bldP spid="780326" grpId="0" autoUpdateAnimBg="0"/>
      <p:bldP spid="780328" grpId="0" autoUpdateAnimBg="0"/>
      <p:bldP spid="780330" grpId="0" autoUpdateAnimBg="0"/>
      <p:bldP spid="780332" grpId="0" autoUpdateAnimBg="0"/>
      <p:bldP spid="78033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12750" y="265113"/>
            <a:ext cx="1422400" cy="4572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情形 </a:t>
            </a:r>
            <a:r>
              <a:rPr lang="en-US" altLang="zh-CN" sz="2800" b="1">
                <a:ea typeface="楷体_GB2312" panose="02010609030101010101" pitchFamily="49" charset="-122"/>
              </a:rPr>
              <a:t>II.</a:t>
            </a:r>
          </a:p>
        </p:txBody>
      </p:sp>
      <p:graphicFrame>
        <p:nvGraphicFramePr>
          <p:cNvPr id="774164" name="Object 20"/>
          <p:cNvGraphicFramePr>
            <a:graphicFrameLocks noChangeAspect="1"/>
          </p:cNvGraphicFramePr>
          <p:nvPr/>
        </p:nvGraphicFramePr>
        <p:xfrm>
          <a:off x="1852613" y="174625"/>
          <a:ext cx="29352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0" name="公式" r:id="rId3" imgW="1180800" imgH="241200" progId="Equation.3">
                  <p:embed/>
                </p:oleObj>
              </mc:Choice>
              <mc:Fallback>
                <p:oleObj name="公式" r:id="rId3" imgW="1180800" imgH="241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613" y="174625"/>
                        <a:ext cx="2935287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4196" name="Group 52"/>
          <p:cNvGrpSpPr>
            <a:grpSpLocks/>
          </p:cNvGrpSpPr>
          <p:nvPr/>
        </p:nvGrpSpPr>
        <p:grpSpPr bwMode="auto">
          <a:xfrm>
            <a:off x="981075" y="792163"/>
            <a:ext cx="5813425" cy="549275"/>
            <a:chOff x="618" y="499"/>
            <a:chExt cx="3662" cy="346"/>
          </a:xfrm>
        </p:grpSpPr>
        <p:graphicFrame>
          <p:nvGraphicFramePr>
            <p:cNvPr id="774167" name="Object 23"/>
            <p:cNvGraphicFramePr>
              <a:graphicFrameLocks noChangeAspect="1"/>
            </p:cNvGraphicFramePr>
            <p:nvPr/>
          </p:nvGraphicFramePr>
          <p:xfrm>
            <a:off x="2131" y="509"/>
            <a:ext cx="580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4201" name="公式" r:id="rId5" imgW="393480" imgH="228600" progId="Equation.3">
                    <p:embed/>
                  </p:oleObj>
                </mc:Choice>
                <mc:Fallback>
                  <p:oleObj name="公式" r:id="rId5" imgW="393480" imgH="22860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1" y="509"/>
                          <a:ext cx="580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74168" name="Text Box 24"/>
            <p:cNvSpPr txBox="1">
              <a:spLocks noChangeArrowheads="1"/>
            </p:cNvSpPr>
            <p:nvPr/>
          </p:nvSpPr>
          <p:spPr bwMode="auto">
            <a:xfrm>
              <a:off x="2648" y="499"/>
              <a:ext cx="16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>
                  <a:sym typeface="Symbol" panose="05050102010706020507" pitchFamily="18" charset="2"/>
                </a:rPr>
                <a:t>为 </a:t>
              </a:r>
              <a:r>
                <a:rPr lang="en-US" altLang="zh-CN" i="1">
                  <a:sym typeface="Symbol" panose="05050102010706020507" pitchFamily="18" charset="2"/>
                </a:rPr>
                <a:t>n</a:t>
              </a:r>
              <a:r>
                <a:rPr lang="en-US" altLang="zh-CN">
                  <a:sym typeface="Symbol" panose="05050102010706020507" pitchFamily="18" charset="2"/>
                </a:rPr>
                <a:t> </a:t>
              </a:r>
              <a:r>
                <a:rPr lang="zh-CN" altLang="en-US">
                  <a:sym typeface="Symbol" panose="05050102010706020507" pitchFamily="18" charset="2"/>
                </a:rPr>
                <a:t>次多项式 </a:t>
              </a:r>
              <a:r>
                <a:rPr lang="en-US" altLang="zh-CN">
                  <a:sym typeface="Symbol" panose="05050102010706020507" pitchFamily="18" charset="2"/>
                </a:rPr>
                <a:t>.</a:t>
              </a:r>
              <a:endParaRPr lang="en-US" altLang="zh-CN"/>
            </a:p>
          </p:txBody>
        </p:sp>
        <p:graphicFrame>
          <p:nvGraphicFramePr>
            <p:cNvPr id="774169" name="Object 25"/>
            <p:cNvGraphicFramePr>
              <a:graphicFrameLocks noChangeAspect="1"/>
            </p:cNvGraphicFramePr>
            <p:nvPr/>
          </p:nvGraphicFramePr>
          <p:xfrm>
            <a:off x="618" y="508"/>
            <a:ext cx="1422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4202" name="公式" r:id="rId7" imgW="965160" imgH="228600" progId="Equation.3">
                    <p:embed/>
                  </p:oleObj>
                </mc:Choice>
                <mc:Fallback>
                  <p:oleObj name="公式" r:id="rId7" imgW="965160" imgH="228600" progId="Equation.3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8" y="508"/>
                          <a:ext cx="1422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74172" name="Text Box 28"/>
          <p:cNvSpPr txBox="1">
            <a:spLocks noChangeArrowheads="1"/>
          </p:cNvSpPr>
          <p:nvPr/>
        </p:nvSpPr>
        <p:spPr bwMode="auto">
          <a:xfrm>
            <a:off x="250825" y="1397000"/>
            <a:ext cx="1728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设特解为</a:t>
            </a:r>
            <a:endParaRPr lang="zh-CN" altLang="en-US"/>
          </a:p>
        </p:txBody>
      </p:sp>
      <p:sp>
        <p:nvSpPr>
          <p:cNvPr id="774173" name="Text Box 29"/>
          <p:cNvSpPr txBox="1">
            <a:spLocks noChangeArrowheads="1"/>
          </p:cNvSpPr>
          <p:nvPr/>
        </p:nvSpPr>
        <p:spPr bwMode="auto">
          <a:xfrm>
            <a:off x="2987675" y="1397000"/>
            <a:ext cx="33829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sym typeface="Symbol" panose="05050102010706020507" pitchFamily="18" charset="2"/>
              </a:rPr>
              <a:t>Q</a:t>
            </a:r>
            <a:r>
              <a:rPr lang="en-US" altLang="zh-CN">
                <a:sym typeface="Symbol" panose="05050102010706020507" pitchFamily="18" charset="2"/>
              </a:rPr>
              <a:t>(</a:t>
            </a:r>
            <a:r>
              <a:rPr lang="en-US" altLang="zh-CN" i="1">
                <a:sym typeface="Symbol" panose="05050102010706020507" pitchFamily="18" charset="2"/>
              </a:rPr>
              <a:t>x</a:t>
            </a:r>
            <a:r>
              <a:rPr lang="en-US" altLang="zh-CN">
                <a:sym typeface="Symbol" panose="05050102010706020507" pitchFamily="18" charset="2"/>
              </a:rPr>
              <a:t>)</a:t>
            </a:r>
            <a:r>
              <a:rPr lang="zh-CN" altLang="en-US">
                <a:sym typeface="Symbol" panose="05050102010706020507" pitchFamily="18" charset="2"/>
              </a:rPr>
              <a:t>为待定多项式 </a:t>
            </a:r>
            <a:r>
              <a:rPr lang="en-US" altLang="zh-CN">
                <a:sym typeface="Symbol" panose="05050102010706020507" pitchFamily="18" charset="2"/>
              </a:rPr>
              <a:t>.</a:t>
            </a:r>
            <a:endParaRPr lang="en-US" altLang="zh-CN"/>
          </a:p>
        </p:txBody>
      </p:sp>
      <p:graphicFrame>
        <p:nvGraphicFramePr>
          <p:cNvPr id="774175" name="Object 31"/>
          <p:cNvGraphicFramePr>
            <a:graphicFrameLocks noChangeAspect="1"/>
          </p:cNvGraphicFramePr>
          <p:nvPr/>
        </p:nvGraphicFramePr>
        <p:xfrm>
          <a:off x="1800225" y="1412875"/>
          <a:ext cx="1187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3" name="公式" r:id="rId9" imgW="507960" imgH="228600" progId="Equation.3">
                  <p:embed/>
                </p:oleObj>
              </mc:Choice>
              <mc:Fallback>
                <p:oleObj name="公式" r:id="rId9" imgW="50796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1412875"/>
                        <a:ext cx="1187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76" name="Text Box 32"/>
          <p:cNvSpPr txBox="1">
            <a:spLocks noChangeArrowheads="1"/>
          </p:cNvSpPr>
          <p:nvPr/>
        </p:nvSpPr>
        <p:spPr bwMode="auto">
          <a:xfrm>
            <a:off x="323850" y="2014538"/>
            <a:ext cx="20875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代入方程得</a:t>
            </a:r>
            <a:endParaRPr lang="zh-CN" altLang="en-US"/>
          </a:p>
        </p:txBody>
      </p:sp>
      <p:graphicFrame>
        <p:nvGraphicFramePr>
          <p:cNvPr id="774177" name="Object 33"/>
          <p:cNvGraphicFramePr>
            <a:graphicFrameLocks noChangeAspect="1"/>
          </p:cNvGraphicFramePr>
          <p:nvPr/>
        </p:nvGraphicFramePr>
        <p:xfrm>
          <a:off x="1042988" y="5716588"/>
          <a:ext cx="25749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4" name="公式" r:id="rId11" imgW="1130040" imgH="228600" progId="Equation.3">
                  <p:embed/>
                </p:oleObj>
              </mc:Choice>
              <mc:Fallback>
                <p:oleObj name="公式" r:id="rId11" imgW="1130040" imgH="2286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5716588"/>
                        <a:ext cx="25749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78" name="Rectangle 34"/>
          <p:cNvSpPr>
            <a:spLocks noChangeArrowheads="1"/>
          </p:cNvSpPr>
          <p:nvPr/>
        </p:nvSpPr>
        <p:spPr bwMode="auto">
          <a:xfrm>
            <a:off x="3924300" y="57181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sp>
        <p:nvSpPr>
          <p:cNvPr id="774179" name="Line 35"/>
          <p:cNvSpPr>
            <a:spLocks noChangeShapeType="1"/>
          </p:cNvSpPr>
          <p:nvPr/>
        </p:nvSpPr>
        <p:spPr bwMode="auto">
          <a:xfrm flipV="1">
            <a:off x="538163" y="5661025"/>
            <a:ext cx="46101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74180" name="Object 36"/>
          <p:cNvGraphicFramePr>
            <a:graphicFrameLocks noChangeAspect="1"/>
          </p:cNvGraphicFramePr>
          <p:nvPr/>
        </p:nvGraphicFramePr>
        <p:xfrm>
          <a:off x="2411413" y="2060575"/>
          <a:ext cx="47148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5" name="公式" r:id="rId13" imgW="2070000" imgH="241200" progId="Equation.3">
                  <p:embed/>
                </p:oleObj>
              </mc:Choice>
              <mc:Fallback>
                <p:oleObj name="公式" r:id="rId13" imgW="2070000" imgH="2412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060575"/>
                        <a:ext cx="47148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82" name="Text Box 38"/>
          <p:cNvSpPr txBox="1">
            <a:spLocks noChangeArrowheads="1"/>
          </p:cNvSpPr>
          <p:nvPr/>
        </p:nvSpPr>
        <p:spPr bwMode="auto">
          <a:xfrm>
            <a:off x="323850" y="2765425"/>
            <a:ext cx="647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即</a:t>
            </a:r>
            <a:endParaRPr lang="zh-CN" altLang="en-US"/>
          </a:p>
        </p:txBody>
      </p:sp>
      <p:graphicFrame>
        <p:nvGraphicFramePr>
          <p:cNvPr id="774183" name="Object 39"/>
          <p:cNvGraphicFramePr>
            <a:graphicFrameLocks noChangeAspect="1"/>
          </p:cNvGraphicFramePr>
          <p:nvPr/>
        </p:nvGraphicFramePr>
        <p:xfrm>
          <a:off x="1028700" y="2601913"/>
          <a:ext cx="3179763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6" name="公式" r:id="rId15" imgW="1396800" imgH="393480" progId="Equation.3">
                  <p:embed/>
                </p:oleObj>
              </mc:Choice>
              <mc:Fallback>
                <p:oleObj name="公式" r:id="rId15" imgW="1396800" imgH="3934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601913"/>
                        <a:ext cx="3179763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85" name="Text Box 41"/>
          <p:cNvSpPr txBox="1">
            <a:spLocks noChangeArrowheads="1"/>
          </p:cNvSpPr>
          <p:nvPr/>
        </p:nvSpPr>
        <p:spPr bwMode="auto">
          <a:xfrm>
            <a:off x="4140200" y="2781300"/>
            <a:ext cx="3600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与情形 </a:t>
            </a:r>
            <a:r>
              <a:rPr lang="en-US" altLang="zh-CN">
                <a:sym typeface="Symbol" panose="05050102010706020507" pitchFamily="18" charset="2"/>
              </a:rPr>
              <a:t>I </a:t>
            </a:r>
            <a:r>
              <a:rPr lang="zh-CN" altLang="en-US">
                <a:sym typeface="Symbol" panose="05050102010706020507" pitchFamily="18" charset="2"/>
              </a:rPr>
              <a:t>求特解相同</a:t>
            </a:r>
            <a:r>
              <a:rPr lang="en-US" altLang="zh-CN">
                <a:sym typeface="Symbol" panose="05050102010706020507" pitchFamily="18" charset="2"/>
              </a:rPr>
              <a:t>.</a:t>
            </a:r>
            <a:endParaRPr lang="en-US" altLang="zh-CN"/>
          </a:p>
        </p:txBody>
      </p:sp>
      <p:sp>
        <p:nvSpPr>
          <p:cNvPr id="774186" name="Text Box 42"/>
          <p:cNvSpPr txBox="1">
            <a:spLocks noChangeArrowheads="1"/>
          </p:cNvSpPr>
          <p:nvPr/>
        </p:nvSpPr>
        <p:spPr bwMode="auto">
          <a:xfrm>
            <a:off x="323850" y="3548063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对方程①</a:t>
            </a:r>
            <a:r>
              <a:rPr lang="en-US" altLang="zh-CN">
                <a:sym typeface="Monotype Sorts" pitchFamily="2" charset="2"/>
              </a:rPr>
              <a:t>,</a:t>
            </a:r>
            <a:endParaRPr lang="en-US" altLang="zh-CN"/>
          </a:p>
        </p:txBody>
      </p:sp>
      <p:graphicFrame>
        <p:nvGraphicFramePr>
          <p:cNvPr id="774187" name="Object 43"/>
          <p:cNvGraphicFramePr>
            <a:graphicFrameLocks noChangeAspect="1"/>
          </p:cNvGraphicFramePr>
          <p:nvPr/>
        </p:nvGraphicFramePr>
        <p:xfrm>
          <a:off x="2260600" y="4189413"/>
          <a:ext cx="3951288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7" name="公式" r:id="rId17" imgW="1638000" imgH="241200" progId="Equation.3">
                  <p:embed/>
                </p:oleObj>
              </mc:Choice>
              <mc:Fallback>
                <p:oleObj name="公式" r:id="rId17" imgW="1638000" imgH="2412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189413"/>
                        <a:ext cx="3951288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88" name="Text Box 44"/>
          <p:cNvSpPr txBox="1">
            <a:spLocks noChangeArrowheads="1"/>
          </p:cNvSpPr>
          <p:nvPr/>
        </p:nvSpPr>
        <p:spPr bwMode="auto">
          <a:xfrm>
            <a:off x="1924050" y="3548063"/>
            <a:ext cx="70405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按 </a:t>
            </a:r>
            <a:r>
              <a:rPr lang="en-US" altLang="zh-CN" i="1">
                <a:sym typeface="Symbol" panose="05050102010706020507" pitchFamily="18" charset="2"/>
              </a:rPr>
              <a:t>b </a:t>
            </a:r>
            <a:r>
              <a:rPr lang="zh-CN" altLang="en-US">
                <a:sym typeface="Symbol" panose="05050102010706020507" pitchFamily="18" charset="2"/>
              </a:rPr>
              <a:t>是否为方程</a:t>
            </a:r>
            <a:r>
              <a:rPr lang="zh-CN" altLang="en-US"/>
              <a:t>①的</a:t>
            </a:r>
            <a:r>
              <a:rPr lang="zh-CN" altLang="en-US">
                <a:sym typeface="Symbol" panose="05050102010706020507" pitchFamily="18" charset="2"/>
              </a:rPr>
              <a:t>特征值 </a:t>
            </a:r>
            <a:r>
              <a:rPr lang="en-US" altLang="zh-CN">
                <a:sym typeface="Symbol" panose="05050102010706020507" pitchFamily="18" charset="2"/>
              </a:rPr>
              <a:t>(</a:t>
            </a:r>
            <a:r>
              <a:rPr lang="zh-CN" altLang="en-US">
                <a:sym typeface="Symbol" panose="05050102010706020507" pitchFamily="18" charset="2"/>
              </a:rPr>
              <a:t>即</a:t>
            </a:r>
            <a:r>
              <a:rPr lang="en-US" altLang="zh-CN" i="1">
                <a:sym typeface="Symbol" panose="05050102010706020507" pitchFamily="18" charset="2"/>
              </a:rPr>
              <a:t>p</a:t>
            </a:r>
            <a:r>
              <a:rPr lang="zh-CN" altLang="en-US">
                <a:sym typeface="Symbol" panose="05050102010706020507" pitchFamily="18" charset="2"/>
              </a:rPr>
              <a:t>是否等于</a:t>
            </a:r>
            <a:r>
              <a:rPr lang="en-US" altLang="zh-CN" i="1">
                <a:sym typeface="Symbol" panose="05050102010706020507" pitchFamily="18" charset="2"/>
              </a:rPr>
              <a:t>b</a:t>
            </a:r>
            <a:r>
              <a:rPr lang="en-US" altLang="zh-CN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74189" name="Text Box 45"/>
          <p:cNvSpPr txBox="1">
            <a:spLocks noChangeArrowheads="1"/>
          </p:cNvSpPr>
          <p:nvPr/>
        </p:nvSpPr>
        <p:spPr bwMode="auto">
          <a:xfrm>
            <a:off x="323850" y="4205288"/>
            <a:ext cx="16732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可设特解</a:t>
            </a:r>
          </a:p>
        </p:txBody>
      </p:sp>
      <p:grpSp>
        <p:nvGrpSpPr>
          <p:cNvPr id="774194" name="Group 50"/>
          <p:cNvGrpSpPr>
            <a:grpSpLocks/>
          </p:cNvGrpSpPr>
          <p:nvPr/>
        </p:nvGrpSpPr>
        <p:grpSpPr bwMode="auto">
          <a:xfrm>
            <a:off x="2843213" y="4627563"/>
            <a:ext cx="2736850" cy="746125"/>
            <a:chOff x="1791" y="2915"/>
            <a:chExt cx="1724" cy="470"/>
          </a:xfrm>
        </p:grpSpPr>
        <p:sp>
          <p:nvSpPr>
            <p:cNvPr id="774190" name="Text Box 46"/>
            <p:cNvSpPr txBox="1">
              <a:spLocks noChangeArrowheads="1"/>
            </p:cNvSpPr>
            <p:nvPr/>
          </p:nvSpPr>
          <p:spPr bwMode="auto">
            <a:xfrm>
              <a:off x="1791" y="3097"/>
              <a:ext cx="16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sym typeface="Symbol" panose="05050102010706020507" pitchFamily="18" charset="2"/>
                </a:rPr>
                <a:t>b </a:t>
              </a:r>
              <a:r>
                <a:rPr lang="zh-CN" altLang="en-US" sz="2400">
                  <a:sym typeface="Symbol" panose="05050102010706020507" pitchFamily="18" charset="2"/>
                </a:rPr>
                <a:t>非特征值 </a:t>
              </a:r>
              <a:r>
                <a:rPr lang="en-US" altLang="zh-CN" sz="2400">
                  <a:sym typeface="Symbol" panose="05050102010706020507" pitchFamily="18" charset="2"/>
                </a:rPr>
                <a:t>(</a:t>
              </a:r>
              <a:r>
                <a:rPr lang="en-US" altLang="zh-CN" sz="2400" i="1">
                  <a:sym typeface="Symbol" panose="05050102010706020507" pitchFamily="18" charset="2"/>
                </a:rPr>
                <a:t>p</a:t>
              </a:r>
              <a:r>
                <a:rPr lang="en-US" altLang="en-US" sz="2400" i="1">
                  <a:sym typeface="Symbol" panose="05050102010706020507" pitchFamily="18" charset="2"/>
                </a:rPr>
                <a:t>≠</a:t>
              </a:r>
              <a:r>
                <a:rPr lang="en-US" altLang="zh-CN" sz="2400" i="1">
                  <a:sym typeface="Symbol" panose="05050102010706020507" pitchFamily="18" charset="2"/>
                </a:rPr>
                <a:t>b</a:t>
              </a:r>
              <a:r>
                <a:rPr lang="en-US" altLang="zh-CN" sz="2400">
                  <a:sym typeface="Symbol" panose="05050102010706020507" pitchFamily="18" charset="2"/>
                </a:rPr>
                <a:t>)</a:t>
              </a:r>
            </a:p>
          </p:txBody>
        </p:sp>
        <p:sp>
          <p:nvSpPr>
            <p:cNvPr id="774192" name="Line 48"/>
            <p:cNvSpPr>
              <a:spLocks noChangeShapeType="1"/>
            </p:cNvSpPr>
            <p:nvPr/>
          </p:nvSpPr>
          <p:spPr bwMode="auto">
            <a:xfrm flipV="1">
              <a:off x="3152" y="2915"/>
              <a:ext cx="363" cy="227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74195" name="Group 51"/>
          <p:cNvGrpSpPr>
            <a:grpSpLocks/>
          </p:cNvGrpSpPr>
          <p:nvPr/>
        </p:nvGrpSpPr>
        <p:grpSpPr bwMode="auto">
          <a:xfrm>
            <a:off x="5580063" y="4627563"/>
            <a:ext cx="2593975" cy="746125"/>
            <a:chOff x="3515" y="2915"/>
            <a:chExt cx="1634" cy="470"/>
          </a:xfrm>
        </p:grpSpPr>
        <p:sp>
          <p:nvSpPr>
            <p:cNvPr id="774191" name="Text Box 47"/>
            <p:cNvSpPr txBox="1">
              <a:spLocks noChangeArrowheads="1"/>
            </p:cNvSpPr>
            <p:nvPr/>
          </p:nvSpPr>
          <p:spPr bwMode="auto">
            <a:xfrm>
              <a:off x="3515" y="3097"/>
              <a:ext cx="16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 i="1">
                  <a:sym typeface="Symbol" panose="05050102010706020507" pitchFamily="18" charset="2"/>
                </a:rPr>
                <a:t>b </a:t>
              </a:r>
              <a:r>
                <a:rPr lang="zh-CN" altLang="en-US" sz="2400">
                  <a:sym typeface="Symbol" panose="05050102010706020507" pitchFamily="18" charset="2"/>
                </a:rPr>
                <a:t>是特征值 </a:t>
              </a:r>
              <a:r>
                <a:rPr lang="en-US" altLang="zh-CN" sz="2400">
                  <a:sym typeface="Symbol" panose="05050102010706020507" pitchFamily="18" charset="2"/>
                </a:rPr>
                <a:t>(</a:t>
              </a:r>
              <a:r>
                <a:rPr lang="en-US" altLang="zh-CN" sz="2400" i="1">
                  <a:sym typeface="Symbol" panose="05050102010706020507" pitchFamily="18" charset="2"/>
                </a:rPr>
                <a:t>p=b</a:t>
              </a:r>
              <a:r>
                <a:rPr lang="en-US" altLang="zh-CN" sz="2400">
                  <a:sym typeface="Symbol" panose="05050102010706020507" pitchFamily="18" charset="2"/>
                </a:rPr>
                <a:t>)</a:t>
              </a:r>
            </a:p>
          </p:txBody>
        </p:sp>
        <p:sp>
          <p:nvSpPr>
            <p:cNvPr id="774193" name="Line 49"/>
            <p:cNvSpPr>
              <a:spLocks noChangeShapeType="1"/>
            </p:cNvSpPr>
            <p:nvPr/>
          </p:nvSpPr>
          <p:spPr bwMode="auto">
            <a:xfrm flipH="1" flipV="1">
              <a:off x="3787" y="2915"/>
              <a:ext cx="227" cy="182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74197" name="Text Box 53"/>
          <p:cNvSpPr txBox="1">
            <a:spLocks noChangeArrowheads="1"/>
          </p:cNvSpPr>
          <p:nvPr/>
        </p:nvSpPr>
        <p:spPr bwMode="auto">
          <a:xfrm>
            <a:off x="4859338" y="188913"/>
            <a:ext cx="3673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情形</a:t>
            </a:r>
            <a:r>
              <a:rPr lang="en-US" altLang="zh-CN">
                <a:sym typeface="Symbol" panose="05050102010706020507" pitchFamily="18" charset="2"/>
              </a:rPr>
              <a:t>I</a:t>
            </a:r>
            <a:r>
              <a:rPr lang="zh-CN" altLang="en-US">
                <a:sym typeface="Symbol" panose="05050102010706020507" pitchFamily="18" charset="2"/>
              </a:rPr>
              <a:t>是</a:t>
            </a:r>
            <a:r>
              <a:rPr lang="en-US" altLang="zh-CN">
                <a:sym typeface="Symbol" panose="05050102010706020507" pitchFamily="18" charset="2"/>
              </a:rPr>
              <a:t>II</a:t>
            </a:r>
            <a:r>
              <a:rPr lang="zh-CN" altLang="en-US">
                <a:sym typeface="Symbol" panose="05050102010706020507" pitchFamily="18" charset="2"/>
              </a:rPr>
              <a:t>中</a:t>
            </a:r>
            <a:r>
              <a:rPr lang="en-US" altLang="zh-CN" i="1">
                <a:sym typeface="Symbol" panose="05050102010706020507" pitchFamily="18" charset="2"/>
              </a:rPr>
              <a:t>b</a:t>
            </a:r>
            <a:r>
              <a:rPr lang="en-US" altLang="zh-CN">
                <a:sym typeface="Symbol" panose="05050102010706020507" pitchFamily="18" charset="2"/>
              </a:rPr>
              <a:t>=1</a:t>
            </a:r>
            <a:r>
              <a:rPr lang="zh-CN" altLang="en-US">
                <a:sym typeface="Symbol" panose="05050102010706020507" pitchFamily="18" charset="2"/>
              </a:rPr>
              <a:t>的特例</a:t>
            </a:r>
            <a:endParaRPr lang="zh-CN" altLang="en-US"/>
          </a:p>
        </p:txBody>
      </p:sp>
      <p:graphicFrame>
        <p:nvGraphicFramePr>
          <p:cNvPr id="774199" name="Object 55"/>
          <p:cNvGraphicFramePr>
            <a:graphicFrameLocks noChangeAspect="1"/>
          </p:cNvGraphicFramePr>
          <p:nvPr/>
        </p:nvGraphicFramePr>
        <p:xfrm>
          <a:off x="4803775" y="5554663"/>
          <a:ext cx="3729038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8" name="公式" r:id="rId19" imgW="1638000" imgH="393480" progId="Equation.3">
                  <p:embed/>
                </p:oleObj>
              </mc:Choice>
              <mc:Fallback>
                <p:oleObj name="公式" r:id="rId19" imgW="1638000" imgH="39348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3775" y="5554663"/>
                        <a:ext cx="3729038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4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4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74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7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74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74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74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7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74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7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4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72" grpId="0"/>
      <p:bldP spid="774173" grpId="0"/>
      <p:bldP spid="774176" grpId="0"/>
      <p:bldP spid="774182" grpId="0"/>
      <p:bldP spid="774185" grpId="0"/>
      <p:bldP spid="774186" grpId="0" autoUpdateAnimBg="0"/>
      <p:bldP spid="774188" grpId="0" autoUpdateAnimBg="0"/>
      <p:bldP spid="774189" grpId="0" autoUpdateAnimBg="0"/>
      <p:bldP spid="7741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988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5.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graphicFrame>
        <p:nvGraphicFramePr>
          <p:cNvPr id="776195" name="Object 3"/>
          <p:cNvGraphicFramePr>
            <a:graphicFrameLocks noChangeAspect="1"/>
          </p:cNvGraphicFramePr>
          <p:nvPr/>
        </p:nvGraphicFramePr>
        <p:xfrm>
          <a:off x="1403350" y="195263"/>
          <a:ext cx="50514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16" name="公式" r:id="rId3" imgW="2082600" imgH="241200" progId="Equation.3">
                  <p:embed/>
                </p:oleObj>
              </mc:Choice>
              <mc:Fallback>
                <p:oleObj name="公式" r:id="rId3" imgW="208260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95263"/>
                        <a:ext cx="50514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196" name="Text Box 4"/>
          <p:cNvSpPr txBox="1">
            <a:spLocks noChangeArrowheads="1"/>
          </p:cNvSpPr>
          <p:nvPr/>
        </p:nvSpPr>
        <p:spPr bwMode="auto">
          <a:xfrm>
            <a:off x="609600" y="769938"/>
            <a:ext cx="866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76197" name="Text Box 5"/>
          <p:cNvSpPr txBox="1">
            <a:spLocks noChangeArrowheads="1"/>
          </p:cNvSpPr>
          <p:nvPr/>
        </p:nvSpPr>
        <p:spPr bwMode="auto">
          <a:xfrm>
            <a:off x="1403350" y="76358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76198" name="Object 6"/>
          <p:cNvGraphicFramePr>
            <a:graphicFrameLocks noChangeAspect="1"/>
          </p:cNvGraphicFramePr>
          <p:nvPr/>
        </p:nvGraphicFramePr>
        <p:xfrm>
          <a:off x="3279775" y="828675"/>
          <a:ext cx="162718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17" name="公式" r:id="rId5" imgW="647640" imgH="203040" progId="Equation.3">
                  <p:embed/>
                </p:oleObj>
              </mc:Choice>
              <mc:Fallback>
                <p:oleObj name="公式" r:id="rId5" imgW="64764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828675"/>
                        <a:ext cx="162718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199" name="Text Box 7"/>
          <p:cNvSpPr txBox="1">
            <a:spLocks noChangeArrowheads="1"/>
          </p:cNvSpPr>
          <p:nvPr/>
        </p:nvSpPr>
        <p:spPr bwMode="auto">
          <a:xfrm>
            <a:off x="611188" y="2492375"/>
            <a:ext cx="3673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2</a:t>
            </a:r>
            <a:r>
              <a:rPr lang="zh-CN" altLang="en-US"/>
              <a:t>不是特征方程的根，</a:t>
            </a:r>
          </a:p>
        </p:txBody>
      </p:sp>
      <p:sp>
        <p:nvSpPr>
          <p:cNvPr id="776200" name="Text Box 8"/>
          <p:cNvSpPr txBox="1">
            <a:spLocks noChangeArrowheads="1"/>
          </p:cNvSpPr>
          <p:nvPr/>
        </p:nvSpPr>
        <p:spPr bwMode="auto">
          <a:xfrm>
            <a:off x="4068763" y="2476500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76201" name="Object 9"/>
          <p:cNvGraphicFramePr>
            <a:graphicFrameLocks noChangeAspect="1"/>
          </p:cNvGraphicFramePr>
          <p:nvPr/>
        </p:nvGraphicFramePr>
        <p:xfrm>
          <a:off x="2535238" y="2997200"/>
          <a:ext cx="14890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18" name="公式" r:id="rId7" imgW="583920" imgH="241200" progId="Equation.3">
                  <p:embed/>
                </p:oleObj>
              </mc:Choice>
              <mc:Fallback>
                <p:oleObj name="公式" r:id="rId7" imgW="58392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2997200"/>
                        <a:ext cx="14890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02" name="Text Box 10"/>
          <p:cNvSpPr txBox="1">
            <a:spLocks noChangeArrowheads="1"/>
          </p:cNvSpPr>
          <p:nvPr/>
        </p:nvSpPr>
        <p:spPr bwMode="auto">
          <a:xfrm>
            <a:off x="4356100" y="3038475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代入方程得 </a:t>
            </a:r>
            <a:r>
              <a:rPr lang="en-US" altLang="zh-CN"/>
              <a:t>:</a:t>
            </a:r>
          </a:p>
        </p:txBody>
      </p:sp>
      <p:graphicFrame>
        <p:nvGraphicFramePr>
          <p:cNvPr id="776203" name="Object 11"/>
          <p:cNvGraphicFramePr>
            <a:graphicFrameLocks noChangeAspect="1"/>
          </p:cNvGraphicFramePr>
          <p:nvPr/>
        </p:nvGraphicFramePr>
        <p:xfrm>
          <a:off x="5364163" y="3644900"/>
          <a:ext cx="1039812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19" name="公式" r:id="rId9" imgW="419040" imgH="228600" progId="Equation.3">
                  <p:embed/>
                </p:oleObj>
              </mc:Choice>
              <mc:Fallback>
                <p:oleObj name="公式" r:id="rId9" imgW="41904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644900"/>
                        <a:ext cx="1039812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6204" name="Object 12"/>
          <p:cNvGraphicFramePr>
            <a:graphicFrameLocks noChangeAspect="1"/>
          </p:cNvGraphicFramePr>
          <p:nvPr/>
        </p:nvGraphicFramePr>
        <p:xfrm>
          <a:off x="4927600" y="828675"/>
          <a:ext cx="26685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20" name="公式" r:id="rId11" imgW="1143000" imgH="215640" progId="Equation.3">
                  <p:embed/>
                </p:oleObj>
              </mc:Choice>
              <mc:Fallback>
                <p:oleObj name="公式" r:id="rId11" imgW="1143000" imgH="215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828675"/>
                        <a:ext cx="26685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05" name="Text Box 13"/>
          <p:cNvSpPr txBox="1">
            <a:spLocks noChangeArrowheads="1"/>
          </p:cNvSpPr>
          <p:nvPr/>
        </p:nvSpPr>
        <p:spPr bwMode="auto">
          <a:xfrm>
            <a:off x="611188" y="1339850"/>
            <a:ext cx="3887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对应齐次方程的通解为</a:t>
            </a:r>
          </a:p>
        </p:txBody>
      </p:sp>
      <p:graphicFrame>
        <p:nvGraphicFramePr>
          <p:cNvPr id="776206" name="Object 14"/>
          <p:cNvGraphicFramePr>
            <a:graphicFrameLocks noChangeAspect="1"/>
          </p:cNvGraphicFramePr>
          <p:nvPr/>
        </p:nvGraphicFramePr>
        <p:xfrm>
          <a:off x="2716213" y="1916113"/>
          <a:ext cx="191135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21" name="公式" r:id="rId13" imgW="761760" imgH="241200" progId="Equation.3">
                  <p:embed/>
                </p:oleObj>
              </mc:Choice>
              <mc:Fallback>
                <p:oleObj name="公式" r:id="rId13" imgW="761760" imgH="241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213" y="1916113"/>
                        <a:ext cx="1911350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07" name="Text Box 15"/>
          <p:cNvSpPr txBox="1">
            <a:spLocks noChangeArrowheads="1"/>
          </p:cNvSpPr>
          <p:nvPr/>
        </p:nvSpPr>
        <p:spPr bwMode="auto">
          <a:xfrm>
            <a:off x="5003800" y="19161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76209" name="Object 17"/>
          <p:cNvGraphicFramePr>
            <a:graphicFrameLocks noChangeAspect="1"/>
          </p:cNvGraphicFramePr>
          <p:nvPr/>
        </p:nvGraphicFramePr>
        <p:xfrm>
          <a:off x="947738" y="3652838"/>
          <a:ext cx="32353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22" name="公式" r:id="rId15" imgW="1269720" imgH="203040" progId="Equation.3">
                  <p:embed/>
                </p:oleObj>
              </mc:Choice>
              <mc:Fallback>
                <p:oleObj name="公式" r:id="rId15" imgW="1269720" imgH="203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738" y="3652838"/>
                        <a:ext cx="3235325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10" name="Text Box 18"/>
          <p:cNvSpPr txBox="1">
            <a:spLocks noChangeArrowheads="1"/>
          </p:cNvSpPr>
          <p:nvPr/>
        </p:nvSpPr>
        <p:spPr bwMode="auto">
          <a:xfrm>
            <a:off x="755650" y="4381500"/>
            <a:ext cx="2879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即方程的特解为</a:t>
            </a:r>
          </a:p>
        </p:txBody>
      </p:sp>
      <p:graphicFrame>
        <p:nvGraphicFramePr>
          <p:cNvPr id="776211" name="Object 19"/>
          <p:cNvGraphicFramePr>
            <a:graphicFrameLocks noChangeAspect="1"/>
          </p:cNvGraphicFramePr>
          <p:nvPr/>
        </p:nvGraphicFramePr>
        <p:xfrm>
          <a:off x="3416300" y="4324350"/>
          <a:ext cx="15875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23" name="公式" r:id="rId17" imgW="622080" imgH="241200" progId="Equation.3">
                  <p:embed/>
                </p:oleObj>
              </mc:Choice>
              <mc:Fallback>
                <p:oleObj name="公式" r:id="rId17" imgW="622080" imgH="241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4324350"/>
                        <a:ext cx="15875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12" name="Text Box 20"/>
          <p:cNvSpPr txBox="1">
            <a:spLocks noChangeArrowheads="1"/>
          </p:cNvSpPr>
          <p:nvPr/>
        </p:nvSpPr>
        <p:spPr bwMode="auto">
          <a:xfrm>
            <a:off x="755650" y="5086350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76213" name="Object 21"/>
          <p:cNvGraphicFramePr>
            <a:graphicFrameLocks noChangeAspect="1"/>
          </p:cNvGraphicFramePr>
          <p:nvPr/>
        </p:nvGraphicFramePr>
        <p:xfrm>
          <a:off x="3132138" y="5013325"/>
          <a:ext cx="31432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24" name="公式" r:id="rId19" imgW="1231560" imgH="241200" progId="Equation.3">
                  <p:embed/>
                </p:oleObj>
              </mc:Choice>
              <mc:Fallback>
                <p:oleObj name="公式" r:id="rId19" imgW="1231560" imgH="241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013325"/>
                        <a:ext cx="314325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6214" name="Text Box 22"/>
          <p:cNvSpPr txBox="1">
            <a:spLocks noChangeArrowheads="1"/>
          </p:cNvSpPr>
          <p:nvPr/>
        </p:nvSpPr>
        <p:spPr bwMode="auto">
          <a:xfrm>
            <a:off x="5364163" y="5661025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sp>
        <p:nvSpPr>
          <p:cNvPr id="776215" name="AutoShape 23"/>
          <p:cNvSpPr>
            <a:spLocks noChangeArrowheads="1"/>
          </p:cNvSpPr>
          <p:nvPr/>
        </p:nvSpPr>
        <p:spPr bwMode="auto">
          <a:xfrm>
            <a:off x="4284663" y="3852863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7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7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7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76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7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7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7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7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7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7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7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196" grpId="0" autoUpdateAnimBg="0"/>
      <p:bldP spid="776197" grpId="0" autoUpdateAnimBg="0"/>
      <p:bldP spid="776199" grpId="0" autoUpdateAnimBg="0"/>
      <p:bldP spid="776200" grpId="0" autoUpdateAnimBg="0"/>
      <p:bldP spid="776202" grpId="0" autoUpdateAnimBg="0"/>
      <p:bldP spid="776205" grpId="0" autoUpdateAnimBg="0"/>
      <p:bldP spid="776207" grpId="0" autoUpdateAnimBg="0"/>
      <p:bldP spid="776210" grpId="0" autoUpdateAnimBg="0"/>
      <p:bldP spid="776212" grpId="0" autoUpdateAnimBg="0"/>
      <p:bldP spid="77621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" y="115888"/>
            <a:ext cx="914400" cy="433387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6.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graphicFrame>
        <p:nvGraphicFramePr>
          <p:cNvPr id="777219" name="Object 3"/>
          <p:cNvGraphicFramePr>
            <a:graphicFrameLocks noChangeAspect="1"/>
          </p:cNvGraphicFramePr>
          <p:nvPr/>
        </p:nvGraphicFramePr>
        <p:xfrm>
          <a:off x="823913" y="68263"/>
          <a:ext cx="8285162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75" name="公式" r:id="rId3" imgW="3416040" imgH="228600" progId="Equation.3">
                  <p:embed/>
                </p:oleObj>
              </mc:Choice>
              <mc:Fallback>
                <p:oleObj name="公式" r:id="rId3" imgW="341604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68263"/>
                        <a:ext cx="8285162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42" name="Text Box 26"/>
          <p:cNvSpPr txBox="1">
            <a:spLocks noChangeArrowheads="1"/>
          </p:cNvSpPr>
          <p:nvPr/>
        </p:nvSpPr>
        <p:spPr bwMode="auto">
          <a:xfrm>
            <a:off x="187325" y="676275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77243" name="Text Box 27"/>
          <p:cNvSpPr txBox="1">
            <a:spLocks noChangeArrowheads="1"/>
          </p:cNvSpPr>
          <p:nvPr/>
        </p:nvSpPr>
        <p:spPr bwMode="auto">
          <a:xfrm>
            <a:off x="908050" y="1692275"/>
            <a:ext cx="208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77244" name="Object 28"/>
          <p:cNvGraphicFramePr>
            <a:graphicFrameLocks noChangeAspect="1"/>
          </p:cNvGraphicFramePr>
          <p:nvPr/>
        </p:nvGraphicFramePr>
        <p:xfrm>
          <a:off x="2830513" y="1757363"/>
          <a:ext cx="15970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76" name="公式" r:id="rId5" imgW="634680" imgH="203040" progId="Equation.3">
                  <p:embed/>
                </p:oleObj>
              </mc:Choice>
              <mc:Fallback>
                <p:oleObj name="公式" r:id="rId5" imgW="634680" imgH="2030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0513" y="1757363"/>
                        <a:ext cx="15970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45" name="Text Box 29"/>
          <p:cNvSpPr txBox="1">
            <a:spLocks noChangeArrowheads="1"/>
          </p:cNvSpPr>
          <p:nvPr/>
        </p:nvSpPr>
        <p:spPr bwMode="auto">
          <a:xfrm>
            <a:off x="188913" y="2838450"/>
            <a:ext cx="32305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3</a:t>
            </a:r>
            <a:r>
              <a:rPr lang="zh-CN" altLang="en-US"/>
              <a:t>是特征方程的根，</a:t>
            </a:r>
          </a:p>
        </p:txBody>
      </p:sp>
      <p:sp>
        <p:nvSpPr>
          <p:cNvPr id="777246" name="Text Box 30"/>
          <p:cNvSpPr txBox="1">
            <a:spLocks noChangeArrowheads="1"/>
          </p:cNvSpPr>
          <p:nvPr/>
        </p:nvSpPr>
        <p:spPr bwMode="auto">
          <a:xfrm>
            <a:off x="3203575" y="2824163"/>
            <a:ext cx="2447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77247" name="Object 31"/>
          <p:cNvGraphicFramePr>
            <a:graphicFrameLocks noChangeAspect="1"/>
          </p:cNvGraphicFramePr>
          <p:nvPr/>
        </p:nvGraphicFramePr>
        <p:xfrm>
          <a:off x="4587875" y="1770063"/>
          <a:ext cx="24320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77" name="公式" r:id="rId7" imgW="1041120" imgH="215640" progId="Equation.3">
                  <p:embed/>
                </p:oleObj>
              </mc:Choice>
              <mc:Fallback>
                <p:oleObj name="公式" r:id="rId7" imgW="1041120" imgH="2156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75" y="1770063"/>
                        <a:ext cx="243205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48" name="Text Box 32"/>
          <p:cNvSpPr txBox="1">
            <a:spLocks noChangeArrowheads="1"/>
          </p:cNvSpPr>
          <p:nvPr/>
        </p:nvSpPr>
        <p:spPr bwMode="auto">
          <a:xfrm>
            <a:off x="188913" y="2260600"/>
            <a:ext cx="3887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对应齐次方程的通解为</a:t>
            </a:r>
          </a:p>
        </p:txBody>
      </p:sp>
      <p:graphicFrame>
        <p:nvGraphicFramePr>
          <p:cNvPr id="777249" name="Object 33"/>
          <p:cNvGraphicFramePr>
            <a:graphicFrameLocks noChangeAspect="1"/>
          </p:cNvGraphicFramePr>
          <p:nvPr/>
        </p:nvGraphicFramePr>
        <p:xfrm>
          <a:off x="3924300" y="2247900"/>
          <a:ext cx="15938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78" name="公式" r:id="rId9" imgW="634680" imgH="241200" progId="Equation.3">
                  <p:embed/>
                </p:oleObj>
              </mc:Choice>
              <mc:Fallback>
                <p:oleObj name="公式" r:id="rId9" imgW="634680" imgH="2412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2247900"/>
                        <a:ext cx="15938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50" name="Text Box 34"/>
          <p:cNvSpPr txBox="1">
            <a:spLocks noChangeArrowheads="1"/>
          </p:cNvSpPr>
          <p:nvPr/>
        </p:nvSpPr>
        <p:spPr bwMode="auto">
          <a:xfrm>
            <a:off x="5580063" y="2260600"/>
            <a:ext cx="2663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sp>
        <p:nvSpPr>
          <p:cNvPr id="777251" name="Text Box 35"/>
          <p:cNvSpPr txBox="1">
            <a:spLocks noChangeArrowheads="1"/>
          </p:cNvSpPr>
          <p:nvPr/>
        </p:nvSpPr>
        <p:spPr bwMode="auto">
          <a:xfrm>
            <a:off x="4356100" y="676275"/>
            <a:ext cx="208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方程改写为</a:t>
            </a:r>
          </a:p>
        </p:txBody>
      </p:sp>
      <p:graphicFrame>
        <p:nvGraphicFramePr>
          <p:cNvPr id="777252" name="Object 36"/>
          <p:cNvGraphicFramePr>
            <a:graphicFrameLocks noChangeAspect="1"/>
          </p:cNvGraphicFramePr>
          <p:nvPr/>
        </p:nvGraphicFramePr>
        <p:xfrm>
          <a:off x="2541588" y="1189038"/>
          <a:ext cx="3819525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79" name="公式" r:id="rId11" imgW="1574640" imgH="241200" progId="Equation.3">
                  <p:embed/>
                </p:oleObj>
              </mc:Choice>
              <mc:Fallback>
                <p:oleObj name="公式" r:id="rId11" imgW="1574640" imgH="2412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1588" y="1189038"/>
                        <a:ext cx="3819525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54" name="Rectangle 38"/>
          <p:cNvSpPr>
            <a:spLocks noChangeArrowheads="1"/>
          </p:cNvSpPr>
          <p:nvPr/>
        </p:nvSpPr>
        <p:spPr bwMode="auto">
          <a:xfrm>
            <a:off x="835025" y="692150"/>
            <a:ext cx="3681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令</a:t>
            </a:r>
            <a:r>
              <a:rPr lang="en-US" altLang="zh-CN" i="1"/>
              <a:t>t </a:t>
            </a:r>
            <a:r>
              <a:rPr lang="en-US" altLang="zh-CN"/>
              <a:t>=</a:t>
            </a:r>
            <a:r>
              <a:rPr lang="en-US" altLang="zh-CN" i="1"/>
              <a:t>x</a:t>
            </a:r>
            <a:r>
              <a:rPr lang="en-US" altLang="zh-CN"/>
              <a:t>-1, </a:t>
            </a:r>
            <a:r>
              <a:rPr lang="zh-CN" altLang="en-US"/>
              <a:t>再把 </a:t>
            </a:r>
            <a:r>
              <a:rPr lang="en-US" altLang="zh-CN" i="1"/>
              <a:t>t</a:t>
            </a:r>
            <a:r>
              <a:rPr lang="en-US" altLang="zh-CN"/>
              <a:t> </a:t>
            </a:r>
            <a:r>
              <a:rPr lang="zh-CN" altLang="en-US"/>
              <a:t>写成 </a:t>
            </a:r>
            <a:r>
              <a:rPr lang="en-US" altLang="zh-CN" i="1"/>
              <a:t>x</a:t>
            </a:r>
            <a:r>
              <a:rPr lang="en-US" altLang="zh-CN"/>
              <a:t>, </a:t>
            </a:r>
          </a:p>
        </p:txBody>
      </p:sp>
      <p:graphicFrame>
        <p:nvGraphicFramePr>
          <p:cNvPr id="777255" name="Object 39"/>
          <p:cNvGraphicFramePr>
            <a:graphicFrameLocks noChangeAspect="1"/>
          </p:cNvGraphicFramePr>
          <p:nvPr/>
        </p:nvGraphicFramePr>
        <p:xfrm>
          <a:off x="1747838" y="3284538"/>
          <a:ext cx="28162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0" name="公式" r:id="rId13" imgW="1104840" imgH="241200" progId="Equation.3">
                  <p:embed/>
                </p:oleObj>
              </mc:Choice>
              <mc:Fallback>
                <p:oleObj name="公式" r:id="rId13" imgW="1104840" imgH="2412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8" y="3284538"/>
                        <a:ext cx="28162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56" name="Text Box 40"/>
          <p:cNvSpPr txBox="1">
            <a:spLocks noChangeArrowheads="1"/>
          </p:cNvSpPr>
          <p:nvPr/>
        </p:nvSpPr>
        <p:spPr bwMode="auto">
          <a:xfrm>
            <a:off x="4594225" y="3325813"/>
            <a:ext cx="27860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代入方程①得 </a:t>
            </a:r>
            <a:r>
              <a:rPr lang="en-US" altLang="zh-CN"/>
              <a:t>:</a:t>
            </a:r>
          </a:p>
        </p:txBody>
      </p:sp>
      <p:graphicFrame>
        <p:nvGraphicFramePr>
          <p:cNvPr id="777259" name="Object 43"/>
          <p:cNvGraphicFramePr>
            <a:graphicFrameLocks noChangeAspect="1"/>
          </p:cNvGraphicFramePr>
          <p:nvPr/>
        </p:nvGraphicFramePr>
        <p:xfrm>
          <a:off x="307975" y="3851275"/>
          <a:ext cx="37211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1" name="公式" r:id="rId15" imgW="1460160" imgH="228600" progId="Equation.3">
                  <p:embed/>
                </p:oleObj>
              </mc:Choice>
              <mc:Fallback>
                <p:oleObj name="公式" r:id="rId15" imgW="1460160" imgH="2286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" y="3851275"/>
                        <a:ext cx="372110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7260" name="Object 44"/>
          <p:cNvGraphicFramePr>
            <a:graphicFrameLocks noChangeAspect="1"/>
          </p:cNvGraphicFramePr>
          <p:nvPr/>
        </p:nvGraphicFramePr>
        <p:xfrm>
          <a:off x="5435600" y="3857625"/>
          <a:ext cx="170180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2" name="公式" r:id="rId17" imgW="685800" imgH="228600" progId="Equation.3">
                  <p:embed/>
                </p:oleObj>
              </mc:Choice>
              <mc:Fallback>
                <p:oleObj name="公式" r:id="rId17" imgW="685800" imgH="2286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857625"/>
                        <a:ext cx="170180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61" name="AutoShape 45"/>
          <p:cNvSpPr>
            <a:spLocks noChangeArrowheads="1"/>
          </p:cNvSpPr>
          <p:nvPr/>
        </p:nvSpPr>
        <p:spPr bwMode="auto">
          <a:xfrm>
            <a:off x="4284663" y="4059238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7262" name="Text Box 46"/>
          <p:cNvSpPr txBox="1">
            <a:spLocks noChangeArrowheads="1"/>
          </p:cNvSpPr>
          <p:nvPr/>
        </p:nvSpPr>
        <p:spPr bwMode="auto">
          <a:xfrm>
            <a:off x="250825" y="4408488"/>
            <a:ext cx="17287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即特解为</a:t>
            </a:r>
          </a:p>
        </p:txBody>
      </p:sp>
      <p:graphicFrame>
        <p:nvGraphicFramePr>
          <p:cNvPr id="777263" name="Object 47"/>
          <p:cNvGraphicFramePr>
            <a:graphicFrameLocks noChangeAspect="1"/>
          </p:cNvGraphicFramePr>
          <p:nvPr/>
        </p:nvGraphicFramePr>
        <p:xfrm>
          <a:off x="1635125" y="4365625"/>
          <a:ext cx="269081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3" name="公式" r:id="rId19" imgW="1054080" imgH="241200" progId="Equation.3">
                  <p:embed/>
                </p:oleObj>
              </mc:Choice>
              <mc:Fallback>
                <p:oleObj name="公式" r:id="rId19" imgW="1054080" imgH="24120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4365625"/>
                        <a:ext cx="2690813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64" name="Text Box 48"/>
          <p:cNvSpPr txBox="1">
            <a:spLocks noChangeArrowheads="1"/>
          </p:cNvSpPr>
          <p:nvPr/>
        </p:nvSpPr>
        <p:spPr bwMode="auto">
          <a:xfrm>
            <a:off x="4356100" y="4365625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77265" name="Object 49"/>
          <p:cNvGraphicFramePr>
            <a:graphicFrameLocks noChangeAspect="1"/>
          </p:cNvGraphicFramePr>
          <p:nvPr/>
        </p:nvGraphicFramePr>
        <p:xfrm>
          <a:off x="2195513" y="4899025"/>
          <a:ext cx="31750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4" name="公式" r:id="rId21" imgW="1244520" imgH="241200" progId="Equation.3">
                  <p:embed/>
                </p:oleObj>
              </mc:Choice>
              <mc:Fallback>
                <p:oleObj name="公式" r:id="rId21" imgW="1244520" imgH="2412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4899025"/>
                        <a:ext cx="3175000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66" name="Text Box 50"/>
          <p:cNvSpPr txBox="1">
            <a:spLocks noChangeArrowheads="1"/>
          </p:cNvSpPr>
          <p:nvPr/>
        </p:nvSpPr>
        <p:spPr bwMode="auto">
          <a:xfrm>
            <a:off x="250825" y="5459413"/>
            <a:ext cx="2952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代入初始条件得</a:t>
            </a:r>
          </a:p>
        </p:txBody>
      </p:sp>
      <p:graphicFrame>
        <p:nvGraphicFramePr>
          <p:cNvPr id="777267" name="Object 51"/>
          <p:cNvGraphicFramePr>
            <a:graphicFrameLocks noChangeAspect="1"/>
          </p:cNvGraphicFramePr>
          <p:nvPr/>
        </p:nvGraphicFramePr>
        <p:xfrm>
          <a:off x="2806700" y="5546725"/>
          <a:ext cx="12287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5" name="公式" r:id="rId23" imgW="495000" imgH="203040" progId="Equation.3">
                  <p:embed/>
                </p:oleObj>
              </mc:Choice>
              <mc:Fallback>
                <p:oleObj name="公式" r:id="rId23" imgW="495000" imgH="20304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546725"/>
                        <a:ext cx="12287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68" name="Text Box 52"/>
          <p:cNvSpPr txBox="1">
            <a:spLocks noChangeArrowheads="1"/>
          </p:cNvSpPr>
          <p:nvPr/>
        </p:nvSpPr>
        <p:spPr bwMode="auto">
          <a:xfrm>
            <a:off x="3924300" y="5445125"/>
            <a:ext cx="4248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方程满足初始条件的解为</a:t>
            </a:r>
          </a:p>
        </p:txBody>
      </p:sp>
      <p:sp>
        <p:nvSpPr>
          <p:cNvPr id="777270" name="Text Box 54"/>
          <p:cNvSpPr txBox="1">
            <a:spLocks noChangeArrowheads="1"/>
          </p:cNvSpPr>
          <p:nvPr/>
        </p:nvSpPr>
        <p:spPr bwMode="auto">
          <a:xfrm>
            <a:off x="5291138" y="4899025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77271" name="Object 55"/>
          <p:cNvGraphicFramePr>
            <a:graphicFrameLocks noChangeAspect="1"/>
          </p:cNvGraphicFramePr>
          <p:nvPr/>
        </p:nvGraphicFramePr>
        <p:xfrm>
          <a:off x="3757613" y="5907088"/>
          <a:ext cx="30464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86" name="公式" r:id="rId25" imgW="1193760" imgH="241200" progId="Equation.3">
                  <p:embed/>
                </p:oleObj>
              </mc:Choice>
              <mc:Fallback>
                <p:oleObj name="公式" r:id="rId25" imgW="1193760" imgH="241200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5907088"/>
                        <a:ext cx="30464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73" name="Rectangle 57"/>
          <p:cNvSpPr>
            <a:spLocks noChangeArrowheads="1"/>
          </p:cNvSpPr>
          <p:nvPr/>
        </p:nvSpPr>
        <p:spPr bwMode="auto">
          <a:xfrm>
            <a:off x="7848600" y="11811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①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7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7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77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7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7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7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77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77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7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7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77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77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77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7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77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77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77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77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77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77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77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7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7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77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7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42" grpId="0" autoUpdateAnimBg="0"/>
      <p:bldP spid="777243" grpId="0" autoUpdateAnimBg="0"/>
      <p:bldP spid="777245" grpId="0" autoUpdateAnimBg="0"/>
      <p:bldP spid="777246" grpId="0" autoUpdateAnimBg="0"/>
      <p:bldP spid="777248" grpId="0" autoUpdateAnimBg="0"/>
      <p:bldP spid="777250" grpId="0" autoUpdateAnimBg="0"/>
      <p:bldP spid="777251" grpId="0" autoUpdateAnimBg="0"/>
      <p:bldP spid="777254" grpId="0"/>
      <p:bldP spid="777256" grpId="0" autoUpdateAnimBg="0"/>
      <p:bldP spid="777262" grpId="0" autoUpdateAnimBg="0"/>
      <p:bldP spid="777264" grpId="0" autoUpdateAnimBg="0"/>
      <p:bldP spid="777266" grpId="0" autoUpdateAnimBg="0"/>
      <p:bldP spid="777268" grpId="0" autoUpdateAnimBg="0"/>
      <p:bldP spid="777270" grpId="0" autoUpdateAnimBg="0"/>
      <p:bldP spid="7772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988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graphicFrame>
        <p:nvGraphicFramePr>
          <p:cNvPr id="793603" name="Object 3"/>
          <p:cNvGraphicFramePr>
            <a:graphicFrameLocks noChangeAspect="1"/>
          </p:cNvGraphicFramePr>
          <p:nvPr/>
        </p:nvGraphicFramePr>
        <p:xfrm>
          <a:off x="1295400" y="195263"/>
          <a:ext cx="5359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29" name="公式" r:id="rId3" imgW="2209680" imgH="241200" progId="Equation.3">
                  <p:embed/>
                </p:oleObj>
              </mc:Choice>
              <mc:Fallback>
                <p:oleObj name="公式" r:id="rId3" imgW="220968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5263"/>
                        <a:ext cx="53594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04" name="Text Box 4"/>
          <p:cNvSpPr txBox="1">
            <a:spLocks noChangeArrowheads="1"/>
          </p:cNvSpPr>
          <p:nvPr/>
        </p:nvSpPr>
        <p:spPr bwMode="auto">
          <a:xfrm>
            <a:off x="609600" y="769938"/>
            <a:ext cx="866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93605" name="Text Box 5"/>
          <p:cNvSpPr txBox="1">
            <a:spLocks noChangeArrowheads="1"/>
          </p:cNvSpPr>
          <p:nvPr/>
        </p:nvSpPr>
        <p:spPr bwMode="auto">
          <a:xfrm>
            <a:off x="1403350" y="76358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93606" name="Object 6"/>
          <p:cNvGraphicFramePr>
            <a:graphicFrameLocks noChangeAspect="1"/>
          </p:cNvGraphicFramePr>
          <p:nvPr/>
        </p:nvGraphicFramePr>
        <p:xfrm>
          <a:off x="3279775" y="828675"/>
          <a:ext cx="162718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0" name="公式" r:id="rId5" imgW="647640" imgH="203040" progId="Equation.3">
                  <p:embed/>
                </p:oleObj>
              </mc:Choice>
              <mc:Fallback>
                <p:oleObj name="公式" r:id="rId5" imgW="64764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828675"/>
                        <a:ext cx="162718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07" name="Text Box 7"/>
          <p:cNvSpPr txBox="1">
            <a:spLocks noChangeArrowheads="1"/>
          </p:cNvSpPr>
          <p:nvPr/>
        </p:nvSpPr>
        <p:spPr bwMode="auto">
          <a:xfrm>
            <a:off x="682625" y="1931988"/>
            <a:ext cx="3384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2</a:t>
            </a:r>
            <a:r>
              <a:rPr lang="zh-CN" altLang="en-US"/>
              <a:t>是特征方程的根，</a:t>
            </a:r>
          </a:p>
        </p:txBody>
      </p:sp>
      <p:sp>
        <p:nvSpPr>
          <p:cNvPr id="793608" name="Text Box 8"/>
          <p:cNvSpPr txBox="1">
            <a:spLocks noChangeArrowheads="1"/>
          </p:cNvSpPr>
          <p:nvPr/>
        </p:nvSpPr>
        <p:spPr bwMode="auto">
          <a:xfrm>
            <a:off x="3636963" y="1916113"/>
            <a:ext cx="2447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93609" name="Object 9"/>
          <p:cNvGraphicFramePr>
            <a:graphicFrameLocks noChangeAspect="1"/>
          </p:cNvGraphicFramePr>
          <p:nvPr/>
        </p:nvGraphicFramePr>
        <p:xfrm>
          <a:off x="1116013" y="2436813"/>
          <a:ext cx="19399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1" name="公式" r:id="rId7" imgW="761760" imgH="241200" progId="Equation.3">
                  <p:embed/>
                </p:oleObj>
              </mc:Choice>
              <mc:Fallback>
                <p:oleObj name="公式" r:id="rId7" imgW="76176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436813"/>
                        <a:ext cx="19399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10" name="Text Box 10"/>
          <p:cNvSpPr txBox="1">
            <a:spLocks noChangeArrowheads="1"/>
          </p:cNvSpPr>
          <p:nvPr/>
        </p:nvSpPr>
        <p:spPr bwMode="auto">
          <a:xfrm>
            <a:off x="5867400" y="2492375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代入方程得 </a:t>
            </a:r>
            <a:r>
              <a:rPr lang="en-US" altLang="zh-CN"/>
              <a:t>:</a:t>
            </a:r>
          </a:p>
        </p:txBody>
      </p:sp>
      <p:graphicFrame>
        <p:nvGraphicFramePr>
          <p:cNvPr id="793611" name="Object 11"/>
          <p:cNvGraphicFramePr>
            <a:graphicFrameLocks noChangeAspect="1"/>
          </p:cNvGraphicFramePr>
          <p:nvPr/>
        </p:nvGraphicFramePr>
        <p:xfrm>
          <a:off x="3348038" y="3444875"/>
          <a:ext cx="4852987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2" name="公式" r:id="rId9" imgW="1955520" imgH="393480" progId="Equation.3">
                  <p:embed/>
                </p:oleObj>
              </mc:Choice>
              <mc:Fallback>
                <p:oleObj name="公式" r:id="rId9" imgW="195552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444875"/>
                        <a:ext cx="4852987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12" name="Object 12"/>
          <p:cNvGraphicFramePr>
            <a:graphicFrameLocks noChangeAspect="1"/>
          </p:cNvGraphicFramePr>
          <p:nvPr/>
        </p:nvGraphicFramePr>
        <p:xfrm>
          <a:off x="4903788" y="828675"/>
          <a:ext cx="24606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3" name="公式" r:id="rId11" imgW="1054080" imgH="215640" progId="Equation.3">
                  <p:embed/>
                </p:oleObj>
              </mc:Choice>
              <mc:Fallback>
                <p:oleObj name="公式" r:id="rId11" imgW="1054080" imgH="2156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828675"/>
                        <a:ext cx="24606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13" name="Text Box 13"/>
          <p:cNvSpPr txBox="1">
            <a:spLocks noChangeArrowheads="1"/>
          </p:cNvSpPr>
          <p:nvPr/>
        </p:nvSpPr>
        <p:spPr bwMode="auto">
          <a:xfrm>
            <a:off x="611188" y="1339850"/>
            <a:ext cx="3887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对应齐次方程的通解为</a:t>
            </a:r>
          </a:p>
        </p:txBody>
      </p:sp>
      <p:graphicFrame>
        <p:nvGraphicFramePr>
          <p:cNvPr id="793614" name="Object 14"/>
          <p:cNvGraphicFramePr>
            <a:graphicFrameLocks noChangeAspect="1"/>
          </p:cNvGraphicFramePr>
          <p:nvPr/>
        </p:nvGraphicFramePr>
        <p:xfrm>
          <a:off x="4254500" y="1341438"/>
          <a:ext cx="168592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4" name="公式" r:id="rId13" imgW="672840" imgH="215640" progId="Equation.3">
                  <p:embed/>
                </p:oleObj>
              </mc:Choice>
              <mc:Fallback>
                <p:oleObj name="公式" r:id="rId13" imgW="67284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500" y="1341438"/>
                        <a:ext cx="168592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15" name="Text Box 15"/>
          <p:cNvSpPr txBox="1">
            <a:spLocks noChangeArrowheads="1"/>
          </p:cNvSpPr>
          <p:nvPr/>
        </p:nvSpPr>
        <p:spPr bwMode="auto">
          <a:xfrm>
            <a:off x="5795963" y="1341438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sp>
        <p:nvSpPr>
          <p:cNvPr id="793616" name="Text Box 16"/>
          <p:cNvSpPr txBox="1">
            <a:spLocks noChangeArrowheads="1"/>
          </p:cNvSpPr>
          <p:nvPr/>
        </p:nvSpPr>
        <p:spPr bwMode="auto">
          <a:xfrm>
            <a:off x="755650" y="3660775"/>
            <a:ext cx="2952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比较系数，解得</a:t>
            </a:r>
          </a:p>
        </p:txBody>
      </p:sp>
      <p:graphicFrame>
        <p:nvGraphicFramePr>
          <p:cNvPr id="793617" name="Object 17"/>
          <p:cNvGraphicFramePr>
            <a:graphicFrameLocks noChangeAspect="1"/>
          </p:cNvGraphicFramePr>
          <p:nvPr/>
        </p:nvGraphicFramePr>
        <p:xfrm>
          <a:off x="719138" y="3052763"/>
          <a:ext cx="27495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5" name="公式" r:id="rId15" imgW="1079280" imgH="203040" progId="Equation.3">
                  <p:embed/>
                </p:oleObj>
              </mc:Choice>
              <mc:Fallback>
                <p:oleObj name="公式" r:id="rId15" imgW="1079280" imgH="203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3052763"/>
                        <a:ext cx="27495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18" name="Text Box 18"/>
          <p:cNvSpPr txBox="1">
            <a:spLocks noChangeArrowheads="1"/>
          </p:cNvSpPr>
          <p:nvPr/>
        </p:nvSpPr>
        <p:spPr bwMode="auto">
          <a:xfrm>
            <a:off x="755650" y="437991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即方程的特解为</a:t>
            </a:r>
          </a:p>
        </p:txBody>
      </p:sp>
      <p:sp>
        <p:nvSpPr>
          <p:cNvPr id="793619" name="Text Box 19"/>
          <p:cNvSpPr txBox="1">
            <a:spLocks noChangeArrowheads="1"/>
          </p:cNvSpPr>
          <p:nvPr/>
        </p:nvSpPr>
        <p:spPr bwMode="auto">
          <a:xfrm>
            <a:off x="755650" y="5175250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93620" name="Object 20"/>
          <p:cNvGraphicFramePr>
            <a:graphicFrameLocks noChangeAspect="1"/>
          </p:cNvGraphicFramePr>
          <p:nvPr/>
        </p:nvGraphicFramePr>
        <p:xfrm>
          <a:off x="2890838" y="5116513"/>
          <a:ext cx="16859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6" name="公式" r:id="rId17" imgW="660240" imgH="241200" progId="Equation.3">
                  <p:embed/>
                </p:oleObj>
              </mc:Choice>
              <mc:Fallback>
                <p:oleObj name="公式" r:id="rId17" imgW="660240" imgH="241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838" y="5116513"/>
                        <a:ext cx="16859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4932363" y="5876925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93622" name="Object 22"/>
          <p:cNvGraphicFramePr>
            <a:graphicFrameLocks noChangeAspect="1"/>
          </p:cNvGraphicFramePr>
          <p:nvPr/>
        </p:nvGraphicFramePr>
        <p:xfrm>
          <a:off x="3073400" y="2436813"/>
          <a:ext cx="26511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7" name="公式" r:id="rId19" imgW="1041120" imgH="228600" progId="Equation.3">
                  <p:embed/>
                </p:oleObj>
              </mc:Choice>
              <mc:Fallback>
                <p:oleObj name="公式" r:id="rId19" imgW="1041120" imgH="2286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2436813"/>
                        <a:ext cx="26511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23" name="Object 23"/>
          <p:cNvGraphicFramePr>
            <a:graphicFrameLocks noChangeAspect="1"/>
          </p:cNvGraphicFramePr>
          <p:nvPr/>
        </p:nvGraphicFramePr>
        <p:xfrm>
          <a:off x="3554413" y="3070225"/>
          <a:ext cx="310673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8" name="公式" r:id="rId21" imgW="1218960" imgH="203040" progId="Equation.3">
                  <p:embed/>
                </p:oleObj>
              </mc:Choice>
              <mc:Fallback>
                <p:oleObj name="公式" r:id="rId21" imgW="1218960" imgH="2030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3070225"/>
                        <a:ext cx="3106737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24" name="Object 24"/>
          <p:cNvGraphicFramePr>
            <a:graphicFrameLocks noChangeAspect="1"/>
          </p:cNvGraphicFramePr>
          <p:nvPr/>
        </p:nvGraphicFramePr>
        <p:xfrm>
          <a:off x="3348038" y="4395788"/>
          <a:ext cx="1778000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39" name="公式" r:id="rId23" imgW="698400" imgH="241200" progId="Equation.3">
                  <p:embed/>
                </p:oleObj>
              </mc:Choice>
              <mc:Fallback>
                <p:oleObj name="公式" r:id="rId23" imgW="698400" imgH="241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395788"/>
                        <a:ext cx="1778000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25" name="Object 25"/>
          <p:cNvGraphicFramePr>
            <a:graphicFrameLocks noChangeAspect="1"/>
          </p:cNvGraphicFramePr>
          <p:nvPr/>
        </p:nvGraphicFramePr>
        <p:xfrm>
          <a:off x="5113338" y="4149725"/>
          <a:ext cx="2554287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40" name="公式" r:id="rId25" imgW="1002960" imgH="393480" progId="Equation.3">
                  <p:embed/>
                </p:oleObj>
              </mc:Choice>
              <mc:Fallback>
                <p:oleObj name="公式" r:id="rId25" imgW="100296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4149725"/>
                        <a:ext cx="2554287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26" name="Object 26"/>
          <p:cNvGraphicFramePr>
            <a:graphicFrameLocks noChangeAspect="1"/>
          </p:cNvGraphicFramePr>
          <p:nvPr/>
        </p:nvGraphicFramePr>
        <p:xfrm>
          <a:off x="4500563" y="5167313"/>
          <a:ext cx="10668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41" name="公式" r:id="rId27" imgW="419040" imgH="177480" progId="Equation.3">
                  <p:embed/>
                </p:oleObj>
              </mc:Choice>
              <mc:Fallback>
                <p:oleObj name="公式" r:id="rId27" imgW="419040" imgH="177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5167313"/>
                        <a:ext cx="106680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3628" name="Object 28"/>
          <p:cNvGraphicFramePr>
            <a:graphicFrameLocks noChangeAspect="1"/>
          </p:cNvGraphicFramePr>
          <p:nvPr/>
        </p:nvGraphicFramePr>
        <p:xfrm>
          <a:off x="5435600" y="4868863"/>
          <a:ext cx="2554288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642" name="公式" r:id="rId29" imgW="1002960" imgH="393480" progId="Equation.3">
                  <p:embed/>
                </p:oleObj>
              </mc:Choice>
              <mc:Fallback>
                <p:oleObj name="公式" r:id="rId29" imgW="1002960" imgH="39348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868863"/>
                        <a:ext cx="2554288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9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93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9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9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93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93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9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9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79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79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793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793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793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93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79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79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793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93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793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793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793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793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93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793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4" grpId="0" autoUpdateAnimBg="0"/>
      <p:bldP spid="793605" grpId="0" autoUpdateAnimBg="0"/>
      <p:bldP spid="793607" grpId="0" autoUpdateAnimBg="0"/>
      <p:bldP spid="793608" grpId="0" autoUpdateAnimBg="0"/>
      <p:bldP spid="793610" grpId="0" autoUpdateAnimBg="0"/>
      <p:bldP spid="793613" grpId="0" autoUpdateAnimBg="0"/>
      <p:bldP spid="793615" grpId="0" autoUpdateAnimBg="0"/>
      <p:bldP spid="793616" grpId="0" autoUpdateAnimBg="0"/>
      <p:bldP spid="793618" grpId="0" autoUpdateAnimBg="0"/>
      <p:bldP spid="793619" grpId="0" autoUpdateAnimBg="0"/>
      <p:bldP spid="79362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7.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graphicFrame>
        <p:nvGraphicFramePr>
          <p:cNvPr id="783363" name="Object 3"/>
          <p:cNvGraphicFramePr>
            <a:graphicFrameLocks noChangeAspect="1"/>
          </p:cNvGraphicFramePr>
          <p:nvPr/>
        </p:nvGraphicFramePr>
        <p:xfrm>
          <a:off x="1258888" y="1252538"/>
          <a:ext cx="216535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3380" name="公式" r:id="rId3" imgW="863280" imgH="228600" progId="Equation.3">
                  <p:embed/>
                </p:oleObj>
              </mc:Choice>
              <mc:Fallback>
                <p:oleObj name="公式" r:id="rId3" imgW="8632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252538"/>
                        <a:ext cx="216535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3364" name="Text Box 4"/>
          <p:cNvSpPr txBox="1">
            <a:spLocks noChangeArrowheads="1"/>
          </p:cNvSpPr>
          <p:nvPr/>
        </p:nvSpPr>
        <p:spPr bwMode="auto">
          <a:xfrm>
            <a:off x="903288" y="150813"/>
            <a:ext cx="68373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设某种商品在</a:t>
            </a:r>
            <a:r>
              <a:rPr lang="en-US" altLang="zh-CN" i="1"/>
              <a:t>t</a:t>
            </a:r>
            <a:r>
              <a:rPr lang="en-US" altLang="zh-CN"/>
              <a:t> </a:t>
            </a:r>
            <a:r>
              <a:rPr lang="zh-CN" altLang="en-US"/>
              <a:t>时期的供应量</a:t>
            </a:r>
            <a:r>
              <a:rPr lang="en-US" altLang="zh-CN" i="1"/>
              <a:t>S</a:t>
            </a:r>
            <a:r>
              <a:rPr lang="en-US" altLang="zh-CN" i="1" baseline="-25000"/>
              <a:t>t </a:t>
            </a:r>
            <a:r>
              <a:rPr lang="zh-CN" altLang="en-US"/>
              <a:t>与需求量</a:t>
            </a:r>
            <a:r>
              <a:rPr lang="en-US" altLang="zh-CN" i="1"/>
              <a:t>D</a:t>
            </a:r>
            <a:r>
              <a:rPr lang="en-US" altLang="zh-CN" i="1" baseline="-25000"/>
              <a:t>t</a:t>
            </a:r>
            <a:endParaRPr lang="en-US" altLang="zh-CN"/>
          </a:p>
        </p:txBody>
      </p:sp>
      <p:sp>
        <p:nvSpPr>
          <p:cNvPr id="783365" name="Rectangle 5"/>
          <p:cNvSpPr>
            <a:spLocks noChangeArrowheads="1"/>
          </p:cNvSpPr>
          <p:nvPr/>
        </p:nvSpPr>
        <p:spPr bwMode="auto">
          <a:xfrm>
            <a:off x="7451725" y="11588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都是这一</a:t>
            </a:r>
          </a:p>
        </p:txBody>
      </p:sp>
      <p:sp>
        <p:nvSpPr>
          <p:cNvPr id="783366" name="Rectangle 6"/>
          <p:cNvSpPr>
            <a:spLocks noChangeArrowheads="1"/>
          </p:cNvSpPr>
          <p:nvPr/>
        </p:nvSpPr>
        <p:spPr bwMode="auto">
          <a:xfrm>
            <a:off x="107950" y="714375"/>
            <a:ext cx="5091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时期该商品价格</a:t>
            </a:r>
            <a:r>
              <a:rPr lang="en-US" altLang="zh-CN" i="1"/>
              <a:t>P</a:t>
            </a:r>
            <a:r>
              <a:rPr lang="en-US" altLang="zh-CN" i="1" baseline="-25000"/>
              <a:t>t</a:t>
            </a:r>
            <a:r>
              <a:rPr lang="zh-CN" altLang="en-US"/>
              <a:t>的线性函数：</a:t>
            </a:r>
          </a:p>
        </p:txBody>
      </p:sp>
      <p:graphicFrame>
        <p:nvGraphicFramePr>
          <p:cNvPr id="783367" name="Object 7"/>
          <p:cNvGraphicFramePr>
            <a:graphicFrameLocks noChangeAspect="1"/>
          </p:cNvGraphicFramePr>
          <p:nvPr/>
        </p:nvGraphicFramePr>
        <p:xfrm>
          <a:off x="3395663" y="1239838"/>
          <a:ext cx="50641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3381" name="公式" r:id="rId5" imgW="2019240" imgH="241200" progId="Equation.3">
                  <p:embed/>
                </p:oleObj>
              </mc:Choice>
              <mc:Fallback>
                <p:oleObj name="公式" r:id="rId5" imgW="201924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663" y="1239838"/>
                        <a:ext cx="50641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3368" name="Rectangle 8"/>
          <p:cNvSpPr>
            <a:spLocks noChangeArrowheads="1"/>
          </p:cNvSpPr>
          <p:nvPr/>
        </p:nvSpPr>
        <p:spPr bwMode="auto">
          <a:xfrm>
            <a:off x="107950" y="1773238"/>
            <a:ext cx="5892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且</a:t>
            </a:r>
            <a:r>
              <a:rPr lang="en-US" altLang="zh-CN" i="1"/>
              <a:t>t </a:t>
            </a:r>
            <a:r>
              <a:rPr lang="zh-CN" altLang="en-US"/>
              <a:t>时期的价格</a:t>
            </a:r>
            <a:r>
              <a:rPr lang="en-US" altLang="zh-CN" i="1"/>
              <a:t>P</a:t>
            </a:r>
            <a:r>
              <a:rPr lang="en-US" altLang="zh-CN" i="1" baseline="-25000"/>
              <a:t>t</a:t>
            </a:r>
            <a:r>
              <a:rPr lang="zh-CN" altLang="en-US"/>
              <a:t>由</a:t>
            </a:r>
            <a:r>
              <a:rPr lang="en-US" altLang="zh-CN" i="1"/>
              <a:t>t </a:t>
            </a:r>
            <a:r>
              <a:rPr lang="en-US" altLang="zh-CN"/>
              <a:t>-1</a:t>
            </a:r>
            <a:r>
              <a:rPr lang="zh-CN" altLang="en-US"/>
              <a:t>时期的价格</a:t>
            </a:r>
            <a:r>
              <a:rPr lang="en-US" altLang="zh-CN" i="1"/>
              <a:t>P</a:t>
            </a:r>
            <a:r>
              <a:rPr lang="en-US" altLang="zh-CN" i="1" baseline="-25000"/>
              <a:t>t</a:t>
            </a:r>
            <a:r>
              <a:rPr lang="en-US" altLang="zh-CN" baseline="-25000"/>
              <a:t>-1</a:t>
            </a:r>
            <a:endParaRPr lang="en-US" altLang="zh-CN"/>
          </a:p>
        </p:txBody>
      </p:sp>
      <p:sp>
        <p:nvSpPr>
          <p:cNvPr id="783369" name="Rectangle 9"/>
          <p:cNvSpPr>
            <a:spLocks noChangeArrowheads="1"/>
          </p:cNvSpPr>
          <p:nvPr/>
        </p:nvSpPr>
        <p:spPr bwMode="auto">
          <a:xfrm>
            <a:off x="233363" y="227647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之差按关系</a:t>
            </a:r>
          </a:p>
        </p:txBody>
      </p:sp>
      <p:graphicFrame>
        <p:nvGraphicFramePr>
          <p:cNvPr id="783370" name="Object 10"/>
          <p:cNvGraphicFramePr>
            <a:graphicFrameLocks noChangeAspect="1"/>
          </p:cNvGraphicFramePr>
          <p:nvPr/>
        </p:nvGraphicFramePr>
        <p:xfrm>
          <a:off x="950913" y="2708275"/>
          <a:ext cx="64960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3382" name="公式" r:id="rId7" imgW="2590560" imgH="241200" progId="Equation.3">
                  <p:embed/>
                </p:oleObj>
              </mc:Choice>
              <mc:Fallback>
                <p:oleObj name="公式" r:id="rId7" imgW="259056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2708275"/>
                        <a:ext cx="64960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3371" name="Rectangle 11"/>
          <p:cNvSpPr>
            <a:spLocks noChangeArrowheads="1"/>
          </p:cNvSpPr>
          <p:nvPr/>
        </p:nvSpPr>
        <p:spPr bwMode="auto">
          <a:xfrm>
            <a:off x="179388" y="3284538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确定，</a:t>
            </a: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1160463" y="3284538"/>
            <a:ext cx="587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求该商品的价格随时间的变化规律。</a:t>
            </a:r>
          </a:p>
        </p:txBody>
      </p:sp>
      <p:sp>
        <p:nvSpPr>
          <p:cNvPr id="783373" name="Text Box 13"/>
          <p:cNvSpPr txBox="1">
            <a:spLocks noChangeArrowheads="1"/>
          </p:cNvSpPr>
          <p:nvPr/>
        </p:nvSpPr>
        <p:spPr bwMode="auto">
          <a:xfrm>
            <a:off x="179388" y="3989388"/>
            <a:ext cx="866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83374" name="Text Box 14"/>
          <p:cNvSpPr txBox="1">
            <a:spLocks noChangeArrowheads="1"/>
          </p:cNvSpPr>
          <p:nvPr/>
        </p:nvSpPr>
        <p:spPr bwMode="auto">
          <a:xfrm>
            <a:off x="828675" y="3989388"/>
            <a:ext cx="39592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根据题意得到差分方程</a:t>
            </a:r>
            <a:endParaRPr lang="zh-CN" altLang="en-US" i="1" baseline="-25000"/>
          </a:p>
        </p:txBody>
      </p:sp>
      <p:graphicFrame>
        <p:nvGraphicFramePr>
          <p:cNvPr id="783375" name="Object 15"/>
          <p:cNvGraphicFramePr>
            <a:graphicFrameLocks noChangeAspect="1"/>
          </p:cNvGraphicFramePr>
          <p:nvPr/>
        </p:nvGraphicFramePr>
        <p:xfrm>
          <a:off x="1535113" y="4584700"/>
          <a:ext cx="490378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3383" name="公式" r:id="rId9" imgW="1955520" imgH="228600" progId="Equation.3">
                  <p:embed/>
                </p:oleObj>
              </mc:Choice>
              <mc:Fallback>
                <p:oleObj name="公式" r:id="rId9" imgW="195552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4584700"/>
                        <a:ext cx="490378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3376" name="Text Box 16"/>
          <p:cNvSpPr txBox="1">
            <a:spLocks noChangeArrowheads="1"/>
          </p:cNvSpPr>
          <p:nvPr/>
        </p:nvSpPr>
        <p:spPr bwMode="auto">
          <a:xfrm>
            <a:off x="179388" y="5141913"/>
            <a:ext cx="647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</a:t>
            </a:r>
          </a:p>
        </p:txBody>
      </p:sp>
      <p:graphicFrame>
        <p:nvGraphicFramePr>
          <p:cNvPr id="783377" name="Object 17"/>
          <p:cNvGraphicFramePr>
            <a:graphicFrameLocks noChangeAspect="1"/>
          </p:cNvGraphicFramePr>
          <p:nvPr/>
        </p:nvGraphicFramePr>
        <p:xfrm>
          <a:off x="1476375" y="5519738"/>
          <a:ext cx="49037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3384" name="公式" r:id="rId11" imgW="1955520" imgH="228600" progId="Equation.3">
                  <p:embed/>
                </p:oleObj>
              </mc:Choice>
              <mc:Fallback>
                <p:oleObj name="公式" r:id="rId11" imgW="195552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19738"/>
                        <a:ext cx="4903788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3378" name="Rectangle 18"/>
          <p:cNvSpPr>
            <a:spLocks noChangeArrowheads="1"/>
          </p:cNvSpPr>
          <p:nvPr/>
        </p:nvSpPr>
        <p:spPr bwMode="auto">
          <a:xfrm>
            <a:off x="7056438" y="551656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5940425" y="1773238"/>
            <a:ext cx="3028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与供应量和需求量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8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8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83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83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8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8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3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8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8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365" grpId="0"/>
      <p:bldP spid="783366" grpId="0"/>
      <p:bldP spid="783368" grpId="0"/>
      <p:bldP spid="783369" grpId="0"/>
      <p:bldP spid="783371" grpId="0"/>
      <p:bldP spid="783372" grpId="0"/>
      <p:bldP spid="783373" grpId="0" autoUpdateAnimBg="0"/>
      <p:bldP spid="783374" grpId="0" autoUpdateAnimBg="0"/>
      <p:bldP spid="783376" grpId="0" autoUpdateAnimBg="0"/>
      <p:bldP spid="783378" grpId="0"/>
      <p:bldP spid="7833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6" name="Text Box 2"/>
          <p:cNvSpPr txBox="1">
            <a:spLocks noChangeArrowheads="1"/>
          </p:cNvSpPr>
          <p:nvPr/>
        </p:nvSpPr>
        <p:spPr bwMode="auto">
          <a:xfrm>
            <a:off x="246063" y="1614488"/>
            <a:ext cx="3816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</a:t>
            </a:r>
            <a:r>
              <a:rPr lang="zh-CN" altLang="en-US"/>
              <a:t>不是特征方程的根，</a:t>
            </a:r>
          </a:p>
        </p:txBody>
      </p:sp>
      <p:sp>
        <p:nvSpPr>
          <p:cNvPr id="784387" name="Text Box 3"/>
          <p:cNvSpPr txBox="1">
            <a:spLocks noChangeArrowheads="1"/>
          </p:cNvSpPr>
          <p:nvPr/>
        </p:nvSpPr>
        <p:spPr bwMode="auto">
          <a:xfrm>
            <a:off x="3630613" y="1582738"/>
            <a:ext cx="3533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非齐次方程的特解为</a:t>
            </a:r>
          </a:p>
        </p:txBody>
      </p:sp>
      <p:sp>
        <p:nvSpPr>
          <p:cNvPr id="784388" name="Line 4"/>
          <p:cNvSpPr>
            <a:spLocks noChangeShapeType="1"/>
          </p:cNvSpPr>
          <p:nvPr/>
        </p:nvSpPr>
        <p:spPr bwMode="auto">
          <a:xfrm flipV="1">
            <a:off x="538163" y="5661025"/>
            <a:ext cx="46101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84389" name="Object 5"/>
          <p:cNvGraphicFramePr>
            <a:graphicFrameLocks noChangeAspect="1"/>
          </p:cNvGraphicFramePr>
          <p:nvPr/>
        </p:nvGraphicFramePr>
        <p:xfrm>
          <a:off x="395288" y="5735638"/>
          <a:ext cx="490378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4398" name="公式" r:id="rId3" imgW="1955520" imgH="228600" progId="Equation.3">
                  <p:embed/>
                </p:oleObj>
              </mc:Choice>
              <mc:Fallback>
                <p:oleObj name="公式" r:id="rId3" imgW="19555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735638"/>
                        <a:ext cx="4903787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4390" name="Rectangle 6"/>
          <p:cNvSpPr>
            <a:spLocks noChangeArrowheads="1"/>
          </p:cNvSpPr>
          <p:nvPr/>
        </p:nvSpPr>
        <p:spPr bwMode="auto">
          <a:xfrm>
            <a:off x="5975350" y="573246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84391" name="Object 7"/>
          <p:cNvGraphicFramePr>
            <a:graphicFrameLocks noChangeAspect="1"/>
          </p:cNvGraphicFramePr>
          <p:nvPr/>
        </p:nvGraphicFramePr>
        <p:xfrm>
          <a:off x="2216150" y="2205038"/>
          <a:ext cx="187801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4399" name="公式" r:id="rId5" imgW="736560" imgH="393480" progId="Equation.3">
                  <p:embed/>
                </p:oleObj>
              </mc:Choice>
              <mc:Fallback>
                <p:oleObj name="公式" r:id="rId5" imgW="7365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2205038"/>
                        <a:ext cx="1878013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4392" name="Text Box 8"/>
          <p:cNvSpPr txBox="1">
            <a:spLocks noChangeArrowheads="1"/>
          </p:cNvSpPr>
          <p:nvPr/>
        </p:nvSpPr>
        <p:spPr bwMode="auto">
          <a:xfrm>
            <a:off x="323850" y="3270250"/>
            <a:ext cx="34559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非齐次方程的通解为</a:t>
            </a:r>
          </a:p>
        </p:txBody>
      </p:sp>
      <p:sp>
        <p:nvSpPr>
          <p:cNvPr id="784393" name="Text Box 9"/>
          <p:cNvSpPr txBox="1">
            <a:spLocks noChangeArrowheads="1"/>
          </p:cNvSpPr>
          <p:nvPr/>
        </p:nvSpPr>
        <p:spPr bwMode="auto">
          <a:xfrm>
            <a:off x="5364163" y="908050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84394" name="Object 10"/>
          <p:cNvGraphicFramePr>
            <a:graphicFrameLocks noChangeAspect="1"/>
          </p:cNvGraphicFramePr>
          <p:nvPr/>
        </p:nvGraphicFramePr>
        <p:xfrm>
          <a:off x="1679575" y="3814763"/>
          <a:ext cx="44577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4400" name="公式" r:id="rId7" imgW="1777680" imgH="393480" progId="Equation.3">
                  <p:embed/>
                </p:oleObj>
              </mc:Choice>
              <mc:Fallback>
                <p:oleObj name="公式" r:id="rId7" imgW="1777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3814763"/>
                        <a:ext cx="44577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4395" name="Text Box 11"/>
          <p:cNvSpPr txBox="1">
            <a:spLocks noChangeArrowheads="1"/>
          </p:cNvSpPr>
          <p:nvPr/>
        </p:nvSpPr>
        <p:spPr bwMode="auto">
          <a:xfrm>
            <a:off x="179388" y="246063"/>
            <a:ext cx="30972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齐次方程的通解为</a:t>
            </a:r>
          </a:p>
        </p:txBody>
      </p:sp>
      <p:graphicFrame>
        <p:nvGraphicFramePr>
          <p:cNvPr id="784396" name="Object 12"/>
          <p:cNvGraphicFramePr>
            <a:graphicFrameLocks noChangeAspect="1"/>
          </p:cNvGraphicFramePr>
          <p:nvPr/>
        </p:nvGraphicFramePr>
        <p:xfrm>
          <a:off x="1908175" y="908050"/>
          <a:ext cx="32797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4401" name="公式" r:id="rId9" imgW="1307880" imgH="241200" progId="Equation.3">
                  <p:embed/>
                </p:oleObj>
              </mc:Choice>
              <mc:Fallback>
                <p:oleObj name="公式" r:id="rId9" imgW="130788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908050"/>
                        <a:ext cx="327977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4397" name="Text Box 13"/>
          <p:cNvSpPr txBox="1">
            <a:spLocks noChangeArrowheads="1"/>
          </p:cNvSpPr>
          <p:nvPr/>
        </p:nvSpPr>
        <p:spPr bwMode="auto">
          <a:xfrm>
            <a:off x="5003800" y="4854575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8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8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8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8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8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4386" grpId="0" autoUpdateAnimBg="0"/>
      <p:bldP spid="784387" grpId="0" autoUpdateAnimBg="0"/>
      <p:bldP spid="784392" grpId="0" autoUpdateAnimBg="0"/>
      <p:bldP spid="784393" grpId="0" autoUpdateAnimBg="0"/>
      <p:bldP spid="78439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7632700" cy="587375"/>
          </a:xfrm>
        </p:spPr>
        <p:txBody>
          <a:bodyPr/>
          <a:lstStyle/>
          <a:p>
            <a:r>
              <a:rPr lang="zh-CN" altLang="en-US" sz="3200" b="1">
                <a:ea typeface="楷体_GB2312" panose="02010609030101010101" pitchFamily="49" charset="-122"/>
              </a:rPr>
              <a:t>一、一阶常系数线性齐次差分方程的解</a:t>
            </a:r>
          </a:p>
        </p:txBody>
      </p:sp>
      <p:sp>
        <p:nvSpPr>
          <p:cNvPr id="788483" name="Text Box 3"/>
          <p:cNvSpPr txBox="1">
            <a:spLocks noChangeArrowheads="1"/>
          </p:cNvSpPr>
          <p:nvPr/>
        </p:nvSpPr>
        <p:spPr bwMode="auto">
          <a:xfrm>
            <a:off x="425450" y="815975"/>
            <a:ext cx="587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i="1"/>
              <a:t>一</a:t>
            </a:r>
            <a:r>
              <a:rPr lang="zh-CN" altLang="en-US"/>
              <a:t>阶常系数线性差分方程的一般形式</a:t>
            </a:r>
          </a:p>
        </p:txBody>
      </p:sp>
      <p:graphicFrame>
        <p:nvGraphicFramePr>
          <p:cNvPr id="788484" name="Object 4"/>
          <p:cNvGraphicFramePr>
            <a:graphicFrameLocks noChangeAspect="1"/>
          </p:cNvGraphicFramePr>
          <p:nvPr/>
        </p:nvGraphicFramePr>
        <p:xfrm>
          <a:off x="2627313" y="1412875"/>
          <a:ext cx="25749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4" name="公式" r:id="rId3" imgW="1130040" imgH="228600" progId="Equation.3">
                  <p:embed/>
                </p:oleObj>
              </mc:Choice>
              <mc:Fallback>
                <p:oleObj name="公式" r:id="rId3" imgW="113004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412875"/>
                        <a:ext cx="25749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485" name="Object 5"/>
          <p:cNvGraphicFramePr>
            <a:graphicFrameLocks noChangeAspect="1"/>
          </p:cNvGraphicFramePr>
          <p:nvPr/>
        </p:nvGraphicFramePr>
        <p:xfrm>
          <a:off x="179388" y="1989138"/>
          <a:ext cx="57546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5" name="公式" r:id="rId5" imgW="2336760" imgH="228600" progId="Equation.3">
                  <p:embed/>
                </p:oleObj>
              </mc:Choice>
              <mc:Fallback>
                <p:oleObj name="公式" r:id="rId5" imgW="23367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989138"/>
                        <a:ext cx="57546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486" name="Rectangle 6"/>
          <p:cNvSpPr>
            <a:spLocks noChangeArrowheads="1"/>
          </p:cNvSpPr>
          <p:nvPr/>
        </p:nvSpPr>
        <p:spPr bwMode="auto">
          <a:xfrm>
            <a:off x="8172450" y="14859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88487" name="Object 7"/>
          <p:cNvGraphicFramePr>
            <a:graphicFrameLocks noChangeAspect="1"/>
          </p:cNvGraphicFramePr>
          <p:nvPr/>
        </p:nvGraphicFramePr>
        <p:xfrm>
          <a:off x="709613" y="2649538"/>
          <a:ext cx="37322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6" name="公式" r:id="rId7" imgW="1638000" imgH="215640" progId="Equation.3">
                  <p:embed/>
                </p:oleObj>
              </mc:Choice>
              <mc:Fallback>
                <p:oleObj name="公式" r:id="rId7" imgW="163800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2649538"/>
                        <a:ext cx="37322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488" name="Text Box 8"/>
          <p:cNvSpPr txBox="1">
            <a:spLocks noChangeArrowheads="1"/>
          </p:cNvSpPr>
          <p:nvPr/>
        </p:nvSpPr>
        <p:spPr bwMode="auto">
          <a:xfrm>
            <a:off x="250825" y="3644900"/>
            <a:ext cx="1695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>
                <a:solidFill>
                  <a:schemeClr val="tx2"/>
                </a:solidFill>
              </a:rPr>
              <a:t>1.  </a:t>
            </a:r>
            <a:r>
              <a:rPr lang="zh-CN" altLang="en-US">
                <a:solidFill>
                  <a:schemeClr val="tx2"/>
                </a:solidFill>
              </a:rPr>
              <a:t>迭代法</a:t>
            </a:r>
          </a:p>
        </p:txBody>
      </p:sp>
      <p:graphicFrame>
        <p:nvGraphicFramePr>
          <p:cNvPr id="788489" name="Object 9"/>
          <p:cNvGraphicFramePr>
            <a:graphicFrameLocks noChangeAspect="1"/>
          </p:cNvGraphicFramePr>
          <p:nvPr/>
        </p:nvGraphicFramePr>
        <p:xfrm>
          <a:off x="2857500" y="3141663"/>
          <a:ext cx="2054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7" name="公式" r:id="rId9" imgW="901440" imgH="228600" progId="Equation.3">
                  <p:embed/>
                </p:oleObj>
              </mc:Choice>
              <mc:Fallback>
                <p:oleObj name="公式" r:id="rId9" imgW="90144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141663"/>
                        <a:ext cx="2054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490" name="Rectangle 10"/>
          <p:cNvSpPr>
            <a:spLocks noChangeArrowheads="1"/>
          </p:cNvSpPr>
          <p:nvPr/>
        </p:nvSpPr>
        <p:spPr bwMode="auto">
          <a:xfrm>
            <a:off x="8172450" y="31432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sp>
        <p:nvSpPr>
          <p:cNvPr id="788491" name="Text Box 11"/>
          <p:cNvSpPr txBox="1">
            <a:spLocks noChangeArrowheads="1"/>
          </p:cNvSpPr>
          <p:nvPr/>
        </p:nvSpPr>
        <p:spPr bwMode="auto">
          <a:xfrm>
            <a:off x="611188" y="4191000"/>
            <a:ext cx="125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由②得</a:t>
            </a:r>
          </a:p>
        </p:txBody>
      </p:sp>
      <p:graphicFrame>
        <p:nvGraphicFramePr>
          <p:cNvPr id="788492" name="Object 12"/>
          <p:cNvGraphicFramePr>
            <a:graphicFrameLocks noChangeAspect="1"/>
          </p:cNvGraphicFramePr>
          <p:nvPr/>
        </p:nvGraphicFramePr>
        <p:xfrm>
          <a:off x="1879600" y="4191000"/>
          <a:ext cx="16478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8" name="公式" r:id="rId11" imgW="723600" imgH="228600" progId="Equation.3">
                  <p:embed/>
                </p:oleObj>
              </mc:Choice>
              <mc:Fallback>
                <p:oleObj name="公式" r:id="rId11" imgW="7236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191000"/>
                        <a:ext cx="16478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493" name="Text Box 13"/>
          <p:cNvSpPr txBox="1">
            <a:spLocks noChangeArrowheads="1"/>
          </p:cNvSpPr>
          <p:nvPr/>
        </p:nvSpPr>
        <p:spPr bwMode="auto">
          <a:xfrm>
            <a:off x="3563938" y="417512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依次迭代得</a:t>
            </a:r>
          </a:p>
        </p:txBody>
      </p:sp>
      <p:graphicFrame>
        <p:nvGraphicFramePr>
          <p:cNvPr id="788494" name="Object 14"/>
          <p:cNvGraphicFramePr>
            <a:graphicFrameLocks noChangeAspect="1"/>
          </p:cNvGraphicFramePr>
          <p:nvPr/>
        </p:nvGraphicFramePr>
        <p:xfrm>
          <a:off x="1187450" y="4765675"/>
          <a:ext cx="13890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09" name="公式" r:id="rId13" imgW="609480" imgH="228600" progId="Equation.3">
                  <p:embed/>
                </p:oleObj>
              </mc:Choice>
              <mc:Fallback>
                <p:oleObj name="公式" r:id="rId13" imgW="60948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765675"/>
                        <a:ext cx="13890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495" name="Object 15"/>
          <p:cNvGraphicFramePr>
            <a:graphicFrameLocks noChangeAspect="1"/>
          </p:cNvGraphicFramePr>
          <p:nvPr/>
        </p:nvGraphicFramePr>
        <p:xfrm>
          <a:off x="2771775" y="4765675"/>
          <a:ext cx="12715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0" name="公式" r:id="rId15" imgW="558720" imgH="215640" progId="Equation.3">
                  <p:embed/>
                </p:oleObj>
              </mc:Choice>
              <mc:Fallback>
                <p:oleObj name="公式" r:id="rId15" imgW="55872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765675"/>
                        <a:ext cx="12715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496" name="Object 16"/>
          <p:cNvGraphicFramePr>
            <a:graphicFrameLocks noChangeAspect="1"/>
          </p:cNvGraphicFramePr>
          <p:nvPr/>
        </p:nvGraphicFramePr>
        <p:xfrm>
          <a:off x="4033838" y="4718050"/>
          <a:ext cx="11858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1" name="公式" r:id="rId17" imgW="520560" imgH="241200" progId="Equation.3">
                  <p:embed/>
                </p:oleObj>
              </mc:Choice>
              <mc:Fallback>
                <p:oleObj name="公式" r:id="rId17" imgW="520560" imgH="241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3838" y="4718050"/>
                        <a:ext cx="1185862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497" name="Object 17"/>
          <p:cNvGraphicFramePr>
            <a:graphicFrameLocks noChangeAspect="1"/>
          </p:cNvGraphicFramePr>
          <p:nvPr/>
        </p:nvGraphicFramePr>
        <p:xfrm>
          <a:off x="6732588" y="4718050"/>
          <a:ext cx="115728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2" name="公式" r:id="rId19" imgW="507960" imgH="241200" progId="Equation.3">
                  <p:embed/>
                </p:oleObj>
              </mc:Choice>
              <mc:Fallback>
                <p:oleObj name="公式" r:id="rId19" imgW="507960" imgH="241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4718050"/>
                        <a:ext cx="1157287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498" name="Object 18"/>
          <p:cNvGraphicFramePr>
            <a:graphicFrameLocks noChangeAspect="1"/>
          </p:cNvGraphicFramePr>
          <p:nvPr/>
        </p:nvGraphicFramePr>
        <p:xfrm>
          <a:off x="5435600" y="4746625"/>
          <a:ext cx="1300163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3" name="公式" r:id="rId21" imgW="571320" imgH="228600" progId="Equation.3">
                  <p:embed/>
                </p:oleObj>
              </mc:Choice>
              <mc:Fallback>
                <p:oleObj name="公式" r:id="rId21" imgW="57132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4746625"/>
                        <a:ext cx="1300163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88499" name="Group 19"/>
          <p:cNvGrpSpPr>
            <a:grpSpLocks/>
          </p:cNvGrpSpPr>
          <p:nvPr/>
        </p:nvGrpSpPr>
        <p:grpSpPr bwMode="auto">
          <a:xfrm>
            <a:off x="1187450" y="5126038"/>
            <a:ext cx="1008063" cy="519112"/>
            <a:chOff x="748" y="3385"/>
            <a:chExt cx="635" cy="327"/>
          </a:xfrm>
        </p:grpSpPr>
        <p:sp>
          <p:nvSpPr>
            <p:cNvPr id="788500" name="Rectangle 20"/>
            <p:cNvSpPr>
              <a:spLocks noChangeArrowheads="1"/>
            </p:cNvSpPr>
            <p:nvPr/>
          </p:nvSpPr>
          <p:spPr bwMode="auto">
            <a:xfrm>
              <a:off x="748" y="3385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/>
                <a:t>…</a:t>
              </a:r>
            </a:p>
          </p:txBody>
        </p:sp>
        <p:sp>
          <p:nvSpPr>
            <p:cNvPr id="788501" name="Rectangle 21"/>
            <p:cNvSpPr>
              <a:spLocks noChangeArrowheads="1"/>
            </p:cNvSpPr>
            <p:nvPr/>
          </p:nvSpPr>
          <p:spPr bwMode="auto">
            <a:xfrm>
              <a:off x="1043" y="3385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zh-CN"/>
                <a:t>…</a:t>
              </a:r>
            </a:p>
          </p:txBody>
        </p:sp>
      </p:grpSp>
      <p:graphicFrame>
        <p:nvGraphicFramePr>
          <p:cNvPr id="788502" name="Object 22"/>
          <p:cNvGraphicFramePr>
            <a:graphicFrameLocks noChangeAspect="1"/>
          </p:cNvGraphicFramePr>
          <p:nvPr/>
        </p:nvGraphicFramePr>
        <p:xfrm>
          <a:off x="1136650" y="5589588"/>
          <a:ext cx="17065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4" name="公式" r:id="rId23" imgW="685800" imgH="241200" progId="Equation.3">
                  <p:embed/>
                </p:oleObj>
              </mc:Choice>
              <mc:Fallback>
                <p:oleObj name="公式" r:id="rId23" imgW="685800" imgH="24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589588"/>
                        <a:ext cx="17065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03" name="Text Box 23"/>
          <p:cNvSpPr txBox="1">
            <a:spLocks noChangeArrowheads="1"/>
          </p:cNvSpPr>
          <p:nvPr/>
        </p:nvSpPr>
        <p:spPr bwMode="auto">
          <a:xfrm>
            <a:off x="2916238" y="5661025"/>
            <a:ext cx="48783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对确定的 </a:t>
            </a:r>
            <a:r>
              <a:rPr lang="en-US" altLang="zh-CN" i="1"/>
              <a:t>y</a:t>
            </a:r>
            <a:r>
              <a:rPr lang="en-US" altLang="zh-CN" baseline="-25000"/>
              <a:t>0 </a:t>
            </a:r>
            <a:r>
              <a:rPr lang="zh-CN" altLang="en-US"/>
              <a:t>为方程②的特解。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88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8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8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8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8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8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8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8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8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8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8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88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8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483" grpId="0"/>
      <p:bldP spid="788486" grpId="0"/>
      <p:bldP spid="788488" grpId="0"/>
      <p:bldP spid="788490" grpId="0"/>
      <p:bldP spid="788491" grpId="0"/>
      <p:bldP spid="788493" grpId="0"/>
      <p:bldP spid="78850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ChangeArrowheads="1"/>
          </p:cNvSpPr>
          <p:nvPr/>
        </p:nvSpPr>
        <p:spPr bwMode="auto">
          <a:xfrm>
            <a:off x="612775" y="1889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记</a:t>
            </a:r>
          </a:p>
        </p:txBody>
      </p:sp>
      <p:graphicFrame>
        <p:nvGraphicFramePr>
          <p:cNvPr id="789507" name="Object 3"/>
          <p:cNvGraphicFramePr>
            <a:graphicFrameLocks noChangeAspect="1"/>
          </p:cNvGraphicFramePr>
          <p:nvPr/>
        </p:nvGraphicFramePr>
        <p:xfrm>
          <a:off x="1012825" y="203200"/>
          <a:ext cx="12160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4" name="公式" r:id="rId3" imgW="482400" imgH="228600" progId="Equation.3">
                  <p:embed/>
                </p:oleObj>
              </mc:Choice>
              <mc:Fallback>
                <p:oleObj name="公式" r:id="rId3" imgW="4824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203200"/>
                        <a:ext cx="121602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08" name="Rectangle 4"/>
          <p:cNvSpPr>
            <a:spLocks noChangeArrowheads="1"/>
          </p:cNvSpPr>
          <p:nvPr/>
        </p:nvSpPr>
        <p:spPr bwMode="auto">
          <a:xfrm>
            <a:off x="2268538" y="188913"/>
            <a:ext cx="23764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i="1"/>
              <a:t>C </a:t>
            </a:r>
            <a:r>
              <a:rPr lang="zh-CN" altLang="en-US"/>
              <a:t>为任意常数</a:t>
            </a:r>
            <a:r>
              <a:rPr lang="en-US" altLang="zh-CN"/>
              <a:t>,</a:t>
            </a:r>
          </a:p>
        </p:txBody>
      </p:sp>
      <p:sp>
        <p:nvSpPr>
          <p:cNvPr id="789509" name="Rectangle 5"/>
          <p:cNvSpPr>
            <a:spLocks noChangeArrowheads="1"/>
          </p:cNvSpPr>
          <p:nvPr/>
        </p:nvSpPr>
        <p:spPr bwMode="auto">
          <a:xfrm>
            <a:off x="4635500" y="204788"/>
            <a:ext cx="4184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则一阶线性齐次差分方程 </a:t>
            </a:r>
          </a:p>
        </p:txBody>
      </p:sp>
      <p:graphicFrame>
        <p:nvGraphicFramePr>
          <p:cNvPr id="789510" name="Object 6"/>
          <p:cNvGraphicFramePr>
            <a:graphicFrameLocks noChangeAspect="1"/>
          </p:cNvGraphicFramePr>
          <p:nvPr/>
        </p:nvGraphicFramePr>
        <p:xfrm>
          <a:off x="2484438" y="723900"/>
          <a:ext cx="1655762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5" name="公式" r:id="rId5" imgW="647640" imgH="241200" progId="Equation.3">
                  <p:embed/>
                </p:oleObj>
              </mc:Choice>
              <mc:Fallback>
                <p:oleObj name="公式" r:id="rId5" imgW="64764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723900"/>
                        <a:ext cx="1655762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11" name="Rectangle 7"/>
          <p:cNvSpPr>
            <a:spLocks noChangeArrowheads="1"/>
          </p:cNvSpPr>
          <p:nvPr/>
        </p:nvSpPr>
        <p:spPr bwMode="auto">
          <a:xfrm>
            <a:off x="323850" y="781050"/>
            <a:ext cx="1695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的通解为 </a:t>
            </a:r>
          </a:p>
        </p:txBody>
      </p:sp>
      <p:sp>
        <p:nvSpPr>
          <p:cNvPr id="789512" name="Rectangle 8"/>
          <p:cNvSpPr>
            <a:spLocks noChangeArrowheads="1"/>
          </p:cNvSpPr>
          <p:nvPr/>
        </p:nvSpPr>
        <p:spPr bwMode="auto">
          <a:xfrm>
            <a:off x="250825" y="1325563"/>
            <a:ext cx="8748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/>
              <a:t>一阶常系数线性齐次差分方程的通解是</a:t>
            </a:r>
            <a:r>
              <a:rPr lang="zh-CN" altLang="en-US">
                <a:solidFill>
                  <a:schemeClr val="tx2"/>
                </a:solidFill>
              </a:rPr>
              <a:t>指数函数</a:t>
            </a:r>
            <a:r>
              <a:rPr lang="zh-CN" altLang="en-US"/>
              <a:t>型的。 </a:t>
            </a:r>
          </a:p>
        </p:txBody>
      </p:sp>
      <p:sp>
        <p:nvSpPr>
          <p:cNvPr id="789513" name="Text Box 9"/>
          <p:cNvSpPr txBox="1">
            <a:spLocks noChangeArrowheads="1"/>
          </p:cNvSpPr>
          <p:nvPr/>
        </p:nvSpPr>
        <p:spPr bwMode="auto">
          <a:xfrm>
            <a:off x="720725" y="1844675"/>
            <a:ext cx="2051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>
                <a:solidFill>
                  <a:schemeClr val="tx2"/>
                </a:solidFill>
              </a:rPr>
              <a:t>2.  </a:t>
            </a:r>
            <a:r>
              <a:rPr lang="zh-CN" altLang="en-US">
                <a:solidFill>
                  <a:schemeClr val="tx2"/>
                </a:solidFill>
              </a:rPr>
              <a:t>特征根法</a:t>
            </a:r>
          </a:p>
        </p:txBody>
      </p:sp>
      <p:graphicFrame>
        <p:nvGraphicFramePr>
          <p:cNvPr id="789514" name="Object 10"/>
          <p:cNvGraphicFramePr>
            <a:graphicFrameLocks noChangeAspect="1"/>
          </p:cNvGraphicFramePr>
          <p:nvPr/>
        </p:nvGraphicFramePr>
        <p:xfrm>
          <a:off x="828675" y="2890838"/>
          <a:ext cx="12954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6" name="公式" r:id="rId7" imgW="520560" imgH="241200" progId="Equation.3">
                  <p:embed/>
                </p:oleObj>
              </mc:Choice>
              <mc:Fallback>
                <p:oleObj name="公式" r:id="rId7" imgW="52056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2890838"/>
                        <a:ext cx="12954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15" name="Text Box 11"/>
          <p:cNvSpPr txBox="1">
            <a:spLocks noChangeArrowheads="1"/>
          </p:cNvSpPr>
          <p:nvPr/>
        </p:nvSpPr>
        <p:spPr bwMode="auto">
          <a:xfrm>
            <a:off x="468313" y="29146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令</a:t>
            </a:r>
          </a:p>
        </p:txBody>
      </p:sp>
      <p:sp>
        <p:nvSpPr>
          <p:cNvPr id="789516" name="Text Box 12"/>
          <p:cNvSpPr txBox="1">
            <a:spLocks noChangeArrowheads="1"/>
          </p:cNvSpPr>
          <p:nvPr/>
        </p:nvSpPr>
        <p:spPr bwMode="auto">
          <a:xfrm>
            <a:off x="4994275" y="2909888"/>
            <a:ext cx="267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为方程②的解，</a:t>
            </a:r>
          </a:p>
        </p:txBody>
      </p:sp>
      <p:graphicFrame>
        <p:nvGraphicFramePr>
          <p:cNvPr id="789517" name="Object 13"/>
          <p:cNvGraphicFramePr>
            <a:graphicFrameLocks noChangeAspect="1"/>
          </p:cNvGraphicFramePr>
          <p:nvPr/>
        </p:nvGraphicFramePr>
        <p:xfrm>
          <a:off x="1063625" y="5788025"/>
          <a:ext cx="2054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7" name="公式" r:id="rId9" imgW="901440" imgH="228600" progId="Equation.3">
                  <p:embed/>
                </p:oleObj>
              </mc:Choice>
              <mc:Fallback>
                <p:oleObj name="公式" r:id="rId9" imgW="90144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5788025"/>
                        <a:ext cx="2054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18" name="Rectangle 14"/>
          <p:cNvSpPr>
            <a:spLocks noChangeArrowheads="1"/>
          </p:cNvSpPr>
          <p:nvPr/>
        </p:nvSpPr>
        <p:spPr bwMode="auto">
          <a:xfrm>
            <a:off x="4537075" y="57896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sp>
        <p:nvSpPr>
          <p:cNvPr id="789519" name="Line 15"/>
          <p:cNvSpPr>
            <a:spLocks noChangeShapeType="1"/>
          </p:cNvSpPr>
          <p:nvPr/>
        </p:nvSpPr>
        <p:spPr bwMode="auto">
          <a:xfrm>
            <a:off x="395288" y="5764213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89520" name="Object 16"/>
          <p:cNvGraphicFramePr>
            <a:graphicFrameLocks noChangeAspect="1"/>
          </p:cNvGraphicFramePr>
          <p:nvPr/>
        </p:nvGraphicFramePr>
        <p:xfrm>
          <a:off x="2116138" y="2906713"/>
          <a:ext cx="293528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8" name="公式" r:id="rId11" imgW="1231560" imgH="228600" progId="Equation.3">
                  <p:embed/>
                </p:oleObj>
              </mc:Choice>
              <mc:Fallback>
                <p:oleObj name="公式" r:id="rId11" imgW="123156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138" y="2906713"/>
                        <a:ext cx="293528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21" name="Text Box 17"/>
          <p:cNvSpPr txBox="1">
            <a:spLocks noChangeArrowheads="1"/>
          </p:cNvSpPr>
          <p:nvPr/>
        </p:nvSpPr>
        <p:spPr bwMode="auto">
          <a:xfrm>
            <a:off x="107950" y="3417888"/>
            <a:ext cx="172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代入②得</a:t>
            </a:r>
          </a:p>
        </p:txBody>
      </p:sp>
      <p:graphicFrame>
        <p:nvGraphicFramePr>
          <p:cNvPr id="789522" name="Object 18"/>
          <p:cNvGraphicFramePr>
            <a:graphicFrameLocks noChangeAspect="1"/>
          </p:cNvGraphicFramePr>
          <p:nvPr/>
        </p:nvGraphicFramePr>
        <p:xfrm>
          <a:off x="1116013" y="3963988"/>
          <a:ext cx="151606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39" name="公式" r:id="rId13" imgW="634680" imgH="228600" progId="Equation.3">
                  <p:embed/>
                </p:oleObj>
              </mc:Choice>
              <mc:Fallback>
                <p:oleObj name="公式" r:id="rId13" imgW="63468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3963988"/>
                        <a:ext cx="1516062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9523" name="Object 19"/>
          <p:cNvGraphicFramePr>
            <a:graphicFrameLocks noChangeAspect="1"/>
          </p:cNvGraphicFramePr>
          <p:nvPr/>
        </p:nvGraphicFramePr>
        <p:xfrm>
          <a:off x="2630488" y="3963988"/>
          <a:ext cx="230346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40" name="公式" r:id="rId15" imgW="965160" imgH="228600" progId="Equation.3">
                  <p:embed/>
                </p:oleObj>
              </mc:Choice>
              <mc:Fallback>
                <p:oleObj name="公式" r:id="rId15" imgW="96516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88" y="3963988"/>
                        <a:ext cx="2303462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9524" name="Object 20"/>
          <p:cNvGraphicFramePr>
            <a:graphicFrameLocks noChangeAspect="1"/>
          </p:cNvGraphicFramePr>
          <p:nvPr/>
        </p:nvGraphicFramePr>
        <p:xfrm>
          <a:off x="3924300" y="4621213"/>
          <a:ext cx="14335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41" name="公式" r:id="rId17" imgW="596880" imgH="203040" progId="Equation.3">
                  <p:embed/>
                </p:oleObj>
              </mc:Choice>
              <mc:Fallback>
                <p:oleObj name="公式" r:id="rId17" imgW="59688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621213"/>
                        <a:ext cx="143351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25" name="AutoShape 21"/>
          <p:cNvSpPr>
            <a:spLocks noChangeArrowheads="1"/>
          </p:cNvSpPr>
          <p:nvPr/>
        </p:nvSpPr>
        <p:spPr bwMode="auto">
          <a:xfrm>
            <a:off x="2484438" y="4764088"/>
            <a:ext cx="1143000" cy="152400"/>
          </a:xfrm>
          <a:prstGeom prst="rightArrow">
            <a:avLst>
              <a:gd name="adj1" fmla="val 50000"/>
              <a:gd name="adj2" fmla="val 187500"/>
            </a:avLst>
          </a:prstGeom>
          <a:solidFill>
            <a:srgbClr val="2448A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9526" name="Text Box 22"/>
          <p:cNvSpPr txBox="1">
            <a:spLocks noChangeArrowheads="1"/>
          </p:cNvSpPr>
          <p:nvPr/>
        </p:nvSpPr>
        <p:spPr bwMode="auto">
          <a:xfrm>
            <a:off x="6675438" y="45497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/>
              <a:t>③</a:t>
            </a:r>
          </a:p>
        </p:txBody>
      </p:sp>
      <p:sp>
        <p:nvSpPr>
          <p:cNvPr id="789527" name="Text Box 23"/>
          <p:cNvSpPr txBox="1">
            <a:spLocks noChangeArrowheads="1"/>
          </p:cNvSpPr>
          <p:nvPr/>
        </p:nvSpPr>
        <p:spPr bwMode="auto">
          <a:xfrm>
            <a:off x="180975" y="5116513"/>
            <a:ext cx="510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称③为差分方程②的</a:t>
            </a:r>
            <a:r>
              <a:rPr lang="zh-CN" altLang="en-US" b="1">
                <a:solidFill>
                  <a:schemeClr val="tx2"/>
                </a:solidFill>
              </a:rPr>
              <a:t>特征方程</a:t>
            </a:r>
            <a:r>
              <a:rPr lang="en-US" altLang="zh-CN"/>
              <a:t>,</a:t>
            </a:r>
          </a:p>
        </p:txBody>
      </p:sp>
      <p:sp>
        <p:nvSpPr>
          <p:cNvPr id="789528" name="Text Box 24"/>
          <p:cNvSpPr txBox="1">
            <a:spLocks noChangeArrowheads="1"/>
          </p:cNvSpPr>
          <p:nvPr/>
        </p:nvSpPr>
        <p:spPr bwMode="auto">
          <a:xfrm>
            <a:off x="5105400" y="5116513"/>
            <a:ext cx="2767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其根称为</a:t>
            </a:r>
            <a:r>
              <a:rPr lang="zh-CN" altLang="en-US" b="1">
                <a:solidFill>
                  <a:schemeClr val="tx2"/>
                </a:solidFill>
              </a:rPr>
              <a:t>特征根</a:t>
            </a:r>
            <a:r>
              <a:rPr lang="en-US" altLang="zh-CN"/>
              <a:t>.</a:t>
            </a:r>
          </a:p>
        </p:txBody>
      </p:sp>
      <p:sp>
        <p:nvSpPr>
          <p:cNvPr id="789529" name="Rectangle 25"/>
          <p:cNvSpPr>
            <a:spLocks noChangeArrowheads="1"/>
          </p:cNvSpPr>
          <p:nvPr/>
        </p:nvSpPr>
        <p:spPr bwMode="auto">
          <a:xfrm>
            <a:off x="4103688" y="733425"/>
            <a:ext cx="2614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/>
              <a:t>( </a:t>
            </a:r>
            <a:r>
              <a:rPr lang="en-US" altLang="zh-CN" i="1"/>
              <a:t>C</a:t>
            </a:r>
            <a:r>
              <a:rPr lang="zh-CN" altLang="en-US"/>
              <a:t>为任意常数</a:t>
            </a:r>
            <a:r>
              <a:rPr lang="en-US" altLang="zh-CN"/>
              <a:t>) </a:t>
            </a:r>
          </a:p>
        </p:txBody>
      </p:sp>
      <p:graphicFrame>
        <p:nvGraphicFramePr>
          <p:cNvPr id="789530" name="Object 26"/>
          <p:cNvGraphicFramePr>
            <a:graphicFrameLocks noChangeAspect="1"/>
          </p:cNvGraphicFramePr>
          <p:nvPr/>
        </p:nvGraphicFramePr>
        <p:xfrm>
          <a:off x="250825" y="2349500"/>
          <a:ext cx="14462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42" name="公式" r:id="rId19" imgW="634680" imgH="228600" progId="Equation.3">
                  <p:embed/>
                </p:oleObj>
              </mc:Choice>
              <mc:Fallback>
                <p:oleObj name="公式" r:id="rId19" imgW="63468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349500"/>
                        <a:ext cx="144621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31" name="Rectangle 27"/>
          <p:cNvSpPr>
            <a:spLocks noChangeArrowheads="1"/>
          </p:cNvSpPr>
          <p:nvPr/>
        </p:nvSpPr>
        <p:spPr bwMode="auto">
          <a:xfrm>
            <a:off x="4724400" y="2333625"/>
            <a:ext cx="4095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指数函数的差分形式不变</a:t>
            </a:r>
          </a:p>
        </p:txBody>
      </p:sp>
      <p:graphicFrame>
        <p:nvGraphicFramePr>
          <p:cNvPr id="789532" name="Object 28"/>
          <p:cNvGraphicFramePr>
            <a:graphicFrameLocks noChangeAspect="1"/>
          </p:cNvGraphicFramePr>
          <p:nvPr/>
        </p:nvGraphicFramePr>
        <p:xfrm>
          <a:off x="7781925" y="5157788"/>
          <a:ext cx="118268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43" name="公式" r:id="rId21" imgW="495000" imgH="203040" progId="Equation.3">
                  <p:embed/>
                </p:oleObj>
              </mc:Choice>
              <mc:Fallback>
                <p:oleObj name="公式" r:id="rId21" imgW="495000" imgH="2030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1925" y="5157788"/>
                        <a:ext cx="118268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9533" name="Object 29"/>
          <p:cNvGraphicFramePr>
            <a:graphicFrameLocks noChangeAspect="1"/>
          </p:cNvGraphicFramePr>
          <p:nvPr/>
        </p:nvGraphicFramePr>
        <p:xfrm>
          <a:off x="1693863" y="2349500"/>
          <a:ext cx="29495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544" name="公式" r:id="rId23" imgW="1295280" imgH="228600" progId="Equation.3">
                  <p:embed/>
                </p:oleObj>
              </mc:Choice>
              <mc:Fallback>
                <p:oleObj name="公式" r:id="rId23" imgW="1295280" imgH="2286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2349500"/>
                        <a:ext cx="294957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8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8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8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8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89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8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89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89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8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89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89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89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89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89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89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89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89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789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789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509" grpId="0"/>
      <p:bldP spid="789511" grpId="0"/>
      <p:bldP spid="789512" grpId="0"/>
      <p:bldP spid="789513" grpId="0"/>
      <p:bldP spid="789515" grpId="0" build="p" autoUpdateAnimBg="0"/>
      <p:bldP spid="789516" grpId="0" build="p" autoUpdateAnimBg="0"/>
      <p:bldP spid="789521" grpId="0" autoUpdateAnimBg="0"/>
      <p:bldP spid="789526" grpId="0" build="p" autoUpdateAnimBg="0" advAuto="0"/>
      <p:bldP spid="789527" grpId="0" autoUpdateAnimBg="0"/>
      <p:bldP spid="789528" grpId="0" build="p" autoUpdateAnimBg="0"/>
      <p:bldP spid="789529" grpId="0"/>
      <p:bldP spid="7895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57175"/>
            <a:ext cx="7632700" cy="587375"/>
          </a:xfrm>
        </p:spPr>
        <p:txBody>
          <a:bodyPr/>
          <a:lstStyle/>
          <a:p>
            <a:r>
              <a:rPr lang="zh-CN" altLang="en-US" sz="3200" b="1">
                <a:ea typeface="楷体_GB2312" panose="02010609030101010101" pitchFamily="49" charset="-122"/>
              </a:rPr>
              <a:t>一、一阶常系数线性齐次差分方程的解</a:t>
            </a:r>
          </a:p>
        </p:txBody>
      </p:sp>
      <p:sp>
        <p:nvSpPr>
          <p:cNvPr id="790531" name="Text Box 3"/>
          <p:cNvSpPr txBox="1">
            <a:spLocks noChangeArrowheads="1"/>
          </p:cNvSpPr>
          <p:nvPr/>
        </p:nvSpPr>
        <p:spPr bwMode="auto">
          <a:xfrm>
            <a:off x="425450" y="1171575"/>
            <a:ext cx="587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i="1"/>
              <a:t>一</a:t>
            </a:r>
            <a:r>
              <a:rPr lang="zh-CN" altLang="en-US"/>
              <a:t>阶常系数线性差分方程的一般形式</a:t>
            </a:r>
          </a:p>
        </p:txBody>
      </p:sp>
      <p:graphicFrame>
        <p:nvGraphicFramePr>
          <p:cNvPr id="790532" name="Object 4"/>
          <p:cNvGraphicFramePr>
            <a:graphicFrameLocks noChangeAspect="1"/>
          </p:cNvGraphicFramePr>
          <p:nvPr/>
        </p:nvGraphicFramePr>
        <p:xfrm>
          <a:off x="2627313" y="1768475"/>
          <a:ext cx="25749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555" name="公式" r:id="rId3" imgW="1130040" imgH="228600" progId="Equation.3">
                  <p:embed/>
                </p:oleObj>
              </mc:Choice>
              <mc:Fallback>
                <p:oleObj name="公式" r:id="rId3" imgW="113004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768475"/>
                        <a:ext cx="25749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0533" name="Object 5"/>
          <p:cNvGraphicFramePr>
            <a:graphicFrameLocks noChangeAspect="1"/>
          </p:cNvGraphicFramePr>
          <p:nvPr/>
        </p:nvGraphicFramePr>
        <p:xfrm>
          <a:off x="179388" y="2416175"/>
          <a:ext cx="57546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556" name="公式" r:id="rId5" imgW="2336760" imgH="228600" progId="Equation.3">
                  <p:embed/>
                </p:oleObj>
              </mc:Choice>
              <mc:Fallback>
                <p:oleObj name="公式" r:id="rId5" imgW="23367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416175"/>
                        <a:ext cx="57546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0534" name="Rectangle 6"/>
          <p:cNvSpPr>
            <a:spLocks noChangeArrowheads="1"/>
          </p:cNvSpPr>
          <p:nvPr/>
        </p:nvSpPr>
        <p:spPr bwMode="auto">
          <a:xfrm>
            <a:off x="8172450" y="18415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90535" name="Object 7"/>
          <p:cNvGraphicFramePr>
            <a:graphicFrameLocks noChangeAspect="1"/>
          </p:cNvGraphicFramePr>
          <p:nvPr/>
        </p:nvGraphicFramePr>
        <p:xfrm>
          <a:off x="709613" y="3136900"/>
          <a:ext cx="37322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557" name="公式" r:id="rId7" imgW="1638000" imgH="215640" progId="Equation.3">
                  <p:embed/>
                </p:oleObj>
              </mc:Choice>
              <mc:Fallback>
                <p:oleObj name="公式" r:id="rId7" imgW="163800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3" y="3136900"/>
                        <a:ext cx="37322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0536" name="Object 8"/>
          <p:cNvGraphicFramePr>
            <a:graphicFrameLocks noChangeAspect="1"/>
          </p:cNvGraphicFramePr>
          <p:nvPr/>
        </p:nvGraphicFramePr>
        <p:xfrm>
          <a:off x="2857500" y="3771900"/>
          <a:ext cx="2054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0558" name="公式" r:id="rId9" imgW="901440" imgH="228600" progId="Equation.3">
                  <p:embed/>
                </p:oleObj>
              </mc:Choice>
              <mc:Fallback>
                <p:oleObj name="公式" r:id="rId9" imgW="9014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771900"/>
                        <a:ext cx="2054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0537" name="Rectangle 9"/>
          <p:cNvSpPr>
            <a:spLocks noChangeArrowheads="1"/>
          </p:cNvSpPr>
          <p:nvPr/>
        </p:nvSpPr>
        <p:spPr bwMode="auto">
          <a:xfrm>
            <a:off x="8172450" y="37734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9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9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9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9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9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9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9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0531" grpId="0"/>
      <p:bldP spid="790534" grpId="0"/>
      <p:bldP spid="7905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2584" name="Object 8"/>
          <p:cNvGraphicFramePr>
            <a:graphicFrameLocks noChangeAspect="1"/>
          </p:cNvGraphicFramePr>
          <p:nvPr/>
        </p:nvGraphicFramePr>
        <p:xfrm>
          <a:off x="1908175" y="620713"/>
          <a:ext cx="2054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0" name="公式" r:id="rId3" imgW="901440" imgH="228600" progId="Equation.3">
                  <p:embed/>
                </p:oleObj>
              </mc:Choice>
              <mc:Fallback>
                <p:oleObj name="公式" r:id="rId3" imgW="9014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620713"/>
                        <a:ext cx="2054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585" name="Rectangle 9"/>
          <p:cNvSpPr>
            <a:spLocks noChangeArrowheads="1"/>
          </p:cNvSpPr>
          <p:nvPr/>
        </p:nvSpPr>
        <p:spPr bwMode="auto">
          <a:xfrm>
            <a:off x="7223125" y="6223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sp>
        <p:nvSpPr>
          <p:cNvPr id="792586" name="Text Box 10"/>
          <p:cNvSpPr txBox="1">
            <a:spLocks noChangeArrowheads="1"/>
          </p:cNvSpPr>
          <p:nvPr/>
        </p:nvSpPr>
        <p:spPr bwMode="auto">
          <a:xfrm>
            <a:off x="612775" y="1268413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>
                <a:solidFill>
                  <a:schemeClr val="tx2"/>
                </a:solidFill>
              </a:rPr>
              <a:t>特征根法</a:t>
            </a:r>
          </a:p>
        </p:txBody>
      </p:sp>
      <p:graphicFrame>
        <p:nvGraphicFramePr>
          <p:cNvPr id="792587" name="Object 11"/>
          <p:cNvGraphicFramePr>
            <a:graphicFrameLocks noChangeAspect="1"/>
          </p:cNvGraphicFramePr>
          <p:nvPr/>
        </p:nvGraphicFramePr>
        <p:xfrm>
          <a:off x="720725" y="3044825"/>
          <a:ext cx="12954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1" name="公式" r:id="rId5" imgW="520560" imgH="241200" progId="Equation.3">
                  <p:embed/>
                </p:oleObj>
              </mc:Choice>
              <mc:Fallback>
                <p:oleObj name="公式" r:id="rId5" imgW="52056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" y="3044825"/>
                        <a:ext cx="12954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588" name="Text Box 12"/>
          <p:cNvSpPr txBox="1">
            <a:spLocks noChangeArrowheads="1"/>
          </p:cNvSpPr>
          <p:nvPr/>
        </p:nvSpPr>
        <p:spPr bwMode="auto">
          <a:xfrm>
            <a:off x="360363" y="31019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令</a:t>
            </a:r>
          </a:p>
        </p:txBody>
      </p:sp>
      <p:sp>
        <p:nvSpPr>
          <p:cNvPr id="792589" name="Text Box 13"/>
          <p:cNvSpPr txBox="1">
            <a:spLocks noChangeArrowheads="1"/>
          </p:cNvSpPr>
          <p:nvPr/>
        </p:nvSpPr>
        <p:spPr bwMode="auto">
          <a:xfrm>
            <a:off x="4886325" y="3097213"/>
            <a:ext cx="267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为方程②的解，</a:t>
            </a:r>
          </a:p>
        </p:txBody>
      </p:sp>
      <p:graphicFrame>
        <p:nvGraphicFramePr>
          <p:cNvPr id="792590" name="Object 14"/>
          <p:cNvGraphicFramePr>
            <a:graphicFrameLocks noChangeAspect="1"/>
          </p:cNvGraphicFramePr>
          <p:nvPr/>
        </p:nvGraphicFramePr>
        <p:xfrm>
          <a:off x="2008188" y="3094038"/>
          <a:ext cx="293528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2" name="公式" r:id="rId7" imgW="1231560" imgH="228600" progId="Equation.3">
                  <p:embed/>
                </p:oleObj>
              </mc:Choice>
              <mc:Fallback>
                <p:oleObj name="公式" r:id="rId7" imgW="123156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3094038"/>
                        <a:ext cx="293528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591" name="Text Box 15"/>
          <p:cNvSpPr txBox="1">
            <a:spLocks noChangeArrowheads="1"/>
          </p:cNvSpPr>
          <p:nvPr/>
        </p:nvSpPr>
        <p:spPr bwMode="auto">
          <a:xfrm>
            <a:off x="0" y="3676650"/>
            <a:ext cx="172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代入②得</a:t>
            </a:r>
          </a:p>
        </p:txBody>
      </p:sp>
      <p:graphicFrame>
        <p:nvGraphicFramePr>
          <p:cNvPr id="792592" name="Object 16"/>
          <p:cNvGraphicFramePr>
            <a:graphicFrameLocks noChangeAspect="1"/>
          </p:cNvGraphicFramePr>
          <p:nvPr/>
        </p:nvGraphicFramePr>
        <p:xfrm>
          <a:off x="1547813" y="3727450"/>
          <a:ext cx="151606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3" name="公式" r:id="rId9" imgW="634680" imgH="228600" progId="Equation.3">
                  <p:embed/>
                </p:oleObj>
              </mc:Choice>
              <mc:Fallback>
                <p:oleObj name="公式" r:id="rId9" imgW="63468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3727450"/>
                        <a:ext cx="1516062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2593" name="Object 17"/>
          <p:cNvGraphicFramePr>
            <a:graphicFrameLocks noChangeAspect="1"/>
          </p:cNvGraphicFramePr>
          <p:nvPr/>
        </p:nvGraphicFramePr>
        <p:xfrm>
          <a:off x="3060700" y="3727450"/>
          <a:ext cx="230346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4" name="公式" r:id="rId11" imgW="965160" imgH="228600" progId="Equation.3">
                  <p:embed/>
                </p:oleObj>
              </mc:Choice>
              <mc:Fallback>
                <p:oleObj name="公式" r:id="rId11" imgW="96516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3727450"/>
                        <a:ext cx="2303463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2594" name="Object 18"/>
          <p:cNvGraphicFramePr>
            <a:graphicFrameLocks noChangeAspect="1"/>
          </p:cNvGraphicFramePr>
          <p:nvPr/>
        </p:nvGraphicFramePr>
        <p:xfrm>
          <a:off x="6877050" y="3767138"/>
          <a:ext cx="143351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5" name="公式" r:id="rId13" imgW="596880" imgH="203040" progId="Equation.3">
                  <p:embed/>
                </p:oleObj>
              </mc:Choice>
              <mc:Fallback>
                <p:oleObj name="公式" r:id="rId13" imgW="596880" imgH="2030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3767138"/>
                        <a:ext cx="143351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595" name="AutoShape 19"/>
          <p:cNvSpPr>
            <a:spLocks noChangeArrowheads="1"/>
          </p:cNvSpPr>
          <p:nvPr/>
        </p:nvSpPr>
        <p:spPr bwMode="auto">
          <a:xfrm>
            <a:off x="5508625" y="3910013"/>
            <a:ext cx="1143000" cy="152400"/>
          </a:xfrm>
          <a:prstGeom prst="rightArrow">
            <a:avLst>
              <a:gd name="adj1" fmla="val 50000"/>
              <a:gd name="adj2" fmla="val 187500"/>
            </a:avLst>
          </a:prstGeom>
          <a:solidFill>
            <a:srgbClr val="2448A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zh-CN"/>
          </a:p>
        </p:txBody>
      </p:sp>
      <p:sp>
        <p:nvSpPr>
          <p:cNvPr id="792596" name="Text Box 20"/>
          <p:cNvSpPr txBox="1">
            <a:spLocks noChangeArrowheads="1"/>
          </p:cNvSpPr>
          <p:nvPr/>
        </p:nvSpPr>
        <p:spPr bwMode="auto">
          <a:xfrm>
            <a:off x="8532813" y="36957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/>
              <a:t>③</a:t>
            </a:r>
          </a:p>
        </p:txBody>
      </p:sp>
      <p:sp>
        <p:nvSpPr>
          <p:cNvPr id="792597" name="Text Box 21"/>
          <p:cNvSpPr txBox="1">
            <a:spLocks noChangeArrowheads="1"/>
          </p:cNvSpPr>
          <p:nvPr/>
        </p:nvSpPr>
        <p:spPr bwMode="auto">
          <a:xfrm>
            <a:off x="36513" y="4341813"/>
            <a:ext cx="510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称③为差分方程②的</a:t>
            </a:r>
            <a:r>
              <a:rPr lang="zh-CN" altLang="en-US" b="1">
                <a:solidFill>
                  <a:schemeClr val="tx2"/>
                </a:solidFill>
              </a:rPr>
              <a:t>特征方程</a:t>
            </a:r>
            <a:r>
              <a:rPr lang="en-US" altLang="zh-CN"/>
              <a:t>,</a:t>
            </a:r>
          </a:p>
        </p:txBody>
      </p:sp>
      <p:sp>
        <p:nvSpPr>
          <p:cNvPr id="792598" name="Text Box 22"/>
          <p:cNvSpPr txBox="1">
            <a:spLocks noChangeArrowheads="1"/>
          </p:cNvSpPr>
          <p:nvPr/>
        </p:nvSpPr>
        <p:spPr bwMode="auto">
          <a:xfrm>
            <a:off x="4960938" y="4341813"/>
            <a:ext cx="2762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其根称为</a:t>
            </a:r>
            <a:r>
              <a:rPr lang="zh-CN" altLang="en-US" b="1">
                <a:solidFill>
                  <a:schemeClr val="tx2"/>
                </a:solidFill>
              </a:rPr>
              <a:t>特征根</a:t>
            </a:r>
            <a:r>
              <a:rPr lang="en-US" altLang="zh-CN"/>
              <a:t>.</a:t>
            </a:r>
          </a:p>
        </p:txBody>
      </p:sp>
      <p:graphicFrame>
        <p:nvGraphicFramePr>
          <p:cNvPr id="792599" name="Object 23"/>
          <p:cNvGraphicFramePr>
            <a:graphicFrameLocks noChangeAspect="1"/>
          </p:cNvGraphicFramePr>
          <p:nvPr/>
        </p:nvGraphicFramePr>
        <p:xfrm>
          <a:off x="1946275" y="1785938"/>
          <a:ext cx="14462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6" name="公式" r:id="rId15" imgW="634680" imgH="228600" progId="Equation.3">
                  <p:embed/>
                </p:oleObj>
              </mc:Choice>
              <mc:Fallback>
                <p:oleObj name="公式" r:id="rId15" imgW="63468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1785938"/>
                        <a:ext cx="144621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600" name="Rectangle 24"/>
          <p:cNvSpPr>
            <a:spLocks noChangeArrowheads="1"/>
          </p:cNvSpPr>
          <p:nvPr/>
        </p:nvSpPr>
        <p:spPr bwMode="auto">
          <a:xfrm>
            <a:off x="336550" y="2478088"/>
            <a:ext cx="4806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由指数函数的差分形式不变，</a:t>
            </a:r>
          </a:p>
        </p:txBody>
      </p:sp>
      <p:graphicFrame>
        <p:nvGraphicFramePr>
          <p:cNvPr id="792601" name="Object 25"/>
          <p:cNvGraphicFramePr>
            <a:graphicFrameLocks noChangeAspect="1"/>
          </p:cNvGraphicFramePr>
          <p:nvPr/>
        </p:nvGraphicFramePr>
        <p:xfrm>
          <a:off x="7637463" y="4383088"/>
          <a:ext cx="11826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7" name="公式" r:id="rId17" imgW="495000" imgH="203040" progId="Equation.3">
                  <p:embed/>
                </p:oleObj>
              </mc:Choice>
              <mc:Fallback>
                <p:oleObj name="公式" r:id="rId17" imgW="495000" imgH="20304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7463" y="4383088"/>
                        <a:ext cx="1182687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2602" name="Object 26"/>
          <p:cNvGraphicFramePr>
            <a:graphicFrameLocks noChangeAspect="1"/>
          </p:cNvGraphicFramePr>
          <p:nvPr/>
        </p:nvGraphicFramePr>
        <p:xfrm>
          <a:off x="3422650" y="1828800"/>
          <a:ext cx="29495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8" name="公式" r:id="rId19" imgW="1295280" imgH="228600" progId="Equation.3">
                  <p:embed/>
                </p:oleObj>
              </mc:Choice>
              <mc:Fallback>
                <p:oleObj name="公式" r:id="rId19" imgW="129528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1828800"/>
                        <a:ext cx="294957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604" name="Text Box 28"/>
          <p:cNvSpPr txBox="1">
            <a:spLocks noChangeArrowheads="1"/>
          </p:cNvSpPr>
          <p:nvPr/>
        </p:nvSpPr>
        <p:spPr bwMode="auto">
          <a:xfrm>
            <a:off x="468313" y="188913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齐次方程</a:t>
            </a:r>
          </a:p>
        </p:txBody>
      </p:sp>
      <p:graphicFrame>
        <p:nvGraphicFramePr>
          <p:cNvPr id="792605" name="Object 29"/>
          <p:cNvGraphicFramePr>
            <a:graphicFrameLocks noChangeAspect="1"/>
          </p:cNvGraphicFramePr>
          <p:nvPr/>
        </p:nvGraphicFramePr>
        <p:xfrm>
          <a:off x="107950" y="4941888"/>
          <a:ext cx="19621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19" name="公式" r:id="rId21" imgW="787320" imgH="241200" progId="Equation.3">
                  <p:embed/>
                </p:oleObj>
              </mc:Choice>
              <mc:Fallback>
                <p:oleObj name="公式" r:id="rId21" imgW="787320" imgH="241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941888"/>
                        <a:ext cx="19621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606" name="Text Box 30"/>
          <p:cNvSpPr txBox="1">
            <a:spLocks noChangeArrowheads="1"/>
          </p:cNvSpPr>
          <p:nvPr/>
        </p:nvSpPr>
        <p:spPr bwMode="auto">
          <a:xfrm>
            <a:off x="1938338" y="4941888"/>
            <a:ext cx="4451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是齐次方程②的一个特解，</a:t>
            </a:r>
          </a:p>
        </p:txBody>
      </p:sp>
      <p:sp>
        <p:nvSpPr>
          <p:cNvPr id="792607" name="Rectangle 31"/>
          <p:cNvSpPr>
            <a:spLocks noChangeArrowheads="1"/>
          </p:cNvSpPr>
          <p:nvPr/>
        </p:nvSpPr>
        <p:spPr bwMode="auto">
          <a:xfrm>
            <a:off x="6075363" y="4984750"/>
            <a:ext cx="2762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方程②的通解为 </a:t>
            </a:r>
          </a:p>
        </p:txBody>
      </p:sp>
      <p:graphicFrame>
        <p:nvGraphicFramePr>
          <p:cNvPr id="792608" name="Object 32"/>
          <p:cNvGraphicFramePr>
            <a:graphicFrameLocks noChangeAspect="1"/>
          </p:cNvGraphicFramePr>
          <p:nvPr/>
        </p:nvGraphicFramePr>
        <p:xfrm>
          <a:off x="2252663" y="5662613"/>
          <a:ext cx="15446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620" name="公式" r:id="rId23" imgW="647640" imgH="241200" progId="Equation.3">
                  <p:embed/>
                </p:oleObj>
              </mc:Choice>
              <mc:Fallback>
                <p:oleObj name="公式" r:id="rId23" imgW="647640" imgH="2412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5662613"/>
                        <a:ext cx="154463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2609" name="Rectangle 33"/>
          <p:cNvSpPr>
            <a:spLocks noChangeArrowheads="1"/>
          </p:cNvSpPr>
          <p:nvPr/>
        </p:nvSpPr>
        <p:spPr bwMode="auto">
          <a:xfrm>
            <a:off x="3941763" y="5661025"/>
            <a:ext cx="26146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/>
              <a:t>( </a:t>
            </a:r>
            <a:r>
              <a:rPr lang="en-US" altLang="zh-CN" i="1"/>
              <a:t>C</a:t>
            </a:r>
            <a:r>
              <a:rPr lang="zh-CN" altLang="en-US"/>
              <a:t>为任意常数</a:t>
            </a:r>
            <a:r>
              <a:rPr lang="en-US" altLang="zh-CN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9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9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9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9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9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9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92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9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79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792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79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9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79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9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79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792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92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92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79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9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79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79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792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79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2585" grpId="0"/>
      <p:bldP spid="792586" grpId="0"/>
      <p:bldP spid="792588" grpId="0" build="p" autoUpdateAnimBg="0"/>
      <p:bldP spid="792589" grpId="0" build="p" autoUpdateAnimBg="0"/>
      <p:bldP spid="792591" grpId="0" autoUpdateAnimBg="0"/>
      <p:bldP spid="792595" grpId="0" animBg="1"/>
      <p:bldP spid="792596" grpId="0" build="p" autoUpdateAnimBg="0" advAuto="0"/>
      <p:bldP spid="792597" grpId="0" autoUpdateAnimBg="0"/>
      <p:bldP spid="792598" grpId="0" build="p" autoUpdateAnimBg="0"/>
      <p:bldP spid="792600" grpId="0"/>
      <p:bldP spid="792606" grpId="0"/>
      <p:bldP spid="792607" grpId="0"/>
      <p:bldP spid="7926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1559" name="Object 7"/>
          <p:cNvGraphicFramePr>
            <a:graphicFrameLocks noChangeAspect="1"/>
          </p:cNvGraphicFramePr>
          <p:nvPr/>
        </p:nvGraphicFramePr>
        <p:xfrm>
          <a:off x="1417638" y="493713"/>
          <a:ext cx="61785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76" name="公式" r:id="rId3" imgW="2552400" imgH="228600" progId="Equation.3">
                  <p:embed/>
                </p:oleObj>
              </mc:Choice>
              <mc:Fallback>
                <p:oleObj name="公式" r:id="rId3" imgW="25524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638" y="493713"/>
                        <a:ext cx="617855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60" name="Text Box 8"/>
          <p:cNvSpPr txBox="1">
            <a:spLocks noChangeArrowheads="1"/>
          </p:cNvSpPr>
          <p:nvPr/>
        </p:nvSpPr>
        <p:spPr bwMode="auto">
          <a:xfrm>
            <a:off x="554038" y="479425"/>
            <a:ext cx="1009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例</a:t>
            </a:r>
            <a:r>
              <a:rPr lang="en-US" altLang="zh-CN" b="1">
                <a:solidFill>
                  <a:schemeClr val="tx2"/>
                </a:solidFill>
              </a:rPr>
              <a:t>1.</a:t>
            </a:r>
            <a:r>
              <a:rPr lang="en-US" altLang="zh-CN"/>
              <a:t> </a:t>
            </a:r>
          </a:p>
        </p:txBody>
      </p:sp>
      <p:sp>
        <p:nvSpPr>
          <p:cNvPr id="791561" name="Text Box 9"/>
          <p:cNvSpPr txBox="1">
            <a:spLocks noChangeArrowheads="1"/>
          </p:cNvSpPr>
          <p:nvPr/>
        </p:nvSpPr>
        <p:spPr bwMode="auto">
          <a:xfrm>
            <a:off x="566738" y="1127125"/>
            <a:ext cx="1008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91562" name="Text Box 10"/>
          <p:cNvSpPr txBox="1">
            <a:spLocks noChangeArrowheads="1"/>
          </p:cNvSpPr>
          <p:nvPr/>
        </p:nvSpPr>
        <p:spPr bwMode="auto">
          <a:xfrm>
            <a:off x="3014663" y="1127125"/>
            <a:ext cx="208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方程改写为</a:t>
            </a:r>
          </a:p>
        </p:txBody>
      </p:sp>
      <p:graphicFrame>
        <p:nvGraphicFramePr>
          <p:cNvPr id="791563" name="Object 11"/>
          <p:cNvGraphicFramePr>
            <a:graphicFrameLocks noChangeAspect="1"/>
          </p:cNvGraphicFramePr>
          <p:nvPr/>
        </p:nvGraphicFramePr>
        <p:xfrm>
          <a:off x="2943225" y="1776413"/>
          <a:ext cx="24590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77" name="公式" r:id="rId5" imgW="1015920" imgH="228600" progId="Equation.3">
                  <p:embed/>
                </p:oleObj>
              </mc:Choice>
              <mc:Fallback>
                <p:oleObj name="公式" r:id="rId5" imgW="101592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1776413"/>
                        <a:ext cx="2459038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64" name="Rectangle 12"/>
          <p:cNvSpPr>
            <a:spLocks noChangeArrowheads="1"/>
          </p:cNvSpPr>
          <p:nvPr/>
        </p:nvSpPr>
        <p:spPr bwMode="auto">
          <a:xfrm>
            <a:off x="620713" y="2497138"/>
            <a:ext cx="1962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特征方程为</a:t>
            </a:r>
          </a:p>
        </p:txBody>
      </p:sp>
      <p:sp>
        <p:nvSpPr>
          <p:cNvPr id="791565" name="Rectangle 13"/>
          <p:cNvSpPr>
            <a:spLocks noChangeArrowheads="1"/>
          </p:cNvSpPr>
          <p:nvPr/>
        </p:nvSpPr>
        <p:spPr bwMode="auto">
          <a:xfrm>
            <a:off x="1287463" y="112712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调整下标，</a:t>
            </a:r>
          </a:p>
        </p:txBody>
      </p:sp>
      <p:graphicFrame>
        <p:nvGraphicFramePr>
          <p:cNvPr id="791566" name="Object 14"/>
          <p:cNvGraphicFramePr>
            <a:graphicFrameLocks noChangeAspect="1"/>
          </p:cNvGraphicFramePr>
          <p:nvPr/>
        </p:nvGraphicFramePr>
        <p:xfrm>
          <a:off x="2416175" y="2568575"/>
          <a:ext cx="17510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78" name="公式" r:id="rId7" imgW="723600" imgH="203040" progId="Equation.3">
                  <p:embed/>
                </p:oleObj>
              </mc:Choice>
              <mc:Fallback>
                <p:oleObj name="公式" r:id="rId7" imgW="723600" imgH="2030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2568575"/>
                        <a:ext cx="175101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67" name="Text Box 15"/>
          <p:cNvSpPr txBox="1">
            <a:spLocks noChangeArrowheads="1"/>
          </p:cNvSpPr>
          <p:nvPr/>
        </p:nvSpPr>
        <p:spPr bwMode="auto">
          <a:xfrm>
            <a:off x="4238625" y="2552700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特征根</a:t>
            </a:r>
            <a:r>
              <a:rPr lang="en-US" altLang="zh-CN"/>
              <a:t>:</a:t>
            </a:r>
          </a:p>
        </p:txBody>
      </p:sp>
      <p:graphicFrame>
        <p:nvGraphicFramePr>
          <p:cNvPr id="791568" name="Object 16"/>
          <p:cNvGraphicFramePr>
            <a:graphicFrameLocks noChangeAspect="1"/>
          </p:cNvGraphicFramePr>
          <p:nvPr/>
        </p:nvGraphicFramePr>
        <p:xfrm>
          <a:off x="5535613" y="2335213"/>
          <a:ext cx="141287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79" name="公式" r:id="rId9" imgW="583920" imgH="393480" progId="Equation.3">
                  <p:embed/>
                </p:oleObj>
              </mc:Choice>
              <mc:Fallback>
                <p:oleObj name="公式" r:id="rId9" imgW="58392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2335213"/>
                        <a:ext cx="1412875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69" name="Text Box 17"/>
          <p:cNvSpPr txBox="1">
            <a:spLocks noChangeArrowheads="1"/>
          </p:cNvSpPr>
          <p:nvPr/>
        </p:nvSpPr>
        <p:spPr bwMode="auto">
          <a:xfrm>
            <a:off x="639763" y="3143250"/>
            <a:ext cx="2317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方程的通解为</a:t>
            </a:r>
          </a:p>
        </p:txBody>
      </p:sp>
      <p:graphicFrame>
        <p:nvGraphicFramePr>
          <p:cNvPr id="791570" name="Object 18"/>
          <p:cNvGraphicFramePr>
            <a:graphicFrameLocks noChangeAspect="1"/>
          </p:cNvGraphicFramePr>
          <p:nvPr/>
        </p:nvGraphicFramePr>
        <p:xfrm>
          <a:off x="2892425" y="3144838"/>
          <a:ext cx="21812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80" name="公式" r:id="rId11" imgW="914400" imgH="241200" progId="Equation.3">
                  <p:embed/>
                </p:oleObj>
              </mc:Choice>
              <mc:Fallback>
                <p:oleObj name="公式" r:id="rId11" imgW="914400" imgH="241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425" y="3144838"/>
                        <a:ext cx="21812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71" name="Text Box 19"/>
          <p:cNvSpPr txBox="1">
            <a:spLocks noChangeArrowheads="1"/>
          </p:cNvSpPr>
          <p:nvPr/>
        </p:nvSpPr>
        <p:spPr bwMode="auto">
          <a:xfrm>
            <a:off x="639763" y="3792538"/>
            <a:ext cx="2895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利用初始条件得</a:t>
            </a:r>
          </a:p>
        </p:txBody>
      </p:sp>
      <p:graphicFrame>
        <p:nvGraphicFramePr>
          <p:cNvPr id="791572" name="Object 20"/>
          <p:cNvGraphicFramePr>
            <a:graphicFrameLocks noChangeAspect="1"/>
          </p:cNvGraphicFramePr>
          <p:nvPr/>
        </p:nvGraphicFramePr>
        <p:xfrm>
          <a:off x="3313113" y="3884613"/>
          <a:ext cx="99853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81" name="公式" r:id="rId13" imgW="419040" imgH="203040" progId="Equation.3">
                  <p:embed/>
                </p:oleObj>
              </mc:Choice>
              <mc:Fallback>
                <p:oleObj name="公式" r:id="rId13" imgW="41904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3884613"/>
                        <a:ext cx="998537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73" name="Text Box 21"/>
          <p:cNvSpPr txBox="1">
            <a:spLocks noChangeArrowheads="1"/>
          </p:cNvSpPr>
          <p:nvPr/>
        </p:nvSpPr>
        <p:spPr bwMode="auto">
          <a:xfrm>
            <a:off x="646113" y="4438650"/>
            <a:ext cx="480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于是所求初值问题的解为</a:t>
            </a:r>
          </a:p>
        </p:txBody>
      </p:sp>
      <p:graphicFrame>
        <p:nvGraphicFramePr>
          <p:cNvPr id="791574" name="Object 22"/>
          <p:cNvGraphicFramePr>
            <a:graphicFrameLocks noChangeAspect="1"/>
          </p:cNvGraphicFramePr>
          <p:nvPr/>
        </p:nvGraphicFramePr>
        <p:xfrm>
          <a:off x="4603750" y="4438650"/>
          <a:ext cx="20891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1582" name="公式" r:id="rId15" imgW="876240" imgH="241200" progId="Equation.3">
                  <p:embed/>
                </p:oleObj>
              </mc:Choice>
              <mc:Fallback>
                <p:oleObj name="公式" r:id="rId15" imgW="876240" imgH="24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4438650"/>
                        <a:ext cx="208915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75" name="Rectangle 23"/>
          <p:cNvSpPr>
            <a:spLocks noChangeArrowheads="1"/>
          </p:cNvSpPr>
          <p:nvPr/>
        </p:nvSpPr>
        <p:spPr bwMode="auto">
          <a:xfrm>
            <a:off x="4968875" y="1125538"/>
            <a:ext cx="3563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>
                <a:solidFill>
                  <a:schemeClr val="accent2"/>
                </a:solidFill>
              </a:rPr>
              <a:t>(</a:t>
            </a:r>
            <a:r>
              <a:rPr lang="en-US" altLang="zh-CN" i="1">
                <a:solidFill>
                  <a:schemeClr val="accent2"/>
                </a:solidFill>
              </a:rPr>
              <a:t>t </a:t>
            </a:r>
            <a:r>
              <a:rPr lang="en-US" altLang="zh-CN">
                <a:solidFill>
                  <a:schemeClr val="accent2"/>
                </a:solidFill>
              </a:rPr>
              <a:t>= </a:t>
            </a:r>
            <a:r>
              <a:rPr lang="en-US" altLang="zh-CN" i="1">
                <a:solidFill>
                  <a:schemeClr val="accent2"/>
                </a:solidFill>
              </a:rPr>
              <a:t>x</a:t>
            </a:r>
            <a:r>
              <a:rPr lang="en-US" altLang="zh-CN">
                <a:solidFill>
                  <a:schemeClr val="accent2"/>
                </a:solidFill>
              </a:rPr>
              <a:t>-1, </a:t>
            </a:r>
            <a:r>
              <a:rPr lang="zh-CN" altLang="en-US">
                <a:solidFill>
                  <a:schemeClr val="accent2"/>
                </a:solidFill>
              </a:rPr>
              <a:t>再把 </a:t>
            </a:r>
            <a:r>
              <a:rPr lang="en-US" altLang="zh-CN" i="1">
                <a:solidFill>
                  <a:schemeClr val="accent2"/>
                </a:solidFill>
              </a:rPr>
              <a:t>t</a:t>
            </a:r>
            <a:r>
              <a:rPr lang="en-US" altLang="zh-CN">
                <a:solidFill>
                  <a:schemeClr val="accent2"/>
                </a:solidFill>
              </a:rPr>
              <a:t> </a:t>
            </a:r>
            <a:r>
              <a:rPr lang="zh-CN" altLang="en-US">
                <a:solidFill>
                  <a:schemeClr val="accent2"/>
                </a:solidFill>
              </a:rPr>
              <a:t>写成 </a:t>
            </a:r>
            <a:r>
              <a:rPr lang="en-US" altLang="zh-CN" i="1">
                <a:solidFill>
                  <a:schemeClr val="accent2"/>
                </a:solidFill>
              </a:rPr>
              <a:t>x</a:t>
            </a:r>
            <a:r>
              <a:rPr lang="en-US" altLang="zh-CN">
                <a:solidFill>
                  <a:schemeClr val="accent2"/>
                </a:solidFill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9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9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9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9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9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79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9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9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79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9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79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9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79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91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9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61" grpId="0" autoUpdateAnimBg="0"/>
      <p:bldP spid="791562" grpId="0" autoUpdateAnimBg="0"/>
      <p:bldP spid="791564" grpId="0"/>
      <p:bldP spid="791565" grpId="0"/>
      <p:bldP spid="791567" grpId="0" autoUpdateAnimBg="0"/>
      <p:bldP spid="791569" grpId="0"/>
      <p:bldP spid="791571" grpId="0" autoUpdateAnimBg="0"/>
      <p:bldP spid="791573" grpId="0" autoUpdateAnimBg="0"/>
      <p:bldP spid="7915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705725" cy="587375"/>
          </a:xfrm>
        </p:spPr>
        <p:txBody>
          <a:bodyPr/>
          <a:lstStyle/>
          <a:p>
            <a:r>
              <a:rPr lang="zh-CN" altLang="en-US" sz="3200" b="1">
                <a:ea typeface="楷体_GB2312" panose="02010609030101010101" pitchFamily="49" charset="-122"/>
              </a:rPr>
              <a:t>二、一阶常系数线性非齐次差分方程的解</a:t>
            </a:r>
          </a:p>
        </p:txBody>
      </p:sp>
      <p:sp>
        <p:nvSpPr>
          <p:cNvPr id="769027" name="Text Box 3"/>
          <p:cNvSpPr txBox="1">
            <a:spLocks noChangeArrowheads="1"/>
          </p:cNvSpPr>
          <p:nvPr/>
        </p:nvSpPr>
        <p:spPr bwMode="auto">
          <a:xfrm>
            <a:off x="425450" y="815975"/>
            <a:ext cx="5873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i="1"/>
              <a:t>一</a:t>
            </a:r>
            <a:r>
              <a:rPr lang="zh-CN" altLang="en-US"/>
              <a:t>阶常系数线性差分方程的一般形式</a:t>
            </a:r>
          </a:p>
        </p:txBody>
      </p:sp>
      <p:graphicFrame>
        <p:nvGraphicFramePr>
          <p:cNvPr id="769028" name="Object 4"/>
          <p:cNvGraphicFramePr>
            <a:graphicFrameLocks noChangeAspect="1"/>
          </p:cNvGraphicFramePr>
          <p:nvPr/>
        </p:nvGraphicFramePr>
        <p:xfrm>
          <a:off x="2627313" y="1412875"/>
          <a:ext cx="25749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1" name="公式" r:id="rId3" imgW="1130040" imgH="228600" progId="Equation.3">
                  <p:embed/>
                </p:oleObj>
              </mc:Choice>
              <mc:Fallback>
                <p:oleObj name="公式" r:id="rId3" imgW="113004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412875"/>
                        <a:ext cx="25749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9029" name="Object 5"/>
          <p:cNvGraphicFramePr>
            <a:graphicFrameLocks noChangeAspect="1"/>
          </p:cNvGraphicFramePr>
          <p:nvPr/>
        </p:nvGraphicFramePr>
        <p:xfrm>
          <a:off x="179388" y="1989138"/>
          <a:ext cx="57546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2" name="公式" r:id="rId5" imgW="2336760" imgH="228600" progId="Equation.3">
                  <p:embed/>
                </p:oleObj>
              </mc:Choice>
              <mc:Fallback>
                <p:oleObj name="公式" r:id="rId5" imgW="23367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989138"/>
                        <a:ext cx="575468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9030" name="Rectangle 6"/>
          <p:cNvSpPr>
            <a:spLocks noChangeArrowheads="1"/>
          </p:cNvSpPr>
          <p:nvPr/>
        </p:nvSpPr>
        <p:spPr bwMode="auto">
          <a:xfrm>
            <a:off x="8172450" y="14859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69033" name="Object 9"/>
          <p:cNvGraphicFramePr>
            <a:graphicFrameLocks noChangeAspect="1"/>
          </p:cNvGraphicFramePr>
          <p:nvPr/>
        </p:nvGraphicFramePr>
        <p:xfrm>
          <a:off x="2820988" y="3068638"/>
          <a:ext cx="2054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3" name="公式" r:id="rId7" imgW="901440" imgH="228600" progId="Equation.3">
                  <p:embed/>
                </p:oleObj>
              </mc:Choice>
              <mc:Fallback>
                <p:oleObj name="公式" r:id="rId7" imgW="90144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3068638"/>
                        <a:ext cx="2054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9034" name="Rectangle 10"/>
          <p:cNvSpPr>
            <a:spLocks noChangeArrowheads="1"/>
          </p:cNvSpPr>
          <p:nvPr/>
        </p:nvSpPr>
        <p:spPr bwMode="auto">
          <a:xfrm>
            <a:off x="8135938" y="307022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sp>
        <p:nvSpPr>
          <p:cNvPr id="769048" name="Text Box 24"/>
          <p:cNvSpPr txBox="1">
            <a:spLocks noChangeArrowheads="1"/>
          </p:cNvSpPr>
          <p:nvPr/>
        </p:nvSpPr>
        <p:spPr bwMode="auto">
          <a:xfrm>
            <a:off x="107950" y="2549525"/>
            <a:ext cx="3028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相应的齐次方程为</a:t>
            </a:r>
          </a:p>
        </p:txBody>
      </p:sp>
      <p:sp>
        <p:nvSpPr>
          <p:cNvPr id="769049" name="Text Box 25"/>
          <p:cNvSpPr txBox="1">
            <a:spLocks noChangeArrowheads="1"/>
          </p:cNvSpPr>
          <p:nvPr/>
        </p:nvSpPr>
        <p:spPr bwMode="auto">
          <a:xfrm>
            <a:off x="179388" y="3600450"/>
            <a:ext cx="6543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根据解的结构定理 </a:t>
            </a:r>
            <a:r>
              <a:rPr lang="en-US" altLang="zh-CN"/>
              <a:t>, </a:t>
            </a:r>
            <a:r>
              <a:rPr lang="zh-CN" altLang="en-US"/>
              <a:t>其非齐次方程通解为</a:t>
            </a:r>
          </a:p>
        </p:txBody>
      </p:sp>
      <p:graphicFrame>
        <p:nvGraphicFramePr>
          <p:cNvPr id="769050" name="Object 26"/>
          <p:cNvGraphicFramePr>
            <a:graphicFrameLocks noChangeAspect="1"/>
          </p:cNvGraphicFramePr>
          <p:nvPr/>
        </p:nvGraphicFramePr>
        <p:xfrm>
          <a:off x="1692275" y="4111625"/>
          <a:ext cx="12588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4" name="公式" r:id="rId9" imgW="469800" imgH="228600" progId="Equation.3">
                  <p:embed/>
                </p:oleObj>
              </mc:Choice>
              <mc:Fallback>
                <p:oleObj name="公式" r:id="rId9" imgW="469800" imgH="228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111625"/>
                        <a:ext cx="1258888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9051" name="Object 27"/>
          <p:cNvGraphicFramePr>
            <a:graphicFrameLocks noChangeAspect="1"/>
          </p:cNvGraphicFramePr>
          <p:nvPr/>
        </p:nvGraphicFramePr>
        <p:xfrm>
          <a:off x="2843213" y="4078288"/>
          <a:ext cx="782637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9065" name="公式" r:id="rId11" imgW="291960" imgH="241200" progId="Equation.3">
                  <p:embed/>
                </p:oleObj>
              </mc:Choice>
              <mc:Fallback>
                <p:oleObj name="公式" r:id="rId11" imgW="291960" imgH="2412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078288"/>
                        <a:ext cx="782637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9052" name="Group 28"/>
          <p:cNvGrpSpPr>
            <a:grpSpLocks/>
          </p:cNvGrpSpPr>
          <p:nvPr/>
        </p:nvGrpSpPr>
        <p:grpSpPr bwMode="auto">
          <a:xfrm>
            <a:off x="3379788" y="4652963"/>
            <a:ext cx="3352800" cy="823912"/>
            <a:chOff x="2448" y="1584"/>
            <a:chExt cx="2112" cy="519"/>
          </a:xfrm>
        </p:grpSpPr>
        <p:sp>
          <p:nvSpPr>
            <p:cNvPr id="769053" name="Text Box 29"/>
            <p:cNvSpPr txBox="1">
              <a:spLocks noChangeArrowheads="1"/>
            </p:cNvSpPr>
            <p:nvPr/>
          </p:nvSpPr>
          <p:spPr bwMode="auto">
            <a:xfrm>
              <a:off x="2592" y="1776"/>
              <a:ext cx="196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非齐次方程特解</a:t>
              </a:r>
            </a:p>
          </p:txBody>
        </p:sp>
        <p:sp>
          <p:nvSpPr>
            <p:cNvPr id="769054" name="Line 30"/>
            <p:cNvSpPr>
              <a:spLocks noChangeShapeType="1"/>
            </p:cNvSpPr>
            <p:nvPr/>
          </p:nvSpPr>
          <p:spPr bwMode="auto">
            <a:xfrm flipH="1" flipV="1">
              <a:off x="2448" y="1584"/>
              <a:ext cx="384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69055" name="Group 31"/>
          <p:cNvGrpSpPr>
            <a:grpSpLocks/>
          </p:cNvGrpSpPr>
          <p:nvPr/>
        </p:nvGrpSpPr>
        <p:grpSpPr bwMode="auto">
          <a:xfrm>
            <a:off x="1169988" y="4729163"/>
            <a:ext cx="2590800" cy="747712"/>
            <a:chOff x="1056" y="1632"/>
            <a:chExt cx="1632" cy="471"/>
          </a:xfrm>
        </p:grpSpPr>
        <p:sp>
          <p:nvSpPr>
            <p:cNvPr id="769056" name="Text Box 32"/>
            <p:cNvSpPr txBox="1">
              <a:spLocks noChangeArrowheads="1"/>
            </p:cNvSpPr>
            <p:nvPr/>
          </p:nvSpPr>
          <p:spPr bwMode="auto">
            <a:xfrm>
              <a:off x="1056" y="1776"/>
              <a:ext cx="16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齐次方程通解</a:t>
              </a:r>
            </a:p>
          </p:txBody>
        </p:sp>
        <p:sp>
          <p:nvSpPr>
            <p:cNvPr id="769057" name="Line 33"/>
            <p:cNvSpPr>
              <a:spLocks noChangeShapeType="1"/>
            </p:cNvSpPr>
            <p:nvPr/>
          </p:nvSpPr>
          <p:spPr bwMode="auto">
            <a:xfrm flipV="1">
              <a:off x="1776" y="1632"/>
              <a:ext cx="192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69058" name="Text Box 34"/>
          <p:cNvSpPr txBox="1">
            <a:spLocks noChangeArrowheads="1"/>
          </p:cNvSpPr>
          <p:nvPr/>
        </p:nvSpPr>
        <p:spPr bwMode="auto">
          <a:xfrm>
            <a:off x="244475" y="5502275"/>
            <a:ext cx="2438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求特解的方法</a:t>
            </a:r>
          </a:p>
        </p:txBody>
      </p:sp>
      <p:sp>
        <p:nvSpPr>
          <p:cNvPr id="769059" name="Text Box 35"/>
          <p:cNvSpPr txBox="1">
            <a:spLocks noChangeArrowheads="1"/>
          </p:cNvSpPr>
          <p:nvPr/>
        </p:nvSpPr>
        <p:spPr bwMode="auto">
          <a:xfrm>
            <a:off x="2486025" y="5502275"/>
            <a:ext cx="2635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zh-CN"/>
              <a:t>— </a:t>
            </a:r>
            <a:r>
              <a:rPr lang="zh-CN" altLang="en-US" b="1">
                <a:solidFill>
                  <a:schemeClr val="tx2"/>
                </a:solidFill>
              </a:rPr>
              <a:t>待定系数法</a:t>
            </a:r>
            <a:r>
              <a:rPr lang="en-US" altLang="zh-CN" b="1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6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69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6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6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69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6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6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69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6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69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69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027" grpId="0"/>
      <p:bldP spid="769030" grpId="0"/>
      <p:bldP spid="769034" grpId="0"/>
      <p:bldP spid="769048" grpId="0"/>
      <p:bldP spid="769049" grpId="0" autoUpdateAnimBg="0"/>
      <p:bldP spid="769058" grpId="0" autoUpdateAnimBg="0"/>
      <p:bldP spid="76905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2160588" cy="442913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待定系数法</a:t>
            </a:r>
          </a:p>
        </p:txBody>
      </p:sp>
      <p:sp>
        <p:nvSpPr>
          <p:cNvPr id="770054" name="Rectangle 6"/>
          <p:cNvSpPr>
            <a:spLocks noChangeArrowheads="1"/>
          </p:cNvSpPr>
          <p:nvPr/>
        </p:nvSpPr>
        <p:spPr bwMode="auto">
          <a:xfrm>
            <a:off x="363538" y="981075"/>
            <a:ext cx="125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>
                <a:solidFill>
                  <a:schemeClr val="tx2"/>
                </a:solidFill>
              </a:rPr>
              <a:t>情形</a:t>
            </a:r>
            <a:r>
              <a:rPr kumimoji="0" lang="en-US" altLang="zh-CN">
                <a:solidFill>
                  <a:schemeClr val="tx2"/>
                </a:solidFill>
              </a:rPr>
              <a:t>Ⅰ</a:t>
            </a:r>
          </a:p>
        </p:txBody>
      </p:sp>
      <p:graphicFrame>
        <p:nvGraphicFramePr>
          <p:cNvPr id="770056" name="Object 8"/>
          <p:cNvGraphicFramePr>
            <a:graphicFrameLocks noChangeAspect="1"/>
          </p:cNvGraphicFramePr>
          <p:nvPr/>
        </p:nvGraphicFramePr>
        <p:xfrm>
          <a:off x="449263" y="2565400"/>
          <a:ext cx="3762375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77" name="公式" r:id="rId3" imgW="1650960" imgH="241200" progId="Equation.3">
                  <p:embed/>
                </p:oleObj>
              </mc:Choice>
              <mc:Fallback>
                <p:oleObj name="公式" r:id="rId3" imgW="165096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2565400"/>
                        <a:ext cx="3762375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4" name="Object 16"/>
          <p:cNvGraphicFramePr>
            <a:graphicFrameLocks noChangeAspect="1"/>
          </p:cNvGraphicFramePr>
          <p:nvPr/>
        </p:nvGraphicFramePr>
        <p:xfrm>
          <a:off x="1516063" y="1003300"/>
          <a:ext cx="261937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78" name="公式" r:id="rId5" imgW="1054080" imgH="228600" progId="Equation.3">
                  <p:embed/>
                </p:oleObj>
              </mc:Choice>
              <mc:Fallback>
                <p:oleObj name="公式" r:id="rId5" imgW="105408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6063" y="1003300"/>
                        <a:ext cx="2619375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6" name="Object 18"/>
          <p:cNvGraphicFramePr>
            <a:graphicFrameLocks noChangeAspect="1"/>
          </p:cNvGraphicFramePr>
          <p:nvPr/>
        </p:nvGraphicFramePr>
        <p:xfrm>
          <a:off x="1160463" y="1743075"/>
          <a:ext cx="9207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79" name="公式" r:id="rId7" imgW="393480" imgH="228600" progId="Equation.3">
                  <p:embed/>
                </p:oleObj>
              </mc:Choice>
              <mc:Fallback>
                <p:oleObj name="公式" r:id="rId7" imgW="39348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1743075"/>
                        <a:ext cx="9207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67" name="Text Box 19"/>
          <p:cNvSpPr txBox="1">
            <a:spLocks noChangeArrowheads="1"/>
          </p:cNvSpPr>
          <p:nvPr/>
        </p:nvSpPr>
        <p:spPr bwMode="auto">
          <a:xfrm>
            <a:off x="1981200" y="17272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为 </a:t>
            </a:r>
            <a:r>
              <a:rPr lang="en-US" altLang="zh-CN" i="1">
                <a:sym typeface="Symbol" panose="05050102010706020507" pitchFamily="18" charset="2"/>
              </a:rPr>
              <a:t>n</a:t>
            </a:r>
            <a:r>
              <a:rPr lang="en-US" altLang="zh-CN">
                <a:sym typeface="Symbol" panose="05050102010706020507" pitchFamily="18" charset="2"/>
              </a:rPr>
              <a:t> </a:t>
            </a:r>
            <a:r>
              <a:rPr lang="zh-CN" altLang="en-US">
                <a:sym typeface="Symbol" panose="05050102010706020507" pitchFamily="18" charset="2"/>
              </a:rPr>
              <a:t>次多项式 </a:t>
            </a:r>
            <a:r>
              <a:rPr lang="en-US" altLang="zh-CN">
                <a:sym typeface="Symbol" panose="05050102010706020507" pitchFamily="18" charset="2"/>
              </a:rPr>
              <a:t>.</a:t>
            </a:r>
            <a:endParaRPr lang="en-US" altLang="zh-CN"/>
          </a:p>
        </p:txBody>
      </p:sp>
      <p:graphicFrame>
        <p:nvGraphicFramePr>
          <p:cNvPr id="770068" name="Object 20"/>
          <p:cNvGraphicFramePr>
            <a:graphicFrameLocks noChangeAspect="1"/>
          </p:cNvGraphicFramePr>
          <p:nvPr/>
        </p:nvGraphicFramePr>
        <p:xfrm>
          <a:off x="468313" y="4048125"/>
          <a:ext cx="3381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80" name="公式" r:id="rId9" imgW="1447560" imgH="228600" progId="Equation.3">
                  <p:embed/>
                </p:oleObj>
              </mc:Choice>
              <mc:Fallback>
                <p:oleObj name="公式" r:id="rId9" imgW="1447560" imgH="228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48125"/>
                        <a:ext cx="3381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71" name="Object 23"/>
          <p:cNvGraphicFramePr>
            <a:graphicFrameLocks noChangeAspect="1"/>
          </p:cNvGraphicFramePr>
          <p:nvPr/>
        </p:nvGraphicFramePr>
        <p:xfrm>
          <a:off x="539750" y="4868863"/>
          <a:ext cx="3381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81" name="公式" r:id="rId11" imgW="1447560" imgH="228600" progId="Equation.3">
                  <p:embed/>
                </p:oleObj>
              </mc:Choice>
              <mc:Fallback>
                <p:oleObj name="公式" r:id="rId11" imgW="144756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868863"/>
                        <a:ext cx="3381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72" name="Text Box 24"/>
          <p:cNvSpPr txBox="1">
            <a:spLocks noChangeArrowheads="1"/>
          </p:cNvSpPr>
          <p:nvPr/>
        </p:nvSpPr>
        <p:spPr bwMode="auto">
          <a:xfrm>
            <a:off x="395288" y="3284538"/>
            <a:ext cx="3816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设特解为</a:t>
            </a:r>
            <a:r>
              <a:rPr lang="zh-CN" altLang="en-US">
                <a:solidFill>
                  <a:schemeClr val="tx2"/>
                </a:solidFill>
                <a:sym typeface="Symbol" panose="05050102010706020507" pitchFamily="18" charset="2"/>
              </a:rPr>
              <a:t>待定多项式</a:t>
            </a:r>
            <a:r>
              <a:rPr lang="zh-CN" altLang="en-US">
                <a:sym typeface="Symbol" panose="05050102010706020507" pitchFamily="18" charset="2"/>
              </a:rPr>
              <a:t> </a:t>
            </a:r>
            <a:r>
              <a:rPr lang="en-US" altLang="zh-CN">
                <a:sym typeface="Symbol" panose="05050102010706020507" pitchFamily="18" charset="2"/>
              </a:rPr>
              <a:t>.</a:t>
            </a:r>
            <a:endParaRPr lang="en-US" altLang="zh-CN"/>
          </a:p>
        </p:txBody>
      </p:sp>
      <p:sp>
        <p:nvSpPr>
          <p:cNvPr id="770075" name="Text Box 27"/>
          <p:cNvSpPr txBox="1">
            <a:spLocks noChangeArrowheads="1"/>
          </p:cNvSpPr>
          <p:nvPr/>
        </p:nvSpPr>
        <p:spPr bwMode="auto">
          <a:xfrm>
            <a:off x="3995738" y="4868863"/>
            <a:ext cx="41767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olidFill>
                  <a:schemeClr val="accent2"/>
                </a:solidFill>
                <a:sym typeface="Symbol" panose="05050102010706020507" pitchFamily="18" charset="2"/>
              </a:rPr>
              <a:t>(</a:t>
            </a:r>
            <a:r>
              <a:rPr lang="zh-CN" altLang="en-US">
                <a:solidFill>
                  <a:schemeClr val="accent2"/>
                </a:solidFill>
                <a:sym typeface="Symbol" panose="05050102010706020507" pitchFamily="18" charset="2"/>
              </a:rPr>
              <a:t>差分降低多项式的次数</a:t>
            </a:r>
            <a:r>
              <a:rPr lang="en-US" altLang="zh-CN">
                <a:solidFill>
                  <a:schemeClr val="accent2"/>
                </a:solidFill>
                <a:sym typeface="Symbol" panose="05050102010706020507" pitchFamily="18" charset="2"/>
              </a:rPr>
              <a:t>)</a:t>
            </a:r>
            <a:endParaRPr lang="en-US" altLang="zh-CN">
              <a:solidFill>
                <a:schemeClr val="accent2"/>
              </a:solidFill>
            </a:endParaRPr>
          </a:p>
        </p:txBody>
      </p:sp>
      <p:sp>
        <p:nvSpPr>
          <p:cNvPr id="770076" name="Rectangle 28"/>
          <p:cNvSpPr>
            <a:spLocks noChangeArrowheads="1"/>
          </p:cNvSpPr>
          <p:nvPr/>
        </p:nvSpPr>
        <p:spPr bwMode="auto">
          <a:xfrm>
            <a:off x="6588125" y="25654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70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0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70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70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4" grpId="0"/>
      <p:bldP spid="770067" grpId="0"/>
      <p:bldP spid="770072" grpId="0"/>
      <p:bldP spid="770075" grpId="0"/>
      <p:bldP spid="7700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1085" name="Object 13"/>
          <p:cNvGraphicFramePr>
            <a:graphicFrameLocks noChangeAspect="1"/>
          </p:cNvGraphicFramePr>
          <p:nvPr/>
        </p:nvGraphicFramePr>
        <p:xfrm>
          <a:off x="539750" y="158750"/>
          <a:ext cx="3381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4" name="公式" r:id="rId3" imgW="1447560" imgH="228600" progId="Equation.3">
                  <p:embed/>
                </p:oleObj>
              </mc:Choice>
              <mc:Fallback>
                <p:oleObj name="公式" r:id="rId3" imgW="144756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58750"/>
                        <a:ext cx="3381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089" name="Line 17"/>
          <p:cNvSpPr>
            <a:spLocks noChangeShapeType="1"/>
          </p:cNvSpPr>
          <p:nvPr/>
        </p:nvSpPr>
        <p:spPr bwMode="auto">
          <a:xfrm>
            <a:off x="228600" y="763588"/>
            <a:ext cx="868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1090" name="Text Box 18"/>
          <p:cNvSpPr txBox="1">
            <a:spLocks noChangeArrowheads="1"/>
          </p:cNvSpPr>
          <p:nvPr/>
        </p:nvSpPr>
        <p:spPr bwMode="auto">
          <a:xfrm>
            <a:off x="479425" y="836613"/>
            <a:ext cx="7794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(1)</a:t>
            </a:r>
            <a:endParaRPr lang="en-US" altLang="zh-CN">
              <a:sym typeface="Symbol" panose="05050102010706020507" pitchFamily="18" charset="2"/>
            </a:endParaRPr>
          </a:p>
        </p:txBody>
      </p:sp>
      <p:sp>
        <p:nvSpPr>
          <p:cNvPr id="771094" name="Text Box 22"/>
          <p:cNvSpPr txBox="1">
            <a:spLocks noChangeArrowheads="1"/>
          </p:cNvSpPr>
          <p:nvPr/>
        </p:nvSpPr>
        <p:spPr bwMode="auto">
          <a:xfrm>
            <a:off x="250825" y="1412875"/>
            <a:ext cx="2520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为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次多项式</a:t>
            </a:r>
            <a:r>
              <a:rPr lang="en-US" altLang="zh-CN"/>
              <a:t>, </a:t>
            </a:r>
          </a:p>
        </p:txBody>
      </p:sp>
      <p:sp>
        <p:nvSpPr>
          <p:cNvPr id="771097" name="Text Box 25"/>
          <p:cNvSpPr txBox="1">
            <a:spLocks noChangeArrowheads="1"/>
          </p:cNvSpPr>
          <p:nvPr/>
        </p:nvSpPr>
        <p:spPr bwMode="auto">
          <a:xfrm>
            <a:off x="3059113" y="896938"/>
            <a:ext cx="4321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ym typeface="Symbol" panose="05050102010706020507" pitchFamily="18" charset="2"/>
              </a:rPr>
              <a:t>(</a:t>
            </a:r>
            <a:r>
              <a:rPr lang="zh-CN" altLang="en-US">
                <a:sym typeface="Symbol" panose="05050102010706020507" pitchFamily="18" charset="2"/>
              </a:rPr>
              <a:t>即</a:t>
            </a:r>
            <a:r>
              <a:rPr lang="en-US" altLang="zh-CN">
                <a:sym typeface="Symbol" panose="05050102010706020507" pitchFamily="18" charset="2"/>
              </a:rPr>
              <a:t>1 </a:t>
            </a:r>
            <a:r>
              <a:rPr lang="zh-CN" altLang="en-US">
                <a:sym typeface="Symbol" panose="05050102010706020507" pitchFamily="18" charset="2"/>
              </a:rPr>
              <a:t>不是特征方程的根</a:t>
            </a:r>
            <a:r>
              <a:rPr lang="en-US" altLang="zh-CN">
                <a:sym typeface="Symbol" panose="05050102010706020507" pitchFamily="18" charset="2"/>
              </a:rPr>
              <a:t>)</a:t>
            </a:r>
            <a:r>
              <a:rPr lang="zh-CN" altLang="en-US">
                <a:sym typeface="Symbol" panose="05050102010706020507" pitchFamily="18" charset="2"/>
              </a:rPr>
              <a:t>，</a:t>
            </a:r>
          </a:p>
        </p:txBody>
      </p:sp>
      <p:graphicFrame>
        <p:nvGraphicFramePr>
          <p:cNvPr id="771098" name="Object 26"/>
          <p:cNvGraphicFramePr>
            <a:graphicFrameLocks noChangeAspect="1"/>
          </p:cNvGraphicFramePr>
          <p:nvPr/>
        </p:nvGraphicFramePr>
        <p:xfrm>
          <a:off x="1181100" y="906463"/>
          <a:ext cx="19589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5" name="公式" r:id="rId5" imgW="799920" imgH="215640" progId="Equation.3">
                  <p:embed/>
                </p:oleObj>
              </mc:Choice>
              <mc:Fallback>
                <p:oleObj name="公式" r:id="rId5" imgW="799920" imgH="2156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906463"/>
                        <a:ext cx="1958975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9" name="Object 27"/>
          <p:cNvGraphicFramePr>
            <a:graphicFrameLocks noChangeAspect="1"/>
          </p:cNvGraphicFramePr>
          <p:nvPr/>
        </p:nvGraphicFramePr>
        <p:xfrm>
          <a:off x="8174038" y="912813"/>
          <a:ext cx="5508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6" name="公式" r:id="rId7" imgW="215640" imgH="203040" progId="Equation.3">
                  <p:embed/>
                </p:oleObj>
              </mc:Choice>
              <mc:Fallback>
                <p:oleObj name="公式" r:id="rId7" imgW="215640" imgH="2030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4038" y="912813"/>
                        <a:ext cx="550862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00" name="Text Box 28"/>
          <p:cNvSpPr txBox="1">
            <a:spLocks noChangeArrowheads="1"/>
          </p:cNvSpPr>
          <p:nvPr/>
        </p:nvSpPr>
        <p:spPr bwMode="auto">
          <a:xfrm>
            <a:off x="7019925" y="896938"/>
            <a:ext cx="1296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设特解</a:t>
            </a:r>
          </a:p>
        </p:txBody>
      </p:sp>
      <p:graphicFrame>
        <p:nvGraphicFramePr>
          <p:cNvPr id="771102" name="Object 30"/>
          <p:cNvGraphicFramePr>
            <a:graphicFrameLocks noChangeAspect="1"/>
          </p:cNvGraphicFramePr>
          <p:nvPr/>
        </p:nvGraphicFramePr>
        <p:xfrm>
          <a:off x="1238250" y="1916113"/>
          <a:ext cx="61880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7" name="公式" r:id="rId9" imgW="2527200" imgH="241200" progId="Equation.3">
                  <p:embed/>
                </p:oleObj>
              </mc:Choice>
              <mc:Fallback>
                <p:oleObj name="公式" r:id="rId9" imgW="2527200" imgH="2412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1916113"/>
                        <a:ext cx="61880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103" name="Object 31"/>
          <p:cNvGraphicFramePr>
            <a:graphicFrameLocks noChangeAspect="1"/>
          </p:cNvGraphicFramePr>
          <p:nvPr/>
        </p:nvGraphicFramePr>
        <p:xfrm>
          <a:off x="4819650" y="130175"/>
          <a:ext cx="269081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8" name="公式" r:id="rId11" imgW="1180800" imgH="228600" progId="Equation.3">
                  <p:embed/>
                </p:oleObj>
              </mc:Choice>
              <mc:Fallback>
                <p:oleObj name="公式" r:id="rId11" imgW="118080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130175"/>
                        <a:ext cx="269081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05" name="Rectangle 33"/>
          <p:cNvSpPr>
            <a:spLocks noChangeArrowheads="1"/>
          </p:cNvSpPr>
          <p:nvPr/>
        </p:nvSpPr>
        <p:spPr bwMode="auto">
          <a:xfrm>
            <a:off x="7885113" y="1158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71107" name="Object 35"/>
          <p:cNvGraphicFramePr>
            <a:graphicFrameLocks noChangeAspect="1"/>
          </p:cNvGraphicFramePr>
          <p:nvPr/>
        </p:nvGraphicFramePr>
        <p:xfrm>
          <a:off x="355600" y="2508250"/>
          <a:ext cx="227171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9" name="公式" r:id="rId13" imgW="927000" imgH="241200" progId="Equation.3">
                  <p:embed/>
                </p:oleObj>
              </mc:Choice>
              <mc:Fallback>
                <p:oleObj name="公式" r:id="rId13" imgW="927000" imgH="2412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2508250"/>
                        <a:ext cx="227171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08" name="Rectangle 36"/>
          <p:cNvSpPr>
            <a:spLocks noChangeArrowheads="1"/>
          </p:cNvSpPr>
          <p:nvPr/>
        </p:nvSpPr>
        <p:spPr bwMode="auto">
          <a:xfrm>
            <a:off x="2452688" y="2508250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  <a:r>
              <a:rPr lang="zh-CN" altLang="en-US"/>
              <a:t>，</a:t>
            </a:r>
          </a:p>
        </p:txBody>
      </p:sp>
      <p:sp>
        <p:nvSpPr>
          <p:cNvPr id="771110" name="Text Box 38"/>
          <p:cNvSpPr txBox="1">
            <a:spLocks noChangeArrowheads="1"/>
          </p:cNvSpPr>
          <p:nvPr/>
        </p:nvSpPr>
        <p:spPr bwMode="auto">
          <a:xfrm>
            <a:off x="3059113" y="2508250"/>
            <a:ext cx="4248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比较系数，从而得到特解</a:t>
            </a:r>
          </a:p>
        </p:txBody>
      </p:sp>
      <p:graphicFrame>
        <p:nvGraphicFramePr>
          <p:cNvPr id="771112" name="Object 40"/>
          <p:cNvGraphicFramePr>
            <a:graphicFrameLocks noChangeAspect="1"/>
          </p:cNvGraphicFramePr>
          <p:nvPr/>
        </p:nvGraphicFramePr>
        <p:xfrm>
          <a:off x="7092950" y="2563813"/>
          <a:ext cx="6810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0" name="公式" r:id="rId15" imgW="266400" imgH="203040" progId="Equation.3">
                  <p:embed/>
                </p:oleObj>
              </mc:Choice>
              <mc:Fallback>
                <p:oleObj name="公式" r:id="rId15" imgW="266400" imgH="20304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563813"/>
                        <a:ext cx="6810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13" name="Text Box 41"/>
          <p:cNvSpPr txBox="1">
            <a:spLocks noChangeArrowheads="1"/>
          </p:cNvSpPr>
          <p:nvPr/>
        </p:nvSpPr>
        <p:spPr bwMode="auto">
          <a:xfrm>
            <a:off x="479425" y="3084513"/>
            <a:ext cx="7794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(2)</a:t>
            </a:r>
            <a:endParaRPr lang="en-US" altLang="zh-CN">
              <a:sym typeface="Symbol" panose="05050102010706020507" pitchFamily="18" charset="2"/>
            </a:endParaRPr>
          </a:p>
        </p:txBody>
      </p:sp>
      <p:sp>
        <p:nvSpPr>
          <p:cNvPr id="771115" name="Text Box 43"/>
          <p:cNvSpPr txBox="1">
            <a:spLocks noChangeArrowheads="1"/>
          </p:cNvSpPr>
          <p:nvPr/>
        </p:nvSpPr>
        <p:spPr bwMode="auto">
          <a:xfrm>
            <a:off x="3059113" y="3151188"/>
            <a:ext cx="4321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sym typeface="Symbol" panose="05050102010706020507" pitchFamily="18" charset="2"/>
              </a:rPr>
              <a:t>(</a:t>
            </a:r>
            <a:r>
              <a:rPr lang="zh-CN" altLang="en-US">
                <a:sym typeface="Symbol" panose="05050102010706020507" pitchFamily="18" charset="2"/>
              </a:rPr>
              <a:t>即</a:t>
            </a:r>
            <a:r>
              <a:rPr lang="en-US" altLang="zh-CN">
                <a:sym typeface="Symbol" panose="05050102010706020507" pitchFamily="18" charset="2"/>
              </a:rPr>
              <a:t>1 </a:t>
            </a:r>
            <a:r>
              <a:rPr lang="zh-CN" altLang="en-US">
                <a:sym typeface="Symbol" panose="05050102010706020507" pitchFamily="18" charset="2"/>
              </a:rPr>
              <a:t>是特征方程的根</a:t>
            </a:r>
            <a:r>
              <a:rPr lang="en-US" altLang="zh-CN">
                <a:sym typeface="Symbol" panose="05050102010706020507" pitchFamily="18" charset="2"/>
              </a:rPr>
              <a:t>)</a:t>
            </a:r>
            <a:r>
              <a:rPr lang="zh-CN" altLang="en-US">
                <a:sym typeface="Symbol" panose="05050102010706020507" pitchFamily="18" charset="2"/>
              </a:rPr>
              <a:t>，</a:t>
            </a:r>
          </a:p>
        </p:txBody>
      </p:sp>
      <p:graphicFrame>
        <p:nvGraphicFramePr>
          <p:cNvPr id="771116" name="Object 44"/>
          <p:cNvGraphicFramePr>
            <a:graphicFrameLocks noChangeAspect="1"/>
          </p:cNvGraphicFramePr>
          <p:nvPr/>
        </p:nvGraphicFramePr>
        <p:xfrm>
          <a:off x="1181100" y="3160713"/>
          <a:ext cx="19589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1" name="公式" r:id="rId17" imgW="799920" imgH="215640" progId="Equation.3">
                  <p:embed/>
                </p:oleObj>
              </mc:Choice>
              <mc:Fallback>
                <p:oleObj name="公式" r:id="rId17" imgW="799920" imgH="21564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3160713"/>
                        <a:ext cx="1958975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1121" name="Group 49"/>
          <p:cNvGrpSpPr>
            <a:grpSpLocks/>
          </p:cNvGrpSpPr>
          <p:nvPr/>
        </p:nvGrpSpPr>
        <p:grpSpPr bwMode="auto">
          <a:xfrm>
            <a:off x="468313" y="3705225"/>
            <a:ext cx="3171825" cy="533400"/>
            <a:chOff x="2517" y="2750"/>
            <a:chExt cx="1998" cy="336"/>
          </a:xfrm>
        </p:grpSpPr>
        <p:sp>
          <p:nvSpPr>
            <p:cNvPr id="771114" name="Text Box 42"/>
            <p:cNvSpPr txBox="1">
              <a:spLocks noChangeArrowheads="1"/>
            </p:cNvSpPr>
            <p:nvPr/>
          </p:nvSpPr>
          <p:spPr bwMode="auto">
            <a:xfrm>
              <a:off x="2835" y="2750"/>
              <a:ext cx="16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为</a:t>
              </a:r>
              <a:r>
                <a:rPr lang="en-US" altLang="zh-CN" i="1"/>
                <a:t>n</a:t>
              </a:r>
              <a:r>
                <a:rPr lang="en-US" altLang="zh-CN"/>
                <a:t> </a:t>
              </a:r>
              <a:r>
                <a:rPr lang="zh-CN" altLang="en-US"/>
                <a:t>次多项式</a:t>
              </a:r>
              <a:r>
                <a:rPr lang="en-US" altLang="zh-CN"/>
                <a:t>,</a:t>
              </a:r>
            </a:p>
          </p:txBody>
        </p:sp>
        <p:graphicFrame>
          <p:nvGraphicFramePr>
            <p:cNvPr id="771119" name="Object 47"/>
            <p:cNvGraphicFramePr>
              <a:graphicFrameLocks noChangeAspect="1"/>
            </p:cNvGraphicFramePr>
            <p:nvPr/>
          </p:nvGraphicFramePr>
          <p:xfrm>
            <a:off x="2517" y="2750"/>
            <a:ext cx="374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152" name="公式" r:id="rId19" imgW="253800" imgH="228600" progId="Equation.3">
                    <p:embed/>
                  </p:oleObj>
                </mc:Choice>
                <mc:Fallback>
                  <p:oleObj name="公式" r:id="rId19" imgW="253800" imgH="22860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7" y="2750"/>
                          <a:ext cx="374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71123" name="Group 51"/>
          <p:cNvGrpSpPr>
            <a:grpSpLocks/>
          </p:cNvGrpSpPr>
          <p:nvPr/>
        </p:nvGrpSpPr>
        <p:grpSpPr bwMode="auto">
          <a:xfrm>
            <a:off x="3276600" y="3671888"/>
            <a:ext cx="2160588" cy="536575"/>
            <a:chOff x="2109" y="2614"/>
            <a:chExt cx="1361" cy="338"/>
          </a:xfrm>
        </p:grpSpPr>
        <p:graphicFrame>
          <p:nvGraphicFramePr>
            <p:cNvPr id="771117" name="Object 45"/>
            <p:cNvGraphicFramePr>
              <a:graphicFrameLocks noChangeAspect="1"/>
            </p:cNvGraphicFramePr>
            <p:nvPr/>
          </p:nvGraphicFramePr>
          <p:xfrm>
            <a:off x="2836" y="2624"/>
            <a:ext cx="347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71153" name="公式" r:id="rId21" imgW="215640" imgH="203040" progId="Equation.3">
                    <p:embed/>
                  </p:oleObj>
                </mc:Choice>
                <mc:Fallback>
                  <p:oleObj name="公式" r:id="rId21" imgW="215640" imgH="203040" progId="Equation.3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grayscl/>
                          <a:biLevel thresh="50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6" y="2624"/>
                          <a:ext cx="347" cy="3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71118" name="Text Box 46"/>
            <p:cNvSpPr txBox="1">
              <a:spLocks noChangeArrowheads="1"/>
            </p:cNvSpPr>
            <p:nvPr/>
          </p:nvSpPr>
          <p:spPr bwMode="auto">
            <a:xfrm>
              <a:off x="2109" y="2614"/>
              <a:ext cx="8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>
                  <a:sym typeface="Symbol" panose="05050102010706020507" pitchFamily="18" charset="2"/>
                </a:rPr>
                <a:t>设特解</a:t>
              </a:r>
            </a:p>
          </p:txBody>
        </p:sp>
        <p:sp>
          <p:nvSpPr>
            <p:cNvPr id="771122" name="Text Box 50"/>
            <p:cNvSpPr txBox="1">
              <a:spLocks noChangeArrowheads="1"/>
            </p:cNvSpPr>
            <p:nvPr/>
          </p:nvSpPr>
          <p:spPr bwMode="auto">
            <a:xfrm>
              <a:off x="3107" y="2614"/>
              <a:ext cx="36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>
                  <a:sym typeface="Symbol" panose="05050102010706020507" pitchFamily="18" charset="2"/>
                </a:rPr>
                <a:t>为</a:t>
              </a:r>
            </a:p>
          </p:txBody>
        </p:sp>
      </p:grpSp>
      <p:graphicFrame>
        <p:nvGraphicFramePr>
          <p:cNvPr id="771125" name="Object 53"/>
          <p:cNvGraphicFramePr>
            <a:graphicFrameLocks noChangeAspect="1"/>
          </p:cNvGraphicFramePr>
          <p:nvPr/>
        </p:nvGraphicFramePr>
        <p:xfrm>
          <a:off x="971550" y="4238625"/>
          <a:ext cx="68722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4" name="公式" r:id="rId23" imgW="2806560" imgH="241200" progId="Equation.3">
                  <p:embed/>
                </p:oleObj>
              </mc:Choice>
              <mc:Fallback>
                <p:oleObj name="公式" r:id="rId23" imgW="2806560" imgH="24120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238625"/>
                        <a:ext cx="687228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26" name="Text Box 54"/>
          <p:cNvSpPr txBox="1">
            <a:spLocks noChangeArrowheads="1"/>
          </p:cNvSpPr>
          <p:nvPr/>
        </p:nvSpPr>
        <p:spPr bwMode="auto">
          <a:xfrm>
            <a:off x="179388" y="4845050"/>
            <a:ext cx="914400" cy="528638"/>
          </a:xfrm>
          <a:prstGeom prst="rect">
            <a:avLst/>
          </a:prstGeom>
          <a:solidFill>
            <a:srgbClr val="0033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小结</a:t>
            </a:r>
          </a:p>
        </p:txBody>
      </p:sp>
      <p:sp>
        <p:nvSpPr>
          <p:cNvPr id="771127" name="Text Box 55"/>
          <p:cNvSpPr txBox="1">
            <a:spLocks noChangeArrowheads="1"/>
          </p:cNvSpPr>
          <p:nvPr/>
        </p:nvSpPr>
        <p:spPr bwMode="auto">
          <a:xfrm>
            <a:off x="1169988" y="4811713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对方程①</a:t>
            </a:r>
            <a:r>
              <a:rPr lang="en-US" altLang="zh-CN">
                <a:sym typeface="Monotype Sorts" pitchFamily="2" charset="2"/>
              </a:rPr>
              <a:t>,</a:t>
            </a:r>
            <a:endParaRPr lang="en-US" altLang="zh-CN"/>
          </a:p>
        </p:txBody>
      </p:sp>
      <p:graphicFrame>
        <p:nvGraphicFramePr>
          <p:cNvPr id="771128" name="Object 56"/>
          <p:cNvGraphicFramePr>
            <a:graphicFrameLocks noChangeAspect="1"/>
          </p:cNvGraphicFramePr>
          <p:nvPr/>
        </p:nvGraphicFramePr>
        <p:xfrm>
          <a:off x="3262313" y="5314950"/>
          <a:ext cx="3614737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5" name="公式" r:id="rId25" imgW="1498320" imgH="241200" progId="Equation.3">
                  <p:embed/>
                </p:oleObj>
              </mc:Choice>
              <mc:Fallback>
                <p:oleObj name="公式" r:id="rId25" imgW="1498320" imgH="24120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5314950"/>
                        <a:ext cx="3614737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129" name="Text Box 57"/>
          <p:cNvSpPr txBox="1">
            <a:spLocks noChangeArrowheads="1"/>
          </p:cNvSpPr>
          <p:nvPr/>
        </p:nvSpPr>
        <p:spPr bwMode="auto">
          <a:xfrm>
            <a:off x="2770188" y="4811713"/>
            <a:ext cx="568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按</a:t>
            </a:r>
            <a:r>
              <a:rPr lang="en-US" altLang="zh-CN">
                <a:solidFill>
                  <a:schemeClr val="tx2"/>
                </a:solidFill>
                <a:sym typeface="Symbol" panose="05050102010706020507" pitchFamily="18" charset="2"/>
              </a:rPr>
              <a:t>1</a:t>
            </a:r>
            <a:r>
              <a:rPr lang="zh-CN" altLang="en-US">
                <a:sym typeface="Symbol" panose="05050102010706020507" pitchFamily="18" charset="2"/>
              </a:rPr>
              <a:t>是否为特征值</a:t>
            </a:r>
            <a:r>
              <a:rPr lang="en-US" altLang="zh-CN">
                <a:sym typeface="Symbol" panose="05050102010706020507" pitchFamily="18" charset="2"/>
              </a:rPr>
              <a:t>(</a:t>
            </a:r>
            <a:r>
              <a:rPr lang="zh-CN" altLang="en-US">
                <a:solidFill>
                  <a:schemeClr val="tx2"/>
                </a:solidFill>
                <a:sym typeface="Symbol" panose="05050102010706020507" pitchFamily="18" charset="2"/>
              </a:rPr>
              <a:t>即</a:t>
            </a:r>
            <a:r>
              <a:rPr lang="en-US" altLang="zh-CN" i="1">
                <a:solidFill>
                  <a:schemeClr val="tx2"/>
                </a:solidFill>
                <a:sym typeface="Symbol" panose="05050102010706020507" pitchFamily="18" charset="2"/>
              </a:rPr>
              <a:t>p</a:t>
            </a:r>
            <a:r>
              <a:rPr lang="zh-CN" altLang="en-US">
                <a:solidFill>
                  <a:schemeClr val="tx2"/>
                </a:solidFill>
                <a:sym typeface="Symbol" panose="05050102010706020507" pitchFamily="18" charset="2"/>
              </a:rPr>
              <a:t>是否等于</a:t>
            </a:r>
            <a:r>
              <a:rPr lang="en-US" altLang="zh-CN">
                <a:solidFill>
                  <a:schemeClr val="tx2"/>
                </a:solidFill>
                <a:sym typeface="Symbol" panose="05050102010706020507" pitchFamily="18" charset="2"/>
              </a:rPr>
              <a:t>1</a:t>
            </a:r>
            <a:r>
              <a:rPr lang="en-US" altLang="zh-CN">
                <a:sym typeface="Symbol" panose="05050102010706020507" pitchFamily="18" charset="2"/>
              </a:rPr>
              <a:t>)</a:t>
            </a:r>
            <a:r>
              <a:rPr lang="zh-CN" altLang="en-US">
                <a:sym typeface="Symbol" panose="05050102010706020507" pitchFamily="18" charset="2"/>
              </a:rPr>
              <a:t>，</a:t>
            </a:r>
          </a:p>
        </p:txBody>
      </p:sp>
      <p:sp>
        <p:nvSpPr>
          <p:cNvPr id="771131" name="Text Box 59"/>
          <p:cNvSpPr txBox="1">
            <a:spLocks noChangeArrowheads="1"/>
          </p:cNvSpPr>
          <p:nvPr/>
        </p:nvSpPr>
        <p:spPr bwMode="auto">
          <a:xfrm>
            <a:off x="1228725" y="5314950"/>
            <a:ext cx="1673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sym typeface="Symbol" panose="05050102010706020507" pitchFamily="18" charset="2"/>
              </a:rPr>
              <a:t>可设特解</a:t>
            </a:r>
          </a:p>
        </p:txBody>
      </p:sp>
      <p:grpSp>
        <p:nvGrpSpPr>
          <p:cNvPr id="771141" name="Group 69"/>
          <p:cNvGrpSpPr>
            <a:grpSpLocks/>
          </p:cNvGrpSpPr>
          <p:nvPr/>
        </p:nvGrpSpPr>
        <p:grpSpPr bwMode="auto">
          <a:xfrm>
            <a:off x="3417888" y="5746750"/>
            <a:ext cx="2809875" cy="601663"/>
            <a:chOff x="2153" y="3702"/>
            <a:chExt cx="1770" cy="379"/>
          </a:xfrm>
        </p:grpSpPr>
        <p:sp>
          <p:nvSpPr>
            <p:cNvPr id="771137" name="Text Box 65"/>
            <p:cNvSpPr txBox="1">
              <a:spLocks noChangeArrowheads="1"/>
            </p:cNvSpPr>
            <p:nvPr/>
          </p:nvSpPr>
          <p:spPr bwMode="auto">
            <a:xfrm>
              <a:off x="2153" y="3793"/>
              <a:ext cx="16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ym typeface="Symbol" panose="05050102010706020507" pitchFamily="18" charset="2"/>
                </a:rPr>
                <a:t>1</a:t>
              </a:r>
              <a:r>
                <a:rPr lang="zh-CN" altLang="en-US" sz="2400">
                  <a:sym typeface="Symbol" panose="05050102010706020507" pitchFamily="18" charset="2"/>
                </a:rPr>
                <a:t>非特征值 </a:t>
              </a:r>
              <a:r>
                <a:rPr lang="en-US" altLang="zh-CN" sz="2400">
                  <a:sym typeface="Symbol" panose="05050102010706020507" pitchFamily="18" charset="2"/>
                </a:rPr>
                <a:t>(</a:t>
              </a:r>
              <a:r>
                <a:rPr lang="en-US" altLang="zh-CN" sz="2400" i="1">
                  <a:sym typeface="Symbol" panose="05050102010706020507" pitchFamily="18" charset="2"/>
                </a:rPr>
                <a:t>p</a:t>
              </a:r>
              <a:r>
                <a:rPr lang="en-US" altLang="en-US" sz="2400" i="1">
                  <a:sym typeface="Symbol" panose="05050102010706020507" pitchFamily="18" charset="2"/>
                </a:rPr>
                <a:t>≠</a:t>
              </a:r>
              <a:r>
                <a:rPr lang="en-US" altLang="zh-CN" sz="2400">
                  <a:sym typeface="Symbol" panose="05050102010706020507" pitchFamily="18" charset="2"/>
                </a:rPr>
                <a:t>1)</a:t>
              </a:r>
            </a:p>
          </p:txBody>
        </p:sp>
        <p:sp>
          <p:nvSpPr>
            <p:cNvPr id="771139" name="Line 67"/>
            <p:cNvSpPr>
              <a:spLocks noChangeShapeType="1"/>
            </p:cNvSpPr>
            <p:nvPr/>
          </p:nvSpPr>
          <p:spPr bwMode="auto">
            <a:xfrm flipV="1">
              <a:off x="3243" y="3702"/>
              <a:ext cx="680" cy="13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71142" name="Group 70"/>
          <p:cNvGrpSpPr>
            <a:grpSpLocks/>
          </p:cNvGrpSpPr>
          <p:nvPr/>
        </p:nvGrpSpPr>
        <p:grpSpPr bwMode="auto">
          <a:xfrm>
            <a:off x="6442075" y="5746750"/>
            <a:ext cx="2451100" cy="576263"/>
            <a:chOff x="4058" y="3702"/>
            <a:chExt cx="1544" cy="363"/>
          </a:xfrm>
        </p:grpSpPr>
        <p:sp>
          <p:nvSpPr>
            <p:cNvPr id="771138" name="Text Box 66"/>
            <p:cNvSpPr txBox="1">
              <a:spLocks noChangeArrowheads="1"/>
            </p:cNvSpPr>
            <p:nvPr/>
          </p:nvSpPr>
          <p:spPr bwMode="auto">
            <a:xfrm>
              <a:off x="4058" y="3777"/>
              <a:ext cx="15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2400">
                  <a:sym typeface="Symbol" panose="05050102010706020507" pitchFamily="18" charset="2"/>
                </a:rPr>
                <a:t>1</a:t>
              </a:r>
              <a:r>
                <a:rPr lang="en-US" altLang="zh-CN" sz="2400" i="1">
                  <a:sym typeface="Symbol" panose="05050102010706020507" pitchFamily="18" charset="2"/>
                </a:rPr>
                <a:t> </a:t>
              </a:r>
              <a:r>
                <a:rPr lang="zh-CN" altLang="en-US" sz="2400">
                  <a:sym typeface="Symbol" panose="05050102010706020507" pitchFamily="18" charset="2"/>
                </a:rPr>
                <a:t>是特征值 </a:t>
              </a:r>
              <a:r>
                <a:rPr lang="en-US" altLang="zh-CN" sz="2400">
                  <a:sym typeface="Symbol" panose="05050102010706020507" pitchFamily="18" charset="2"/>
                </a:rPr>
                <a:t>(</a:t>
              </a:r>
              <a:r>
                <a:rPr lang="en-US" altLang="zh-CN" sz="2400" i="1">
                  <a:sym typeface="Symbol" panose="05050102010706020507" pitchFamily="18" charset="2"/>
                </a:rPr>
                <a:t>p=</a:t>
              </a:r>
              <a:r>
                <a:rPr lang="en-US" altLang="zh-CN" sz="2400">
                  <a:sym typeface="Symbol" panose="05050102010706020507" pitchFamily="18" charset="2"/>
                </a:rPr>
                <a:t>1)</a:t>
              </a:r>
            </a:p>
          </p:txBody>
        </p:sp>
        <p:sp>
          <p:nvSpPr>
            <p:cNvPr id="771140" name="Line 68"/>
            <p:cNvSpPr>
              <a:spLocks noChangeShapeType="1"/>
            </p:cNvSpPr>
            <p:nvPr/>
          </p:nvSpPr>
          <p:spPr bwMode="auto">
            <a:xfrm flipH="1" flipV="1">
              <a:off x="4150" y="3702"/>
              <a:ext cx="227" cy="13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71143" name="Text Box 71"/>
          <p:cNvSpPr txBox="1">
            <a:spLocks noChangeArrowheads="1"/>
          </p:cNvSpPr>
          <p:nvPr/>
        </p:nvSpPr>
        <p:spPr bwMode="auto">
          <a:xfrm>
            <a:off x="2627313" y="1397000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1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7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71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1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7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7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7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7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7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71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71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7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71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71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71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71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71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77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7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90" grpId="0" autoUpdateAnimBg="0"/>
      <p:bldP spid="771094" grpId="0" autoUpdateAnimBg="0"/>
      <p:bldP spid="771097" grpId="0" autoUpdateAnimBg="0"/>
      <p:bldP spid="771100" grpId="0" autoUpdateAnimBg="0"/>
      <p:bldP spid="771108" grpId="0"/>
      <p:bldP spid="771110" grpId="0" autoUpdateAnimBg="0"/>
      <p:bldP spid="771113" grpId="0" autoUpdateAnimBg="0"/>
      <p:bldP spid="771115" grpId="0" autoUpdateAnimBg="0"/>
      <p:bldP spid="771126" grpId="0" animBg="1" autoUpdateAnimBg="0"/>
      <p:bldP spid="771127" grpId="0" autoUpdateAnimBg="0"/>
      <p:bldP spid="771129" grpId="0" autoUpdateAnimBg="0"/>
      <p:bldP spid="771131" grpId="0" autoUpdateAnimBg="0"/>
      <p:bldP spid="771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2550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2.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graphicFrame>
        <p:nvGraphicFramePr>
          <p:cNvPr id="772099" name="Object 3"/>
          <p:cNvGraphicFramePr>
            <a:graphicFrameLocks noChangeAspect="1"/>
          </p:cNvGraphicFramePr>
          <p:nvPr/>
        </p:nvGraphicFramePr>
        <p:xfrm>
          <a:off x="1476375" y="138113"/>
          <a:ext cx="55435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36" name="公式" r:id="rId3" imgW="2286000" imgH="228600" progId="Equation.3">
                  <p:embed/>
                </p:oleObj>
              </mc:Choice>
              <mc:Fallback>
                <p:oleObj name="公式" r:id="rId3" imgW="22860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38113"/>
                        <a:ext cx="554355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01" name="Text Box 5"/>
          <p:cNvSpPr txBox="1">
            <a:spLocks noChangeArrowheads="1"/>
          </p:cNvSpPr>
          <p:nvPr/>
        </p:nvSpPr>
        <p:spPr bwMode="auto">
          <a:xfrm>
            <a:off x="609600" y="698500"/>
            <a:ext cx="8667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72102" name="Text Box 6"/>
          <p:cNvSpPr txBox="1">
            <a:spLocks noChangeArrowheads="1"/>
          </p:cNvSpPr>
          <p:nvPr/>
        </p:nvSpPr>
        <p:spPr bwMode="auto">
          <a:xfrm>
            <a:off x="1403350" y="692150"/>
            <a:ext cx="208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72103" name="Object 7"/>
          <p:cNvGraphicFramePr>
            <a:graphicFrameLocks noChangeAspect="1"/>
          </p:cNvGraphicFramePr>
          <p:nvPr/>
        </p:nvGraphicFramePr>
        <p:xfrm>
          <a:off x="3348038" y="757238"/>
          <a:ext cx="17875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37" name="公式" r:id="rId5" imgW="711000" imgH="203040" progId="Equation.3">
                  <p:embed/>
                </p:oleObj>
              </mc:Choice>
              <mc:Fallback>
                <p:oleObj name="公式" r:id="rId5" imgW="71100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757238"/>
                        <a:ext cx="17875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611188" y="2492375"/>
            <a:ext cx="381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</a:t>
            </a:r>
            <a:r>
              <a:rPr lang="zh-CN" altLang="en-US"/>
              <a:t>不是特征方程的根，</a:t>
            </a:r>
          </a:p>
        </p:txBody>
      </p:sp>
      <p:sp>
        <p:nvSpPr>
          <p:cNvPr id="772105" name="Text Box 9"/>
          <p:cNvSpPr txBox="1">
            <a:spLocks noChangeArrowheads="1"/>
          </p:cNvSpPr>
          <p:nvPr/>
        </p:nvSpPr>
        <p:spPr bwMode="auto">
          <a:xfrm>
            <a:off x="3995738" y="2492375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72106" name="Object 10"/>
          <p:cNvGraphicFramePr>
            <a:graphicFrameLocks noChangeAspect="1"/>
          </p:cNvGraphicFramePr>
          <p:nvPr/>
        </p:nvGraphicFramePr>
        <p:xfrm>
          <a:off x="2663825" y="2997200"/>
          <a:ext cx="123031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38" name="公式" r:id="rId7" imgW="482400" imgH="241200" progId="Equation.3">
                  <p:embed/>
                </p:oleObj>
              </mc:Choice>
              <mc:Fallback>
                <p:oleObj name="公式" r:id="rId7" imgW="48240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825" y="2997200"/>
                        <a:ext cx="1230313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07" name="Text Box 11"/>
          <p:cNvSpPr txBox="1">
            <a:spLocks noChangeArrowheads="1"/>
          </p:cNvSpPr>
          <p:nvPr/>
        </p:nvSpPr>
        <p:spPr bwMode="auto">
          <a:xfrm>
            <a:off x="4378325" y="3038475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代入方程得 </a:t>
            </a:r>
            <a:r>
              <a:rPr lang="en-US" altLang="zh-CN"/>
              <a:t>:</a:t>
            </a:r>
          </a:p>
        </p:txBody>
      </p:sp>
      <p:graphicFrame>
        <p:nvGraphicFramePr>
          <p:cNvPr id="772108" name="Object 12"/>
          <p:cNvGraphicFramePr>
            <a:graphicFrameLocks noChangeAspect="1"/>
          </p:cNvGraphicFramePr>
          <p:nvPr/>
        </p:nvGraphicFramePr>
        <p:xfrm>
          <a:off x="2266950" y="3654425"/>
          <a:ext cx="214153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39" name="公式" r:id="rId9" imgW="863280" imgH="203040" progId="Equation.3">
                  <p:embed/>
                </p:oleObj>
              </mc:Choice>
              <mc:Fallback>
                <p:oleObj name="公式" r:id="rId9" imgW="86328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3654425"/>
                        <a:ext cx="214153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2113" name="Object 17"/>
          <p:cNvGraphicFramePr>
            <a:graphicFrameLocks noChangeAspect="1"/>
          </p:cNvGraphicFramePr>
          <p:nvPr/>
        </p:nvGraphicFramePr>
        <p:xfrm>
          <a:off x="5580063" y="3644900"/>
          <a:ext cx="10080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0" name="公式" r:id="rId11" imgW="406080" imgH="177480" progId="Equation.3">
                  <p:embed/>
                </p:oleObj>
              </mc:Choice>
              <mc:Fallback>
                <p:oleObj name="公式" r:id="rId11" imgW="406080" imgH="177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3644900"/>
                        <a:ext cx="1008062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14" name="Text Box 18"/>
          <p:cNvSpPr txBox="1">
            <a:spLocks noChangeArrowheads="1"/>
          </p:cNvSpPr>
          <p:nvPr/>
        </p:nvSpPr>
        <p:spPr bwMode="auto">
          <a:xfrm>
            <a:off x="611188" y="4119563"/>
            <a:ext cx="17287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即特解为</a:t>
            </a:r>
          </a:p>
        </p:txBody>
      </p:sp>
      <p:sp>
        <p:nvSpPr>
          <p:cNvPr id="772118" name="AutoShape 22"/>
          <p:cNvSpPr>
            <a:spLocks noChangeArrowheads="1"/>
          </p:cNvSpPr>
          <p:nvPr/>
        </p:nvSpPr>
        <p:spPr bwMode="auto">
          <a:xfrm>
            <a:off x="4445000" y="3797300"/>
            <a:ext cx="990600" cy="152400"/>
          </a:xfrm>
          <a:prstGeom prst="rightArrow">
            <a:avLst>
              <a:gd name="adj1" fmla="val 50000"/>
              <a:gd name="adj2" fmla="val 1625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772120" name="Object 24"/>
          <p:cNvGraphicFramePr>
            <a:graphicFrameLocks noChangeAspect="1"/>
          </p:cNvGraphicFramePr>
          <p:nvPr/>
        </p:nvGraphicFramePr>
        <p:xfrm>
          <a:off x="5248275" y="741363"/>
          <a:ext cx="26987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1" name="公式" r:id="rId13" imgW="1155600" imgH="228600" progId="Equation.3">
                  <p:embed/>
                </p:oleObj>
              </mc:Choice>
              <mc:Fallback>
                <p:oleObj name="公式" r:id="rId13" imgW="115560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5" y="741363"/>
                        <a:ext cx="26987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21" name="Text Box 25"/>
          <p:cNvSpPr txBox="1">
            <a:spLocks noChangeArrowheads="1"/>
          </p:cNvSpPr>
          <p:nvPr/>
        </p:nvSpPr>
        <p:spPr bwMode="auto">
          <a:xfrm>
            <a:off x="611188" y="1268413"/>
            <a:ext cx="38877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对应齐次方程的通解为</a:t>
            </a:r>
          </a:p>
        </p:txBody>
      </p:sp>
      <p:graphicFrame>
        <p:nvGraphicFramePr>
          <p:cNvPr id="772122" name="Object 26"/>
          <p:cNvGraphicFramePr>
            <a:graphicFrameLocks noChangeAspect="1"/>
          </p:cNvGraphicFramePr>
          <p:nvPr/>
        </p:nvGraphicFramePr>
        <p:xfrm>
          <a:off x="2700338" y="1844675"/>
          <a:ext cx="194310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2" name="公式" r:id="rId15" imgW="774360" imgH="241200" progId="Equation.3">
                  <p:embed/>
                </p:oleObj>
              </mc:Choice>
              <mc:Fallback>
                <p:oleObj name="公式" r:id="rId15" imgW="774360" imgH="2412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844675"/>
                        <a:ext cx="194310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24" name="Text Box 28"/>
          <p:cNvSpPr txBox="1">
            <a:spLocks noChangeArrowheads="1"/>
          </p:cNvSpPr>
          <p:nvPr/>
        </p:nvSpPr>
        <p:spPr bwMode="auto">
          <a:xfrm>
            <a:off x="5003800" y="19161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graphicFrame>
        <p:nvGraphicFramePr>
          <p:cNvPr id="772125" name="Object 29"/>
          <p:cNvGraphicFramePr>
            <a:graphicFrameLocks noChangeAspect="1"/>
          </p:cNvGraphicFramePr>
          <p:nvPr/>
        </p:nvGraphicFramePr>
        <p:xfrm>
          <a:off x="2181225" y="4076700"/>
          <a:ext cx="116681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3" name="公式" r:id="rId17" imgW="457200" imgH="241200" progId="Equation.3">
                  <p:embed/>
                </p:oleObj>
              </mc:Choice>
              <mc:Fallback>
                <p:oleObj name="公式" r:id="rId17" imgW="457200" imgH="241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4076700"/>
                        <a:ext cx="1166813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27" name="Text Box 31"/>
          <p:cNvSpPr txBox="1">
            <a:spLocks noChangeArrowheads="1"/>
          </p:cNvSpPr>
          <p:nvPr/>
        </p:nvSpPr>
        <p:spPr bwMode="auto">
          <a:xfrm>
            <a:off x="3563938" y="4117975"/>
            <a:ext cx="2952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72128" name="Object 32"/>
          <p:cNvGraphicFramePr>
            <a:graphicFrameLocks noChangeAspect="1"/>
          </p:cNvGraphicFramePr>
          <p:nvPr/>
        </p:nvGraphicFramePr>
        <p:xfrm>
          <a:off x="2700338" y="4683125"/>
          <a:ext cx="2592387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4" name="公式" r:id="rId19" imgW="1015920" imgH="241200" progId="Equation.3">
                  <p:embed/>
                </p:oleObj>
              </mc:Choice>
              <mc:Fallback>
                <p:oleObj name="公式" r:id="rId19" imgW="1015920" imgH="2412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683125"/>
                        <a:ext cx="2592387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29" name="Text Box 33"/>
          <p:cNvSpPr txBox="1">
            <a:spLocks noChangeArrowheads="1"/>
          </p:cNvSpPr>
          <p:nvPr/>
        </p:nvSpPr>
        <p:spPr bwMode="auto">
          <a:xfrm>
            <a:off x="682625" y="5300663"/>
            <a:ext cx="2952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代入初始条件得</a:t>
            </a:r>
          </a:p>
        </p:txBody>
      </p:sp>
      <p:graphicFrame>
        <p:nvGraphicFramePr>
          <p:cNvPr id="772130" name="Object 34"/>
          <p:cNvGraphicFramePr>
            <a:graphicFrameLocks noChangeAspect="1"/>
          </p:cNvGraphicFramePr>
          <p:nvPr/>
        </p:nvGraphicFramePr>
        <p:xfrm>
          <a:off x="3348038" y="5387975"/>
          <a:ext cx="10080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5" name="公式" r:id="rId21" imgW="406080" imgH="203040" progId="Equation.3">
                  <p:embed/>
                </p:oleObj>
              </mc:Choice>
              <mc:Fallback>
                <p:oleObj name="公式" r:id="rId21" imgW="406080" imgH="20304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5387975"/>
                        <a:ext cx="1008062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32" name="Text Box 36"/>
          <p:cNvSpPr txBox="1">
            <a:spLocks noChangeArrowheads="1"/>
          </p:cNvSpPr>
          <p:nvPr/>
        </p:nvSpPr>
        <p:spPr bwMode="auto">
          <a:xfrm>
            <a:off x="4356100" y="5286375"/>
            <a:ext cx="4248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方程满足初始条件的解为</a:t>
            </a:r>
          </a:p>
        </p:txBody>
      </p:sp>
      <p:graphicFrame>
        <p:nvGraphicFramePr>
          <p:cNvPr id="772134" name="Object 38"/>
          <p:cNvGraphicFramePr>
            <a:graphicFrameLocks noChangeAspect="1"/>
          </p:cNvGraphicFramePr>
          <p:nvPr/>
        </p:nvGraphicFramePr>
        <p:xfrm>
          <a:off x="3059113" y="5764213"/>
          <a:ext cx="259238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46" name="公式" r:id="rId23" imgW="1015920" imgH="241200" progId="Equation.3">
                  <p:embed/>
                </p:oleObj>
              </mc:Choice>
              <mc:Fallback>
                <p:oleObj name="公式" r:id="rId23" imgW="1015920" imgH="2412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764213"/>
                        <a:ext cx="2592387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2135" name="Text Box 39"/>
          <p:cNvSpPr txBox="1">
            <a:spLocks noChangeArrowheads="1"/>
          </p:cNvSpPr>
          <p:nvPr/>
        </p:nvSpPr>
        <p:spPr bwMode="auto">
          <a:xfrm>
            <a:off x="5291138" y="47101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7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7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7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7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7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7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7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7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7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77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7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7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7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7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7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7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2101" grpId="0" autoUpdateAnimBg="0"/>
      <p:bldP spid="772102" grpId="0" autoUpdateAnimBg="0"/>
      <p:bldP spid="772104" grpId="0" autoUpdateAnimBg="0"/>
      <p:bldP spid="772105" grpId="0" autoUpdateAnimBg="0"/>
      <p:bldP spid="772107" grpId="0" autoUpdateAnimBg="0"/>
      <p:bldP spid="772114" grpId="0" autoUpdateAnimBg="0"/>
      <p:bldP spid="772121" grpId="0" autoUpdateAnimBg="0"/>
      <p:bldP spid="772124" grpId="0" autoUpdateAnimBg="0"/>
      <p:bldP spid="772127" grpId="0" autoUpdateAnimBg="0"/>
      <p:bldP spid="772129" grpId="0" autoUpdateAnimBg="0"/>
      <p:bldP spid="772132" grpId="0" autoUpdateAnimBg="0"/>
      <p:bldP spid="77213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988"/>
            <a:ext cx="914400" cy="6096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ea typeface="楷体_GB2312" panose="02010609030101010101" pitchFamily="49" charset="-122"/>
              </a:rPr>
              <a:t>3.</a:t>
            </a:r>
            <a:endParaRPr lang="en-US" altLang="zh-CN" sz="2800">
              <a:ea typeface="楷体_GB2312" panose="02010609030101010101" pitchFamily="49" charset="-122"/>
            </a:endParaRPr>
          </a:p>
        </p:txBody>
      </p:sp>
      <p:graphicFrame>
        <p:nvGraphicFramePr>
          <p:cNvPr id="773123" name="Object 3"/>
          <p:cNvGraphicFramePr>
            <a:graphicFrameLocks noChangeAspect="1"/>
          </p:cNvGraphicFramePr>
          <p:nvPr/>
        </p:nvGraphicFramePr>
        <p:xfrm>
          <a:off x="1460500" y="195263"/>
          <a:ext cx="5575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5" name="公式" r:id="rId3" imgW="2298600" imgH="241200" progId="Equation.3">
                  <p:embed/>
                </p:oleObj>
              </mc:Choice>
              <mc:Fallback>
                <p:oleObj name="公式" r:id="rId3" imgW="229860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95263"/>
                        <a:ext cx="5575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24" name="Text Box 4"/>
          <p:cNvSpPr txBox="1">
            <a:spLocks noChangeArrowheads="1"/>
          </p:cNvSpPr>
          <p:nvPr/>
        </p:nvSpPr>
        <p:spPr bwMode="auto">
          <a:xfrm>
            <a:off x="609600" y="769938"/>
            <a:ext cx="8667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endParaRPr lang="en-US" altLang="zh-CN"/>
          </a:p>
        </p:txBody>
      </p:sp>
      <p:sp>
        <p:nvSpPr>
          <p:cNvPr id="773125" name="Text Box 5"/>
          <p:cNvSpPr txBox="1">
            <a:spLocks noChangeArrowheads="1"/>
          </p:cNvSpPr>
          <p:nvPr/>
        </p:nvSpPr>
        <p:spPr bwMode="auto">
          <a:xfrm>
            <a:off x="1403350" y="763588"/>
            <a:ext cx="208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特征方程为</a:t>
            </a:r>
          </a:p>
        </p:txBody>
      </p:sp>
      <p:graphicFrame>
        <p:nvGraphicFramePr>
          <p:cNvPr id="773126" name="Object 6"/>
          <p:cNvGraphicFramePr>
            <a:graphicFrameLocks noChangeAspect="1"/>
          </p:cNvGraphicFramePr>
          <p:nvPr/>
        </p:nvGraphicFramePr>
        <p:xfrm>
          <a:off x="3327400" y="828675"/>
          <a:ext cx="1531938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6" name="公式" r:id="rId5" imgW="609480" imgH="203040" progId="Equation.3">
                  <p:embed/>
                </p:oleObj>
              </mc:Choice>
              <mc:Fallback>
                <p:oleObj name="公式" r:id="rId5" imgW="60948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828675"/>
                        <a:ext cx="1531938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27" name="Text Box 7"/>
          <p:cNvSpPr txBox="1">
            <a:spLocks noChangeArrowheads="1"/>
          </p:cNvSpPr>
          <p:nvPr/>
        </p:nvSpPr>
        <p:spPr bwMode="auto">
          <a:xfrm>
            <a:off x="611188" y="2492375"/>
            <a:ext cx="3384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1</a:t>
            </a:r>
            <a:r>
              <a:rPr lang="zh-CN" altLang="en-US"/>
              <a:t>是特征方程的根，</a:t>
            </a:r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3636963" y="2476500"/>
            <a:ext cx="244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设所求特解为</a:t>
            </a:r>
          </a:p>
        </p:txBody>
      </p:sp>
      <p:graphicFrame>
        <p:nvGraphicFramePr>
          <p:cNvPr id="773129" name="Object 9"/>
          <p:cNvGraphicFramePr>
            <a:graphicFrameLocks noChangeAspect="1"/>
          </p:cNvGraphicFramePr>
          <p:nvPr/>
        </p:nvGraphicFramePr>
        <p:xfrm>
          <a:off x="1533525" y="2997200"/>
          <a:ext cx="34940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7" name="公式" r:id="rId7" imgW="1371600" imgH="241200" progId="Equation.3">
                  <p:embed/>
                </p:oleObj>
              </mc:Choice>
              <mc:Fallback>
                <p:oleObj name="公式" r:id="rId7" imgW="137160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2997200"/>
                        <a:ext cx="3494088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30" name="Text Box 10"/>
          <p:cNvSpPr txBox="1">
            <a:spLocks noChangeArrowheads="1"/>
          </p:cNvSpPr>
          <p:nvPr/>
        </p:nvSpPr>
        <p:spPr bwMode="auto">
          <a:xfrm>
            <a:off x="5026025" y="3038475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代入方程得 </a:t>
            </a:r>
            <a:r>
              <a:rPr lang="en-US" altLang="zh-CN"/>
              <a:t>:</a:t>
            </a:r>
          </a:p>
        </p:txBody>
      </p:sp>
      <p:graphicFrame>
        <p:nvGraphicFramePr>
          <p:cNvPr id="773132" name="Object 12"/>
          <p:cNvGraphicFramePr>
            <a:graphicFrameLocks noChangeAspect="1"/>
          </p:cNvGraphicFramePr>
          <p:nvPr/>
        </p:nvGraphicFramePr>
        <p:xfrm>
          <a:off x="3527425" y="4221163"/>
          <a:ext cx="32766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8" name="公式" r:id="rId9" imgW="1320480" imgH="228600" progId="Equation.3">
                  <p:embed/>
                </p:oleObj>
              </mc:Choice>
              <mc:Fallback>
                <p:oleObj name="公式" r:id="rId9" imgW="132048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425" y="4221163"/>
                        <a:ext cx="32766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35" name="Object 15"/>
          <p:cNvGraphicFramePr>
            <a:graphicFrameLocks noChangeAspect="1"/>
          </p:cNvGraphicFramePr>
          <p:nvPr/>
        </p:nvGraphicFramePr>
        <p:xfrm>
          <a:off x="4932363" y="828675"/>
          <a:ext cx="24018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59" name="公式" r:id="rId11" imgW="1028520" imgH="215640" progId="Equation.3">
                  <p:embed/>
                </p:oleObj>
              </mc:Choice>
              <mc:Fallback>
                <p:oleObj name="公式" r:id="rId11" imgW="102852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828675"/>
                        <a:ext cx="240188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36" name="Text Box 16"/>
          <p:cNvSpPr txBox="1">
            <a:spLocks noChangeArrowheads="1"/>
          </p:cNvSpPr>
          <p:nvPr/>
        </p:nvSpPr>
        <p:spPr bwMode="auto">
          <a:xfrm>
            <a:off x="611188" y="1339850"/>
            <a:ext cx="3887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对应齐次方程的通解为</a:t>
            </a:r>
          </a:p>
        </p:txBody>
      </p:sp>
      <p:graphicFrame>
        <p:nvGraphicFramePr>
          <p:cNvPr id="773137" name="Object 17"/>
          <p:cNvGraphicFramePr>
            <a:graphicFrameLocks noChangeAspect="1"/>
          </p:cNvGraphicFramePr>
          <p:nvPr/>
        </p:nvGraphicFramePr>
        <p:xfrm>
          <a:off x="3114675" y="1931988"/>
          <a:ext cx="11144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0" name="公式" r:id="rId13" imgW="444240" imgH="228600" progId="Equation.3">
                  <p:embed/>
                </p:oleObj>
              </mc:Choice>
              <mc:Fallback>
                <p:oleObj name="公式" r:id="rId13" imgW="44424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31988"/>
                        <a:ext cx="11144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38" name="Text Box 18"/>
          <p:cNvSpPr txBox="1">
            <a:spLocks noChangeArrowheads="1"/>
          </p:cNvSpPr>
          <p:nvPr/>
        </p:nvSpPr>
        <p:spPr bwMode="auto">
          <a:xfrm>
            <a:off x="5003800" y="1844675"/>
            <a:ext cx="2736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  <p:sp>
        <p:nvSpPr>
          <p:cNvPr id="773142" name="Text Box 22"/>
          <p:cNvSpPr txBox="1">
            <a:spLocks noChangeArrowheads="1"/>
          </p:cNvSpPr>
          <p:nvPr/>
        </p:nvSpPr>
        <p:spPr bwMode="auto">
          <a:xfrm>
            <a:off x="755650" y="4221163"/>
            <a:ext cx="29527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比较系数，解得</a:t>
            </a:r>
          </a:p>
        </p:txBody>
      </p:sp>
      <p:graphicFrame>
        <p:nvGraphicFramePr>
          <p:cNvPr id="773146" name="Object 26"/>
          <p:cNvGraphicFramePr>
            <a:graphicFrameLocks noChangeAspect="1"/>
          </p:cNvGraphicFramePr>
          <p:nvPr/>
        </p:nvGraphicFramePr>
        <p:xfrm>
          <a:off x="747713" y="3603625"/>
          <a:ext cx="72802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1" name="公式" r:id="rId15" imgW="2857320" imgH="241200" progId="Equation.3">
                  <p:embed/>
                </p:oleObj>
              </mc:Choice>
              <mc:Fallback>
                <p:oleObj name="公式" r:id="rId15" imgW="2857320" imgH="2412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3603625"/>
                        <a:ext cx="72802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48" name="Text Box 28"/>
          <p:cNvSpPr txBox="1">
            <a:spLocks noChangeArrowheads="1"/>
          </p:cNvSpPr>
          <p:nvPr/>
        </p:nvSpPr>
        <p:spPr bwMode="auto">
          <a:xfrm>
            <a:off x="755650" y="4852988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即方程的特解为</a:t>
            </a:r>
          </a:p>
        </p:txBody>
      </p:sp>
      <p:graphicFrame>
        <p:nvGraphicFramePr>
          <p:cNvPr id="773149" name="Object 29"/>
          <p:cNvGraphicFramePr>
            <a:graphicFrameLocks noChangeAspect="1"/>
          </p:cNvGraphicFramePr>
          <p:nvPr/>
        </p:nvGraphicFramePr>
        <p:xfrm>
          <a:off x="3635375" y="4795838"/>
          <a:ext cx="291623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2" name="公式" r:id="rId17" imgW="1143000" imgH="241200" progId="Equation.3">
                  <p:embed/>
                </p:oleObj>
              </mc:Choice>
              <mc:Fallback>
                <p:oleObj name="公式" r:id="rId17" imgW="1143000" imgH="241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795838"/>
                        <a:ext cx="2916238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50" name="Text Box 30"/>
          <p:cNvSpPr txBox="1">
            <a:spLocks noChangeArrowheads="1"/>
          </p:cNvSpPr>
          <p:nvPr/>
        </p:nvSpPr>
        <p:spPr bwMode="auto">
          <a:xfrm>
            <a:off x="755650" y="5405438"/>
            <a:ext cx="2447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方程的通解为</a:t>
            </a:r>
          </a:p>
        </p:txBody>
      </p:sp>
      <p:graphicFrame>
        <p:nvGraphicFramePr>
          <p:cNvPr id="773152" name="Object 32"/>
          <p:cNvGraphicFramePr>
            <a:graphicFrameLocks noChangeAspect="1"/>
          </p:cNvGraphicFramePr>
          <p:nvPr/>
        </p:nvGraphicFramePr>
        <p:xfrm>
          <a:off x="3638550" y="5332413"/>
          <a:ext cx="35972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3" name="公式" r:id="rId19" imgW="1409400" imgH="241200" progId="Equation.3">
                  <p:embed/>
                </p:oleObj>
              </mc:Choice>
              <mc:Fallback>
                <p:oleObj name="公式" r:id="rId19" imgW="1409400" imgH="2412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5332413"/>
                        <a:ext cx="359727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54" name="Text Box 34"/>
          <p:cNvSpPr txBox="1">
            <a:spLocks noChangeArrowheads="1"/>
          </p:cNvSpPr>
          <p:nvPr/>
        </p:nvSpPr>
        <p:spPr bwMode="auto">
          <a:xfrm>
            <a:off x="5435600" y="5805488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/>
              <a:t>(</a:t>
            </a:r>
            <a:r>
              <a:rPr lang="en-US" altLang="zh-CN" i="1"/>
              <a:t>C</a:t>
            </a:r>
            <a:r>
              <a:rPr lang="en-US" altLang="zh-CN"/>
              <a:t> </a:t>
            </a:r>
            <a:r>
              <a:rPr lang="zh-CN" altLang="en-US"/>
              <a:t>为任意常数</a:t>
            </a:r>
            <a:r>
              <a:rPr lang="en-US" altLang="zh-CN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7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7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7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7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7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7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73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7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7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7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7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7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7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7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4" grpId="0" autoUpdateAnimBg="0"/>
      <p:bldP spid="773125" grpId="0" autoUpdateAnimBg="0"/>
      <p:bldP spid="773127" grpId="0" autoUpdateAnimBg="0"/>
      <p:bldP spid="773128" grpId="0" autoUpdateAnimBg="0"/>
      <p:bldP spid="773130" grpId="0" autoUpdateAnimBg="0"/>
      <p:bldP spid="773136" grpId="0" autoUpdateAnimBg="0"/>
      <p:bldP spid="773138" grpId="0" autoUpdateAnimBg="0"/>
      <p:bldP spid="773142" grpId="0" autoUpdateAnimBg="0"/>
      <p:bldP spid="773148" grpId="0" autoUpdateAnimBg="0"/>
      <p:bldP spid="773150" grpId="0" autoUpdateAnimBg="0"/>
      <p:bldP spid="773154" grpId="0" autoUpdateAnimBg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00FF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楷体_GB2312" panose="0201060903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楷体_GB2312" panose="02010609030101010101" pitchFamily="49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18525</TotalTime>
  <Words>1043</Words>
  <Application>Microsoft Office PowerPoint</Application>
  <PresentationFormat>全屏显示(4:3)</PresentationFormat>
  <Paragraphs>217</Paragraphs>
  <Slides>19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19</vt:i4>
      </vt:variant>
      <vt:variant>
        <vt:lpstr>自定义放映</vt:lpstr>
      </vt:variant>
      <vt:variant>
        <vt:i4>2</vt:i4>
      </vt:variant>
    </vt:vector>
  </HeadingPairs>
  <TitlesOfParts>
    <vt:vector size="31" baseType="lpstr">
      <vt:lpstr>Times New Roman</vt:lpstr>
      <vt:lpstr>宋体</vt:lpstr>
      <vt:lpstr>楷体_GB2312</vt:lpstr>
      <vt:lpstr>Arial</vt:lpstr>
      <vt:lpstr>华文行楷</vt:lpstr>
      <vt:lpstr>Symbol</vt:lpstr>
      <vt:lpstr>Monotype Sorts</vt:lpstr>
      <vt:lpstr>默认设计模板</vt:lpstr>
      <vt:lpstr>BMP 图象</vt:lpstr>
      <vt:lpstr>Microsoft 公式 3.0</vt:lpstr>
      <vt:lpstr>PowerPoint 演示文稿</vt:lpstr>
      <vt:lpstr>一、一阶常系数线性齐次差分方程的解</vt:lpstr>
      <vt:lpstr>PowerPoint 演示文稿</vt:lpstr>
      <vt:lpstr>PowerPoint 演示文稿</vt:lpstr>
      <vt:lpstr>二、一阶常系数线性非齐次差分方程的解</vt:lpstr>
      <vt:lpstr>待定系数法</vt:lpstr>
      <vt:lpstr>PowerPoint 演示文稿</vt:lpstr>
      <vt:lpstr>例2.</vt:lpstr>
      <vt:lpstr>例3.</vt:lpstr>
      <vt:lpstr>例4.</vt:lpstr>
      <vt:lpstr>PowerPoint 演示文稿</vt:lpstr>
      <vt:lpstr>情形 II.</vt:lpstr>
      <vt:lpstr>例5.</vt:lpstr>
      <vt:lpstr>例6.</vt:lpstr>
      <vt:lpstr>例</vt:lpstr>
      <vt:lpstr>例7.</vt:lpstr>
      <vt:lpstr>PowerPoint 演示文稿</vt:lpstr>
      <vt:lpstr>一、一阶常系数线性齐次差分方程的解</vt:lpstr>
      <vt:lpstr>PowerPoint 演示文稿</vt:lpstr>
      <vt:lpstr>注</vt:lpstr>
      <vt:lpstr>抛物线法公式推导</vt:lpstr>
    </vt:vector>
  </TitlesOfParts>
  <Company>CUMT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第十二章</dc:title>
  <dc:creator>admin</dc:creator>
  <cp:lastModifiedBy>王利利</cp:lastModifiedBy>
  <cp:revision>618</cp:revision>
  <dcterms:created xsi:type="dcterms:W3CDTF">2002-06-12T10:22:51Z</dcterms:created>
  <dcterms:modified xsi:type="dcterms:W3CDTF">2021-11-19T06:50:48Z</dcterms:modified>
</cp:coreProperties>
</file>