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C1833-E437-461D-A35C-C5D3791DEAFD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F1746-C0AD-4B49-978A-E2360BBF9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1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8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4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9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8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7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8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6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8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8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8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5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8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5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44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96F5942-7085-4B03-8CDE-273C59EB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88" y="1985640"/>
            <a:ext cx="7772400" cy="14562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第六章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稳定性理论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5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9F798B9-4DB3-4BA2-991B-9E441291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2442"/>
            <a:ext cx="7772400" cy="48235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自治系统的基本性质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02A4AC-E352-4DE0-B7E2-DADCF6F14E85}"/>
                  </a:ext>
                </a:extLst>
              </p:cNvPr>
              <p:cNvSpPr txBox="1"/>
              <p:nvPr/>
            </p:nvSpPr>
            <p:spPr>
              <a:xfrm>
                <a:off x="457200" y="1069093"/>
                <a:ext cx="8044944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考虑自治系统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(5.1.3),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在区域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内连续并且在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的任意一有界闭子域上满足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Lipschitz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条件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即所谓的局部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Lipschitz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条件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过初始点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(5.1.3)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的解记作为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并设它的最大存在区间是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=(−∞,+∞)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过初始点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(5.1.3)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的解记作为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;0,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简记为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此外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(5.1.3)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解的惟一性可知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亦可以记作为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为任意的常数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性质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是自治系统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(5.1.3)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那么对于任意的时刻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和常数 </a:t>
                </a:r>
                <a14:m>
                  <m:oMath xmlns:m="http://schemas.openxmlformats.org/officeDocument/2006/math"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</m:oMath>
                </a14:m>
                <a:r>
                  <a:rPr lang="el-GR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是自治系统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(5.1.3)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过初始点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该性质表明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将自治系统的任意一积分曲线沿着时间轴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作适当平移后得到的曲线一定还是该自治系统的积分曲线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而非自治系统一般不具有这一性质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.)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02A4AC-E352-4DE0-B7E2-DADCF6F1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9093"/>
                <a:ext cx="8044944" cy="5632311"/>
              </a:xfrm>
              <a:prstGeom prst="rect">
                <a:avLst/>
              </a:prstGeom>
              <a:blipFill>
                <a:blip r:embed="rId2"/>
                <a:stretch>
                  <a:fillRect l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9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485110" y="943374"/>
                <a:ext cx="7953154" cy="5577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性质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在相空间中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的任何两条不同的轨线都不可能相交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性质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设自治系统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过初始点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的解为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则对于任意的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成立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𝒙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𝒙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)) = </m:t>
                      </m:r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𝒙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).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该性质表明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对于自治系统的解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出发在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时刻到达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尔后在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时刻从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出发在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时刻到达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与直接在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出发在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</m:t>
                    </m:r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时刻最终到达的位置是完全相同的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5.1.2).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称这一性质为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群的性质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endParaRPr lang="zh-CN" altLang="en-US" sz="2000" b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10" y="943374"/>
                <a:ext cx="7953154" cy="5577296"/>
              </a:xfrm>
              <a:prstGeom prst="rect">
                <a:avLst/>
              </a:prstGeom>
              <a:blipFill>
                <a:blip r:embed="rId2"/>
                <a:stretch>
                  <a:fillRect l="-844" r="-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7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F04A02-0C0D-4826-B1B6-4DC4C94A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25" y="1295248"/>
            <a:ext cx="7758931" cy="45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542260" y="680484"/>
                <a:ext cx="7953154" cy="4293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对于给定的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的变换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ctr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 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b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在集合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│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中引入乘法运算“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◦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)≜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)) </m:t>
                      </m:r>
                    </m:oMath>
                  </m:oMathPara>
                </a14:m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由 性质 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知，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◦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， 所以乘法运算 “◦” 在集合 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S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中是封闭的，且满足结合律，单位元为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的逆元为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故而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二元组 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 S , ◦ )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构成一个群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这就是“群的性质”名称之由来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  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这个变换群也称作由系统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所生成的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动力系统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 </a:t>
                </a:r>
                <a:endParaRPr lang="zh-CN" altLang="en-US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680484"/>
                <a:ext cx="7953154" cy="4293419"/>
              </a:xfrm>
              <a:prstGeom prst="rect">
                <a:avLst/>
              </a:prstGeom>
              <a:blipFill>
                <a:blip r:embed="rId2"/>
                <a:stretch>
                  <a:fillRect l="-843" r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9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47A1E35-1839-4B2D-9E31-DF7376B6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1" y="2198705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第一节 自治系统</a:t>
            </a:r>
          </a:p>
        </p:txBody>
      </p:sp>
    </p:spTree>
    <p:extLst>
      <p:ext uri="{BB962C8B-B14F-4D97-AF65-F5344CB8AC3E}">
        <p14:creationId xmlns:p14="http://schemas.microsoft.com/office/powerpoint/2010/main" val="145059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9F798B9-4DB3-4BA2-991B-9E441291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472442"/>
            <a:ext cx="7772400" cy="48235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相空间、轨线和奇点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02A4AC-E352-4DE0-B7E2-DADCF6F14E85}"/>
                  </a:ext>
                </a:extLst>
              </p:cNvPr>
              <p:cNvSpPr txBox="1"/>
              <p:nvPr/>
            </p:nvSpPr>
            <p:spPr>
              <a:xfrm>
                <a:off x="550416" y="954793"/>
                <a:ext cx="7874493" cy="552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𝕋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⊂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ℝ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为一区间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⊂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为一区域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在时刻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𝕋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设某一质点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的坐标为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 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其速度向量为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m:t> 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𝕋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由此，在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中定义了一个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向量场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速度场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质点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的运动可以用常微分方程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(5.1.1)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来描述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</m:oMath>
                </a14:m>
                <a:r>
                  <a:rPr lang="en-US" altLang="zh-CN" sz="2000" b="1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即为质点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的运动方程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标志质点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运动位置的空间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相空间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对于二维情形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ℝ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平面称作为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相平面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视作为参数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的积分曲线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在相空间中的图形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运动的轨迹称作为方程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02A4AC-E352-4DE0-B7E2-DADCF6F1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6" y="954793"/>
                <a:ext cx="7874493" cy="5522281"/>
              </a:xfrm>
              <a:prstGeom prst="rect">
                <a:avLst/>
              </a:prstGeom>
              <a:blipFill>
                <a:blip r:embed="rId2"/>
                <a:stretch>
                  <a:fillRect l="-774" r="-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17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542260" y="680484"/>
                <a:ext cx="7953154" cy="5185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轨线是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ℝ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中的积分曲线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在相空间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中的投影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此外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随着时间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的增大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沿着轨线在相空间中运动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我们往往在轨线上标注箭头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以指示该运动方向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这一运动方向也称作为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对于初值问题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                       (5.1.2)</a:t>
                </a:r>
                <a:endParaRPr lang="en-US" altLang="zh-CN" sz="24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的解为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unc>
                      <m:funcPr>
                        <m:ctrlPr>
                          <a:rPr lang="zh-CN" altLang="en-US" sz="24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en-US" sz="2400" i="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sin</m:t>
                        </m:r>
                      </m:fName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cos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en-US" sz="24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680484"/>
                <a:ext cx="7953154" cy="5185009"/>
              </a:xfrm>
              <a:prstGeom prst="rect">
                <a:avLst/>
              </a:prstGeom>
              <a:blipFill>
                <a:blip r:embed="rId2"/>
                <a:stretch>
                  <a:fillRect l="-843" r="-1073" b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27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542260" y="680484"/>
                <a:ext cx="7953154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t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O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如图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5.1.1),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以上初值问题的积分曲线是过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(0,0,1)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的空间螺旋线</a:t>
                </a:r>
                <a14:m>
                  <m:oMath xmlns:m="http://schemas.openxmlformats.org/officeDocument/2006/math">
                    <m:r>
                      <a:rPr lang="en-US" altLang="zh-CN" sz="200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ℒ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而相应的相平面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O</m:t>
                    </m:r>
                    <m: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中的轨线是一个圆心在坐标原点、半径为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000" b="0" i="0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0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000" b="0" i="0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显然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C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是空间螺旋线</a:t>
                </a:r>
                <a14:m>
                  <m:oMath xmlns:m="http://schemas.openxmlformats.org/officeDocument/2006/math">
                    <m: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ℒ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在相平面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O</m:t>
                    </m:r>
                    <m: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000" i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中的投影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随着时间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t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的增大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初值问题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(5.1.2)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描述的质点沿着轨线做顺时针</a:t>
                </a:r>
                <a:r>
                  <a:rPr lang="en-US" altLang="zh-CN" sz="2000" dirty="0" err="1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i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运动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即轨线的方向是顺时针方向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680484"/>
                <a:ext cx="7953154" cy="2400657"/>
              </a:xfrm>
              <a:prstGeom prst="rect">
                <a:avLst/>
              </a:prstGeom>
              <a:blipFill>
                <a:blip r:embed="rId2"/>
                <a:stretch>
                  <a:fillRect l="-843" b="-1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65DEACDE-08BD-4EE1-AEA0-8B2045497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14" y="3229732"/>
            <a:ext cx="7402573" cy="32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542260" y="417594"/>
                <a:ext cx="7953154" cy="618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中的向量场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所确定的速度向量仅仅与质点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位置有关而与时间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无关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即过区域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中的任意一点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确定着惟一的方向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则方程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的右端向量场可以写为不显含时间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的形式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                                            (5.1.3)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称方程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自治系统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或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定常系统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又如果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所确定的速度向量不仅与质点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的位置有关而且与时间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有关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即过区域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中的一点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能确定多个甚至无穷多个方向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则称这样的方程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非自治系统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或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非定常系统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当满足解的存在唯一性条件时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无论是自治系统还是非自治系统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方程任意两条不同的积分曲线在空间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ℝ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中是不可能相交的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417594"/>
                <a:ext cx="7953154" cy="6187271"/>
              </a:xfrm>
              <a:prstGeom prst="rect">
                <a:avLst/>
              </a:prstGeom>
              <a:blipFill>
                <a:blip r:embed="rId2"/>
                <a:stretch>
                  <a:fillRect l="-843" r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17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542260" y="680484"/>
                <a:ext cx="7953154" cy="572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若在相空间中的点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处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的速度恒为</a:t>
                </a:r>
                <a:r>
                  <a:rPr lang="en-US" altLang="zh-CN" sz="2000" b="1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0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从而该质点静止不动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因此称点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为方程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平衡点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平衡点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亦是方程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的解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相应的积分曲线在相空间中的投影是一个点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因此平衡点是一条特殊的轨线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又若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则平衡点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也可称作为自治系统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奇点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例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: Lorenz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方程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𝜎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𝜎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𝑏𝑧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                                   (5.1.4)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参数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𝜎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b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r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均为正实数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 indent="457200"/>
                <a:endParaRPr lang="zh-CN" altLang="en-US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680484"/>
                <a:ext cx="7953154" cy="5723683"/>
              </a:xfrm>
              <a:prstGeom prst="rect">
                <a:avLst/>
              </a:prstGeom>
              <a:blipFill>
                <a:blip r:embed="rId2"/>
                <a:stretch>
                  <a:fillRect l="-843" r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57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542260" y="680484"/>
                <a:ext cx="7953154" cy="573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Lorenz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(5.1.4)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的右端向量场不显含时间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t,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是一个三维自治系统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若令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𝜎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𝜎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                                   </a:t>
                </a:r>
              </a:p>
              <a:p>
                <a:pPr indent="457200"/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则可以解得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当参数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在相空间中方程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(5.1.4)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具有惟一的奇点</a:t>
                </a:r>
                <a:r>
                  <a:rPr lang="en-US" altLang="zh-CN" sz="2000" i="1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O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(0,0,0);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当参数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方程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(5.1.4)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的奇点除了点</a:t>
                </a:r>
                <a:r>
                  <a:rPr lang="en-US" altLang="zh-CN" sz="2000" i="1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O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(0,0,0)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外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还有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𝑟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𝑟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−1)</m:t>
                      </m:r>
                    </m:oMath>
                  </m:oMathPara>
                </a14:m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和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(−</m:t>
                      </m:r>
                      <m:rad>
                        <m:radPr>
                          <m:deg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𝑟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,−</m:t>
                      </m:r>
                      <m:rad>
                        <m:radPr>
                          <m:deg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𝑟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𝑟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−1)</m:t>
                      </m:r>
                    </m:oMath>
                  </m:oMathPara>
                </a14:m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endParaRPr lang="zh-CN" altLang="en-US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680484"/>
                <a:ext cx="7953154" cy="5732595"/>
              </a:xfrm>
              <a:prstGeom prst="rect">
                <a:avLst/>
              </a:prstGeom>
              <a:blipFill>
                <a:blip r:embed="rId2"/>
                <a:stretch>
                  <a:fillRect l="-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83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/>
              <p:nvPr/>
            </p:nvSpPr>
            <p:spPr>
              <a:xfrm>
                <a:off x="542260" y="680484"/>
                <a:ext cx="7953154" cy="307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由此可见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自治系统奇点的个数往往有多个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甚至有无穷多个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但是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我们总是对各个不同类别的奇点逐类进行讨论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是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自治系统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(5.1.3)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的奇点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做变换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那么系统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(5.1.3)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化为</a:t>
                </a:r>
                <a:endParaRPr lang="en-US" altLang="zh-CN" sz="2000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)≜</m:t>
                    </m:r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𝒇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𝒙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                                    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(5.1.5)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可见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(5.1.5)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仍是一个自治系统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并且拥有奇点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</m:oMath>
                </a14:m>
                <a:r>
                  <a:rPr lang="en-US" altLang="zh-CN" sz="2000" b="1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0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我们往往可以假设奇点为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</m:oMath>
                </a14:m>
                <a:r>
                  <a:rPr lang="en-US" altLang="zh-CN" sz="2000" b="1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0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而不会妨碍讨论的一般性</a:t>
                </a:r>
                <a:r>
                  <a:rPr lang="en-US" altLang="zh-CN" sz="20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. </a:t>
                </a:r>
                <a:endParaRPr lang="zh-CN" altLang="en-US" sz="2000" b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A571B1A-CCC9-4B29-9AE0-282B035A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680484"/>
                <a:ext cx="7953154" cy="3075970"/>
              </a:xfrm>
              <a:prstGeom prst="rect">
                <a:avLst/>
              </a:prstGeom>
              <a:blipFill>
                <a:blip r:embed="rId2"/>
                <a:stretch>
                  <a:fillRect l="-843" r="-1839" b="-9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642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TM03457452[[fn=天体]]</Template>
  <TotalTime>2530</TotalTime>
  <Words>2318</Words>
  <Application>Microsoft Office PowerPoint</Application>
  <PresentationFormat>全屏显示(4:3)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Calibri</vt:lpstr>
      <vt:lpstr>Calibri Light</vt:lpstr>
      <vt:lpstr>Cambria Math</vt:lpstr>
      <vt:lpstr>天体</vt:lpstr>
      <vt:lpstr>第六章 稳定性理论</vt:lpstr>
      <vt:lpstr>第一节 自治系统</vt:lpstr>
      <vt:lpstr>1.相空间、轨线和奇点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2.自治系统的基本性质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定性理论初步</dc:title>
  <dc:creator>824289598@qq.com</dc:creator>
  <cp:lastModifiedBy>王利利</cp:lastModifiedBy>
  <cp:revision>57</cp:revision>
  <dcterms:created xsi:type="dcterms:W3CDTF">2017-09-12T06:06:14Z</dcterms:created>
  <dcterms:modified xsi:type="dcterms:W3CDTF">2025-05-08T04:09:37Z</dcterms:modified>
</cp:coreProperties>
</file>