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6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9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0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6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5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8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0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6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6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32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A7518-987F-446E-85E4-AB5C5751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829" y="2825504"/>
            <a:ext cx="5714228" cy="242146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平面自治系统的奇点</a:t>
            </a:r>
          </a:p>
        </p:txBody>
      </p:sp>
    </p:spTree>
    <p:extLst>
      <p:ext uri="{BB962C8B-B14F-4D97-AF65-F5344CB8AC3E}">
        <p14:creationId xmlns:p14="http://schemas.microsoft.com/office/powerpoint/2010/main" val="149693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247206" y="203083"/>
                <a:ext cx="8782493" cy="646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l-GR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l-GR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l-G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l-GR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</m:t>
                    </m:r>
                    <m:sSub>
                      <m:sSubPr>
                        <m:ctrlPr>
                          <a:rPr lang="el-GR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l-GR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l-GR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 </m:t>
                    </m:r>
                  </m:oMath>
                </a14:m>
                <a:r>
                  <a:rPr lang="el-GR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5.2.1(a))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这些解对应的轨线的方向因此趋于点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并且非半直线的轨线在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处与半直线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相切。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且非半直线的轨线的切向趋向于与半直线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平行。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这时，称奇点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稳定的奇点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l-GR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 &lt;</m:t>
                    </m:r>
                    <m:sSub>
                      <m:sSubPr>
                        <m:ctrlPr>
                          <a:rPr lang="el-GR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l-GR" altLang="zh-CN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</m:t>
                    </m:r>
                    <m:sSub>
                      <m:sSubPr>
                        <m:ctrlPr>
                          <a:rPr lang="el-GR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l-G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l-GR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5.2.1(b))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对应的轨线的方向因此远离点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并且非半直线的轨线的切向趋向于与半直线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平行。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→−∞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且非半直线的轨线在奇点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处与半直线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相切。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这时，称奇点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不稳定的奇点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06" y="203083"/>
                <a:ext cx="8782493" cy="6466642"/>
              </a:xfrm>
              <a:prstGeom prst="rect">
                <a:avLst/>
              </a:prstGeom>
              <a:blipFill>
                <a:blip r:embed="rId2"/>
                <a:stretch>
                  <a:fillRect l="-764" r="-3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17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92873" y="442581"/>
                <a:ext cx="8316787" cy="586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情形二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−4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两特征值相等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相应于特征值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具有完全特征向量系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5.2.2)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是特征值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对应的线性无关的特征向量，则系统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的通解可以表示为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+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，则对于一切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轨线的切向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由于相平面中的任意一个向量可以由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线性表出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所以此时除奇点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的所有轨线是任何远离或者趋于奇点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的半直线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3" y="442581"/>
                <a:ext cx="8316787" cy="5865580"/>
              </a:xfrm>
              <a:prstGeom prst="rect">
                <a:avLst/>
              </a:prstGeo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25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47B46D-6D26-4528-ACF5-DC003B3D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62" y="552329"/>
            <a:ext cx="7487597" cy="4088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F23891-0E93-4606-A34A-F91797F0B2D1}"/>
                  </a:ext>
                </a:extLst>
              </p:cNvPr>
              <p:cNvSpPr txBox="1"/>
              <p:nvPr/>
            </p:nvSpPr>
            <p:spPr>
              <a:xfrm>
                <a:off x="404181" y="4855093"/>
                <a:ext cx="834655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特别地，当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外轨线的方向都沿半直线趋于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 则称奇点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为稳定的临界结点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外轨线的方向都沿半直线远离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，则称奇点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不稳定的临界结点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F23891-0E93-4606-A34A-F91797F0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1" y="4855093"/>
                <a:ext cx="8346558" cy="1477328"/>
              </a:xfrm>
              <a:prstGeom prst="rect">
                <a:avLst/>
              </a:prstGeom>
              <a:blipFill>
                <a:blip r:embed="rId3"/>
                <a:stretch>
                  <a:fillRect l="-730" r="-219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93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92873" y="442581"/>
                <a:ext cx="8316787" cy="600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相应于特征值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不具有完全特征向量系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5.2.3)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是特征值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对应的特征向量，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是相应的广义特征向量，则系统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的通解可以表示为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记半直线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分别为解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时对应的轨线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都不为零，则系统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轨线的切向可以表示为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→±∞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zh-CN" altLang="en-US" sz="2000" i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i="1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=±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即轨线的切向趋向于与向量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的方向一致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3" y="442581"/>
                <a:ext cx="8316787" cy="6006773"/>
              </a:xfrm>
              <a:prstGeom prst="rect">
                <a:avLst/>
              </a:prstGeo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13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95A89-5483-46A1-8225-E1D2F25C7467}"/>
                  </a:ext>
                </a:extLst>
              </p:cNvPr>
              <p:cNvSpPr txBox="1"/>
              <p:nvPr/>
            </p:nvSpPr>
            <p:spPr>
              <a:xfrm>
                <a:off x="281497" y="2969143"/>
                <a:ext cx="8346558" cy="421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不全为零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轨线的方向因此趋于点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并且非半直线的轨线在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处与半直线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相切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非半直线的轨线的切向趋向于与半直线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平行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稳定的退化结点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轨线的方向远离点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不稳定的退化结点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95A89-5483-46A1-8225-E1D2F25C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" y="2969143"/>
                <a:ext cx="8346558" cy="4217245"/>
              </a:xfrm>
              <a:prstGeom prst="rect">
                <a:avLst/>
              </a:prstGeom>
              <a:blipFill>
                <a:blip r:embed="rId2"/>
                <a:stretch>
                  <a:fillRect l="-730" r="-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FE83F01-BB69-4608-99C3-37EA204A0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58" y="362869"/>
            <a:ext cx="5029636" cy="2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552893" y="499731"/>
                <a:ext cx="8282497" cy="552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情形三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两特征值为异号实数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不妨设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的通解可以表示为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分别是特征值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对应的特征向量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 ±∞ 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对应的轨线的方向远离奇点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对应的轨线记为半直线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对应的轨线记为半直线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另外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对应的轨线的方向趋于奇点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时，对应的轨线记为半直线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对应的轨线记为半直线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5.2.4).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499731"/>
                <a:ext cx="8282497" cy="5528949"/>
              </a:xfrm>
              <a:prstGeom prst="rect">
                <a:avLst/>
              </a:prstGeom>
              <a:blipFill>
                <a:blip r:embed="rId2"/>
                <a:stretch>
                  <a:fillRect l="-810" r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7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95A89-5483-46A1-8225-E1D2F25C7467}"/>
                  </a:ext>
                </a:extLst>
              </p:cNvPr>
              <p:cNvSpPr txBox="1"/>
              <p:nvPr/>
            </p:nvSpPr>
            <p:spPr>
              <a:xfrm>
                <a:off x="281497" y="2969143"/>
                <a:ext cx="8346558" cy="364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一般的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都不为零时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→+∞)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四条半直线为分界线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对应轨线以半直线分界线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为渐近线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→−∞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亦都趋向于无穷远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对应的轨线又以半直线分界线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𝜁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为渐近线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鞍点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095A89-5483-46A1-8225-E1D2F25C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" y="2969143"/>
                <a:ext cx="8346558" cy="3646191"/>
              </a:xfrm>
              <a:prstGeom prst="rect">
                <a:avLst/>
              </a:prstGeom>
              <a:blipFill>
                <a:blip r:embed="rId2"/>
                <a:stretch>
                  <a:fillRect l="-730" b="-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836A4EA-0702-411A-902C-94B18810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31" y="52833"/>
            <a:ext cx="3562489" cy="29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92873" y="442581"/>
                <a:ext cx="8488237" cy="6418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情形四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−4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两特征值为共轭虚数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设两特征值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µ±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为虚数单位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存在非奇异矩阵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𝑇𝐴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𝜈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𝜈</m:t>
                              </m:r>
                            </m:e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作非奇异线性变换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则线性系统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可化为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m:rPr>
                                <m:brk m:alnAt="7"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𝜈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𝜈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(5.2.4)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引入极坐标变换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，并注意到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3" y="442581"/>
                <a:ext cx="8488237" cy="6418104"/>
              </a:xfrm>
              <a:prstGeom prst="rect">
                <a:avLst/>
              </a:prstGeom>
              <a:blipFill>
                <a:blip r:embed="rId2"/>
                <a:stretch>
                  <a:fillRect l="-718" r="-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3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61507" y="340243"/>
                <a:ext cx="8346558" cy="509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进一步可化为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m:rPr>
                                <m:brk m:alnAt="7"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𝑑𝑡</m:t>
                                    </m:r>
                                  </m:den>
                                </m:f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𝜈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即可解得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𝜇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𝑣𝑡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(5.2.5)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∈ (−∞,+∞),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&gt; 0,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进一步分如下情形讨论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7" y="340243"/>
                <a:ext cx="8346558" cy="5093638"/>
              </a:xfrm>
              <a:prstGeom prst="rect">
                <a:avLst/>
              </a:prstGeom>
              <a:blipFill>
                <a:blip r:embed="rId2"/>
                <a:stretch>
                  <a:fillRect l="-730" r="-804" b="-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9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92873" y="442581"/>
                <a:ext cx="8316787" cy="314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特征值为纯虚数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实部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也就是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±</m:t>
                    </m:r>
                    <m:rad>
                      <m:radPr>
                        <m:degHide m:val="on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𝛽</m:t>
                        </m:r>
                      </m:e>
                    </m:ra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由解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𝜇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𝑣𝑡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的形式可知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其对应的轨线是以奇点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为圆心的同心圆族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轨线的方向是逆时针方向旋转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轨线的方向是顺时针方向旋转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中心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3" y="442581"/>
                <a:ext cx="8316787" cy="3148619"/>
              </a:xfrm>
              <a:prstGeom prst="rect">
                <a:avLst/>
              </a:prstGeom>
              <a:blipFill>
                <a:blip r:embed="rId2"/>
                <a:stretch>
                  <a:fillRect l="-733" b="-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3F2F417-3267-48B6-9DDB-4D917A52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05" y="3591200"/>
            <a:ext cx="5829522" cy="30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531627" y="733646"/>
                <a:ext cx="8250865" cy="550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考虑平面非自治系统：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若设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的奇点，并记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(0,0)</m:t>
                        </m:r>
                      </m:num>
                      <m:den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(0,0)</m:t>
                        </m:r>
                      </m:num>
                      <m:den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(0,0)</m:t>
                        </m:r>
                      </m:num>
                      <m:den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(0,0)</m:t>
                        </m:r>
                      </m:num>
                      <m:den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附近可以改写成：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7" y="733646"/>
                <a:ext cx="8250865" cy="5506764"/>
              </a:xfrm>
              <a:prstGeom prst="rect">
                <a:avLst/>
              </a:prstGeom>
              <a:blipFill>
                <a:blip r:embed="rId4"/>
                <a:stretch>
                  <a:fillRect l="-739" r="-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3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50077" y="1003183"/>
                <a:ext cx="8346558" cy="3010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5.2.5(a)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给出了系统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通过线性变换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即仿射变换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得到的系统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中的轨线是同心圆族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在相平面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中的轨线可以通过逆变换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封闭轨线经变换后还是封闭轨线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只是有一定的变形或翻转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定性结构是相同的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5.2.5(b)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中的轨线是中心在奇点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的椭圆族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7" y="1003183"/>
                <a:ext cx="8346558" cy="3010632"/>
              </a:xfrm>
              <a:prstGeom prst="rect">
                <a:avLst/>
              </a:prstGeom>
              <a:blipFill>
                <a:blip r:embed="rId2"/>
                <a:stretch>
                  <a:fillRect l="-730" r="-1533" b="-1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56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81443" y="945501"/>
                <a:ext cx="8316787" cy="434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特征值为实部非零的虚数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同样由解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𝜇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𝑣𝑡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的形式可知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其对应的轨线是环绕奇点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的对数螺线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轨线的方向是逆时针方向旋转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轨线的方向是顺时针方向旋转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的解都随着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趋向于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解都随着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趋向于无穷远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5.2.6).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3" y="945501"/>
                <a:ext cx="8316787" cy="4347216"/>
              </a:xfrm>
              <a:prstGeom prst="rect">
                <a:avLst/>
              </a:prstGeom>
              <a:blipFill>
                <a:blip r:embed="rId2"/>
                <a:stretch>
                  <a:fillRect l="-806" r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9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095A89-5483-46A1-8225-E1D2F25C7467}"/>
              </a:ext>
            </a:extLst>
          </p:cNvPr>
          <p:cNvSpPr txBox="1"/>
          <p:nvPr/>
        </p:nvSpPr>
        <p:spPr>
          <a:xfrm>
            <a:off x="281496" y="5449453"/>
            <a:ext cx="834655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综上所述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我们可以得到如下定理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E005A29-1083-42D5-AE67-B7DCF723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6" y="887612"/>
            <a:ext cx="8400752" cy="43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81443" y="568311"/>
                <a:ext cx="8488237" cy="589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对于平面线性系统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是系数矩阵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的特征值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(0,0)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的类型由这两个特征值决定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如果特征值为同号实数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1,2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 0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为稳定的结点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1,2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为不稳定的结点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当两特征值相等时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为临界或退化结点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如果特征值为异号实数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为鞍点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如果特征值为共轭虚数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1,2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±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≠ 0),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为中心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为不稳定的焦点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若将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视作为参数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那么定理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的结论可以在参数平面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直观地表示出来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5.2.7).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3" y="568311"/>
                <a:ext cx="8488237" cy="5896038"/>
              </a:xfrm>
              <a:prstGeom prst="rect">
                <a:avLst/>
              </a:prstGeom>
              <a:blipFill>
                <a:blip r:embed="rId2"/>
                <a:stretch>
                  <a:fillRect l="-790" r="-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94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138CDC-B2FA-483F-8C1A-D31D72D3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937132"/>
            <a:ext cx="7966913" cy="49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81443" y="568311"/>
                <a:ext cx="8488237" cy="595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试确定如下平面系统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      (5.2.6)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的类型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并在相平面中作出轨线的大致图形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(5.2.6)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的系数矩阵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对应的特征方程为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+ 3) + 2 = (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+ 2)(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𝜆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+ 1) = 0,</m:t>
                      </m:r>
                    </m:oMath>
                  </m:oMathPara>
                </a14:m>
                <a:endParaRPr lang="el-GR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则可解得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−2,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−1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根据定理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(5.2.6)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 的结点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为了绘制轨线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需要确定半直线方向以及轨线趋于奇点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时所切的半直线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我们可以运用求特征向量的方法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但是用以下方法进行讨论更加直接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3" y="568311"/>
                <a:ext cx="8488237" cy="5956824"/>
              </a:xfrm>
              <a:prstGeom prst="rect">
                <a:avLst/>
              </a:prstGeom>
              <a:blipFill>
                <a:blip r:embed="rId2"/>
                <a:stretch>
                  <a:fillRect l="-790" r="-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826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544387" y="1048903"/>
                <a:ext cx="8346558" cy="401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设半直线所在直线的方程为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注意到半直线亦是系统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(5.2.6)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因此该直线方程可视作为系统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(5.2.6)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的轨线所满足的微分方程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𝑑𝑦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将半直线方程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代入上述方程后得到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=2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+3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从而解得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2,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1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7" y="1048903"/>
                <a:ext cx="8346558" cy="4013663"/>
              </a:xfrm>
              <a:prstGeom prst="rect">
                <a:avLst/>
              </a:prstGeom>
              <a:blipFill>
                <a:blip r:embed="rId2"/>
                <a:stretch>
                  <a:fillRect l="-730" b="-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2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4F3A91-4C5F-42D9-84FB-4385594F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4" y="1081910"/>
            <a:ext cx="8336358" cy="46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30087" y="534553"/>
                <a:ext cx="8346558" cy="5910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为了确定轨线趋于奇点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时所切直线的斜率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作如下分析和观察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由于已经确定了奇点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是稳定的结点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因此轨线的方向都趋向于点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的第一象限中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这表明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在第一象限中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轨线的方向应始终指向坐标分量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单调递减的方向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根据这一论断并观察图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5.2.8(a)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可以发现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轨线趋于奇点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时所切的只能是直线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还须注意的是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在绘制趋向于无穷远的轨线时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其切向应大致平行于直线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的轨线的大致形状由图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5.2.8(b)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给出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7" y="534553"/>
                <a:ext cx="8346558" cy="5910016"/>
              </a:xfrm>
              <a:prstGeom prst="rect">
                <a:avLst/>
              </a:prstGeom>
              <a:blipFill>
                <a:blip r:embed="rId2"/>
                <a:stretch>
                  <a:fillRect l="-804" r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44656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平面非线形系统的</a:t>
            </a:r>
            <a:r>
              <a:rPr lang="en-US" altLang="zh-CN" sz="24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Perron</a:t>
            </a: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裴戎</a:t>
            </a: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531894" y="542472"/>
                <a:ext cx="7751135" cy="579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对于平面非线性自治系统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我们有如下两个定理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5.2.4(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Perron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设上述非线性系统中的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的邻域中有连续的一阶偏导数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时，成立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r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是对应线性系统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的焦点、鞍点或结点时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亦是上述非线性系统的相同类型的奇点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4" y="542472"/>
                <a:ext cx="7751135" cy="5795946"/>
              </a:xfrm>
              <a:prstGeom prst="rect">
                <a:avLst/>
              </a:prstGeom>
              <a:blipFill>
                <a:blip r:embed="rId2"/>
                <a:stretch>
                  <a:fillRect l="-786" r="-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3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499729" y="-95694"/>
                <a:ext cx="8250865" cy="660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连续可微，并且当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时，成立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若记系数矩阵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则当行列式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时，称点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初等奇点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；否则称其为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高阶奇点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9" y="-95694"/>
                <a:ext cx="8250865" cy="6606360"/>
              </a:xfrm>
              <a:prstGeom prst="rect">
                <a:avLst/>
              </a:prstGeom>
              <a:blipFill>
                <a:blip r:embed="rId4"/>
                <a:stretch>
                  <a:fillRect l="-813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926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81443" y="568311"/>
                <a:ext cx="8488237" cy="579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5.2.5(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Perron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设非线性系统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的邻域中有连续的一阶偏导数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时，成立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1+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1+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𝜀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𝜀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为任意小的正数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是对应线性系统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的临界或退化结点时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亦是该非线性系统的相同类型的奇点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3" y="568311"/>
                <a:ext cx="8488237" cy="5795946"/>
              </a:xfrm>
              <a:prstGeom prst="rect">
                <a:avLst/>
              </a:prstGeom>
              <a:blipFill>
                <a:blip r:embed="rId2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38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70013" y="979791"/>
                <a:ext cx="8488237" cy="3594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的邻域中为解析函数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则当系数矩阵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的特征值不具有零实部时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在奇点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附近的轨线性状可以由相应的一次近似系统来完全决定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否则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仅有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Perron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第一定理中的条件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非线性系统的奇点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不足以保持其一次近似系统中临界结点、退化结点的性状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3" y="979791"/>
                <a:ext cx="8488237" cy="3594125"/>
              </a:xfrm>
              <a:prstGeom prst="rect">
                <a:avLst/>
              </a:prstGeom>
              <a:blipFill>
                <a:blip r:embed="rId2"/>
                <a:stretch>
                  <a:fillRect l="-790" r="-718" b="-2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42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C1DDEF3-2E7C-4562-B1DA-EA23924ACDA2}"/>
              </a:ext>
            </a:extLst>
          </p:cNvPr>
          <p:cNvSpPr txBox="1"/>
          <p:nvPr/>
        </p:nvSpPr>
        <p:spPr>
          <a:xfrm>
            <a:off x="324293" y="694041"/>
            <a:ext cx="848823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试确定如下平面系统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/>
              <p:nvPr/>
            </p:nvSpPr>
            <p:spPr>
              <a:xfrm>
                <a:off x="3040380" y="1337310"/>
                <a:ext cx="2519023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80" y="1337310"/>
                <a:ext cx="2519023" cy="1248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/>
              <p:nvPr/>
            </p:nvSpPr>
            <p:spPr>
              <a:xfrm>
                <a:off x="324292" y="2649600"/>
                <a:ext cx="8488237" cy="1637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在以下三种情形下奇点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的类型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(−1)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2649600"/>
                <a:ext cx="8488237" cy="163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382B5C-DB31-4F8F-99CD-00276CA87396}"/>
                  </a:ext>
                </a:extLst>
              </p:cNvPr>
              <p:cNvSpPr txBox="1"/>
              <p:nvPr/>
            </p:nvSpPr>
            <p:spPr>
              <a:xfrm>
                <a:off x="800100" y="4287100"/>
                <a:ext cx="6881884" cy="1447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°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  <a:ea typeface="微软雅黑" panose="020B0503020204020204" pitchFamily="34" charset="-122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</m:e>
                              </m:func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，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，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                                             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1,2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382B5C-DB31-4F8F-99CD-00276CA8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4287100"/>
                <a:ext cx="6881884" cy="1447448"/>
              </a:xfrm>
              <a:prstGeom prst="rect">
                <a:avLst/>
              </a:prstGeom>
              <a:blipFill>
                <a:blip r:embed="rId4"/>
                <a:stretch>
                  <a:fillRect l="-2214" b="-9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42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24293" y="694041"/>
                <a:ext cx="848823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对三种情形分别作极坐标变换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𝑟𝑐𝑜𝑠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𝑟𝑠𝑖𝑛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 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" y="694041"/>
                <a:ext cx="8488237" cy="553998"/>
              </a:xfrm>
              <a:prstGeom prst="rect">
                <a:avLst/>
              </a:prstGeo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/>
              <p:nvPr/>
            </p:nvSpPr>
            <p:spPr>
              <a:xfrm>
                <a:off x="3782425" y="1812553"/>
                <a:ext cx="1571969" cy="138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25" y="1812553"/>
                <a:ext cx="1571969" cy="138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/>
              <p:nvPr/>
            </p:nvSpPr>
            <p:spPr>
              <a:xfrm>
                <a:off x="324292" y="1248039"/>
                <a:ext cx="8488237" cy="56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该系统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可化为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1248039"/>
                <a:ext cx="8488237" cy="564514"/>
              </a:xfrm>
              <a:prstGeom prst="rect">
                <a:avLst/>
              </a:prstGeom>
              <a:blipFill>
                <a:blip r:embed="rId4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/>
              <p:nvPr/>
            </p:nvSpPr>
            <p:spPr>
              <a:xfrm>
                <a:off x="324292" y="3061100"/>
                <a:ext cx="848823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解得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)=(1−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的充分小邻域中的轨线都是半径为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(&lt; 1)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轨线的方向为逆时针方向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是该系统的中心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3061100"/>
                <a:ext cx="8488237" cy="2400657"/>
              </a:xfrm>
              <a:prstGeom prst="rect">
                <a:avLst/>
              </a:prstGeom>
              <a:blipFill>
                <a:blip r:embed="rId5"/>
                <a:stretch>
                  <a:fillRect l="-718" r="-718" b="-1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2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/>
              <p:nvPr/>
            </p:nvSpPr>
            <p:spPr>
              <a:xfrm>
                <a:off x="3988347" y="1188280"/>
                <a:ext cx="1160125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7" y="1188280"/>
                <a:ext cx="1160125" cy="1248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/>
              <p:nvPr/>
            </p:nvSpPr>
            <p:spPr>
              <a:xfrm>
                <a:off x="324292" y="623766"/>
                <a:ext cx="8488237" cy="56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该系统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可化为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623766"/>
                <a:ext cx="8488237" cy="564514"/>
              </a:xfrm>
              <a:prstGeom prst="rect">
                <a:avLst/>
              </a:prstGeom>
              <a:blipFill>
                <a:blip r:embed="rId3"/>
                <a:stretch>
                  <a:fillRect b="-8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/>
              <p:nvPr/>
            </p:nvSpPr>
            <p:spPr>
              <a:xfrm>
                <a:off x="324292" y="2436827"/>
                <a:ext cx="8488237" cy="2186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解得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)→0,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)→+∞.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是该系统稳定的焦点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2436827"/>
                <a:ext cx="8488237" cy="2186561"/>
              </a:xfrm>
              <a:prstGeom prst="rect">
                <a:avLst/>
              </a:prstGeom>
              <a:blipFill>
                <a:blip r:embed="rId4"/>
                <a:stretch>
                  <a:fillRect l="-718" b="-1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33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/>
              <p:nvPr/>
            </p:nvSpPr>
            <p:spPr>
              <a:xfrm>
                <a:off x="3988347" y="1188280"/>
                <a:ext cx="1496884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A65895-8454-434E-AAB9-D2C67897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7" y="1188280"/>
                <a:ext cx="1496884" cy="1248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/>
              <p:nvPr/>
            </p:nvSpPr>
            <p:spPr>
              <a:xfrm>
                <a:off x="324292" y="623766"/>
                <a:ext cx="8488237" cy="56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该系统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可化为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8A394-2281-48D3-BCF9-5EF90134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623766"/>
                <a:ext cx="8488237" cy="564514"/>
              </a:xfrm>
              <a:prstGeom prst="rect">
                <a:avLst/>
              </a:prstGeom>
              <a:blipFill>
                <a:blip r:embed="rId3"/>
                <a:stretch>
                  <a:fillRect b="-8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/>
              <p:nvPr/>
            </p:nvSpPr>
            <p:spPr>
              <a:xfrm>
                <a:off x="324292" y="2436827"/>
                <a:ext cx="8488237" cy="412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解得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而在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=1,2,⋯)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𝑑𝑟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是围绕奇点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封闭的轨线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另外，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=1,2⋯)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𝑑𝑟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=1,2⋯)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𝑑𝑟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可见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的外围有一封闭的轨线序列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}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收缩趋于点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并且每两个相邻的封闭轨线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之间都有螺旋线趋于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像这样的奇点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称作为该非线性系统的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中心焦点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1C1EBB2-F4A9-4214-92D5-6995D464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2436827"/>
                <a:ext cx="8488237" cy="4126707"/>
              </a:xfrm>
              <a:prstGeom prst="rect">
                <a:avLst/>
              </a:prstGeom>
              <a:blipFill>
                <a:blip r:embed="rId4"/>
                <a:stretch>
                  <a:fillRect l="-718" r="-1436" b="-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48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C1DDEF3-2E7C-4562-B1DA-EA23924ACDA2}"/>
              </a:ext>
            </a:extLst>
          </p:cNvPr>
          <p:cNvSpPr txBox="1"/>
          <p:nvPr/>
        </p:nvSpPr>
        <p:spPr>
          <a:xfrm>
            <a:off x="381443" y="568311"/>
            <a:ext cx="8488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5.2.11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设非线性系统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C3A861-D233-4C95-80D7-C1D6291EC2CA}"/>
                  </a:ext>
                </a:extLst>
              </p:cNvPr>
              <p:cNvSpPr/>
              <p:nvPr/>
            </p:nvSpPr>
            <p:spPr>
              <a:xfrm>
                <a:off x="2978764" y="1067935"/>
                <a:ext cx="3293594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C3A861-D233-4C95-80D7-C1D6291EC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64" y="1067935"/>
                <a:ext cx="3293594" cy="1340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56806F-688A-4DB7-ADE4-63E5B38AC198}"/>
                  </a:ext>
                </a:extLst>
              </p:cNvPr>
              <p:cNvSpPr/>
              <p:nvPr/>
            </p:nvSpPr>
            <p:spPr>
              <a:xfrm>
                <a:off x="381442" y="2408815"/>
                <a:ext cx="8659687" cy="353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在奇点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的邻域中有连续的一阶偏导数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时，成立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𝑜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o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zh-CN" altLang="en-US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并且点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是对应线性系统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的中心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只能是改非线性系统的中心、焦点或中心焦点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还都在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的邻域中解析时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则点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只能是该非线性系统的中心或焦点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156806F-688A-4DB7-ADE4-63E5B38AC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2" y="2408815"/>
                <a:ext cx="8659687" cy="3535968"/>
              </a:xfrm>
              <a:prstGeom prst="rect">
                <a:avLst/>
              </a:prstGeom>
              <a:blipFill>
                <a:blip r:embed="rId3"/>
                <a:stretch>
                  <a:fillRect r="-1268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97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265812" y="404037"/>
                <a:ext cx="8250865" cy="4434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为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了分析非线性系统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在初等奇点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附近轨线的性状，我们将先讨论该系统的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一次近似系统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，即研究线性系统：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及相应轨道的性状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2" y="404037"/>
                <a:ext cx="8250865" cy="4434676"/>
              </a:xfrm>
              <a:prstGeom prst="rect">
                <a:avLst/>
              </a:prstGeom>
              <a:blipFill>
                <a:blip r:embed="rId4"/>
                <a:stretch>
                  <a:fillRect l="-813" b="-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7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265812" y="404037"/>
                <a:ext cx="8250865" cy="535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此外，当行列式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具有惟一的孤立的奇点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；当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不全为零时，例如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，则在直线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上的点都是奇点，该直线称作为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奇线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；当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全为零时，则相平面上的点都是奇点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容易验证，自治系统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的初等奇点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亦是孤立的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本节中的讨论均假设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2" y="404037"/>
                <a:ext cx="8250865" cy="5358005"/>
              </a:xfrm>
              <a:prstGeom prst="rect">
                <a:avLst/>
              </a:prstGeom>
              <a:blipFill>
                <a:blip r:embed="rId3"/>
                <a:stretch>
                  <a:fillRect l="-813" r="-148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4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44656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平面线形系统的奇点分类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06056" y="1531089"/>
                <a:ext cx="7751135" cy="306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研究平面线性系统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的轨线性状，可以直接借助于系统解的表达式来进行讨论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从对常系数线性微分方程组的讨论可以知道，系统的解的表示取决于系数矩阵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的特征值的情况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的特征方程是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𝐼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|= 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+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𝛼𝜆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+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</m:t>
                    </m:r>
                  </m:oMath>
                </a14:m>
                <a:r>
                  <a:rPr lang="el-GR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=−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𝑡𝑟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对应的两个特征值记为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6" y="1531089"/>
                <a:ext cx="7751135" cy="3065647"/>
              </a:xfrm>
              <a:prstGeom prst="rect">
                <a:avLst/>
              </a:prstGeom>
              <a:blipFill>
                <a:blip r:embed="rId3"/>
                <a:stretch>
                  <a:fillRect l="-786" r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0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552893" y="499731"/>
                <a:ext cx="7751135" cy="556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情形一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−4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两特征值为同号的不同实数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不妨设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分别是特征值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对应的特征向量，则系统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的通解可以表示为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中，过奇点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作四条半直线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分别平行于向量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分别平行于向量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亦是系统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时，这个解在相平面中对应的轨线是半直线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其对应的轨线是半直线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类似的，当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时，解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对应的轨线是半直线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其对应的轨线是半直线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499731"/>
                <a:ext cx="7751135" cy="5566396"/>
              </a:xfrm>
              <a:prstGeom prst="rect">
                <a:avLst/>
              </a:prstGeom>
              <a:blipFill>
                <a:blip r:embed="rId2"/>
                <a:stretch>
                  <a:fillRect l="-865" r="-551" b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4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30737E-0583-46C8-AE04-9EDED947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1334267"/>
            <a:ext cx="7850949" cy="42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61507" y="340243"/>
                <a:ext cx="8346558" cy="591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一般的，若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都不为零，则系统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轨线的切向可以表示为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(</m:t>
                                  </m:r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)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即轨线的切向趋向于与向量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的方向一致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其中“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的符号确定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类似的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轨线的切向趋向于与向量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或者与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的方向一致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于是根据以上分析，在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不全为零时进一步分如下情形讨论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7" y="340243"/>
                <a:ext cx="8346558" cy="5915209"/>
              </a:xfrm>
              <a:prstGeom prst="rect">
                <a:avLst/>
              </a:prstGeom>
              <a:blipFill>
                <a:blip r:embed="rId4"/>
                <a:stretch>
                  <a:fillRect l="-730" r="-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17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TM03457452[[fn=天体]]</Template>
  <TotalTime>1462</TotalTime>
  <Words>3685</Words>
  <Application>Microsoft Office PowerPoint</Application>
  <PresentationFormat>全屏显示(4:3)</PresentationFormat>
  <Paragraphs>156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宋体</vt:lpstr>
      <vt:lpstr>微软雅黑</vt:lpstr>
      <vt:lpstr>Arial</vt:lpstr>
      <vt:lpstr>Calibri</vt:lpstr>
      <vt:lpstr>Calibri Light</vt:lpstr>
      <vt:lpstr>Cambria Math</vt:lpstr>
      <vt:lpstr>天体</vt:lpstr>
      <vt:lpstr>第二节 平面自治系统的奇点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824289598@qq.com</dc:creator>
  <cp:lastModifiedBy>824289598@qq.com</cp:lastModifiedBy>
  <cp:revision>62</cp:revision>
  <dcterms:created xsi:type="dcterms:W3CDTF">2017-09-23T07:17:14Z</dcterms:created>
  <dcterms:modified xsi:type="dcterms:W3CDTF">2017-10-07T08:17:31Z</dcterms:modified>
</cp:coreProperties>
</file>