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6A530-E237-4FAB-8445-EBF802F3017C}" type="datetimeFigureOut">
              <a:rPr lang="zh-CN" altLang="en-US" smtClean="0"/>
              <a:t>2017/10/4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3C93-00AD-4B51-BCC9-6630C5FB51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35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5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2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7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4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7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7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5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7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0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4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2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1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0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9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79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A7518-987F-446E-85E4-AB5C57515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829" y="2825504"/>
            <a:ext cx="5714228" cy="242146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平面自治系统的极限环</a:t>
            </a:r>
          </a:p>
        </p:txBody>
      </p:sp>
    </p:spTree>
    <p:extLst>
      <p:ext uri="{BB962C8B-B14F-4D97-AF65-F5344CB8AC3E}">
        <p14:creationId xmlns:p14="http://schemas.microsoft.com/office/powerpoint/2010/main" val="149693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F3E928-B3CD-4CA3-8BD5-BE3FF57EA272}"/>
                  </a:ext>
                </a:extLst>
              </p:cNvPr>
              <p:cNvSpPr/>
              <p:nvPr/>
            </p:nvSpPr>
            <p:spPr>
              <a:xfrm>
                <a:off x="251460" y="367800"/>
                <a:ext cx="8553893" cy="591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根据定义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和定义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孤立的闭轨线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是稳定的极限环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F3E928-B3CD-4CA3-8BD5-BE3FF57E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367800"/>
                <a:ext cx="8553893" cy="591059"/>
              </a:xfrm>
              <a:prstGeom prst="rect">
                <a:avLst/>
              </a:prstGeom>
              <a:blipFill>
                <a:blip r:embed="rId2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00BAD4D-57A1-416D-B731-357D4FA7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92" y="958859"/>
            <a:ext cx="5526904" cy="3607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61B1167-FCF5-40C3-BEE2-34625EA06E15}"/>
                  </a:ext>
                </a:extLst>
              </p:cNvPr>
              <p:cNvSpPr/>
              <p:nvPr/>
            </p:nvSpPr>
            <p:spPr>
              <a:xfrm>
                <a:off x="251460" y="4566420"/>
                <a:ext cx="8553893" cy="1884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综上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我们可以将随着参数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从小于零变化到等于零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再变化到大于零时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相平面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中轨线的变化过程用图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5.3.3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来表示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而这一随着参数变化系统定性结构发生改变产生稳定极限环的过程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在微分方程的研究中被称作为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超临界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Hopf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霍普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分叉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61B1167-FCF5-40C3-BEE2-34625EA06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4566420"/>
                <a:ext cx="8553893" cy="1884618"/>
              </a:xfrm>
              <a:prstGeom prst="rect">
                <a:avLst/>
              </a:prstGeom>
              <a:blipFill>
                <a:blip r:embed="rId4"/>
                <a:stretch>
                  <a:fillRect l="-713" r="-71" b="-4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3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CFBB11-B2A0-4FFF-B9BF-9E42B8671025}"/>
              </a:ext>
            </a:extLst>
          </p:cNvPr>
          <p:cNvSpPr txBox="1"/>
          <p:nvPr/>
        </p:nvSpPr>
        <p:spPr>
          <a:xfrm>
            <a:off x="680484" y="446567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闭轨线不存在的判别法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B1A162-FF17-4FE0-8AF7-F4BDD6429DF1}"/>
              </a:ext>
            </a:extLst>
          </p:cNvPr>
          <p:cNvSpPr txBox="1"/>
          <p:nvPr/>
        </p:nvSpPr>
        <p:spPr>
          <a:xfrm>
            <a:off x="680484" y="1639752"/>
            <a:ext cx="8027582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由于系统极限环的存在与系统刻画的物理、化学、生物、电子现象紧密相关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因此判断系统存在极限环与否是十分重要的问题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解决这类问题又是十分的困难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我们知道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大多数给定的系统是不能直接写出解的解析表达式的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如何借助于系统本身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讨论极限环存在与否就成为了十分有意义的研究课题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46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32903" y="271131"/>
                <a:ext cx="7939597" cy="283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若对于区域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⊂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存在函数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)∈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),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𝑄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保持常号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并且集合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03" y="271131"/>
                <a:ext cx="7939597" cy="2833468"/>
              </a:xfrm>
              <a:prstGeom prst="rect">
                <a:avLst/>
              </a:prstGeom>
              <a:blipFill>
                <a:blip r:embed="rId2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A55F361-1D5A-4011-9698-3104574B42F2}"/>
                  </a:ext>
                </a:extLst>
              </p:cNvPr>
              <p:cNvSpPr/>
              <p:nvPr/>
            </p:nvSpPr>
            <p:spPr>
              <a:xfrm>
                <a:off x="632903" y="4562646"/>
                <a:ext cx="7939597" cy="123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不存在全部位于区域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A55F361-1D5A-4011-9698-3104574B4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03" y="4562646"/>
                <a:ext cx="7939597" cy="123200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BDD72D8-8135-4EAD-A87A-E9D228EDF180}"/>
                  </a:ext>
                </a:extLst>
              </p:cNvPr>
              <p:cNvSpPr/>
              <p:nvPr/>
            </p:nvSpPr>
            <p:spPr>
              <a:xfrm>
                <a:off x="632903" y="2577286"/>
                <a:ext cx="7939597" cy="1801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不包含系统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的非奇点的整条轨线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BDD72D8-8135-4EAD-A87A-E9D228EDF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03" y="2577286"/>
                <a:ext cx="7939597" cy="1801840"/>
              </a:xfrm>
              <a:prstGeom prst="rect">
                <a:avLst/>
              </a:prstGeom>
              <a:blipFill>
                <a:blip r:embed="rId4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41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C1DDEF3-2E7C-4562-B1DA-EA23924ACDA2}"/>
              </a:ext>
            </a:extLst>
          </p:cNvPr>
          <p:cNvSpPr txBox="1"/>
          <p:nvPr/>
        </p:nvSpPr>
        <p:spPr>
          <a:xfrm>
            <a:off x="484312" y="293991"/>
            <a:ext cx="793959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证明平面系统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A55F361-1D5A-4011-9698-3104574B42F2}"/>
                  </a:ext>
                </a:extLst>
              </p:cNvPr>
              <p:cNvSpPr/>
              <p:nvPr/>
            </p:nvSpPr>
            <p:spPr>
              <a:xfrm>
                <a:off x="484312" y="3662815"/>
                <a:ext cx="7939597" cy="2895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𝑝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𝑞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[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)]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[−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]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[1+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]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等号成立当且仅当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注意到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(0,0)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仅是系统的奇点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根据定理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上述系统在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中不存在闭轨线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证毕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A55F361-1D5A-4011-9698-3104574B4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2" y="3662815"/>
                <a:ext cx="7939597" cy="2895793"/>
              </a:xfrm>
              <a:prstGeom prst="rect">
                <a:avLst/>
              </a:prstGeom>
              <a:blipFill>
                <a:blip r:embed="rId2"/>
                <a:stretch>
                  <a:fillRect l="-767" b="-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BDD72D8-8135-4EAD-A87A-E9D228EDF180}"/>
                  </a:ext>
                </a:extLst>
              </p:cNvPr>
              <p:cNvSpPr/>
              <p:nvPr/>
            </p:nvSpPr>
            <p:spPr>
              <a:xfrm>
                <a:off x="484312" y="188416"/>
                <a:ext cx="7939597" cy="374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)≜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𝑝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)≜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𝑞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中不存在闭轨线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取函数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，通过计算可得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对于任意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)∈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BDD72D8-8135-4EAD-A87A-E9D228EDF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2" y="188416"/>
                <a:ext cx="7939597" cy="3748719"/>
              </a:xfrm>
              <a:prstGeom prst="rect">
                <a:avLst/>
              </a:prstGeom>
              <a:blipFill>
                <a:blip r:embed="rId3"/>
                <a:stretch>
                  <a:fillRect l="-767" b="-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63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32901" y="899781"/>
                <a:ext cx="7939597" cy="49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(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Bendixson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班狄克森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判别法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在单连通区域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⊂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01" y="899781"/>
                <a:ext cx="7939597" cy="498983"/>
              </a:xfrm>
              <a:prstGeom prst="rect">
                <a:avLst/>
              </a:prstGeom>
              <a:blipFill>
                <a:blip r:embed="rId2"/>
                <a:stretch>
                  <a:fillRect l="-845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AF4C793-506E-4C82-984A-AB5070D57EA7}"/>
                  </a:ext>
                </a:extLst>
              </p:cNvPr>
              <p:cNvSpPr/>
              <p:nvPr/>
            </p:nvSpPr>
            <p:spPr>
              <a:xfrm>
                <a:off x="637152" y="1071231"/>
                <a:ext cx="7939597" cy="3696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的向量场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𝑄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具有连续的偏导数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若在区域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向量场的散度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𝑑𝑖𝑣𝑉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保持常号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并且其不在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的任意一子区域内恒为零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AF4C793-506E-4C82-984A-AB5070D57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52" y="1071231"/>
                <a:ext cx="7939597" cy="3696589"/>
              </a:xfrm>
              <a:prstGeom prst="rect">
                <a:avLst/>
              </a:prstGeom>
              <a:blipFill>
                <a:blip r:embed="rId3"/>
                <a:stretch>
                  <a:fillRect l="-845" b="-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501C559-D3F5-4BB2-93C9-BC999FCAC0FF}"/>
                  </a:ext>
                </a:extLst>
              </p:cNvPr>
              <p:cNvSpPr/>
              <p:nvPr/>
            </p:nvSpPr>
            <p:spPr>
              <a:xfrm>
                <a:off x="632901" y="4767820"/>
                <a:ext cx="7939597" cy="123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那么, 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不存在全部位于区域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中的闭轨线</a:t>
                </a: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501C559-D3F5-4BB2-93C9-BC999FCAC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01" y="4767820"/>
                <a:ext cx="7939597" cy="1232004"/>
              </a:xfrm>
              <a:prstGeom prst="rect">
                <a:avLst/>
              </a:prstGeom>
              <a:blipFill>
                <a:blip r:embed="rId4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40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9919470-D32F-4496-8624-46D3A9E2EF7B}"/>
              </a:ext>
            </a:extLst>
          </p:cNvPr>
          <p:cNvSpPr txBox="1"/>
          <p:nvPr/>
        </p:nvSpPr>
        <p:spPr>
          <a:xfrm>
            <a:off x="240030" y="939386"/>
            <a:ext cx="8553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Bendixson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班狄克森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判别法具有十分明显的物理意义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若将系统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B0BB63D-7F0B-4CF4-B9D3-D2B41BA69514}"/>
                  </a:ext>
                </a:extLst>
              </p:cNvPr>
              <p:cNvSpPr/>
              <p:nvPr/>
            </p:nvSpPr>
            <p:spPr>
              <a:xfrm>
                <a:off x="240030" y="1064775"/>
                <a:ext cx="8553893" cy="463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smtClean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看作为平面上一不可压缩的流速场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𝑑𝑖𝑣𝑉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是此流速场的散度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它在某点的符号表示流速场在该点有源或是有洞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在定理证明过程中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若积分左右两端相等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则意味着散度在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中无源也无洞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或意味着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中既有源又有洞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8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zh-CN" altLang="en-US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变号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这与定理的假设矛盾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故而不存在全部位于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1B0BB63D-7F0B-4CF4-B9D3-D2B41BA69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" y="1064775"/>
                <a:ext cx="8553893" cy="4632230"/>
              </a:xfrm>
              <a:prstGeom prst="rect">
                <a:avLst/>
              </a:prstGeom>
              <a:blipFill>
                <a:blip r:embed="rId2"/>
                <a:stretch>
                  <a:fillRect l="-712" b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63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32899" y="511161"/>
                <a:ext cx="793959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推论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(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Dulac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杜勒克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判别法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在单连通区域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⊂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9" y="511161"/>
                <a:ext cx="7939597" cy="553998"/>
              </a:xfrm>
              <a:prstGeom prst="rect">
                <a:avLst/>
              </a:prstGeom>
              <a:blipFill>
                <a:blip r:embed="rId2"/>
                <a:stretch>
                  <a:fillRect l="-845" b="-8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AF4C793-506E-4C82-984A-AB5070D57EA7}"/>
                  </a:ext>
                </a:extLst>
              </p:cNvPr>
              <p:cNvSpPr/>
              <p:nvPr/>
            </p:nvSpPr>
            <p:spPr>
              <a:xfrm>
                <a:off x="632898" y="596529"/>
                <a:ext cx="7939597" cy="3696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的向量场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连续可微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若存在函数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)∈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𝐶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𝐵𝑃</m:t>
                              </m:r>
                            </m:e>
                          </m:d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𝐵𝑄</m:t>
                              </m:r>
                            </m:e>
                          </m:d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保持常号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并且其不在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的任意一子区域内恒为零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AF4C793-506E-4C82-984A-AB5070D57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8" y="596529"/>
                <a:ext cx="7939597" cy="3696589"/>
              </a:xfrm>
              <a:prstGeom prst="rect">
                <a:avLst/>
              </a:prstGeom>
              <a:blipFill>
                <a:blip r:embed="rId3"/>
                <a:stretch>
                  <a:fillRect l="-845" b="-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501C559-D3F5-4BB2-93C9-BC999FCAC0FF}"/>
                  </a:ext>
                </a:extLst>
              </p:cNvPr>
              <p:cNvSpPr/>
              <p:nvPr/>
            </p:nvSpPr>
            <p:spPr>
              <a:xfrm>
                <a:off x="632897" y="4293118"/>
                <a:ext cx="7939597" cy="1847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那么, 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不存在全部位于区域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中的闭轨线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/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该推论中涉及的函数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常常被称作为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Dulac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501C559-D3F5-4BB2-93C9-BC999FCAC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7" y="4293118"/>
                <a:ext cx="7939597" cy="1847557"/>
              </a:xfrm>
              <a:prstGeom prst="rect">
                <a:avLst/>
              </a:prstGeom>
              <a:blipFill>
                <a:blip r:embed="rId4"/>
                <a:stretch>
                  <a:fillRect l="-845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11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84311" y="863314"/>
                <a:ext cx="7939597" cy="2523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证明方程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𝑚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=0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不存在周期解，其中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为参数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0.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与该方程等价的系统为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1" y="863314"/>
                <a:ext cx="7939597" cy="2523896"/>
              </a:xfrm>
              <a:prstGeom prst="rect">
                <a:avLst/>
              </a:prstGeom>
              <a:blipFill>
                <a:blip r:embed="rId2"/>
                <a:stretch>
                  <a:fillRect b="-1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C3BAF3A-C63B-4517-85A8-0621119B57AA}"/>
                  </a:ext>
                </a:extLst>
              </p:cNvPr>
              <p:cNvSpPr/>
              <p:nvPr/>
            </p:nvSpPr>
            <p:spPr>
              <a:xfrm>
                <a:off x="484312" y="3387210"/>
                <a:ext cx="7939597" cy="1479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≜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𝑛𝑥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𝑏𝑦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≜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𝑞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C3BAF3A-C63B-4517-85A8-0621119B5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2" y="3387210"/>
                <a:ext cx="7939597" cy="147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/>
              <p:nvPr/>
            </p:nvSpPr>
            <p:spPr>
              <a:xfrm>
                <a:off x="484312" y="4866974"/>
                <a:ext cx="7939597" cy="1037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于是，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den>
                      </m:f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𝑞</m:t>
                          </m:r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𝜕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𝑏𝑦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𝑎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2" y="4866974"/>
                <a:ext cx="7939597" cy="1037976"/>
              </a:xfrm>
              <a:prstGeom prst="rect">
                <a:avLst/>
              </a:prstGeom>
              <a:blipFill>
                <a:blip r:embed="rId4"/>
                <a:stretch>
                  <a:fillRect l="-767" t="-2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09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FA48475-0826-4F37-99BE-C00A986630F3}"/>
                  </a:ext>
                </a:extLst>
              </p:cNvPr>
              <p:cNvSpPr txBox="1"/>
              <p:nvPr/>
            </p:nvSpPr>
            <p:spPr>
              <a:xfrm>
                <a:off x="720090" y="1394460"/>
                <a:ext cx="7818120" cy="40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则根据 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Bendixson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判别法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中不存在闭轨线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𝑏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≠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则在半平面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&gt; </m:t>
                    </m:r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和半平面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都不存在闭轨线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但不能确定是否存在与直线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相交的闭轨线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可以构造 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Dulac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𝑎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−2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𝑏𝑥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d>
                          <m:d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𝜕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</m:oMath>
                </a14:m>
                <a:r>
                  <a:rPr lang="en-US" altLang="zh-CN" sz="24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−2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𝑏𝑥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 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Dulac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判别法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上述系统在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中不存在闭轨线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即原方程不存在周期解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证毕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FA48475-0826-4F37-99BE-C00A9866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" y="1394460"/>
                <a:ext cx="7818120" cy="4070473"/>
              </a:xfrm>
              <a:prstGeom prst="rect">
                <a:avLst/>
              </a:prstGeom>
              <a:blipFill>
                <a:blip r:embed="rId2"/>
                <a:stretch>
                  <a:fillRect l="-779" r="-156" b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48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CFBB11-B2A0-4FFF-B9BF-9E42B8671025}"/>
              </a:ext>
            </a:extLst>
          </p:cNvPr>
          <p:cNvSpPr txBox="1"/>
          <p:nvPr/>
        </p:nvSpPr>
        <p:spPr>
          <a:xfrm>
            <a:off x="680484" y="549437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环域定理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B1A162-FF17-4FE0-8AF7-F4BDD6429DF1}"/>
                  </a:ext>
                </a:extLst>
              </p:cNvPr>
              <p:cNvSpPr txBox="1"/>
              <p:nvPr/>
            </p:nvSpPr>
            <p:spPr>
              <a:xfrm>
                <a:off x="680483" y="1011102"/>
                <a:ext cx="8027582" cy="364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3(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Bendixson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设在平面系统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的定义区域内存在一个环域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∪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分别是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的内、外边界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内及其边界上不含该系统的奇点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系统凡与边界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相交轨线的方向都是指向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内部至少存在该系统的一个内稳定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的极限环和一个外稳定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可能两者重合为一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B1A162-FF17-4FE0-8AF7-F4BDD642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3" y="1011102"/>
                <a:ext cx="8027582" cy="3648499"/>
              </a:xfrm>
              <a:prstGeom prst="rect">
                <a:avLst/>
              </a:prstGeom>
              <a:blipFill>
                <a:blip r:embed="rId2"/>
                <a:stretch>
                  <a:fillRect l="-836" r="-380" b="-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23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/>
              <p:nvPr/>
            </p:nvSpPr>
            <p:spPr>
              <a:xfrm>
                <a:off x="228600" y="276446"/>
                <a:ext cx="8553893" cy="647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在这一节中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我们将介绍平面自治系统定性研究中的又一个重要问题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——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它反映了在电子电路、生物生态、力学过程、化学反应甚至基因演化中大量存在的周期振荡现象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而这些现象又不能用简单的线性化来进行表征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考察质量为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的质点有阻尼自由振动的方程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𝑚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𝐶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=0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定义系统的能量为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第一项为质点动能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第二项为弹性势能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系统能量的变化率为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𝑘𝑥</m:t>
                      </m:r>
                      <m:acc>
                        <m:accPr>
                          <m:chr m:val="̇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𝐶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6446"/>
                <a:ext cx="8553893" cy="6472221"/>
              </a:xfrm>
              <a:prstGeom prst="rect">
                <a:avLst/>
              </a:prstGeom>
              <a:blipFill>
                <a:blip r:embed="rId2"/>
                <a:stretch>
                  <a:fillRect l="-784" r="-13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CEF62DB1-D5F8-44F2-AB14-95C4B852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977" y="2651698"/>
            <a:ext cx="2964515" cy="20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701481" y="954754"/>
                <a:ext cx="7939597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如果环域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中只有惟一的闭轨线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则该闭轨线一定是稳定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中只有有限多条闭轨线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中至少存在一个稳定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如果系统的向量场是解析的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中至多有有限多条闭轨线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环域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的内边界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可以收缩成一个不稳定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这是因为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在该奇点的充分小的邻域内作封闭的曲线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即可使系统轨线在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上的方向指向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1" y="954754"/>
                <a:ext cx="7939597" cy="4247317"/>
              </a:xfrm>
              <a:prstGeom prst="rect">
                <a:avLst/>
              </a:prstGeom>
              <a:blipFill>
                <a:blip r:embed="rId2"/>
                <a:stretch>
                  <a:fillRect l="-768" r="-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39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C1DDEF3-2E7C-4562-B1DA-EA23924ACDA2}"/>
              </a:ext>
            </a:extLst>
          </p:cNvPr>
          <p:cNvSpPr txBox="1"/>
          <p:nvPr/>
        </p:nvSpPr>
        <p:spPr>
          <a:xfrm>
            <a:off x="484309" y="623284"/>
            <a:ext cx="793959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判断平面系统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C3BAF3A-C63B-4517-85A8-0621119B57AA}"/>
                  </a:ext>
                </a:extLst>
              </p:cNvPr>
              <p:cNvSpPr/>
              <p:nvPr/>
            </p:nvSpPr>
            <p:spPr>
              <a:xfrm>
                <a:off x="484308" y="1122908"/>
                <a:ext cx="7939597" cy="123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≜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𝑝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≜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𝑞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/>
                  <a:t>                    (5.3.7)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C3BAF3A-C63B-4517-85A8-0621119B5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8" y="1122908"/>
                <a:ext cx="7939597" cy="1232004"/>
              </a:xfrm>
              <a:prstGeom prst="rect">
                <a:avLst/>
              </a:prstGeom>
              <a:blipFill>
                <a:blip r:embed="rId2"/>
                <a:stretch>
                  <a:fillRect r="-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/>
              <p:nvPr/>
            </p:nvSpPr>
            <p:spPr>
              <a:xfrm>
                <a:off x="484308" y="2602672"/>
                <a:ext cx="8408232" cy="3873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在相平面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中是否存在极限环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作环域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5.3.4):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𝐷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f>
                            <m:f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则在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中不包含该系统的奇点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如果在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中有系统的奇点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𝑡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8" y="2602672"/>
                <a:ext cx="8408232" cy="3873176"/>
              </a:xfrm>
              <a:prstGeom prst="rect">
                <a:avLst/>
              </a:prstGeom>
              <a:blipFill>
                <a:blip r:embed="rId3"/>
                <a:stretch>
                  <a:fillRect l="-725" t="-945" r="-2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98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/>
              <p:nvPr/>
            </p:nvSpPr>
            <p:spPr>
              <a:xfrm>
                <a:off x="427158" y="716722"/>
                <a:ext cx="8488242" cy="532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化简后得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+1)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+4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𝑡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+2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此为矛盾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故而在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中不包含该系统的奇点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 algn="ctr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考察从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上的点出发的轨线的方向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我们讨论系统的向量场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𝑞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与边界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处的外法向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从而有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000" b="0" dirty="0">
                  <a:latin typeface="微软雅黑" panose="020B0503020204020204" pitchFamily="34" charset="-122"/>
                  <a:ea typeface="Cambria Math" panose="02040503050406030204" pitchFamily="18" charset="0"/>
                </a:endParaRPr>
              </a:p>
              <a:p>
                <a:pPr lvl="1" indent="45720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 indent="45720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zh-CN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 indent="45720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8" y="716722"/>
                <a:ext cx="8488242" cy="5320111"/>
              </a:xfrm>
              <a:prstGeom prst="rect">
                <a:avLst/>
              </a:prstGeom>
              <a:blipFill>
                <a:blip r:embed="rId2"/>
                <a:stretch>
                  <a:fillRect l="-718" t="-688" r="-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263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/>
              <p:nvPr/>
            </p:nvSpPr>
            <p:spPr>
              <a:xfrm>
                <a:off x="564318" y="3231322"/>
                <a:ext cx="8488242" cy="3033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的外边界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2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=4(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)&lt;0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这意味着从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2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上出发的轨线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其切向与外边界曲线外方向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的夹角为钝角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即轨线进入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同样地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的外边界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</m:t>
                    </m:r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处，有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8" y="3231322"/>
                <a:ext cx="8488242" cy="3033331"/>
              </a:xfrm>
              <a:prstGeom prst="rect">
                <a:avLst/>
              </a:prstGeom>
              <a:blipFill>
                <a:blip r:embed="rId2"/>
                <a:stretch>
                  <a:fillRect l="-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08063836-151A-4174-BACF-2189D0F8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338" y="338974"/>
            <a:ext cx="280440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85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/>
              <p:nvPr/>
            </p:nvSpPr>
            <p:spPr>
              <a:xfrm>
                <a:off x="335718" y="785302"/>
                <a:ext cx="8488242" cy="5035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这意味着从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</m:t>
                    </m:r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上出发的轨线也都进入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根据环域定理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中必定存在原系统的极限环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由于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𝑞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都为解析函数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则根据注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中至少包含该系统的一个稳定极限环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此外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容易确定奇点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(0,0)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是系统不稳定的焦点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因此根据注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在利用环域定理判断上述系统是否存在极限环时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可不考虑轨线的方向与上述环 域内边界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的夹角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从此例可以发现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我们构造的环域边界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都是包围奇点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的封闭曲线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一般地有以下结果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E68EB4D-DEF9-4BEA-BEC1-0A90FB8BC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8" y="785302"/>
                <a:ext cx="8488242" cy="5035096"/>
              </a:xfrm>
              <a:prstGeom prst="rect">
                <a:avLst/>
              </a:prstGeom>
              <a:blipFill>
                <a:blip r:embed="rId2"/>
                <a:stretch>
                  <a:fillRect l="-718" r="-2297" b="-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6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91491" y="-149491"/>
                <a:ext cx="8229598" cy="457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定理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的任何闭轨线所包围的单连通区域内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至少包含系统的一个奇点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由此可知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对于上例中系统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(5.3.7)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而言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是惟一的奇点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所以在构造环域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可以有意识地选取环域的边界是包围奇点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的封闭曲线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此外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Bendixson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环域定理中的条件可进一步的减弱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对应于定理中“指向内部”的情形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一旦进入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内部的轨道始终应留在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轨线不会趋于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这意味着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可以包含系统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1" y="-149491"/>
                <a:ext cx="8229598" cy="4571829"/>
              </a:xfrm>
              <a:prstGeom prst="rect">
                <a:avLst/>
              </a:prstGeom>
              <a:blipFill>
                <a:blip r:embed="rId2"/>
                <a:stretch>
                  <a:fillRect l="-815" b="-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DCF1B28-E809-4AED-A023-65F784B63171}"/>
                  </a:ext>
                </a:extLst>
              </p:cNvPr>
              <p:cNvSpPr/>
              <p:nvPr/>
            </p:nvSpPr>
            <p:spPr>
              <a:xfrm>
                <a:off x="491492" y="3713678"/>
                <a:ext cx="8229597" cy="2725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𝑃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>
                                        <a:latin typeface="微软雅黑" panose="020B0503020204020204" pitchFamily="34" charset="-122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𝑄</m:t>
                            </m:r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微软雅黑" panose="020B0503020204020204" pitchFamily="34" charset="-122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>
                                <a:latin typeface="微软雅黑" panose="020B0503020204020204" pitchFamily="34" charset="-122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但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的内外边界不能全部由系统的轨线构成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𝜕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也可以包含系统的奇点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但只允许当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→−∞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中的轨道趋于边界上的奇点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5DCF1B28-E809-4AED-A023-65F784B63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2" y="3713678"/>
                <a:ext cx="8229597" cy="2725170"/>
              </a:xfrm>
              <a:prstGeom prst="rect">
                <a:avLst/>
              </a:prstGeom>
              <a:blipFill>
                <a:blip r:embed="rId3"/>
                <a:stretch>
                  <a:fillRect l="-815" b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15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/>
              <p:nvPr/>
            </p:nvSpPr>
            <p:spPr>
              <a:xfrm>
                <a:off x="240030" y="939386"/>
                <a:ext cx="855389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当阻尼系数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能量的变化率小于零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即正阻尼消耗能量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为了维持一个持续的振荡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必须从补充能量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同样地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&lt;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负阻尼可以增加能量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我们希望能够构造一个描述质点振动的二阶微分方程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</m:acc>
                      </m:e>
                    </m:d>
                    <m:acc>
                      <m:accPr>
                        <m:chr m:val="̇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  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(5.3.1)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|,|</m:t>
                    </m:r>
                    <m:acc>
                      <m:accPr>
                        <m:chr m:val="̇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acc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充分小时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非线性阻尼函数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acc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&lt;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这会使该振荡增大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|,|</m:t>
                    </m:r>
                    <m:acc>
                      <m:accPr>
                        <m:chr m:val="̇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acc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|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充分大时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acc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&gt;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则又能够抑制振荡的增大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渐渐的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从初始位置开始运动的质点呈现出不衰减的周期性振荡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这样构造出的一个二阶微分方程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在力学上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反映了一种“自激振荡”现象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而在数学上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我们将在本节中给出相应的定义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" y="939386"/>
                <a:ext cx="8553893" cy="4247317"/>
              </a:xfrm>
              <a:prstGeom prst="rect">
                <a:avLst/>
              </a:prstGeom>
              <a:blipFill>
                <a:blip r:embed="rId2"/>
                <a:stretch>
                  <a:fillRect l="-712" r="-712" b="-2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37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CFBB11-B2A0-4FFF-B9BF-9E42B8671025}"/>
              </a:ext>
            </a:extLst>
          </p:cNvPr>
          <p:cNvSpPr txBox="1"/>
          <p:nvPr/>
        </p:nvSpPr>
        <p:spPr>
          <a:xfrm>
            <a:off x="680484" y="446567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闭轨线、极限环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C1DDEF3-2E7C-4562-B1DA-EA23924ACDA2}"/>
              </a:ext>
            </a:extLst>
          </p:cNvPr>
          <p:cNvSpPr txBox="1"/>
          <p:nvPr/>
        </p:nvSpPr>
        <p:spPr>
          <a:xfrm>
            <a:off x="680484" y="908232"/>
            <a:ext cx="775113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考虑满足解的存在惟一性条件的平面自治系统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642D1B-D369-49FF-BA5F-95BB488E3A6D}"/>
                  </a:ext>
                </a:extLst>
              </p:cNvPr>
              <p:cNvSpPr txBox="1"/>
              <p:nvPr/>
            </p:nvSpPr>
            <p:spPr>
              <a:xfrm>
                <a:off x="680484" y="1407856"/>
                <a:ext cx="8027581" cy="11396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/>
                  <a:t>                                             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(5.3.2)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E642D1B-D369-49FF-BA5F-95BB488E3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" y="1407856"/>
                <a:ext cx="8027581" cy="1139671"/>
              </a:xfrm>
              <a:prstGeom prst="rect">
                <a:avLst/>
              </a:prstGeom>
              <a:blipFill>
                <a:blip r:embed="rId2"/>
                <a:stretch>
                  <a:fillRect r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B1A162-FF17-4FE0-8AF7-F4BDD6429DF1}"/>
                  </a:ext>
                </a:extLst>
              </p:cNvPr>
              <p:cNvSpPr txBox="1"/>
              <p:nvPr/>
            </p:nvSpPr>
            <p:spPr>
              <a:xfrm>
                <a:off x="680483" y="2547527"/>
                <a:ext cx="802758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d>
                      <m:d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𝜓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是该系统的周期解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即存在正的常数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d>
                      <m:d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𝜙</m:t>
                    </m:r>
                    <m:d>
                      <m:d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l-GR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𝜓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)≡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𝜓</m:t>
                    </m:r>
                    <m:d>
                      <m:dPr>
                        <m:ctrlPr>
                          <a:rPr lang="el-GR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e>
                    </m: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则该周期解在相平面上对应的是一条封闭的轨线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称这样的轨线为系统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(5.3.2)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从上一节的讨论可以发现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对于平面自治系统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在中心充分小的邻域中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任意轨线都是闭轨线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在中心焦点附近的邻域中具有无限多条闭轨线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而对于平面线性自治系统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除中心外其它类型的奇点周围是没有闭轨线的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5B1A162-FF17-4FE0-8AF7-F4BDD642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3" y="2547527"/>
                <a:ext cx="8027582" cy="3785652"/>
              </a:xfrm>
              <a:prstGeom prst="rect">
                <a:avLst/>
              </a:prstGeom>
              <a:blipFill>
                <a:blip r:embed="rId3"/>
                <a:stretch>
                  <a:fillRect l="-836" r="-836" b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7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32903" y="271131"/>
                <a:ext cx="7939597" cy="457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是系统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在相平面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1−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2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中的一条闭轨线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充分小的一个邻域中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其它轨线都不是闭轨线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并且这些非闭轨线当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→−∞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时都趋于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则闭轨线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是孤立的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称之为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极限环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将相平面分成两个区域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内域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根据该定义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在平面自治系统的中心充分小的邻域中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每一条闭轨线都不是极限环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在中心焦点的邻域中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有无限多条极限环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03" y="271131"/>
                <a:ext cx="7939597" cy="4571829"/>
              </a:xfrm>
              <a:prstGeom prst="rect">
                <a:avLst/>
              </a:prstGeom>
              <a:blipFill>
                <a:blip r:embed="rId2"/>
                <a:stretch>
                  <a:fillRect l="-845" r="-2381" b="-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4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251460" y="282561"/>
                <a:ext cx="835532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若极限环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的内域靠近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(−∞)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时盘旋地趋于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内稳定的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内不稳定的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若在极限环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的外域靠近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 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(−∞)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时盘旋地趋近于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外稳定的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外不稳定的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(−∞)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的内域及外域靠近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的轨线都盘旋地趋近于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5.3.2(a)-(b));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 +∞ (−∞)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的内外域的稳定性相反，则称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Γ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为半稳定的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如图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5.3.2(c)).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282561"/>
                <a:ext cx="8355329" cy="2862322"/>
              </a:xfrm>
              <a:prstGeom prst="rect">
                <a:avLst/>
              </a:prstGeom>
              <a:blipFill>
                <a:blip r:embed="rId2"/>
                <a:stretch>
                  <a:fillRect l="-729" r="-2407" b="-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2B052D26-054A-4643-8383-5FEA0108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91" y="3144883"/>
            <a:ext cx="7627666" cy="34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8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25753" y="271131"/>
                <a:ext cx="82467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设参数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𝜔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𝑅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试讨论平面系统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3" y="271131"/>
                <a:ext cx="8246747" cy="553998"/>
              </a:xfrm>
              <a:prstGeom prst="rect">
                <a:avLst/>
              </a:prstGeo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9612FA5-A762-49A5-ADB6-4818380E21DB}"/>
                  </a:ext>
                </a:extLst>
              </p:cNvPr>
              <p:cNvSpPr/>
              <p:nvPr/>
            </p:nvSpPr>
            <p:spPr>
              <a:xfrm>
                <a:off x="325753" y="770755"/>
                <a:ext cx="8246747" cy="111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𝜔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𝜔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zh-CN" altLang="en-US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dirty="0"/>
                  <a:t>                                   (5.3.3)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9612FA5-A762-49A5-ADB6-4818380E2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3" y="770755"/>
                <a:ext cx="8246747" cy="1117998"/>
              </a:xfrm>
              <a:prstGeom prst="rect">
                <a:avLst/>
              </a:prstGeom>
              <a:blipFill>
                <a:blip r:embed="rId3"/>
                <a:stretch>
                  <a:fillRect r="-6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4AE976-DA4B-413B-9CD8-DF48F10DBAFA}"/>
                  </a:ext>
                </a:extLst>
              </p:cNvPr>
              <p:cNvSpPr txBox="1"/>
              <p:nvPr/>
            </p:nvSpPr>
            <p:spPr>
              <a:xfrm>
                <a:off x="325753" y="1888753"/>
                <a:ext cx="855389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在相平面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中轨线的性状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由该系统的右端向量场可解得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系统具有惟一的奇点为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(0,0).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Perron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第一定理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 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是不稳定的焦点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根据定理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5.2.11,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或是焦点或是中心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须作进一步讨论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作极坐标变换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𝑟𝑐𝑜𝑠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𝑟𝑠𝑖𝑛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则该系统可化为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94AE976-DA4B-413B-9CD8-DF48F10DB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3" y="1888753"/>
                <a:ext cx="8553893" cy="2862322"/>
              </a:xfrm>
              <a:prstGeom prst="rect">
                <a:avLst/>
              </a:prstGeom>
              <a:blipFill>
                <a:blip r:embed="rId4"/>
                <a:stretch>
                  <a:fillRect l="-712" r="-641" b="-1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1C7F650-B886-43A4-95AE-5CE7E064CBD2}"/>
                  </a:ext>
                </a:extLst>
              </p:cNvPr>
              <p:cNvSpPr/>
              <p:nvPr/>
            </p:nvSpPr>
            <p:spPr>
              <a:xfrm>
                <a:off x="325753" y="4751075"/>
                <a:ext cx="8246747" cy="1232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𝑑𝑟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/>
                  <a:t>                                            (5.3.4)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1C7F650-B886-43A4-95AE-5CE7E064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3" y="4751075"/>
                <a:ext cx="8246747" cy="1232004"/>
              </a:xfrm>
              <a:prstGeom prst="rect">
                <a:avLst/>
              </a:prstGeom>
              <a:blipFill>
                <a:blip r:embed="rId5"/>
                <a:stretch>
                  <a:fillRect r="-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90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/>
              <p:nvPr/>
            </p:nvSpPr>
            <p:spPr>
              <a:xfrm>
                <a:off x="285744" y="1028931"/>
                <a:ext cx="8553893" cy="274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特解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对应于系统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𝜔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𝜔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而当参数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ra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对应于系统的一个周期解，它所对应的闭轨线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是以点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为圆心、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ra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为半径的圆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9919470-D32F-4496-8624-46D3A9E2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" y="1028931"/>
                <a:ext cx="8553893" cy="2748894"/>
              </a:xfrm>
              <a:prstGeom prst="rect">
                <a:avLst/>
              </a:prstGeom>
              <a:blipFill>
                <a:blip r:embed="rId2"/>
                <a:stretch>
                  <a:fillRect l="-784" b="-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F3E928-B3CD-4CA3-8BD5-BE3FF57EA272}"/>
                  </a:ext>
                </a:extLst>
              </p:cNvPr>
              <p:cNvSpPr/>
              <p:nvPr/>
            </p:nvSpPr>
            <p:spPr>
              <a:xfrm>
                <a:off x="285749" y="3366171"/>
                <a:ext cx="8553893" cy="3186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进一步求解方程组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𝑑𝑟</m:t>
                                </m:r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𝜔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可得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2</m:t>
                                    </m:r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𝑡</m:t>
                                    </m:r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  <a:ea typeface="微软雅黑" panose="020B0503020204020204" pitchFamily="34" charset="-122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2000">
                                            <a:latin typeface="Cambria Math" panose="02040503050406030204" pitchFamily="18" charset="0"/>
                                            <a:ea typeface="微软雅黑" panose="020B0503020204020204" pitchFamily="34" charset="-122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𝜔</m:t>
                            </m:r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𝑡</m:t>
                            </m:r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为任意的常数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注意到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)→0,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𝜃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)→±∞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(“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±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”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即顺时针或逆时针旋转由参数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𝜔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的符号决定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则轨线的反向是盘旋地趋于奇点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奇点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F3E928-B3CD-4CA3-8BD5-BE3FF57E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3366171"/>
                <a:ext cx="8553893" cy="3186834"/>
              </a:xfrm>
              <a:prstGeom prst="rect">
                <a:avLst/>
              </a:prstGeom>
              <a:blipFill>
                <a:blip r:embed="rId3"/>
                <a:stretch>
                  <a:fillRect l="-784" b="-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4A162DC-6D27-4529-BFFA-1D6C88B23319}"/>
                  </a:ext>
                </a:extLst>
              </p:cNvPr>
              <p:cNvSpPr/>
              <p:nvPr/>
            </p:nvSpPr>
            <p:spPr>
              <a:xfrm>
                <a:off x="285745" y="413059"/>
                <a:ext cx="8553893" cy="980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则该方程组的特解为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rad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4A162DC-6D27-4529-BFFA-1D6C88B23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5" y="413059"/>
                <a:ext cx="8553893" cy="980461"/>
              </a:xfrm>
              <a:prstGeom prst="rect">
                <a:avLst/>
              </a:prstGeom>
              <a:blipFill>
                <a:blip r:embed="rId4"/>
                <a:stretch>
                  <a:fillRect l="-784" b="-9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3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F3E928-B3CD-4CA3-8BD5-BE3FF57EA272}"/>
                  </a:ext>
                </a:extLst>
              </p:cNvPr>
              <p:cNvSpPr/>
              <p:nvPr/>
            </p:nvSpPr>
            <p:spPr>
              <a:xfrm>
                <a:off x="251460" y="367800"/>
                <a:ext cx="855389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则方程组的通解为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3F3E928-B3CD-4CA3-8BD5-BE3FF57EA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367800"/>
                <a:ext cx="8553893" cy="553998"/>
              </a:xfrm>
              <a:prstGeom prst="rect">
                <a:avLst/>
              </a:prstGeo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96A5818-EA70-49E3-9813-403EDD5E58B0}"/>
                  </a:ext>
                </a:extLst>
              </p:cNvPr>
              <p:cNvSpPr/>
              <p:nvPr/>
            </p:nvSpPr>
            <p:spPr>
              <a:xfrm>
                <a:off x="3190155" y="921798"/>
                <a:ext cx="2676502" cy="147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CN" sz="200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2000" i="1" smtClean="0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微软雅黑" panose="020B0503020204020204" pitchFamily="34" charset="-122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zh-CN" alt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e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𝜔</m:t>
                              </m:r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96A5818-EA70-49E3-9813-403EDD5E5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155" y="921798"/>
                <a:ext cx="2676502" cy="147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2847C98-E820-46F3-A260-C63882F124C4}"/>
                  </a:ext>
                </a:extLst>
              </p:cNvPr>
              <p:cNvSpPr/>
              <p:nvPr/>
            </p:nvSpPr>
            <p:spPr>
              <a:xfrm>
                <a:off x="251460" y="2401562"/>
                <a:ext cx="8553893" cy="4141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为任意常数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因此可直接利用该通解验证奇点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是稳定的焦点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若常数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则通解表示的轨线即为圆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若常数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则表示的轨线是位于圆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内的对数螺线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→+∞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轨线盘旋地趋于圆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→−∞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轨线趋于焦点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𝑂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若常数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𝑐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则表示位于圆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外的螺线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→+∞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轨线盘旋地趋于圆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→</m:t>
                    </m:r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时，轨线趋于无穷远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2847C98-E820-46F3-A260-C63882F12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2401562"/>
                <a:ext cx="8553893" cy="4141839"/>
              </a:xfrm>
              <a:prstGeom prst="rect">
                <a:avLst/>
              </a:prstGeom>
              <a:blipFill>
                <a:blip r:embed="rId4"/>
                <a:stretch>
                  <a:fillRect l="-713" r="-784" b="-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37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2926</Words>
  <Application>Microsoft Office PowerPoint</Application>
  <PresentationFormat>全屏显示(4:3)</PresentationFormat>
  <Paragraphs>112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Calibri Light</vt:lpstr>
      <vt:lpstr>Cambria Math</vt:lpstr>
      <vt:lpstr>天体</vt:lpstr>
      <vt:lpstr>第三节 平面自治系统的极限环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第三节 平面自治系统的极限环</dc:title>
  <dc:creator>824289598@qq.com</dc:creator>
  <cp:lastModifiedBy>824289598@qq.com</cp:lastModifiedBy>
  <cp:revision>30</cp:revision>
  <dcterms:created xsi:type="dcterms:W3CDTF">2017-10-04T05:22:54Z</dcterms:created>
  <dcterms:modified xsi:type="dcterms:W3CDTF">2017-10-04T13:16:27Z</dcterms:modified>
</cp:coreProperties>
</file>